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  <a:endParaRPr lang="en-US" sz="22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www.tmasolutions.com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D3792BBE-2533-458F-AB23-7821FE14F8D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TMA Solutions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hyperlink" Target="https://www.youtube.com/watch?v=N1vOgolbjS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 smtClean="0"/>
              <a:t>CLASSIFICATION - SUPPORT VECTOR MACHINE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311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Nghia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April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Parameter: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" y="1719652"/>
            <a:ext cx="8304213" cy="3687911"/>
          </a:xfrm>
        </p:spPr>
      </p:pic>
      <p:sp>
        <p:nvSpPr>
          <p:cNvPr id="5" name="TextBox 4"/>
          <p:cNvSpPr txBox="1"/>
          <p:nvPr/>
        </p:nvSpPr>
        <p:spPr>
          <a:xfrm>
            <a:off x="3519577" y="6021238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C Parameter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44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Classes: Visual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" y="1623276"/>
            <a:ext cx="8304213" cy="3673630"/>
          </a:xfrm>
        </p:spPr>
      </p:pic>
      <p:sp>
        <p:nvSpPr>
          <p:cNvPr id="5" name="TextBox 4"/>
          <p:cNvSpPr txBox="1"/>
          <p:nvPr/>
        </p:nvSpPr>
        <p:spPr>
          <a:xfrm>
            <a:off x="3519577" y="602123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Multiple Classes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062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Classes: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" y="1554489"/>
            <a:ext cx="8304213" cy="3500651"/>
          </a:xfrm>
        </p:spPr>
      </p:pic>
      <p:sp>
        <p:nvSpPr>
          <p:cNvPr id="5" name="TextBox 4"/>
          <p:cNvSpPr txBox="1"/>
          <p:nvPr/>
        </p:nvSpPr>
        <p:spPr>
          <a:xfrm>
            <a:off x="3519577" y="602123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Multiple Classes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80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Classes: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" y="1246502"/>
            <a:ext cx="8304213" cy="3599042"/>
          </a:xfrm>
        </p:spPr>
      </p:pic>
      <p:sp>
        <p:nvSpPr>
          <p:cNvPr id="5" name="TextBox 4"/>
          <p:cNvSpPr txBox="1"/>
          <p:nvPr/>
        </p:nvSpPr>
        <p:spPr>
          <a:xfrm>
            <a:off x="3519577" y="602123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Multiple Classes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137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Trick: Visual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" y="1615555"/>
            <a:ext cx="2862519" cy="26396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54" y="1747271"/>
            <a:ext cx="5630398" cy="316978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035170" y="1854679"/>
            <a:ext cx="1604513" cy="200132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336369" y="2426404"/>
            <a:ext cx="1061049" cy="10179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19577" y="6021238"/>
            <a:ext cx="13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Kernel Trick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63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Trick: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" y="1406004"/>
            <a:ext cx="8304213" cy="3487072"/>
          </a:xfrm>
        </p:spPr>
      </p:pic>
      <p:sp>
        <p:nvSpPr>
          <p:cNvPr id="5" name="TextBox 4"/>
          <p:cNvSpPr txBox="1"/>
          <p:nvPr/>
        </p:nvSpPr>
        <p:spPr>
          <a:xfrm>
            <a:off x="3519577" y="6021238"/>
            <a:ext cx="13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Kernel Trick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177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Trick: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" y="1377138"/>
            <a:ext cx="8304213" cy="3510298"/>
          </a:xfrm>
        </p:spPr>
      </p:pic>
      <p:sp>
        <p:nvSpPr>
          <p:cNvPr id="5" name="TextBox 4"/>
          <p:cNvSpPr txBox="1"/>
          <p:nvPr/>
        </p:nvSpPr>
        <p:spPr>
          <a:xfrm>
            <a:off x="3519577" y="6021238"/>
            <a:ext cx="13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Kernel Trick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77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Machines: A Visual Explanation with Sample Python </a:t>
            </a:r>
            <a:r>
              <a:rPr lang="en-US" dirty="0" smtClean="0"/>
              <a:t>Code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www.youtube.com/watch?v=N1vOgolbjSc</a:t>
            </a:r>
            <a:endParaRPr lang="en-US" dirty="0" smtClean="0"/>
          </a:p>
          <a:p>
            <a:r>
              <a:rPr lang="en-US" dirty="0"/>
              <a:t>Support Vector </a:t>
            </a:r>
            <a:r>
              <a:rPr lang="en-US" dirty="0" smtClean="0"/>
              <a:t>Machine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machinelearningcoban.com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What is Classification ?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Tx/>
                  <a:buChar char="-"/>
                </a:pPr>
                <a:r>
                  <a:rPr lang="vi-VN" dirty="0" smtClean="0"/>
                  <a:t>Trong bài toán này, chương trình sẽ được yêu cầu chỉ </a:t>
                </a:r>
                <a:r>
                  <a:rPr lang="vi-VN" smtClean="0"/>
                  <a:t>ra </a:t>
                </a:r>
                <a:r>
                  <a:rPr lang="vi-VN" smtClean="0">
                    <a:solidFill>
                      <a:srgbClr val="FF0000"/>
                    </a:solidFill>
                  </a:rPr>
                  <a:t>nhãn</a:t>
                </a:r>
                <a:r>
                  <a:rPr lang="en-US" smtClean="0"/>
                  <a:t>(lable)</a:t>
                </a:r>
                <a:r>
                  <a:rPr lang="vi-VN" smtClean="0"/>
                  <a:t> hay </a:t>
                </a:r>
                <a:r>
                  <a:rPr lang="vi-VN" smtClean="0">
                    <a:solidFill>
                      <a:srgbClr val="FF0000"/>
                    </a:solidFill>
                  </a:rPr>
                  <a:t>lớp</a:t>
                </a:r>
                <a:r>
                  <a:rPr lang="en-US" smtClean="0"/>
                  <a:t>(class)</a:t>
                </a:r>
                <a:r>
                  <a:rPr lang="vi-VN" smtClean="0"/>
                  <a:t> </a:t>
                </a:r>
                <a:r>
                  <a:rPr lang="vi-VN" dirty="0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vi-VN" dirty="0" smtClean="0"/>
                  <a:t> </a:t>
                </a:r>
                <a:r>
                  <a:rPr lang="vi-VN" dirty="0"/>
                  <a:t>điểm dữ </a:t>
                </a:r>
                <a:r>
                  <a:rPr lang="vi-VN" dirty="0" smtClean="0"/>
                  <a:t>liệu</a:t>
                </a:r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err="1" smtClean="0"/>
                  <a:t>Nhãn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C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nhau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err="1" smtClean="0"/>
                  <a:t>một</a:t>
                </a:r>
                <a:r>
                  <a:rPr lang="en-US" smtClean="0"/>
                  <a:t> lớp, và </a:t>
                </a:r>
                <a:r>
                  <a:rPr lang="en-US" dirty="0" err="1" smtClean="0"/>
                  <a:t>thường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C</a:t>
                </a:r>
              </a:p>
              <a:p>
                <a:pPr>
                  <a:buFontTx/>
                  <a:buChar char="-"/>
                </a:pP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này</a:t>
                </a:r>
                <a:r>
                  <a:rPr lang="en-US" dirty="0" smtClean="0"/>
                  <a:t>, ta </a:t>
                </a:r>
                <a:r>
                  <a:rPr lang="en-US" dirty="0" err="1" smtClean="0"/>
                  <a:t>xây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dựng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mô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dữ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bởi</a:t>
                </a:r>
                <a:r>
                  <a:rPr lang="en-US" dirty="0" smtClean="0"/>
                  <a:t> vector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nhãn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22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Káº¿t quáº£ hÃ¬nh áº£nh cho muff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12" y="974789"/>
            <a:ext cx="2588988" cy="171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33" y="3347050"/>
            <a:ext cx="1809808" cy="18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</p:spPr>
        <p:txBody>
          <a:bodyPr/>
          <a:lstStyle/>
          <a:p>
            <a:r>
              <a:rPr lang="en-US" dirty="0"/>
              <a:t>What is Classification ?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258386"/>
              </p:ext>
            </p:extLst>
          </p:nvPr>
        </p:nvGraphicFramePr>
        <p:xfrm>
          <a:off x="735389" y="1254353"/>
          <a:ext cx="58293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9525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Flour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Milk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Sugar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Butter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Egg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Baking Powder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Vanilla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Muffin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Muffin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Muffin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Muffin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Muffin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Muffin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Muffin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Muffin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Muffin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Muffin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Cupcake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37731" y="2688090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Muffin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37731" y="5044720"/>
            <a:ext cx="9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Cupcake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7662" y="1457863"/>
            <a:ext cx="621101" cy="38387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05669" y="1457864"/>
            <a:ext cx="5119418" cy="3838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11729" y="813206"/>
            <a:ext cx="574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Class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3498594" y="812370"/>
            <a:ext cx="8765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x vectors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1008213" y="1069675"/>
            <a:ext cx="310550" cy="388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92047" y="1069675"/>
            <a:ext cx="255992" cy="388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18322" y="5414052"/>
            <a:ext cx="312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Recipes of Muffin and Cupcake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13803" y="2104841"/>
            <a:ext cx="0" cy="3692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20503" y="5529527"/>
            <a:ext cx="55640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99068" y="2305027"/>
            <a:ext cx="2541012" cy="2581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5452" y="2063494"/>
            <a:ext cx="2528978" cy="2569605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63094" y="2545564"/>
            <a:ext cx="2546952" cy="258786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055716" y="2053430"/>
            <a:ext cx="464384" cy="5003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61915" y="552473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915" y="552473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20503" y="187875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3" y="1878758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lus 19"/>
          <p:cNvSpPr/>
          <p:nvPr/>
        </p:nvSpPr>
        <p:spPr>
          <a:xfrm>
            <a:off x="3926453" y="353564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3590324" y="3848560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3926453" y="4138309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4277773" y="4253479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3227719" y="345748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3312783" y="4465652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903447" y="4573496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3286153" y="4010853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4920742" y="3362164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6206132" y="275254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5153707" y="2950948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5250101" y="325983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877612" y="252728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5925972" y="3347283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6556788" y="3193958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5519650" y="2642653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35"/>
          <p:cNvSpPr/>
          <p:nvPr/>
        </p:nvSpPr>
        <p:spPr>
          <a:xfrm>
            <a:off x="4012924" y="4888290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099133" y="3362163"/>
            <a:ext cx="229706" cy="22405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750588" y="3522449"/>
            <a:ext cx="236501" cy="226487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91051" y="1405724"/>
            <a:ext cx="1662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Maximum Margin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250101" y="1579878"/>
            <a:ext cx="184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Positive </a:t>
            </a:r>
            <a:r>
              <a:rPr lang="en-US" sz="1600" dirty="0" err="1" smtClean="0"/>
              <a:t>Hyperplane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693565" y="5155585"/>
            <a:ext cx="192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Negative </a:t>
            </a:r>
            <a:r>
              <a:rPr lang="en-US" sz="1600" dirty="0" err="1" smtClean="0"/>
              <a:t>Hyperplane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775742" y="4449490"/>
            <a:ext cx="151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Support Vectors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-14218" y="2582970"/>
            <a:ext cx="2452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Maximum Margin</a:t>
            </a:r>
            <a:br>
              <a:rPr lang="en-US" sz="1600" dirty="0" smtClean="0"/>
            </a:br>
            <a:r>
              <a:rPr lang="en-US" sz="1600" dirty="0" err="1" smtClean="0"/>
              <a:t>Hyperplane</a:t>
            </a:r>
            <a:endParaRPr lang="en-US" sz="1600" dirty="0" smtClean="0"/>
          </a:p>
          <a:p>
            <a:pPr algn="ctr"/>
            <a:r>
              <a:rPr lang="en-US" sz="1600" dirty="0" smtClean="0"/>
              <a:t>Maximum Margin Classifier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11547" y="2998468"/>
            <a:ext cx="21149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422261" y="1662359"/>
            <a:ext cx="192550" cy="442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122400" y="1878758"/>
            <a:ext cx="1237178" cy="763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2" idx="1"/>
            <a:endCxn id="28" idx="0"/>
          </p:cNvCxnSpPr>
          <p:nvPr/>
        </p:nvCxnSpPr>
        <p:spPr>
          <a:xfrm flipH="1" flipV="1">
            <a:off x="5110674" y="3464497"/>
            <a:ext cx="1665068" cy="115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2" idx="1"/>
            <a:endCxn id="20" idx="0"/>
          </p:cNvCxnSpPr>
          <p:nvPr/>
        </p:nvCxnSpPr>
        <p:spPr>
          <a:xfrm flipH="1" flipV="1">
            <a:off x="4116385" y="3637978"/>
            <a:ext cx="2659357" cy="980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387250" y="4778161"/>
            <a:ext cx="875934" cy="546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9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Complexities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32" y="1581459"/>
            <a:ext cx="8304958" cy="5068354"/>
          </a:xfrm>
        </p:spPr>
        <p:txBody>
          <a:bodyPr/>
          <a:lstStyle/>
          <a:p>
            <a:r>
              <a:rPr lang="en-US" dirty="0" smtClean="0"/>
              <a:t>Higher dimensions</a:t>
            </a:r>
          </a:p>
          <a:p>
            <a:r>
              <a:rPr lang="en-US" dirty="0" smtClean="0"/>
              <a:t>C - parameter</a:t>
            </a:r>
          </a:p>
          <a:p>
            <a:r>
              <a:rPr lang="en-US" dirty="0" smtClean="0"/>
              <a:t>Multiple classes</a:t>
            </a:r>
          </a:p>
          <a:p>
            <a:r>
              <a:rPr lang="en-US" dirty="0" smtClean="0"/>
              <a:t>Kernel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dimensions: Visual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216"/>
            <a:ext cx="9144000" cy="3887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9577" y="6021238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Higher dimensions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926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dimensions: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visualize, but easy to code: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6" y="2272378"/>
            <a:ext cx="8557404" cy="2789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9577" y="6021238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Higher dimensions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973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Parameter: Visual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72"/>
            <a:ext cx="9144000" cy="3886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9577" y="6021238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C Parameter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210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Parameter: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 parameter allows you to decide how much you want to penalize misclassified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221"/>
            <a:ext cx="9144000" cy="2809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9577" y="6021238"/>
            <a:ext cx="142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entury Gothic" panose="020B0502020202020204"/>
              </a:rPr>
              <a:t>C Parameter</a:t>
            </a:r>
            <a:endParaRPr lang="en-US" dirty="0">
              <a:solidFill>
                <a:srgbClr val="00B0F0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419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3044</TotalTime>
  <Words>434</Words>
  <Application>Microsoft Office PowerPoint</Application>
  <PresentationFormat>On-screen Show (4:3)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Calibri</vt:lpstr>
      <vt:lpstr>Cambria Math</vt:lpstr>
      <vt:lpstr>Century Gothic</vt:lpstr>
      <vt:lpstr>templateTMA</vt:lpstr>
      <vt:lpstr>PowerPoint Presentation</vt:lpstr>
      <vt:lpstr>What is Classification ?</vt:lpstr>
      <vt:lpstr>What is Classification ?</vt:lpstr>
      <vt:lpstr>Support vector machine</vt:lpstr>
      <vt:lpstr>Additional Complexities</vt:lpstr>
      <vt:lpstr>Higher dimensions: Visual</vt:lpstr>
      <vt:lpstr>Higher dimensions: Code</vt:lpstr>
      <vt:lpstr>C Parameter: Visual</vt:lpstr>
      <vt:lpstr>C Parameter: Code</vt:lpstr>
      <vt:lpstr>C Parameter: Comparison</vt:lpstr>
      <vt:lpstr>Multiple Classes: Visual</vt:lpstr>
      <vt:lpstr>Multiple Classes: Code</vt:lpstr>
      <vt:lpstr>Multiple Classes: Comparison</vt:lpstr>
      <vt:lpstr>Kernel Trick: Visual</vt:lpstr>
      <vt:lpstr>Kernel Trick: Code</vt:lpstr>
      <vt:lpstr>Kernel Trick: Comparison</vt:lpstr>
      <vt:lpstr>Demo with Python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Tran Trung Nghia</cp:lastModifiedBy>
  <cp:revision>55</cp:revision>
  <dcterms:created xsi:type="dcterms:W3CDTF">2018-04-10T23:21:19Z</dcterms:created>
  <dcterms:modified xsi:type="dcterms:W3CDTF">2018-05-22T10:01:36Z</dcterms:modified>
</cp:coreProperties>
</file>