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89" r:id="rId3"/>
    <p:sldId id="310" r:id="rId4"/>
    <p:sldId id="295" r:id="rId5"/>
    <p:sldId id="293" r:id="rId6"/>
    <p:sldId id="294" r:id="rId7"/>
    <p:sldId id="296" r:id="rId8"/>
    <p:sldId id="292" r:id="rId9"/>
    <p:sldId id="297" r:id="rId10"/>
    <p:sldId id="299" r:id="rId11"/>
    <p:sldId id="308" r:id="rId12"/>
    <p:sldId id="309" r:id="rId13"/>
    <p:sldId id="300" r:id="rId14"/>
    <p:sldId id="301" r:id="rId15"/>
    <p:sldId id="311" r:id="rId16"/>
    <p:sldId id="302" r:id="rId17"/>
    <p:sldId id="303" r:id="rId18"/>
    <p:sldId id="313" r:id="rId19"/>
    <p:sldId id="312" r:id="rId20"/>
    <p:sldId id="304" r:id="rId21"/>
    <p:sldId id="305" r:id="rId22"/>
    <p:sldId id="315" r:id="rId23"/>
    <p:sldId id="316" r:id="rId24"/>
    <p:sldId id="307" r:id="rId25"/>
    <p:sldId id="314" r:id="rId26"/>
    <p:sldId id="273" r:id="rId27"/>
    <p:sldId id="277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3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1" autoAdjust="0"/>
    <p:restoredTop sz="94659"/>
  </p:normalViewPr>
  <p:slideViewPr>
    <p:cSldViewPr snapToGrid="0">
      <p:cViewPr varScale="1">
        <p:scale>
          <a:sx n="106" d="100"/>
          <a:sy n="106" d="100"/>
        </p:scale>
        <p:origin x="17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96240-670F-3A4D-842C-C45A721E1F8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3FA8C-ED4C-A04D-8D7D-C21D3203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0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2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https://www.quora.com/Could-someone-explain-Laplacian-smoothing-or-1-up-smoothing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6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172" y="2574349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Káº¿t quáº£ hÃ¬nh áº£nh cho tma 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383739" cy="13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26729" y="658505"/>
            <a:ext cx="6573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YOUR QUALITY PARNER FOR SOFTWARE SOLUTIONS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029666" y="5420722"/>
            <a:ext cx="5114335" cy="103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0301" y="6455835"/>
            <a:ext cx="246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www.tmasolutions.com</a:t>
            </a:r>
          </a:p>
        </p:txBody>
      </p:sp>
    </p:spTree>
    <p:extLst>
      <p:ext uri="{BB962C8B-B14F-4D97-AF65-F5344CB8AC3E}">
        <p14:creationId xmlns:p14="http://schemas.microsoft.com/office/powerpoint/2010/main" val="269936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892E68CF-75D1-B948-A8E4-F1D36893A5D7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2466E06E-3195-C444-9570-D8CACB2ADBF9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E61B25D2-073E-9A47-A4FE-FE2D043E8B8C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0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172" y="2574349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rgbClr val="00B0F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Káº¿t quáº£ hÃ¬nh áº£nh cho tma soluti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383739" cy="13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4029666" y="5420722"/>
            <a:ext cx="5114335" cy="103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0301" y="6455835"/>
            <a:ext cx="246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www.tmasolutions.com</a:t>
            </a:r>
          </a:p>
        </p:txBody>
      </p:sp>
    </p:spTree>
    <p:extLst>
      <p:ext uri="{BB962C8B-B14F-4D97-AF65-F5344CB8AC3E}">
        <p14:creationId xmlns:p14="http://schemas.microsoft.com/office/powerpoint/2010/main" val="332220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96" y="1132885"/>
            <a:ext cx="8304958" cy="506835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A4FC4001-555C-C444-AE8B-977AF2AC1786}" type="datetime1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E711DA-8C4A-4F9C-B06B-9858351D61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63B3560D-905E-914A-9D0B-A79E799F5F59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35245F20-185A-E643-ABB8-9C574A71A7AC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1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A1C6E42E-F505-BC4A-B0DB-9BE7F59071FA}" type="datetime1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5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64E3C3E3-2FE7-2C4D-A9D0-A4F150F05C62}" type="datetime1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6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B7BE0F74-DB4D-2649-B051-F7E83A033A9E}" type="datetime1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2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559E3AD2-0A61-CE49-9896-C805E1B580E8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29181"/>
            <a:ext cx="9144000" cy="42072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51347"/>
            <a:ext cx="7886700" cy="452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3472" y="645698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88E711DA-8C4A-4F9C-B06B-9858351D6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51347"/>
            <a:ext cx="509798" cy="4526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148149" y="645583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TMA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7E37151-A86D-244A-B56B-7FDC3C7E4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5698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5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Century Gothic" panose="020B0502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coban.com/2017/08/31/evaluation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coban.com/" TargetMode="External"/><Relationship Id="rId2" Type="http://schemas.openxmlformats.org/officeDocument/2006/relationships/hyperlink" Target="https://viblo.asia/p/ung-dung-thuat-toan-naive-bayes-trong-giai-quyet-bai-toan-chuan-doan-benh-tieu-duong-eW65GYejZD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uperdatascience.com/machine-learn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31321" y="2651987"/>
            <a:ext cx="8351734" cy="1655762"/>
          </a:xfrm>
        </p:spPr>
        <p:txBody>
          <a:bodyPr/>
          <a:lstStyle/>
          <a:p>
            <a:r>
              <a:rPr lang="en-US" b="1" dirty="0"/>
              <a:t>CLASSIFICATION </a:t>
            </a:r>
            <a:r>
              <a:rPr lang="en-US" b="1" dirty="0" smtClean="0"/>
              <a:t>– NAIVE BAYES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59925" y="5391509"/>
            <a:ext cx="118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Nghia</a:t>
            </a:r>
            <a:r>
              <a:rPr lang="en-US" dirty="0" smtClean="0"/>
              <a:t> Tran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21</a:t>
            </a:r>
            <a:r>
              <a:rPr lang="en-US" baseline="30000" smtClean="0"/>
              <a:t>th</a:t>
            </a:r>
            <a:r>
              <a:rPr lang="en-US" smtClean="0"/>
              <a:t> </a:t>
            </a:r>
            <a:r>
              <a:rPr lang="en-US" dirty="0" smtClean="0"/>
              <a:t>June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7F417E-7B9D-CC46-A06C-DC1D8ABE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2" y="933709"/>
            <a:ext cx="8304958" cy="5068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smtClean="0"/>
              <a:t>Mach1: 30 wrenches / hours</a:t>
            </a:r>
          </a:p>
          <a:p>
            <a:pPr marL="0" indent="0">
              <a:buNone/>
            </a:pPr>
            <a:r>
              <a:rPr lang="en-US" sz="1800" smtClean="0"/>
              <a:t>Mach2: 20 wrenches / hours</a:t>
            </a:r>
          </a:p>
          <a:p>
            <a:pPr marL="0" indent="0">
              <a:buNone/>
            </a:pPr>
            <a:r>
              <a:rPr lang="en-US" sz="1800" smtClean="0"/>
              <a:t>Out of all produced parts, we can see that </a:t>
            </a:r>
            <a:r>
              <a:rPr lang="en-US" sz="1800" smtClean="0">
                <a:solidFill>
                  <a:srgbClr val="FF0000"/>
                </a:solidFill>
              </a:rPr>
              <a:t>1% </a:t>
            </a:r>
            <a:r>
              <a:rPr lang="en-US" sz="1800" smtClean="0"/>
              <a:t>are defective: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mach2 </a:t>
            </a:r>
            <a:endParaRPr lang="en-US" sz="1800" smtClean="0"/>
          </a:p>
          <a:p>
            <a:pPr marL="0" indent="0">
              <a:buNone/>
            </a:pPr>
            <a:r>
              <a:rPr lang="en-US" sz="1800" b="1" smtClean="0"/>
              <a:t>Question:</a:t>
            </a:r>
          </a:p>
          <a:p>
            <a:pPr marL="0" indent="0">
              <a:buNone/>
            </a:pPr>
            <a:r>
              <a:rPr lang="en-US" sz="1800" smtClean="0"/>
              <a:t>What is the probability that </a:t>
            </a:r>
            <a:r>
              <a:rPr lang="en-US" sz="1800" smtClean="0">
                <a:solidFill>
                  <a:srgbClr val="FF0000"/>
                </a:solidFill>
              </a:rPr>
              <a:t>a part produced by mach2 is defective </a:t>
            </a:r>
            <a:r>
              <a:rPr lang="en-US" sz="1800" smtClean="0"/>
              <a:t>?</a:t>
            </a:r>
          </a:p>
          <a:p>
            <a:pPr marL="0" indent="0">
              <a:buNone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smtClean="0">
                <a:sym typeface="Wingdings" panose="05000000000000000000" pitchFamily="2" charset="2"/>
              </a:rPr>
              <a:t>P(Mach1) = 30/50 = 0.6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P(Mach2) = 20/50 = 0.4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P(Defect) = 1%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P(Mach1 | Defect) = 50%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 </a:t>
            </a:r>
            <a:r>
              <a:rPr lang="en-US" sz="1800">
                <a:sym typeface="Wingdings" panose="05000000000000000000" pitchFamily="2" charset="2"/>
              </a:rPr>
              <a:t>| Defect) = 50%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smtClean="0"/>
          </a:p>
          <a:p>
            <a:endParaRPr lang="en-US" sz="1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6192" y="3322622"/>
            <a:ext cx="85851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3085" y="3539905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80246" y="3503691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3085" y="5258554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0246" y="5222340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den>
                      </m:f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125896" y="353125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P(Defect | Mach2) = ?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0.5           ∗              0.01          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=0.0125=1.25%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35" r="-317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3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2" y="933709"/>
            <a:ext cx="8304958" cy="5068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smtClean="0"/>
              <a:t>Mach1: 30 wrenches / hours</a:t>
            </a:r>
          </a:p>
          <a:p>
            <a:pPr marL="0" indent="0">
              <a:buNone/>
            </a:pPr>
            <a:r>
              <a:rPr lang="en-US" sz="1800" smtClean="0"/>
              <a:t>Mach2: 20 wrenches / hours</a:t>
            </a:r>
          </a:p>
          <a:p>
            <a:pPr marL="0" indent="0">
              <a:buNone/>
            </a:pPr>
            <a:r>
              <a:rPr lang="en-US" sz="1800" smtClean="0"/>
              <a:t>Out of all produced parts, we can see that </a:t>
            </a:r>
            <a:r>
              <a:rPr lang="en-US" sz="1800" smtClean="0">
                <a:solidFill>
                  <a:srgbClr val="FF0000"/>
                </a:solidFill>
              </a:rPr>
              <a:t>1% </a:t>
            </a:r>
            <a:r>
              <a:rPr lang="en-US" sz="1800" smtClean="0"/>
              <a:t>are defective: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mach2 </a:t>
            </a:r>
            <a:endParaRPr lang="en-US" sz="1800" smtClean="0"/>
          </a:p>
          <a:p>
            <a:pPr marL="0" indent="0">
              <a:buNone/>
            </a:pPr>
            <a:r>
              <a:rPr lang="en-US" sz="1800" b="1" smtClean="0"/>
              <a:t>Question:</a:t>
            </a:r>
          </a:p>
          <a:p>
            <a:pPr marL="0" indent="0">
              <a:buNone/>
            </a:pPr>
            <a:r>
              <a:rPr lang="en-US" sz="1800" smtClean="0"/>
              <a:t>What is the probability that </a:t>
            </a:r>
            <a:r>
              <a:rPr lang="en-US" sz="1800" smtClean="0">
                <a:solidFill>
                  <a:srgbClr val="FF0000"/>
                </a:solidFill>
              </a:rPr>
              <a:t>a part produced by mach1 is defective </a:t>
            </a:r>
            <a:r>
              <a:rPr lang="en-US" sz="1800" smtClean="0"/>
              <a:t>?</a:t>
            </a:r>
          </a:p>
          <a:p>
            <a:pPr marL="0" indent="0">
              <a:buNone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smtClean="0">
                <a:sym typeface="Wingdings" panose="05000000000000000000" pitchFamily="2" charset="2"/>
              </a:rPr>
              <a:t>P(Mach1) = 30/50 = 0.6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P(Mach2) = 20/50 = 0.4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P(Defect) = 1%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P(Mach1 | Defect) = 50%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 </a:t>
            </a:r>
            <a:r>
              <a:rPr lang="en-US" sz="1800">
                <a:sym typeface="Wingdings" panose="05000000000000000000" pitchFamily="2" charset="2"/>
              </a:rPr>
              <a:t>| Defect) = 50%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smtClean="0"/>
          </a:p>
          <a:p>
            <a:endParaRPr lang="en-US" sz="1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6192" y="3322622"/>
            <a:ext cx="85851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4191" y="3910343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31352" y="3874129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8923" y="5620015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6084" y="5583801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den>
                      </m:f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125896" y="353125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P(Defect | Mach1) = ?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0.5           ∗              0.01          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=0.0083=0.83%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35" r="-317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15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2637724"/>
            <a:ext cx="6858000" cy="1655762"/>
          </a:xfrm>
        </p:spPr>
        <p:txBody>
          <a:bodyPr anchor="ctr">
            <a:normAutofit/>
          </a:bodyPr>
          <a:lstStyle/>
          <a:p>
            <a:pPr algn="l"/>
            <a:r>
              <a:rPr lang="en-US" sz="3500" b="1"/>
              <a:t>Naive Bayes classifier (NBF</a:t>
            </a:r>
            <a:r>
              <a:rPr lang="en-US" sz="3500" b="1" smtClean="0"/>
              <a:t>)</a:t>
            </a:r>
            <a:endParaRPr lang="en-US" sz="3500" b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77224" y="1431727"/>
                <a:ext cx="2989280" cy="65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0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17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224" y="1431727"/>
                <a:ext cx="2989280" cy="6518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87987" y="2723485"/>
                <a:ext cx="2567754" cy="600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7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7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987" y="2723485"/>
                <a:ext cx="2567754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2138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6620" y="4280853"/>
                <a:ext cx="8390759" cy="71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20" y="4280853"/>
                <a:ext cx="8390759" cy="7171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76620" y="3803799"/>
            <a:ext cx="23389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Bayes theorem :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24061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8554" y="1536565"/>
                <a:ext cx="8390759" cy="71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54" y="1536565"/>
                <a:ext cx="8390759" cy="7171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8554" y="2656872"/>
                <a:ext cx="8885446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𝑏𝑒𝑙𝑜𝑛𝑔𝑖𝑛𝑔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𝑂𝑏𝑠𝑒𝑟𝑣𝑎𝑡𝑖𝑜𝑛𝑠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𝑙𝑖𝑘𝑒𝑙𝑖h𝑜𝑜𝑑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𝑀𝐿𝐸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54" y="2656872"/>
                <a:ext cx="8885446" cy="526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8554" y="3466647"/>
                <a:ext cx="1155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54" y="3466647"/>
                <a:ext cx="115557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211" t="-4444" r="-42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69704" y="4543269"/>
                <a:ext cx="306314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𝑵𝒂𝒊𝒗𝒆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𝑩𝒂𝒚𝒆𝒔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04" y="4543269"/>
                <a:ext cx="3063146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70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7057" y="6954921"/>
            <a:ext cx="3086100" cy="365125"/>
          </a:xfrm>
        </p:spPr>
        <p:txBody>
          <a:bodyPr/>
          <a:lstStyle/>
          <a:p>
            <a:r>
              <a:rPr lang="en-US"/>
              <a:t>Naive Bayes 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61579" y="6954922"/>
            <a:ext cx="2057400" cy="365125"/>
          </a:xfrm>
        </p:spPr>
        <p:txBody>
          <a:bodyPr/>
          <a:lstStyle/>
          <a:p>
            <a:fld id="{88E711DA-8C4A-4F9C-B06B-9858351D6192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59310" y="5410762"/>
                <a:ext cx="6331157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𝑁𝑎𝑖𝑣𝑒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𝐵𝑎𝑦𝑒𝑠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 . .,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10" y="5410762"/>
                <a:ext cx="6331157" cy="8769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1663181" y="1342434"/>
            <a:ext cx="0" cy="2942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69881" y="4017082"/>
            <a:ext cx="45782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64987" y="4181448"/>
                <a:ext cx="983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987" y="4181448"/>
                <a:ext cx="98328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106" r="-807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6174" y="1290898"/>
                <a:ext cx="1276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𝑆𝑎𝑙𝑎𝑟𝑦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74" y="1290898"/>
                <a:ext cx="127605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92" t="-2222" r="-62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lus 15"/>
          <p:cNvSpPr/>
          <p:nvPr/>
        </p:nvSpPr>
        <p:spPr>
          <a:xfrm>
            <a:off x="2903968" y="2730764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2794491" y="3199804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231342" y="3199803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3063265" y="3098275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2485037" y="2789421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1908510" y="3579786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2878704" y="3635701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/>
          <p:cNvSpPr/>
          <p:nvPr/>
        </p:nvSpPr>
        <p:spPr>
          <a:xfrm>
            <a:off x="2071645" y="2855649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3974941" y="2800870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24"/>
          <p:cNvSpPr/>
          <p:nvPr/>
        </p:nvSpPr>
        <p:spPr>
          <a:xfrm>
            <a:off x="5414096" y="2206135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4361671" y="2404536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4458065" y="2713419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27"/>
          <p:cNvSpPr/>
          <p:nvPr/>
        </p:nvSpPr>
        <p:spPr>
          <a:xfrm>
            <a:off x="4047034" y="2471977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5133936" y="2800871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5764752" y="2647546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4727614" y="2096241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2393607" y="3561432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574531" y="1470263"/>
            <a:ext cx="747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Drives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Plus 50"/>
          <p:cNvSpPr/>
          <p:nvPr/>
        </p:nvSpPr>
        <p:spPr>
          <a:xfrm>
            <a:off x="4961378" y="2399143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lus 51"/>
          <p:cNvSpPr/>
          <p:nvPr/>
        </p:nvSpPr>
        <p:spPr>
          <a:xfrm>
            <a:off x="3396778" y="3389295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lus 52"/>
          <p:cNvSpPr/>
          <p:nvPr/>
        </p:nvSpPr>
        <p:spPr>
          <a:xfrm>
            <a:off x="3983830" y="3302940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53"/>
          <p:cNvSpPr/>
          <p:nvPr/>
        </p:nvSpPr>
        <p:spPr>
          <a:xfrm>
            <a:off x="3351644" y="2416747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lus 54"/>
          <p:cNvSpPr/>
          <p:nvPr/>
        </p:nvSpPr>
        <p:spPr>
          <a:xfrm>
            <a:off x="3586700" y="2053912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lus 55"/>
          <p:cNvSpPr/>
          <p:nvPr/>
        </p:nvSpPr>
        <p:spPr>
          <a:xfrm>
            <a:off x="4536530" y="3405272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lus 56"/>
          <p:cNvSpPr/>
          <p:nvPr/>
        </p:nvSpPr>
        <p:spPr>
          <a:xfrm>
            <a:off x="4961378" y="3113285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lus 57"/>
          <p:cNvSpPr/>
          <p:nvPr/>
        </p:nvSpPr>
        <p:spPr>
          <a:xfrm>
            <a:off x="3530337" y="2972719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lus 58"/>
          <p:cNvSpPr/>
          <p:nvPr/>
        </p:nvSpPr>
        <p:spPr>
          <a:xfrm>
            <a:off x="5234779" y="1720031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lus 59"/>
          <p:cNvSpPr/>
          <p:nvPr/>
        </p:nvSpPr>
        <p:spPr>
          <a:xfrm>
            <a:off x="4281106" y="2968152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lus 60"/>
          <p:cNvSpPr/>
          <p:nvPr/>
        </p:nvSpPr>
        <p:spPr>
          <a:xfrm>
            <a:off x="3549527" y="3686861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lus 61"/>
          <p:cNvSpPr/>
          <p:nvPr/>
        </p:nvSpPr>
        <p:spPr>
          <a:xfrm>
            <a:off x="4142717" y="2049819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717845" y="2311750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Walks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Plus 64"/>
          <p:cNvSpPr/>
          <p:nvPr/>
        </p:nvSpPr>
        <p:spPr>
          <a:xfrm>
            <a:off x="3598003" y="3214776"/>
            <a:ext cx="218954" cy="204665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313180" y="3667684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New data point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8" name="Straight Arrow Connector 67"/>
          <p:cNvCxnSpPr>
            <a:stCxn id="66" idx="1"/>
          </p:cNvCxnSpPr>
          <p:nvPr/>
        </p:nvCxnSpPr>
        <p:spPr>
          <a:xfrm flipH="1" flipV="1">
            <a:off x="3788379" y="3409391"/>
            <a:ext cx="524801" cy="427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749906" y="5114746"/>
                <a:ext cx="258962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New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data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point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06" y="5114746"/>
                <a:ext cx="2589620" cy="374270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407176" y="5119684"/>
                <a:ext cx="3097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𝐼𝑛𝑑𝑒𝑝𝑒𝑛𝑑𝑒𝑛𝑡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𝑎𝑠𝑠𝑢𝑚𝑝𝑡𝑖𝑜𝑛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176" y="5119684"/>
                <a:ext cx="309732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16072" y="4759343"/>
                <a:ext cx="1155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72" y="4759343"/>
                <a:ext cx="115557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211" t="-4444" r="-42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04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8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5" grpId="0" animBg="1"/>
      <p:bldP spid="66" grpId="0"/>
      <p:bldP spid="69" grpId="0"/>
      <p:bldP spid="70" grpId="0"/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0349" y="1553259"/>
            <a:ext cx="2503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At training step: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0349" y="3307468"/>
            <a:ext cx="21827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</a:rPr>
              <a:t>At testing step:</a:t>
            </a:r>
            <a:endParaRPr lang="en-US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5277" y="2168966"/>
                <a:ext cx="531324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 smtClean="0"/>
                  <a:t>Define: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=1,. . .,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500" dirty="0" smtClean="0"/>
                  <a:t> </a:t>
                </a:r>
                <a:endParaRPr lang="en-US" sz="2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277" y="2168966"/>
                <a:ext cx="5313249" cy="477054"/>
              </a:xfrm>
              <a:prstGeom prst="rect">
                <a:avLst/>
              </a:prstGeom>
              <a:blipFill rotWithShape="0">
                <a:blip r:embed="rId2"/>
                <a:stretch>
                  <a:fillRect l="-1835" t="-10256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445276" y="3877009"/>
            <a:ext cx="57073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Label of new data point will be defined by:</a:t>
            </a:r>
            <a:endParaRPr 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15951" y="4394943"/>
                <a:ext cx="4288290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951" y="4394943"/>
                <a:ext cx="4288290" cy="1397306"/>
              </a:xfrm>
              <a:prstGeom prst="rect">
                <a:avLst/>
              </a:prstGeom>
              <a:blipFill rotWithShape="0">
                <a:blip r:embed="rId3"/>
                <a:stretch>
                  <a:fillRect b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28650" y="888527"/>
            <a:ext cx="1816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4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80111" y="1047893"/>
                <a:ext cx="4288290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111" y="1047893"/>
                <a:ext cx="4288290" cy="1397306"/>
              </a:xfrm>
              <a:prstGeom prst="rect">
                <a:avLst/>
              </a:prstGeom>
              <a:blipFill rotWithShape="0">
                <a:blip r:embed="rId2"/>
                <a:stretch>
                  <a:fillRect b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80246" y="2868188"/>
            <a:ext cx="83835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Problem: If “d” </a:t>
            </a:r>
            <a:r>
              <a:rPr lang="en-US" sz="2500" smtClean="0">
                <a:solidFill>
                  <a:srgbClr val="FF0000"/>
                </a:solidFill>
              </a:rPr>
              <a:t>is </a:t>
            </a:r>
            <a:r>
              <a:rPr lang="en-US" sz="2500" smtClean="0">
                <a:solidFill>
                  <a:srgbClr val="FF0000"/>
                </a:solidFill>
              </a:rPr>
              <a:t>large and probabilities are small, </a:t>
            </a:r>
            <a:r>
              <a:rPr lang="en-US" sz="2500" dirty="0" smtClean="0">
                <a:solidFill>
                  <a:srgbClr val="FF0000"/>
                </a:solidFill>
              </a:rPr>
              <a:t>“C” will be very small 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512" y="3726498"/>
            <a:ext cx="6867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=&gt; Apply “log” to right side:</a:t>
            </a:r>
            <a:endParaRPr 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31661" y="4269342"/>
                <a:ext cx="7002686" cy="1546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5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))+</m:t>
                          </m:r>
                          <m:nary>
                            <m:naryPr>
                              <m:chr m:val="∑"/>
                              <m:ctrlPr>
                                <a:rPr lang="en-US" sz="25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1" y="4269342"/>
                <a:ext cx="7002686" cy="1546321"/>
              </a:xfrm>
              <a:prstGeom prst="rect">
                <a:avLst/>
              </a:prstGeom>
              <a:blipFill rotWithShape="0">
                <a:blip r:embed="rId3"/>
                <a:stretch>
                  <a:fillRect b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2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44721" y="2074548"/>
                <a:ext cx="4288290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721" y="2074548"/>
                <a:ext cx="4288290" cy="1397306"/>
              </a:xfrm>
              <a:prstGeom prst="rect">
                <a:avLst/>
              </a:prstGeom>
              <a:blipFill rotWithShape="0">
                <a:blip r:embed="rId2"/>
                <a:stretch>
                  <a:fillRect b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3666654" y="1593410"/>
            <a:ext cx="516047" cy="8148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8209" y="127998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MLE</a:t>
            </a:r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42780" y="2924270"/>
            <a:ext cx="497941" cy="7876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9696" y="3712423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depends on the type of data</a:t>
            </a:r>
          </a:p>
        </p:txBody>
      </p:sp>
    </p:spTree>
    <p:extLst>
      <p:ext uri="{BB962C8B-B14F-4D97-AF65-F5344CB8AC3E}">
        <p14:creationId xmlns:p14="http://schemas.microsoft.com/office/powerpoint/2010/main" val="364568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Common distribution functions in NBF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</a:p>
          <a:p>
            <a:r>
              <a:rPr lang="en-US" dirty="0" smtClean="0"/>
              <a:t>Naive Bayes classifier (NBF)</a:t>
            </a:r>
          </a:p>
          <a:p>
            <a:r>
              <a:rPr lang="en-US" dirty="0" smtClean="0"/>
              <a:t>Common </a:t>
            </a:r>
            <a:r>
              <a:rPr lang="en-US" dirty="0"/>
              <a:t>distribution functions in NBF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Gaussian naive Bayes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Multinomial naive Bayes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Bernoulli naive Bayes</a:t>
            </a:r>
          </a:p>
          <a:p>
            <a:r>
              <a:rPr lang="en-US" smtClean="0"/>
              <a:t>Summary</a:t>
            </a:r>
          </a:p>
          <a:p>
            <a:r>
              <a:rPr lang="en-US"/>
              <a:t>Demo with </a:t>
            </a:r>
            <a:r>
              <a:rPr lang="en-US" smtClean="0"/>
              <a:t>Python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distribution functions in </a:t>
            </a:r>
            <a:r>
              <a:rPr lang="en-US" dirty="0" smtClean="0"/>
              <a:t>NBF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Gaussian naive </a:t>
            </a:r>
            <a:r>
              <a:rPr lang="en-US" sz="2800" dirty="0" smtClean="0"/>
              <a:t>Bayes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Use if data are </a:t>
            </a:r>
            <a:r>
              <a:rPr lang="en-US" b="1" i="1" dirty="0" smtClean="0"/>
              <a:t>continuous </a:t>
            </a:r>
            <a:r>
              <a:rPr lang="en-US" dirty="0"/>
              <a:t>random variable</a:t>
            </a:r>
            <a:endParaRPr lang="en-US" b="1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Multinomial </a:t>
            </a:r>
            <a:r>
              <a:rPr lang="en-US" sz="2800"/>
              <a:t>naive </a:t>
            </a:r>
            <a:r>
              <a:rPr lang="en-US" sz="2800" smtClean="0"/>
              <a:t>Bayes</a:t>
            </a:r>
          </a:p>
          <a:p>
            <a:pPr marL="685800" lvl="2">
              <a:spcBef>
                <a:spcPts val="1000"/>
              </a:spcBef>
            </a:pPr>
            <a:r>
              <a:rPr lang="en-US"/>
              <a:t>Use if data are </a:t>
            </a:r>
            <a:r>
              <a:rPr lang="en-US" b="1" i="1"/>
              <a:t>discrete </a:t>
            </a:r>
            <a:r>
              <a:rPr lang="en-US"/>
              <a:t>random variable, text classification</a:t>
            </a:r>
          </a:p>
          <a:p>
            <a:pPr marL="228600" lvl="1">
              <a:spcBef>
                <a:spcPts val="1000"/>
              </a:spcBef>
            </a:pPr>
            <a:r>
              <a:rPr lang="en-US" sz="2800" smtClean="0"/>
              <a:t>Bernoulli naive Bayes</a:t>
            </a:r>
          </a:p>
          <a:p>
            <a:pPr marL="685800" lvl="2">
              <a:spcBef>
                <a:spcPts val="1000"/>
              </a:spcBef>
            </a:pPr>
            <a:r>
              <a:rPr lang="en-US" smtClean="0"/>
              <a:t>Use </a:t>
            </a:r>
            <a:r>
              <a:rPr lang="en-US" dirty="0" smtClean="0"/>
              <a:t>if data are </a:t>
            </a:r>
            <a:r>
              <a:rPr lang="en-US" b="1" i="1" dirty="0" smtClean="0"/>
              <a:t>discrete </a:t>
            </a:r>
            <a:r>
              <a:rPr lang="en-US"/>
              <a:t>random </a:t>
            </a:r>
            <a:r>
              <a:rPr lang="en-US" smtClean="0"/>
              <a:t>variable, text classification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5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naive Bayes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Gaussian naive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75122" y="4502311"/>
                <a:ext cx="5984010" cy="1000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122" y="4502311"/>
                <a:ext cx="5984010" cy="10003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89480" y="2099307"/>
                <a:ext cx="3752246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480" y="2099307"/>
                <a:ext cx="3752246" cy="292003"/>
              </a:xfrm>
              <a:prstGeom prst="rect">
                <a:avLst/>
              </a:prstGeom>
              <a:blipFill rotWithShape="0">
                <a:blip r:embed="rId3"/>
                <a:stretch>
                  <a:fillRect l="-3902" t="-20833" r="-227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20367" y="1231708"/>
            <a:ext cx="12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expectation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4206" y="2927328"/>
            <a:ext cx="9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variance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63179" y="1591207"/>
            <a:ext cx="386143" cy="5442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44358" y="2405785"/>
            <a:ext cx="319582" cy="5379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926527" y="2765136"/>
                <a:ext cx="203389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27" y="2765136"/>
                <a:ext cx="2033890" cy="7562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926527" y="978339"/>
                <a:ext cx="135626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27" y="978339"/>
                <a:ext cx="1356269" cy="7562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75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3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</a:t>
            </a:r>
            <a:r>
              <a:rPr lang="en-US" dirty="0"/>
              <a:t>naive Bayes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Multinomial naive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73407" y="3099485"/>
                <a:ext cx="2202013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407" y="3099485"/>
                <a:ext cx="2202013" cy="5653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94084" y="1213603"/>
            <a:ext cx="38099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>
                <a:latin typeface="Cambria Math" panose="02040503050406030204" pitchFamily="18" charset="0"/>
                <a:ea typeface="Cambria Math" panose="02040503050406030204" pitchFamily="18" charset="0"/>
              </a:rPr>
              <a:t>Apply “</a:t>
            </a:r>
            <a:r>
              <a:rPr lang="en-US" sz="250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Bag of words</a:t>
            </a:r>
            <a:r>
              <a:rPr lang="en-US" sz="2500" smtClean="0">
                <a:latin typeface="Cambria Math" panose="02040503050406030204" pitchFamily="18" charset="0"/>
                <a:ea typeface="Cambria Math" panose="02040503050406030204" pitchFamily="18" charset="0"/>
              </a:rPr>
              <a:t>” idea:</a:t>
            </a:r>
            <a:endParaRPr lang="en-US" sz="25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569830" y="1996885"/>
                <a:ext cx="5760616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. . .,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𝑤𝑜𝑟𝑑𝑠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𝑑𝑖𝑐𝑡𝑖𝑜𝑛𝑎𝑟𝑦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𝑛𝑢𝑚𝑏𝑒𝑟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𝑜𝑓𝑎𝑝𝑝𝑒𝑎𝑟𝑎𝑛𝑐𝑒𝑠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830" y="1996885"/>
                <a:ext cx="5760616" cy="7194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47169" y="2171933"/>
            <a:ext cx="195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standardized data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2341" y="45176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919334" y="4143409"/>
                <a:ext cx="692574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mtClean="0"/>
                  <a:t>: </a:t>
                </a: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total number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(testing data) words that appearing in class C</a:t>
                </a:r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34" y="4143409"/>
                <a:ext cx="6925742" cy="374270"/>
              </a:xfrm>
              <a:prstGeom prst="rect">
                <a:avLst/>
              </a:prstGeom>
              <a:blipFill rotWithShape="0">
                <a:blip r:embed="rId5"/>
                <a:stretch>
                  <a:fillRect t="-1147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919334" y="4576199"/>
                <a:ext cx="5253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mtClean="0"/>
                  <a:t>: </a:t>
                </a: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total number of words that appearing in class C</a:t>
                </a:r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34" y="4576199"/>
                <a:ext cx="5253939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358842" y="5165463"/>
                <a:ext cx="4021037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&amp;     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842" y="5165463"/>
                <a:ext cx="4021037" cy="5725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47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</a:t>
            </a:r>
            <a:r>
              <a:rPr lang="en-US" dirty="0"/>
              <a:t>naive Bayes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Multinomial naive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4084" y="1213603"/>
            <a:ext cx="13330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>
                <a:latin typeface="Cambria Math" panose="02040503050406030204" pitchFamily="18" charset="0"/>
                <a:ea typeface="Cambria Math" panose="02040503050406030204" pitchFamily="18" charset="0"/>
              </a:rPr>
              <a:t>Remind:</a:t>
            </a:r>
            <a:endParaRPr lang="en-US" sz="25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2341" y="45176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28650" y="1764241"/>
                <a:ext cx="4288290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64241"/>
                <a:ext cx="4288290" cy="1397306"/>
              </a:xfrm>
              <a:prstGeom prst="rect">
                <a:avLst/>
              </a:prstGeom>
              <a:blipFill rotWithShape="0">
                <a:blip r:embed="rId3"/>
                <a:stretch>
                  <a:fillRect b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02040" y="4002222"/>
                <a:ext cx="2738057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</a:t>
                </a:r>
                <a:r>
                  <a:rPr lang="en-US" sz="250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50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40" y="4002222"/>
                <a:ext cx="2738057" cy="477054"/>
              </a:xfrm>
              <a:prstGeom prst="rect">
                <a:avLst/>
              </a:prstGeom>
              <a:blipFill rotWithShape="0">
                <a:blip r:embed="rId4"/>
                <a:stretch>
                  <a:fillRect l="-3556" t="-12821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956363" y="4054703"/>
                <a:ext cx="317933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𝐿𝑎𝑝𝑙𝑎𝑐𝑒</m:t>
                    </m:r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𝑠𝑚𝑜𝑜𝑡h𝑖𝑛𝑔</m:t>
                    </m:r>
                  </m:oMath>
                </a14:m>
                <a:r>
                  <a:rPr lang="en-US" sz="2500" smtClean="0">
                    <a:solidFill>
                      <a:srgbClr val="FF0000"/>
                    </a:solidFill>
                  </a:rPr>
                  <a:t>:</a:t>
                </a:r>
                <a:endParaRPr lang="en-US" sz="25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363" y="4054703"/>
                <a:ext cx="3179332" cy="384721"/>
              </a:xfrm>
              <a:prstGeom prst="rect">
                <a:avLst/>
              </a:prstGeom>
              <a:blipFill rotWithShape="0">
                <a:blip r:embed="rId5"/>
                <a:stretch>
                  <a:fillRect l="-2874" t="-23810" r="-5556" b="-50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743244" y="1936286"/>
                <a:ext cx="2772106" cy="78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50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244" y="1936286"/>
                <a:ext cx="2772106" cy="7852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47046" y="4710102"/>
                <a:ext cx="5416804" cy="810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e>
                      </m:acc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      ,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50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46" y="4710102"/>
                <a:ext cx="5416804" cy="8105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46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3" grpId="0"/>
      <p:bldP spid="6" grpId="0"/>
      <p:bldP spid="11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</a:t>
            </a:r>
            <a:r>
              <a:rPr lang="en-US" dirty="0"/>
              <a:t>naive Bayes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Bernoulli naive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4084" y="1213603"/>
            <a:ext cx="38099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>
                <a:latin typeface="Cambria Math" panose="02040503050406030204" pitchFamily="18" charset="0"/>
                <a:ea typeface="Cambria Math" panose="02040503050406030204" pitchFamily="18" charset="0"/>
              </a:rPr>
              <a:t>Apply “</a:t>
            </a:r>
            <a:r>
              <a:rPr lang="en-US" sz="250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Bag of words</a:t>
            </a:r>
            <a:r>
              <a:rPr lang="en-US" sz="2500" smtClean="0">
                <a:latin typeface="Cambria Math" panose="02040503050406030204" pitchFamily="18" charset="0"/>
                <a:ea typeface="Cambria Math" panose="02040503050406030204" pitchFamily="18" charset="0"/>
              </a:rPr>
              <a:t>” idea:</a:t>
            </a:r>
            <a:endParaRPr lang="en-US" sz="25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569830" y="1996885"/>
                <a:ext cx="5818131" cy="1025665"/>
              </a:xfrm>
              <a:prstGeom prst="rect">
                <a:avLst/>
              </a:prstGeom>
              <a:noFill/>
            </p:spPr>
            <p:txBody>
              <a:bodyPr wrap="none" lIns="0" tIns="0" rIns="0" bIns="0" numCol="1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. . .,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𝑤𝑜𝑟𝑑𝑠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𝑑𝑖𝑐𝑡𝑖𝑜𝑛𝑎𝑟𝑦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       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𝑡h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𝑤𝑜𝑟𝑑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𝑒𝑥𝑖𝑠𝑡𝑠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&lt;0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&amp;1, 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𝑡h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𝑤𝑜𝑟𝑑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𝑛𝑜𝑡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𝑒𝑥𝑖𝑠𝑡𝑠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830" y="1996885"/>
                <a:ext cx="5818131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47169" y="2171933"/>
            <a:ext cx="195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standardized data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49790" y="4241478"/>
                <a:ext cx="625607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))(1−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790" y="4241478"/>
                <a:ext cx="6256072" cy="384721"/>
              </a:xfrm>
              <a:prstGeom prst="rect">
                <a:avLst/>
              </a:prstGeom>
              <a:blipFill rotWithShape="0">
                <a:blip r:embed="rId3"/>
                <a:stretch>
                  <a:fillRect l="-390" t="-1587" r="-136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FB842CD-44AC-AD43-824A-E1B53AB3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7FE4C9-C950-E744-96EA-9878A100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5C05CA-8510-EF46-A677-9B58E00E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8135"/>
            <a:ext cx="7886700" cy="452662"/>
          </a:xfrm>
        </p:spPr>
        <p:txBody>
          <a:bodyPr/>
          <a:lstStyle/>
          <a:p>
            <a:r>
              <a:rPr lang="vi-VN" dirty="0"/>
              <a:t>Evaluation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488572-3041-9141-BAB8-96E34031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https://machinelearningcoban.com/2017/08/31/evaluation/</a:t>
            </a:r>
            <a:endParaRPr lang="vi-V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3461E74-1AE3-EB40-A481-209D9A5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DECD09F-D640-FE42-9D30-090A749E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378"/>
            <a:ext cx="7886700" cy="45266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/>
              <a:t>Ứng dụng thuật toán Naive Bayes trong giải quyết bài toán chuẩn đoán bệnh tiểu </a:t>
            </a:r>
            <a:r>
              <a:rPr lang="vi-VN" sz="2400" smtClean="0"/>
              <a:t>đường</a:t>
            </a:r>
            <a:endParaRPr lang="en-US" sz="2400" smtClean="0"/>
          </a:p>
          <a:p>
            <a:pPr marL="233363" indent="0">
              <a:buNone/>
            </a:pPr>
            <a:r>
              <a:rPr lang="en-US" sz="2400" smtClean="0">
                <a:hlinkClick r:id="rId2"/>
              </a:rPr>
              <a:t>https</a:t>
            </a:r>
            <a:r>
              <a:rPr lang="en-US" sz="2400">
                <a:hlinkClick r:id="rId2"/>
              </a:rPr>
              <a:t>://</a:t>
            </a:r>
            <a:r>
              <a:rPr lang="en-US" sz="2400" smtClean="0">
                <a:hlinkClick r:id="rId2"/>
              </a:rPr>
              <a:t>viblo.asia/p/ung-dung-thuat-toan-naive-bayes-trong-giai-quyet-bai-toan-chuan-doan-benh-tieu-duong-eW65GYejZDO</a:t>
            </a:r>
            <a:endParaRPr lang="vi-VN" sz="2400" b="1"/>
          </a:p>
          <a:p>
            <a:r>
              <a:rPr lang="en-US" sz="2500" smtClean="0"/>
              <a:t>Naïve Bayes classifier </a:t>
            </a:r>
            <a:r>
              <a:rPr lang="en-US" sz="2500" smtClean="0">
                <a:hlinkClick r:id="rId3"/>
              </a:rPr>
              <a:t>https://machinelearningcoban.com</a:t>
            </a:r>
            <a:endParaRPr lang="en-US" sz="2500" smtClean="0"/>
          </a:p>
          <a:p>
            <a:r>
              <a:rPr lang="en-US" sz="2500" smtClean="0"/>
              <a:t>Machine </a:t>
            </a:r>
            <a:r>
              <a:rPr lang="en-US" sz="2500" dirty="0"/>
              <a:t>Learning </a:t>
            </a:r>
            <a:r>
              <a:rPr lang="en-US" sz="2500" dirty="0" smtClean="0"/>
              <a:t>A-Z</a:t>
            </a:r>
          </a:p>
          <a:p>
            <a:pPr marL="0" indent="0">
              <a:buNone/>
            </a:pPr>
            <a:r>
              <a:rPr lang="en-US" sz="2500" dirty="0" smtClean="0"/>
              <a:t>   </a:t>
            </a:r>
            <a:r>
              <a:rPr lang="en-US" sz="2500" dirty="0" smtClean="0">
                <a:hlinkClick r:id="rId4"/>
              </a:rPr>
              <a:t>https</a:t>
            </a:r>
            <a:r>
              <a:rPr lang="en-US" sz="2500" dirty="0">
                <a:hlinkClick r:id="rId4"/>
              </a:rPr>
              <a:t>://</a:t>
            </a:r>
            <a:r>
              <a:rPr lang="en-US" sz="2500" dirty="0" smtClean="0">
                <a:hlinkClick r:id="rId4"/>
              </a:rPr>
              <a:t>www.superdatascience.com/machine-learning</a:t>
            </a:r>
            <a:endParaRPr lang="en-US" sz="2500" dirty="0" smtClean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   </a:t>
            </a:r>
            <a:endParaRPr lang="en-US" sz="25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F859CF-34D0-FD46-AAD6-388E180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7DABC-A5AB-DF4F-B94F-9BE810DD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Bayes theorem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pic>
        <p:nvPicPr>
          <p:cNvPr id="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146848" y="2616189"/>
            <a:ext cx="2884258" cy="123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66729" y="3218296"/>
            <a:ext cx="2540062" cy="6924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900" b="1" smtClean="0">
                <a:solidFill>
                  <a:srgbClr val="FF0000"/>
                </a:solidFill>
              </a:rPr>
              <a:t>Wrench</a:t>
            </a:r>
            <a:endParaRPr lang="en-US" sz="39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3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1963897" y="181568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áº¿t quáº£ hÃ¬nh áº£nh cho mil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29002"/>
            <a:ext cx="1313443" cy="20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Káº¿t quáº£ hÃ¬nh áº£nh cho mil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3545461"/>
            <a:ext cx="1313443" cy="20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431984" y="181568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887793" y="181568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3355879" y="181568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3811688" y="181568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4267497" y="181568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4735582" y="182547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5179114" y="183223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5622646" y="182547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6066178" y="182547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6534262" y="182547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7002347" y="183223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1911638" y="449849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2592230" y="450758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3298389" y="449848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4038772" y="4489816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4748971" y="448981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5455131" y="449848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6143028" y="450758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6834827" y="453917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7470431" y="183900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92466" y="115163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m1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544138" y="383182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50" y="2299930"/>
            <a:ext cx="647700" cy="8858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533" y="1534836"/>
            <a:ext cx="647700" cy="88582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01" y="3398708"/>
            <a:ext cx="647700" cy="8858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085" y="3310002"/>
            <a:ext cx="647700" cy="8858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69" y="3185755"/>
            <a:ext cx="647700" cy="88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pic>
        <p:nvPicPr>
          <p:cNvPr id="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046">
            <a:off x="2086025" y="279384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3413122" y="218260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41868">
            <a:off x="2935087" y="272540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2085">
            <a:off x="4352750" y="288410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10550">
            <a:off x="3793625" y="249530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8159">
            <a:off x="5082298" y="309239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10371">
            <a:off x="3664730" y="344391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4752">
            <a:off x="4392542" y="405822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556985" y="393299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54924">
            <a:off x="5983901" y="279572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24779">
            <a:off x="4459277" y="477501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56192">
            <a:off x="5457459" y="352586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5423794" y="428554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4861951" y="186347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3038">
            <a:off x="4030471" y="158928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4010">
            <a:off x="5424007" y="226414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88216" y="191473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1784172" y="187917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6022407" y="184634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8875">
            <a:off x="1840594" y="351412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69255">
            <a:off x="3277113" y="425042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24779">
            <a:off x="3583587" y="4931512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21327">
            <a:off x="6397826" y="416154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4889">
            <a:off x="6413358" y="299911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39846">
            <a:off x="6841230" y="242153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4889">
            <a:off x="6661349" y="345174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8159">
            <a:off x="2129826" y="466787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98173">
            <a:off x="5423794" y="491203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8159">
            <a:off x="2518681" y="510886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07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pic>
        <p:nvPicPr>
          <p:cNvPr id="7" name="Picture 8" descr="Káº¿t quáº£ hÃ¬nh áº£nh cho mil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283" y="2959319"/>
            <a:ext cx="1707143" cy="20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87390" y="2052118"/>
            <a:ext cx="4659930" cy="63094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0000"/>
                </a:solidFill>
              </a:rPr>
              <a:t>What’s the probability ?</a:t>
            </a:r>
            <a:endParaRPr lang="en-US" sz="35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4849" y="2816477"/>
            <a:ext cx="57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m2</a:t>
            </a:r>
            <a:endParaRPr lang="en-US" sz="20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548155">
            <a:off x="5402157" y="3297171"/>
            <a:ext cx="1073375" cy="14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 theorem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Bayes theorem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93233" y="2439605"/>
                <a:ext cx="4850239" cy="1140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5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233" y="2439605"/>
                <a:ext cx="4850239" cy="11408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2" y="933709"/>
            <a:ext cx="8304958" cy="5068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smtClean="0"/>
              <a:t>Mach1: 30 wrenches / hours</a:t>
            </a:r>
          </a:p>
          <a:p>
            <a:pPr marL="0" indent="0">
              <a:buNone/>
            </a:pPr>
            <a:r>
              <a:rPr lang="en-US" sz="1800" smtClean="0"/>
              <a:t>Mach2: 20 wrenches / hours</a:t>
            </a:r>
          </a:p>
          <a:p>
            <a:pPr marL="0" indent="0">
              <a:buNone/>
            </a:pPr>
            <a:r>
              <a:rPr lang="en-US" sz="1800" smtClean="0"/>
              <a:t>Out of all produced parts, we can see that </a:t>
            </a:r>
            <a:r>
              <a:rPr lang="en-US" sz="1800" smtClean="0">
                <a:solidFill>
                  <a:srgbClr val="FF0000"/>
                </a:solidFill>
              </a:rPr>
              <a:t>1% </a:t>
            </a:r>
            <a:r>
              <a:rPr lang="en-US" sz="1800" smtClean="0"/>
              <a:t>are defective: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mach2 </a:t>
            </a:r>
            <a:endParaRPr lang="en-US" sz="1800" smtClean="0"/>
          </a:p>
          <a:p>
            <a:pPr marL="0" indent="0">
              <a:buNone/>
            </a:pPr>
            <a:r>
              <a:rPr lang="en-US" sz="1800" b="1" smtClean="0"/>
              <a:t>Question:</a:t>
            </a:r>
          </a:p>
          <a:p>
            <a:pPr marL="0" indent="0">
              <a:buNone/>
            </a:pPr>
            <a:r>
              <a:rPr lang="en-US" sz="1800" smtClean="0"/>
              <a:t>What is the probability that </a:t>
            </a:r>
            <a:r>
              <a:rPr lang="en-US" sz="1800" smtClean="0">
                <a:solidFill>
                  <a:srgbClr val="FF0000"/>
                </a:solidFill>
              </a:rPr>
              <a:t>a part produced by mach2 is defective </a:t>
            </a:r>
            <a:r>
              <a:rPr lang="en-US" sz="1800" smtClean="0"/>
              <a:t>?</a:t>
            </a:r>
          </a:p>
          <a:p>
            <a:pPr marL="0" indent="0">
              <a:buNone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smtClean="0">
                <a:sym typeface="Wingdings" panose="05000000000000000000" pitchFamily="2" charset="2"/>
              </a:rPr>
              <a:t>P(Mach1) = 30/50 = 0.6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P(Mach2) = 20/50 = 0.4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P(Defect) = 1%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P(Mach1 | Defect) = 50%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 </a:t>
            </a:r>
            <a:r>
              <a:rPr lang="en-US" sz="1800">
                <a:sym typeface="Wingdings" panose="05000000000000000000" pitchFamily="2" charset="2"/>
              </a:rPr>
              <a:t>| Defect) = 50%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smtClean="0"/>
          </a:p>
          <a:p>
            <a:endParaRPr lang="en-US" sz="1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6192" y="3322622"/>
            <a:ext cx="85851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5896" y="353125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P(Defect | Mach2) = ?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templateT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Microsoft PowerPoint Presentation.pptx" id="{794A3413-ABD9-43EE-9518-2063AA4EA2B5}" vid="{5651A00D-CE37-4FF2-915C-C43FD90B70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templateTMA</Template>
  <TotalTime>4594</TotalTime>
  <Words>759</Words>
  <Application>Microsoft Office PowerPoint</Application>
  <PresentationFormat>On-screen Show (4:3)</PresentationFormat>
  <Paragraphs>226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Aharoni</vt:lpstr>
      <vt:lpstr>Arial</vt:lpstr>
      <vt:lpstr>Calibri</vt:lpstr>
      <vt:lpstr>Cambria Math</vt:lpstr>
      <vt:lpstr>Century Gothic</vt:lpstr>
      <vt:lpstr>Wingdings</vt:lpstr>
      <vt:lpstr>templateTMA</vt:lpstr>
      <vt:lpstr>PowerPoint Presentation</vt:lpstr>
      <vt:lpstr>Agenda</vt:lpstr>
      <vt:lpstr>PowerPoint Presentation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PowerPoint Presentation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PowerPoint Presentation</vt:lpstr>
      <vt:lpstr>Common distribution functions in NBF</vt:lpstr>
      <vt:lpstr>Gaussian naive Bayes</vt:lpstr>
      <vt:lpstr>Multinomial naive Bayes</vt:lpstr>
      <vt:lpstr>Multinomial naive Bayes</vt:lpstr>
      <vt:lpstr>Bernoulli naive Bayes</vt:lpstr>
      <vt:lpstr>PowerPoint Presentation</vt:lpstr>
      <vt:lpstr>Demo with Python</vt:lpstr>
      <vt:lpstr>Evaluation Methods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trungnghia</dc:creator>
  <cp:lastModifiedBy>Tran Trung Nghia</cp:lastModifiedBy>
  <cp:revision>374</cp:revision>
  <dcterms:created xsi:type="dcterms:W3CDTF">2018-04-10T23:21:19Z</dcterms:created>
  <dcterms:modified xsi:type="dcterms:W3CDTF">2018-06-20T10:01:17Z</dcterms:modified>
</cp:coreProperties>
</file>