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89" r:id="rId3"/>
    <p:sldId id="310" r:id="rId4"/>
    <p:sldId id="295" r:id="rId5"/>
    <p:sldId id="293" r:id="rId6"/>
    <p:sldId id="294" r:id="rId7"/>
    <p:sldId id="296" r:id="rId8"/>
    <p:sldId id="292" r:id="rId9"/>
    <p:sldId id="297" r:id="rId10"/>
    <p:sldId id="299" r:id="rId11"/>
    <p:sldId id="308" r:id="rId12"/>
    <p:sldId id="309" r:id="rId13"/>
    <p:sldId id="300" r:id="rId14"/>
    <p:sldId id="301" r:id="rId15"/>
    <p:sldId id="311" r:id="rId16"/>
    <p:sldId id="302" r:id="rId17"/>
    <p:sldId id="303" r:id="rId18"/>
    <p:sldId id="313" r:id="rId19"/>
    <p:sldId id="312" r:id="rId20"/>
    <p:sldId id="304" r:id="rId21"/>
    <p:sldId id="305" r:id="rId22"/>
    <p:sldId id="315" r:id="rId23"/>
    <p:sldId id="316" r:id="rId24"/>
    <p:sldId id="307" r:id="rId25"/>
    <p:sldId id="314" r:id="rId26"/>
    <p:sldId id="317" r:id="rId27"/>
    <p:sldId id="273" r:id="rId28"/>
    <p:sldId id="277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1" autoAdjust="0"/>
    <p:restoredTop sz="94659"/>
  </p:normalViewPr>
  <p:slideViewPr>
    <p:cSldViewPr snapToGrid="0">
      <p:cViewPr varScale="1">
        <p:scale>
          <a:sx n="86" d="100"/>
          <a:sy n="86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96240-670F-3A4D-842C-C45A721E1F88}" type="datetimeFigureOut">
              <a:rPr lang="en-US" smtClean="0"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3FA8C-ED4C-A04D-8D7D-C21D3203F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https://www.quora.com/Could-someone-explain-Laplacian-smoothing-or-1-up-smoothing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A3FA8C-ED4C-A04D-8D7D-C21D3203F0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67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26729" y="658505"/>
            <a:ext cx="6573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QUALITY PARNER FOR SOFTWARE SOLUTIONS</a:t>
            </a: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269936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892E68CF-75D1-B948-A8E4-F1D36893A5D7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2466E06E-3195-C444-9570-D8CACB2ADBF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E61B25D2-073E-9A47-A4FE-FE2D043E8B8C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00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4172" y="257434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solidFill>
                  <a:srgbClr val="00B0F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26" name="Picture 2" descr="Káº¿t quáº£ hÃ¬nh áº£nh cho tma solutio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383739" cy="138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/>
          <p:cNvSpPr txBox="1">
            <a:spLocks/>
          </p:cNvSpPr>
          <p:nvPr/>
        </p:nvSpPr>
        <p:spPr>
          <a:xfrm>
            <a:off x="4029666" y="5420722"/>
            <a:ext cx="5114335" cy="1036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entury Gothic" panose="020B0502020202020204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670301" y="6455835"/>
            <a:ext cx="2461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www.tmasolutions.com</a:t>
            </a:r>
          </a:p>
        </p:txBody>
      </p:sp>
    </p:spTree>
    <p:extLst>
      <p:ext uri="{BB962C8B-B14F-4D97-AF65-F5344CB8AC3E}">
        <p14:creationId xmlns:p14="http://schemas.microsoft.com/office/powerpoint/2010/main" val="332220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796" y="1132885"/>
            <a:ext cx="8304958" cy="50683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4FC4001-555C-C444-AE8B-977AF2AC1786}" type="datetime1">
              <a:rPr lang="en-US" smtClean="0"/>
              <a:t>6/21/2018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9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3B3560D-905E-914A-9D0B-A79E799F5F59}" type="datetime1">
              <a:rPr lang="en-US" smtClean="0"/>
              <a:t>6/21/2018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35245F20-185A-E643-ABB8-9C574A71A7AC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A1C6E42E-F505-BC4A-B0DB-9BE7F59071FA}" type="datetime1">
              <a:rPr lang="en-US" smtClean="0"/>
              <a:t>6/21/2018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64E3C3E3-2FE7-2C4D-A9D0-A4F150F05C62}" type="datetime1">
              <a:rPr lang="en-US" smtClean="0"/>
              <a:t>6/21/2018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6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B7BE0F74-DB4D-2649-B051-F7E83A033A9E}" type="datetime1">
              <a:rPr lang="en-US" smtClean="0"/>
              <a:t>6/21/2018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2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142" y="6469641"/>
            <a:ext cx="2057400" cy="365125"/>
          </a:xfrm>
          <a:prstGeom prst="rect">
            <a:avLst/>
          </a:prstGeom>
        </p:spPr>
        <p:txBody>
          <a:bodyPr/>
          <a:lstStyle/>
          <a:p>
            <a:fld id="{559E3AD2-0A61-CE49-9896-C805E1B580E8}" type="datetime1">
              <a:rPr lang="en-US" smtClean="0"/>
              <a:t>6/21/2018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5698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29181"/>
            <a:ext cx="9144000" cy="4207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51347"/>
            <a:ext cx="7886700" cy="452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3472" y="645698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fld id="{88E711DA-8C4A-4F9C-B06B-9858351D61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251347"/>
            <a:ext cx="509798" cy="4526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8149" y="6455835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TMA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7E37151-A86D-244A-B56B-7FDC3C7E4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5698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8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Century Gothic" panose="020B0502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coban.com/2017/08/31/evaluation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coban.com/" TargetMode="External"/><Relationship Id="rId2" Type="http://schemas.openxmlformats.org/officeDocument/2006/relationships/hyperlink" Target="https://viblo.asia/p/ung-dung-thuat-toan-naive-bayes-trong-giai-quyet-bai-toan-chuan-doan-benh-tieu-duong-eW65GYejZDO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uperdatascience.com/machine-learn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31321" y="2651987"/>
            <a:ext cx="8351734" cy="1655762"/>
          </a:xfrm>
        </p:spPr>
        <p:txBody>
          <a:bodyPr/>
          <a:lstStyle/>
          <a:p>
            <a:r>
              <a:rPr lang="en-US" b="1" dirty="0"/>
              <a:t>CLASSIFICATION </a:t>
            </a:r>
            <a:r>
              <a:rPr lang="en-US" b="1" dirty="0" smtClean="0"/>
              <a:t>– NAIVE BAYES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59925" y="5391509"/>
            <a:ext cx="118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Nghia</a:t>
            </a:r>
            <a:r>
              <a:rPr lang="en-US" dirty="0" smtClean="0"/>
              <a:t> Tran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21</a:t>
            </a:r>
            <a:r>
              <a:rPr lang="en-US" baseline="30000" smtClean="0"/>
              <a:t>th</a:t>
            </a:r>
            <a:r>
              <a:rPr lang="en-US" smtClean="0"/>
              <a:t> </a:t>
            </a:r>
            <a:r>
              <a:rPr lang="en-US" dirty="0" smtClean="0"/>
              <a:t>June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47F417E-7B9D-CC46-A06C-DC1D8ABE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3085" y="353990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80246" y="350369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3085" y="5258554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0246" y="5222340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0.4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=0.0125=1.25%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smtClean="0"/>
              <a:t>Mach1: 30 wrenches / hours</a:t>
            </a:r>
          </a:p>
          <a:p>
            <a:pPr marL="0" indent="0">
              <a:buNone/>
            </a:pPr>
            <a:r>
              <a:rPr lang="en-US" sz="1800" smtClean="0"/>
              <a:t>Mach2: 20 wrenches / hours</a:t>
            </a:r>
          </a:p>
          <a:p>
            <a:pPr marL="0" indent="0">
              <a:buNone/>
            </a:pPr>
            <a:r>
              <a:rPr lang="en-US" sz="1800" smtClean="0"/>
              <a:t>Out of all produced parts, we can see that </a:t>
            </a:r>
            <a:r>
              <a:rPr lang="en-US" sz="1800" smtClean="0">
                <a:solidFill>
                  <a:srgbClr val="FF0000"/>
                </a:solidFill>
              </a:rPr>
              <a:t>1% </a:t>
            </a:r>
            <a:r>
              <a:rPr lang="en-US" sz="180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/>
              <a:t>50% came from mach2 </a:t>
            </a:r>
            <a:endParaRPr lang="en-US" sz="1800" smtClean="0"/>
          </a:p>
          <a:p>
            <a:pPr marL="0" indent="0">
              <a:buNone/>
            </a:pPr>
            <a:r>
              <a:rPr lang="en-US" sz="1800" b="1" smtClean="0"/>
              <a:t>Question:</a:t>
            </a:r>
          </a:p>
          <a:p>
            <a:pPr marL="0" indent="0">
              <a:buNone/>
            </a:pPr>
            <a:r>
              <a:rPr lang="en-US" sz="1800" smtClean="0"/>
              <a:t>What is the probability that </a:t>
            </a:r>
            <a:r>
              <a:rPr lang="en-US" sz="1800" smtClean="0">
                <a:solidFill>
                  <a:srgbClr val="FF0000"/>
                </a:solidFill>
              </a:rPr>
              <a:t>a part produced by mach1 is defective </a:t>
            </a:r>
            <a:r>
              <a:rPr lang="en-US" sz="1800" smtClean="0"/>
              <a:t>?</a:t>
            </a:r>
          </a:p>
          <a:p>
            <a:pPr marL="0" indent="0">
              <a:buNone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smtClean="0">
                <a:sym typeface="Wingdings" panose="05000000000000000000" pitchFamily="2" charset="2"/>
              </a:rPr>
              <a:t>P(Mach2 </a:t>
            </a:r>
            <a:r>
              <a:rPr lang="en-US" sz="180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smtClean="0"/>
          </a:p>
          <a:p>
            <a:endParaRPr lang="en-US" sz="18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191" y="3910343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431352" y="3874129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8923" y="5620015"/>
            <a:ext cx="2498757" cy="3168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86084" y="5583801"/>
            <a:ext cx="2426328" cy="3802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𝑀𝑎𝑐h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𝐷𝑒𝑓𝑒𝑐𝑡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den>
                      </m:f>
                    </m:oMath>
                  </m:oMathPara>
                </a14:m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724" y="4023554"/>
                <a:ext cx="5480603" cy="58669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Mach1)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0.5           ∗              0.01          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4746199"/>
                <a:ext cx="3499355" cy="5259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=0.0083=0.83%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571" y="5496925"/>
                <a:ext cx="191879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635" r="-317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5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637724"/>
            <a:ext cx="6858000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sz="3500" b="1"/>
              <a:t>Naive Bayes classifier (NBF</a:t>
            </a:r>
            <a:r>
              <a:rPr lang="en-US" sz="3500" b="1" smtClean="0"/>
              <a:t>)</a:t>
            </a:r>
            <a:endParaRPr lang="en-US" sz="3500" b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2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000" dirty="0" smtClean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7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224" y="1431727"/>
                <a:ext cx="2989280" cy="651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2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7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1700" b="0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87" y="2723485"/>
                <a:ext cx="2567754" cy="600164"/>
              </a:xfrm>
              <a:prstGeom prst="rect">
                <a:avLst/>
              </a:prstGeom>
              <a:blipFill rotWithShape="0">
                <a:blip r:embed="rId3"/>
                <a:stretch>
                  <a:fillRect l="-2138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20" y="4280853"/>
                <a:ext cx="8390759" cy="7171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76620" y="3803799"/>
            <a:ext cx="23389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Bayes theorem :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424061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b="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573" y="1488080"/>
                <a:ext cx="3588290" cy="384721"/>
              </a:xfrm>
              <a:prstGeom prst="rect">
                <a:avLst/>
              </a:prstGeom>
              <a:blipFill rotWithShape="0">
                <a:blip r:embed="rId2"/>
                <a:stretch>
                  <a:fillRect l="-1528" r="-2716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𝐷𝑎𝑡𝑎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𝑏𝑒𝑙𝑜𝑛𝑔𝑖𝑛𝑔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𝑂𝑏𝑠𝑒𝑟𝑣𝑎𝑡𝑖𝑜𝑛𝑠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𝑀𝑎𝑥𝑖𝑚𝑢𝑚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𝑙𝑖𝑘𝑒𝑙𝑖h𝑜𝑜𝑑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𝑀𝐿𝐸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2656872"/>
                <a:ext cx="8885446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4" y="3466647"/>
                <a:ext cx="115557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𝑵𝒂𝒊𝒗𝒆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𝑩𝒂𝒚𝒆𝒔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4" y="4543269"/>
                <a:ext cx="3063146" cy="55399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0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7057" y="6954921"/>
            <a:ext cx="3086100" cy="365125"/>
          </a:xfrm>
        </p:spPr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61579" y="6954922"/>
            <a:ext cx="2057400" cy="365125"/>
          </a:xfrm>
        </p:spPr>
        <p:txBody>
          <a:bodyPr/>
          <a:lstStyle/>
          <a:p>
            <a:fld id="{88E711DA-8C4A-4F9C-B06B-9858351D6192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 . 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0" y="5410762"/>
                <a:ext cx="4741619" cy="8769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663181" y="1342434"/>
            <a:ext cx="0" cy="29420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369881" y="4017082"/>
            <a:ext cx="457824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𝐴𝑔𝑒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987" y="4181448"/>
                <a:ext cx="98328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106" r="-80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𝑆𝑎𝑙𝑎𝑟𝑦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4" y="1290898"/>
                <a:ext cx="127605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392" t="-2222" r="-622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Plus 15"/>
          <p:cNvSpPr/>
          <p:nvPr/>
        </p:nvSpPr>
        <p:spPr>
          <a:xfrm>
            <a:off x="2903968" y="273076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/>
          <p:cNvSpPr/>
          <p:nvPr/>
        </p:nvSpPr>
        <p:spPr>
          <a:xfrm>
            <a:off x="2794491" y="3199804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231342" y="3199803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3063265" y="309827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2485037" y="278942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1908510" y="3579786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lus 21"/>
          <p:cNvSpPr/>
          <p:nvPr/>
        </p:nvSpPr>
        <p:spPr>
          <a:xfrm>
            <a:off x="2878704" y="363570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/>
          <p:cNvSpPr/>
          <p:nvPr/>
        </p:nvSpPr>
        <p:spPr>
          <a:xfrm>
            <a:off x="2071645" y="2855649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3974941" y="280087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24"/>
          <p:cNvSpPr/>
          <p:nvPr/>
        </p:nvSpPr>
        <p:spPr>
          <a:xfrm>
            <a:off x="5414096" y="220613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361671" y="240453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458065" y="27134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4047034" y="247197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5133936" y="280087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29"/>
          <p:cNvSpPr/>
          <p:nvPr/>
        </p:nvSpPr>
        <p:spPr>
          <a:xfrm>
            <a:off x="5764752" y="2647546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4727614" y="209624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2393607" y="3561432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74531" y="1470263"/>
            <a:ext cx="74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Drives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Plus 50"/>
          <p:cNvSpPr/>
          <p:nvPr/>
        </p:nvSpPr>
        <p:spPr>
          <a:xfrm>
            <a:off x="4961378" y="2399143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lus 51"/>
          <p:cNvSpPr/>
          <p:nvPr/>
        </p:nvSpPr>
        <p:spPr>
          <a:xfrm>
            <a:off x="3396778" y="3389295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lus 52"/>
          <p:cNvSpPr/>
          <p:nvPr/>
        </p:nvSpPr>
        <p:spPr>
          <a:xfrm>
            <a:off x="3983830" y="3302940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lus 53"/>
          <p:cNvSpPr/>
          <p:nvPr/>
        </p:nvSpPr>
        <p:spPr>
          <a:xfrm>
            <a:off x="3351644" y="2416747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lus 54"/>
          <p:cNvSpPr/>
          <p:nvPr/>
        </p:nvSpPr>
        <p:spPr>
          <a:xfrm>
            <a:off x="3586700" y="205391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Plus 55"/>
          <p:cNvSpPr/>
          <p:nvPr/>
        </p:nvSpPr>
        <p:spPr>
          <a:xfrm>
            <a:off x="4536530" y="340527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lus 56"/>
          <p:cNvSpPr/>
          <p:nvPr/>
        </p:nvSpPr>
        <p:spPr>
          <a:xfrm>
            <a:off x="4961378" y="3113285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lus 57"/>
          <p:cNvSpPr/>
          <p:nvPr/>
        </p:nvSpPr>
        <p:spPr>
          <a:xfrm>
            <a:off x="3530337" y="29727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Plus 58"/>
          <p:cNvSpPr/>
          <p:nvPr/>
        </p:nvSpPr>
        <p:spPr>
          <a:xfrm>
            <a:off x="5234779" y="1720031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lus 59"/>
          <p:cNvSpPr/>
          <p:nvPr/>
        </p:nvSpPr>
        <p:spPr>
          <a:xfrm>
            <a:off x="4281106" y="2968152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lus 60"/>
          <p:cNvSpPr/>
          <p:nvPr/>
        </p:nvSpPr>
        <p:spPr>
          <a:xfrm>
            <a:off x="3549527" y="3686861"/>
            <a:ext cx="218954" cy="204665"/>
          </a:xfrm>
          <a:prstGeom prst="mathPlus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lus 61"/>
          <p:cNvSpPr/>
          <p:nvPr/>
        </p:nvSpPr>
        <p:spPr>
          <a:xfrm>
            <a:off x="4142717" y="2049819"/>
            <a:ext cx="218954" cy="204665"/>
          </a:xfrm>
          <a:prstGeom prst="mathPlus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1717845" y="231175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mbria Math" panose="02040503050406030204" pitchFamily="18" charset="0"/>
                <a:ea typeface="Cambria Math" panose="02040503050406030204" pitchFamily="18" charset="0"/>
              </a:rPr>
              <a:t>Walks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Plus 64"/>
          <p:cNvSpPr/>
          <p:nvPr/>
        </p:nvSpPr>
        <p:spPr>
          <a:xfrm>
            <a:off x="3598003" y="3214776"/>
            <a:ext cx="218954" cy="204665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313180" y="3667684"/>
            <a:ext cx="15199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New data point</a:t>
            </a: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8" name="Straight Arrow Connector 67"/>
          <p:cNvCxnSpPr>
            <a:stCxn id="66" idx="1"/>
          </p:cNvCxnSpPr>
          <p:nvPr/>
        </p:nvCxnSpPr>
        <p:spPr>
          <a:xfrm flipH="1" flipV="1">
            <a:off x="3788379" y="3409391"/>
            <a:ext cx="524801" cy="427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894" y="5114746"/>
                <a:ext cx="986617" cy="3742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/>
              <p:cNvSpPr/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𝐼𝑛𝑑𝑒𝑝𝑒𝑛𝑑𝑒𝑛𝑡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𝑎𝑠𝑠𝑢𝑚𝑝𝑡𝑖𝑜𝑛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Naive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845" y="5111394"/>
                <a:ext cx="3903633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72" y="4759343"/>
                <a:ext cx="115557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211" t="-4444" r="-421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4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 animBg="1"/>
      <p:bldP spid="66" grpId="0"/>
      <p:bldP spid="69" grpId="0"/>
      <p:bldP spid="70" grpId="0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20349" y="1553259"/>
            <a:ext cx="2256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training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20349" y="3307468"/>
            <a:ext cx="21827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At testing step: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dirty="0" smtClean="0"/>
                  <a:t>Define: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=1,. . .,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500" dirty="0" smtClean="0"/>
                  <a:t> </a:t>
                </a:r>
                <a:endParaRPr lang="en-US" sz="25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277" y="2168966"/>
                <a:ext cx="5313249" cy="477054"/>
              </a:xfrm>
              <a:prstGeom prst="rect">
                <a:avLst/>
              </a:prstGeom>
              <a:blipFill rotWithShape="0">
                <a:blip r:embed="rId2"/>
                <a:stretch>
                  <a:fillRect l="-1835" t="-10256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45276" y="3877009"/>
            <a:ext cx="570733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Label of new data point will be defined by: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951" y="4394943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28650" y="888527"/>
            <a:ext cx="1816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SUMMARY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24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Naive Bayes </a:t>
            </a: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11" y="1047893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80246" y="2868188"/>
            <a:ext cx="83835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rgbClr val="FF0000"/>
                </a:solidFill>
              </a:rPr>
              <a:t>Problem: If “d” </a:t>
            </a:r>
            <a:r>
              <a:rPr lang="en-US" sz="2500" smtClean="0">
                <a:solidFill>
                  <a:srgbClr val="FF0000"/>
                </a:solidFill>
              </a:rPr>
              <a:t>is large and probabilities are small, </a:t>
            </a:r>
            <a:r>
              <a:rPr lang="en-US" sz="2500" dirty="0" smtClean="0">
                <a:solidFill>
                  <a:srgbClr val="FF0000"/>
                </a:solidFill>
              </a:rPr>
              <a:t>“C” will be very small 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6512" y="3726498"/>
            <a:ext cx="68677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=&gt; Apply “log” to right side:</a:t>
            </a:r>
            <a:endParaRPr 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5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))+</m:t>
                          </m:r>
                          <m:nary>
                            <m:naryPr>
                              <m:chr m:val="∑"/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25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1" y="4269342"/>
                <a:ext cx="7002686" cy="1546321"/>
              </a:xfrm>
              <a:prstGeom prst="rect">
                <a:avLst/>
              </a:prstGeom>
              <a:blipFill rotWithShape="0">
                <a:blip r:embed="rId3"/>
                <a:stretch>
                  <a:fillRect b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Naive Bayes classifier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Naive Bayes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4721" y="2074548"/>
                <a:ext cx="4288290" cy="1397306"/>
              </a:xfrm>
              <a:prstGeom prst="rect">
                <a:avLst/>
              </a:prstGeom>
              <a:blipFill rotWithShape="0">
                <a:blip r:embed="rId2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666654" y="1593410"/>
            <a:ext cx="516047" cy="8148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8209" y="127998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MLE</a:t>
            </a:r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042780" y="2924270"/>
            <a:ext cx="497941" cy="7876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59696" y="3712423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depends on the type of data</a:t>
            </a:r>
          </a:p>
        </p:txBody>
      </p:sp>
    </p:spTree>
    <p:extLst>
      <p:ext uri="{BB962C8B-B14F-4D97-AF65-F5344CB8AC3E}">
        <p14:creationId xmlns:p14="http://schemas.microsoft.com/office/powerpoint/2010/main" val="36456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Common distribution functions in NBF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5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Bayes theorem</a:t>
            </a:r>
          </a:p>
          <a:p>
            <a:r>
              <a:rPr lang="en-US" dirty="0" smtClean="0"/>
              <a:t>Naive Bayes classifier (NBF)</a:t>
            </a:r>
          </a:p>
          <a:p>
            <a:r>
              <a:rPr lang="en-US" dirty="0" smtClean="0"/>
              <a:t>Common </a:t>
            </a:r>
            <a:r>
              <a:rPr lang="en-US" dirty="0"/>
              <a:t>distribution functions in NBF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Gaussian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Multinomial naive Bayes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Bernoulli naive Bayes</a:t>
            </a:r>
          </a:p>
          <a:p>
            <a:r>
              <a:rPr lang="en-US" smtClean="0"/>
              <a:t>Summary</a:t>
            </a:r>
          </a:p>
          <a:p>
            <a:r>
              <a:rPr lang="en-US"/>
              <a:t>Demo with </a:t>
            </a:r>
            <a:r>
              <a:rPr lang="en-US" smtClean="0"/>
              <a:t>Python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 functions in </a:t>
            </a:r>
            <a:r>
              <a:rPr lang="en-US" dirty="0" smtClean="0"/>
              <a:t>NBF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Gaussian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continuous </a:t>
            </a:r>
            <a:r>
              <a:rPr lang="en-US" dirty="0"/>
              <a:t>random variable</a:t>
            </a:r>
            <a:endParaRPr lang="en-US" b="1" dirty="0"/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Multinomial naive </a:t>
            </a:r>
            <a:r>
              <a:rPr lang="en-US" sz="2800" dirty="0" smtClean="0"/>
              <a:t>Bayes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Use if data are </a:t>
            </a:r>
            <a:r>
              <a:rPr lang="en-US" b="1" i="1" dirty="0"/>
              <a:t>discrete </a:t>
            </a:r>
            <a:r>
              <a:rPr lang="en-US" dirty="0"/>
              <a:t>random variable, </a:t>
            </a:r>
            <a:r>
              <a:rPr lang="en-US" dirty="0" smtClean="0"/>
              <a:t>text classification</a:t>
            </a: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en-US" sz="2800" dirty="0" smtClean="0"/>
              <a:t>Bernoulli naive Bayes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Use if data are </a:t>
            </a:r>
            <a:r>
              <a:rPr lang="en-US" b="1" i="1" dirty="0" smtClean="0"/>
              <a:t>discrete </a:t>
            </a:r>
            <a:r>
              <a:rPr lang="en-US" dirty="0"/>
              <a:t>random </a:t>
            </a:r>
            <a:r>
              <a:rPr lang="en-US" dirty="0" smtClean="0"/>
              <a:t>variable, text classification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28600" lvl="1">
              <a:spcBef>
                <a:spcPts val="1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5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Gaussian naive Bayes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Gaussian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122" y="4502311"/>
                <a:ext cx="5984010" cy="10003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𝑟𝑒𝑎𝑡𝑒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480" y="2099307"/>
                <a:ext cx="3752246" cy="292003"/>
              </a:xfrm>
              <a:prstGeom prst="rect">
                <a:avLst/>
              </a:prstGeom>
              <a:blipFill rotWithShape="0">
                <a:blip r:embed="rId3"/>
                <a:stretch>
                  <a:fillRect l="-3902" t="-20833" r="-227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20367" y="1231708"/>
            <a:ext cx="12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expectation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74206" y="2927328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variance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363179" y="1591207"/>
            <a:ext cx="386143" cy="54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4358" y="2405785"/>
            <a:ext cx="319582" cy="5379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2765136"/>
                <a:ext cx="2245487" cy="7562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27" y="978339"/>
                <a:ext cx="1356269" cy="7562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5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3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07" y="3099485"/>
                <a:ext cx="2202013" cy="5653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,. ..,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𝑛𝑢𝑚𝑏𝑒𝑟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𝑜𝑓𝑎𝑝𝑝𝑒𝑎𝑟𝑎𝑛𝑐𝑒𝑠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𝑡h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6482737" cy="7194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2341" y="451767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words that appearing in class C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143409"/>
                <a:ext cx="5752793" cy="374270"/>
              </a:xfrm>
              <a:prstGeom prst="rect">
                <a:avLst/>
              </a:prstGeom>
              <a:blipFill rotWithShape="0">
                <a:blip r:embed="rId5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smtClean="0"/>
                  <a:t>: </a:t>
                </a:r>
                <a:r>
                  <a:rPr lang="en-US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number of words that appearing in class C</a:t>
                </a:r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34" y="4576199"/>
                <a:ext cx="5253939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&amp;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842" y="5165463"/>
                <a:ext cx="4021037" cy="5725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7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Multinomial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Multinomial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4084" y="1213603"/>
            <a:ext cx="1333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Remind: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714" y="4224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𝑎𝑟𝑔𝑚𝑎𝑥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5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000" b="0" dirty="0" smtClean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1,. . .,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764241"/>
                <a:ext cx="4288290" cy="1397306"/>
              </a:xfrm>
              <a:prstGeom prst="rect">
                <a:avLst/>
              </a:prstGeom>
              <a:blipFill rotWithShape="0">
                <a:blip r:embed="rId3"/>
                <a:stretch>
                  <a:fillRect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50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50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413" y="3709001"/>
                <a:ext cx="2738057" cy="477054"/>
              </a:xfrm>
              <a:prstGeom prst="rect">
                <a:avLst/>
              </a:prstGeom>
              <a:blipFill rotWithShape="0">
                <a:blip r:embed="rId4"/>
                <a:stretch>
                  <a:fillRect l="-3786" t="-11392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𝐿𝑎𝑝𝑙𝑎𝑐𝑒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𝑠𝑚𝑜𝑜𝑡h𝑖𝑛𝑔</m:t>
                    </m:r>
                  </m:oMath>
                </a14:m>
                <a:r>
                  <a:rPr lang="en-US" sz="2500" smtClean="0">
                    <a:solidFill>
                      <a:srgbClr val="FF0000"/>
                    </a:solidFill>
                  </a:rPr>
                  <a:t>:</a:t>
                </a:r>
                <a:endParaRPr lang="en-US" sz="25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36" y="3761482"/>
                <a:ext cx="3179332" cy="384721"/>
              </a:xfrm>
              <a:prstGeom prst="rect">
                <a:avLst/>
              </a:prstGeom>
              <a:blipFill rotWithShape="0">
                <a:blip r:embed="rId5"/>
                <a:stretch>
                  <a:fillRect l="-2879" t="-23810" r="-5566" b="-50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50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244" y="1936286"/>
                <a:ext cx="2772106" cy="78528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      ,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19" y="4416881"/>
                <a:ext cx="5416804" cy="8105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𝑐𝑖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,…,</m:t>
                      </m:r>
                      <m:acc>
                        <m:accPr>
                          <m:chr m:val="̂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5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acc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185" y="5600177"/>
                <a:ext cx="6520503" cy="49789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4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3" grpId="0"/>
      <p:bldP spid="6" grpId="0"/>
      <p:bldP spid="11" grpId="0"/>
      <p:bldP spid="7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Bernoulli </a:t>
            </a:r>
            <a:r>
              <a:rPr lang="en-US" dirty="0"/>
              <a:t>naive Bayes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Bernoulli naive Bayes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4084" y="1213603"/>
            <a:ext cx="38099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Apply “</a:t>
            </a:r>
            <a:r>
              <a:rPr lang="en-US" sz="250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Bag of words</a:t>
            </a:r>
            <a:r>
              <a:rPr lang="en-US" sz="2500" smtClean="0">
                <a:latin typeface="Cambria Math" panose="02040503050406030204" pitchFamily="18" charset="0"/>
                <a:ea typeface="Cambria Math" panose="02040503050406030204" pitchFamily="18" charset="0"/>
              </a:rPr>
              <a:t>” idea:</a:t>
            </a:r>
            <a:endParaRPr lang="en-US" sz="25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noFill/>
            </p:spPr>
            <p:txBody>
              <a:bodyPr wrap="none" lIns="0" tIns="0" rIns="0" bIns="0" numCol="1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. . .,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𝑛𝑢𝑚𝑏𝑒𝑟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𝑤𝑜𝑟𝑑𝑠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𝑑𝑖𝑐𝑡𝑖𝑜𝑛𝑎𝑟𝑦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,. ..,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      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&amp;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𝑖𝑓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𝑡h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𝑤𝑜𝑟𝑑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𝑛𝑜𝑡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𝑒𝑥𝑖𝑠𝑡𝑠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30" y="1996885"/>
                <a:ext cx="5947077" cy="10886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47169" y="2171933"/>
            <a:ext cx="1955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standardized data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))(1−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574" y="4932728"/>
                <a:ext cx="6256072" cy="384721"/>
              </a:xfrm>
              <a:prstGeom prst="rect">
                <a:avLst/>
              </a:prstGeom>
              <a:blipFill rotWithShape="0">
                <a:blip r:embed="rId3"/>
                <a:stretch>
                  <a:fillRect l="-390" r="-1365" b="-34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𝐶𝑟𝑒𝑎𝑡𝑒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𝑠𝑒𝑡𝑠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5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77" y="3783429"/>
                <a:ext cx="4616264" cy="477054"/>
              </a:xfrm>
              <a:prstGeom prst="rect">
                <a:avLst/>
              </a:prstGeom>
              <a:blipFill rotWithShape="0">
                <a:blip r:embed="rId4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6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1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NBC is commonly used </a:t>
            </a:r>
            <a:r>
              <a:rPr lang="en-US" dirty="0" smtClean="0"/>
              <a:t>in text classification</a:t>
            </a:r>
          </a:p>
          <a:p>
            <a:r>
              <a:rPr lang="en-US" dirty="0" smtClean="0"/>
              <a:t>Quick training </a:t>
            </a:r>
            <a:r>
              <a:rPr lang="en-US" smtClean="0"/>
              <a:t>and </a:t>
            </a:r>
            <a:r>
              <a:rPr lang="en-US" smtClean="0"/>
              <a:t>testing</a:t>
            </a:r>
            <a:endParaRPr lang="en-US" dirty="0" smtClean="0"/>
          </a:p>
          <a:p>
            <a:r>
              <a:rPr lang="en-US"/>
              <a:t>If </a:t>
            </a:r>
            <a:r>
              <a:rPr lang="en-US" smtClean="0"/>
              <a:t>independence </a:t>
            </a:r>
            <a:r>
              <a:rPr lang="en-US" dirty="0" smtClean="0"/>
              <a:t>assumption is satisfied, result is better than SVM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 smtClean="0"/>
              <a:t>Use for </a:t>
            </a:r>
            <a:r>
              <a:rPr lang="en-US" sz="2800" b="1" i="1" dirty="0"/>
              <a:t>continuous </a:t>
            </a:r>
            <a:r>
              <a:rPr lang="en-US" sz="2800" dirty="0"/>
              <a:t>random </a:t>
            </a:r>
            <a:r>
              <a:rPr lang="en-US" sz="2800" dirty="0" smtClean="0"/>
              <a:t>variable (Gaussian) and </a:t>
            </a:r>
            <a:r>
              <a:rPr lang="en-US" sz="2800" b="1" i="1" dirty="0"/>
              <a:t>discrete </a:t>
            </a:r>
            <a:r>
              <a:rPr lang="en-US" sz="2800" dirty="0" smtClean="0"/>
              <a:t>random variable (Multinomial, Bernoulli)</a:t>
            </a:r>
            <a:endParaRPr lang="en-US" sz="2800" b="1" dirty="0"/>
          </a:p>
          <a:p>
            <a:pPr marL="228600" lvl="2">
              <a:spcBef>
                <a:spcPts val="1000"/>
              </a:spcBef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4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with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FB842CD-44AC-AD43-824A-E1B53AB3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7FE4C9-C950-E744-96EA-9878A100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C05CA-8510-EF46-A677-9B58E00E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8135"/>
            <a:ext cx="7886700" cy="452662"/>
          </a:xfrm>
        </p:spPr>
        <p:txBody>
          <a:bodyPr/>
          <a:lstStyle/>
          <a:p>
            <a:r>
              <a:rPr lang="vi-VN" dirty="0"/>
              <a:t>Evaluation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488572-3041-9141-BAB8-96E34031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https://machinelearningcoban.com/2017/08/31/evaluation/</a:t>
            </a:r>
            <a:endParaRPr lang="vi-VN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461E74-1AE3-EB40-A481-209D9A5EC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DECD09F-D640-FE42-9D30-090A749E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9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3378"/>
            <a:ext cx="7886700" cy="452662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/>
              <a:t>Ứng dụng thuật toán Naive Bayes trong giải quyết bài toán chuẩn đoán bệnh tiểu </a:t>
            </a:r>
            <a:r>
              <a:rPr lang="vi-VN" sz="2400" smtClean="0"/>
              <a:t>đường</a:t>
            </a:r>
            <a:endParaRPr lang="en-US" sz="2400" smtClean="0"/>
          </a:p>
          <a:p>
            <a:pPr marL="233363" indent="0">
              <a:buNone/>
            </a:pPr>
            <a:r>
              <a:rPr lang="en-US" sz="2400" smtClean="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viblo.asia/p/ung-dung-thuat-toan-naive-bayes-trong-giai-quyet-bai-toan-chuan-doan-benh-tieu-duong-eW65GYejZDO</a:t>
            </a:r>
            <a:endParaRPr lang="vi-VN" sz="2400" b="1"/>
          </a:p>
          <a:p>
            <a:r>
              <a:rPr lang="en-US" sz="2500" smtClean="0"/>
              <a:t>Naïve Bayes classifier </a:t>
            </a:r>
            <a:r>
              <a:rPr lang="en-US" sz="2500" smtClean="0">
                <a:hlinkClick r:id="rId3"/>
              </a:rPr>
              <a:t>https://machinelearningcoban.com</a:t>
            </a:r>
            <a:endParaRPr lang="en-US" sz="2500" smtClean="0"/>
          </a:p>
          <a:p>
            <a:r>
              <a:rPr lang="en-US" sz="2500" smtClean="0"/>
              <a:t>Machine </a:t>
            </a:r>
            <a:r>
              <a:rPr lang="en-US" sz="2500" dirty="0"/>
              <a:t>Learning </a:t>
            </a:r>
            <a:r>
              <a:rPr lang="en-US" sz="2500" dirty="0" smtClean="0"/>
              <a:t>A-Z</a:t>
            </a:r>
          </a:p>
          <a:p>
            <a:pPr marL="0" indent="0">
              <a:buNone/>
            </a:pPr>
            <a:r>
              <a:rPr lang="en-US" sz="2500" dirty="0" smtClean="0"/>
              <a:t>   </a:t>
            </a:r>
            <a:r>
              <a:rPr lang="en-US" sz="2500" dirty="0" smtClean="0">
                <a:hlinkClick r:id="rId4"/>
              </a:rPr>
              <a:t>https</a:t>
            </a:r>
            <a:r>
              <a:rPr lang="en-US" sz="2500" dirty="0">
                <a:hlinkClick r:id="rId4"/>
              </a:rPr>
              <a:t>://</a:t>
            </a:r>
            <a:r>
              <a:rPr lang="en-US" sz="2500" dirty="0" smtClean="0">
                <a:hlinkClick r:id="rId4"/>
              </a:rPr>
              <a:t>www.superdatascience.com/machine-learning</a:t>
            </a:r>
            <a:endParaRPr lang="en-US" sz="2500" dirty="0" smtClean="0"/>
          </a:p>
          <a:p>
            <a:pPr marL="0" indent="0">
              <a:buNone/>
            </a:pPr>
            <a:endParaRPr lang="en-US" sz="2500" dirty="0" smtClean="0"/>
          </a:p>
          <a:p>
            <a:pPr marL="0" indent="0">
              <a:buNone/>
            </a:pPr>
            <a:r>
              <a:rPr lang="en-US" sz="2500" dirty="0" smtClean="0"/>
              <a:t>   </a:t>
            </a:r>
            <a:endParaRPr lang="en-US" sz="25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F859CF-34D0-FD46-AAD6-388E180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1D7DABC-A5AB-DF4F-B94F-9BE810DD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146848" y="2616189"/>
            <a:ext cx="2884258" cy="1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66729" y="3218296"/>
            <a:ext cx="2540062" cy="69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900" b="1" smtClean="0">
                <a:solidFill>
                  <a:srgbClr val="FF0000"/>
                </a:solidFill>
              </a:rPr>
              <a:t>Wrench</a:t>
            </a:r>
            <a:endParaRPr lang="en-US" sz="39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3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963897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29002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3545461"/>
            <a:ext cx="13134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431984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887793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355879" y="181568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811688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267497" y="181568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735582" y="18254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179114" y="18322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622646" y="18254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66178" y="182547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534262" y="182547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002347" y="183223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1911638" y="449849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2592230" y="450758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3298389" y="449848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038772" y="4489816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4748971" y="448981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5455131" y="44984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143028" y="45075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71497">
            <a:off x="6834827" y="453917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7470431" y="183900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92466" y="115163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m1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544138" y="3831824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50" y="2299930"/>
            <a:ext cx="647700" cy="88582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533" y="1534836"/>
            <a:ext cx="647700" cy="88582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01" y="3398708"/>
            <a:ext cx="647700" cy="8858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85" y="3310002"/>
            <a:ext cx="647700" cy="8858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69" y="3185755"/>
            <a:ext cx="647700" cy="8858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046">
            <a:off x="2086025" y="279384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3413122" y="218260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41868">
            <a:off x="2935087" y="27254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12085">
            <a:off x="4352750" y="288410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10550">
            <a:off x="3793625" y="249530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5082298" y="309239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10371">
            <a:off x="3664730" y="344391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14752">
            <a:off x="4392542" y="405822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2556985" y="393299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54924">
            <a:off x="5983901" y="27957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4459277" y="477501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6192">
            <a:off x="5457459" y="352586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5423794" y="4285545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4861951" y="186347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3038">
            <a:off x="4030471" y="158928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4010">
            <a:off x="5424007" y="2264141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8216" y="19147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1784172" y="187917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35765">
            <a:off x="6022407" y="184634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48875">
            <a:off x="1840594" y="351412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69255">
            <a:off x="3277113" y="425042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24779">
            <a:off x="3583587" y="4931512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1327">
            <a:off x="6397826" y="4161544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413358" y="299911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39846">
            <a:off x="6841230" y="2421538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54889">
            <a:off x="6661349" y="3451740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129826" y="4667879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98173">
            <a:off x="5423794" y="4912037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Káº¿t quáº£ hÃ¬nh áº£nh cho wrench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88159">
            <a:off x="2518681" y="5108863"/>
            <a:ext cx="907052" cy="388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pic>
        <p:nvPicPr>
          <p:cNvPr id="7" name="Picture 8" descr="Káº¿t quáº£ hÃ¬nh áº£nh cho mil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283" y="2959319"/>
            <a:ext cx="1707143" cy="208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87390" y="2052118"/>
            <a:ext cx="4659930" cy="630942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500" b="1" smtClean="0">
                <a:solidFill>
                  <a:srgbClr val="FF0000"/>
                </a:solidFill>
              </a:rPr>
              <a:t>What’s the probability ?</a:t>
            </a:r>
            <a:endParaRPr lang="en-US" sz="3500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24849" y="2816477"/>
            <a:ext cx="577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m2</a:t>
            </a:r>
            <a:endParaRPr lang="en-US" sz="20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548155">
            <a:off x="5402157" y="3297171"/>
            <a:ext cx="1073375" cy="146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Bayes theorem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50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233" y="2439605"/>
                <a:ext cx="4850239" cy="114089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192" y="933709"/>
            <a:ext cx="8304958" cy="50683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Mach1: 30 wrenches / hour</a:t>
            </a:r>
          </a:p>
          <a:p>
            <a:pPr marL="0" indent="0">
              <a:buNone/>
            </a:pPr>
            <a:r>
              <a:rPr lang="en-US" sz="1800" dirty="0" smtClean="0"/>
              <a:t>Mach2: 20 wrenches / hour</a:t>
            </a:r>
          </a:p>
          <a:p>
            <a:pPr marL="0" indent="0">
              <a:buNone/>
            </a:pPr>
            <a:r>
              <a:rPr lang="en-US" sz="1800" dirty="0" smtClean="0"/>
              <a:t>Out of all produced parts, we can see that </a:t>
            </a:r>
            <a:r>
              <a:rPr lang="en-US" sz="1800" dirty="0" smtClean="0">
                <a:solidFill>
                  <a:srgbClr val="FF0000"/>
                </a:solidFill>
              </a:rPr>
              <a:t>1% </a:t>
            </a:r>
            <a:r>
              <a:rPr lang="en-US" sz="1800" dirty="0" smtClean="0"/>
              <a:t>are defective: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50% came from mach2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b="1" dirty="0" smtClean="0"/>
              <a:t>Question:</a:t>
            </a:r>
          </a:p>
          <a:p>
            <a:pPr marL="0" indent="0">
              <a:buNone/>
            </a:pPr>
            <a:r>
              <a:rPr lang="en-US" sz="1800" dirty="0" smtClean="0"/>
              <a:t>What is the probability that </a:t>
            </a:r>
            <a:r>
              <a:rPr lang="en-US" sz="1800" dirty="0" smtClean="0">
                <a:solidFill>
                  <a:srgbClr val="FF0000"/>
                </a:solidFill>
              </a:rPr>
              <a:t>a part produced by mach2 is defective </a:t>
            </a:r>
            <a:r>
              <a:rPr lang="en-US" sz="1800" dirty="0" smtClean="0"/>
              <a:t>?</a:t>
            </a:r>
          </a:p>
          <a:p>
            <a:pPr marL="0" indent="0">
              <a:buNone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P(Mach1) = 30/50 = 0.6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P(Mach2) = 20/50 = 0.4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P(Defect) = 1%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P(Mach1 | Defect) = 50%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1800" dirty="0" smtClean="0">
                <a:sym typeface="Wingdings" panose="05000000000000000000" pitchFamily="2" charset="2"/>
              </a:rPr>
              <a:t>P(Mach2 </a:t>
            </a:r>
            <a:r>
              <a:rPr lang="en-US" sz="1800" dirty="0">
                <a:sym typeface="Wingdings" panose="05000000000000000000" pitchFamily="2" charset="2"/>
              </a:rPr>
              <a:t>| Defect) = 50%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sz="18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Bayes </a:t>
            </a:r>
            <a:r>
              <a:rPr lang="en-US" smtClean="0"/>
              <a:t>theorem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711DA-8C4A-4F9C-B06B-9858351D619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9057" y="6046960"/>
            <a:ext cx="3433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Example from @SuperDataScience</a:t>
            </a:r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06192" y="3322622"/>
            <a:ext cx="85851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5896" y="3531257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P(Defect | Mach2) = ?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93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templateTMA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794A3413-ABD9-43EE-9518-2063AA4EA2B5}" vid="{5651A00D-CE37-4FF2-915C-C43FD90B70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templateTMA</Template>
  <TotalTime>5111</TotalTime>
  <Words>808</Words>
  <Application>Microsoft Office PowerPoint</Application>
  <PresentationFormat>On-screen Show (4:3)</PresentationFormat>
  <Paragraphs>236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Aharoni</vt:lpstr>
      <vt:lpstr>Arial</vt:lpstr>
      <vt:lpstr>Calibri</vt:lpstr>
      <vt:lpstr>Cambria Math</vt:lpstr>
      <vt:lpstr>Century Gothic</vt:lpstr>
      <vt:lpstr>Wingdings</vt:lpstr>
      <vt:lpstr>templateTMA</vt:lpstr>
      <vt:lpstr>PowerPoint Presentation</vt:lpstr>
      <vt:lpstr>Agenda</vt:lpstr>
      <vt:lpstr>PowerPoint Presentation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Bayes theorem</vt:lpstr>
      <vt:lpstr>PowerPoint Presentation</vt:lpstr>
      <vt:lpstr>Naive Bayes classifier</vt:lpstr>
      <vt:lpstr>Naive Bayes classifier</vt:lpstr>
      <vt:lpstr>Naive Bayes classifier</vt:lpstr>
      <vt:lpstr>Naive Bayes classifier</vt:lpstr>
      <vt:lpstr>Naive Bayes classifier</vt:lpstr>
      <vt:lpstr>Naive Bayes classifier</vt:lpstr>
      <vt:lpstr>PowerPoint Presentation</vt:lpstr>
      <vt:lpstr>Common distribution functions in NBF</vt:lpstr>
      <vt:lpstr>Gaussian naive Bayes</vt:lpstr>
      <vt:lpstr>Multinomial naive Bayes</vt:lpstr>
      <vt:lpstr>Multinomial naive Bayes</vt:lpstr>
      <vt:lpstr>Bernoulli naive Bayes</vt:lpstr>
      <vt:lpstr>PowerPoint Presentation</vt:lpstr>
      <vt:lpstr>Summary</vt:lpstr>
      <vt:lpstr>Demo with Python</vt:lpstr>
      <vt:lpstr>Evaluation Methods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trungnghia</dc:creator>
  <cp:lastModifiedBy>Tran Trung Nghia</cp:lastModifiedBy>
  <cp:revision>403</cp:revision>
  <dcterms:created xsi:type="dcterms:W3CDTF">2018-04-10T23:21:19Z</dcterms:created>
  <dcterms:modified xsi:type="dcterms:W3CDTF">2018-06-21T02:37:00Z</dcterms:modified>
</cp:coreProperties>
</file>