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4" r:id="rId5"/>
    <p:sldId id="282" r:id="rId6"/>
    <p:sldId id="284" r:id="rId7"/>
    <p:sldId id="283" r:id="rId8"/>
    <p:sldId id="285" r:id="rId9"/>
    <p:sldId id="28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9DRGT3SIvcBdGMMzPhf7cmIdo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9F622F"/>
    <a:srgbClr val="97277B"/>
    <a:srgbClr val="02D35F"/>
    <a:srgbClr val="294172"/>
    <a:srgbClr val="FE7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380" autoAdjust="0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068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94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ReplicaSet</a:t>
            </a:r>
            <a:r>
              <a:rPr lang="en-US" baseline="0"/>
              <a:t> cho phép định nghĩa số lượng replica của POD. Khi triển khai triên các môi trường (dev/production), rollback hay có một chiến lược cụ thể ví dụ như rolling hay recreate thì những tính năng đó được cung cấp bởi Deployment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13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Khi</a:t>
            </a:r>
            <a:r>
              <a:rPr lang="en-US" baseline="0"/>
              <a:t> traffic tăng lên, Kuberentes sẽ không thêm containers vào trong các POD đang chạy mà thay vào đó thêm vào POD khác</a:t>
            </a:r>
          </a:p>
          <a:p>
            <a:r>
              <a:rPr lang="en-US" baseline="0"/>
              <a:t>POD được coi là immutable object</a:t>
            </a:r>
          </a:p>
          <a:p>
            <a:r>
              <a:rPr lang="en-US" baseline="0"/>
              <a:t>Khi traffic tiếp tục tăng lên và 1 node không thể xử lý được thì K8s sẽ tạo POD trên Host khác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29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ReplicaSet</a:t>
            </a:r>
            <a:r>
              <a:rPr lang="en-US" baseline="0"/>
              <a:t> cho phép định nghĩa số lượng replica của POD. Khi triển khai triên các môi trường (dev/production), rollback hay có một chiến lược cụ thể ví dụ như rolling hay recreate thì những tính năng đó được cung cấp bởi Deployment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0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Bản</a:t>
            </a:r>
            <a:r>
              <a:rPr lang="en-US" baseline="0"/>
              <a:t> chất của việc Upgrade đó chính là sẽ tạo ra một Replicaset mới với các POD ở version mới của application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20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Recreate</a:t>
            </a:r>
            <a:r>
              <a:rPr lang="en-US" baseline="0"/>
              <a:t> strategy sẽ kill tất cả các POD của revision cũ trước khi tạo ra các revision mới, gây ra downtime cho application</a:t>
            </a:r>
          </a:p>
          <a:p>
            <a:r>
              <a:rPr lang="en-US" baseline="0"/>
              <a:t>Rolling Update thực hiện thay thế dần dần các POD của revision cũ và thay thế bằng các POD của revision mới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29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Bản</a:t>
            </a:r>
            <a:r>
              <a:rPr lang="en-US" baseline="0"/>
              <a:t> chất của việc Rollback đó chính là sẽ recover lại các POD của replicaset version trước đó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2821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89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787400" y="1571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18"/>
          <p:cNvCxnSpPr/>
          <p:nvPr/>
        </p:nvCxnSpPr>
        <p:spPr>
          <a:xfrm>
            <a:off x="787400" y="1384300"/>
            <a:ext cx="1051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Kubernetes Deployment</a:t>
            </a:r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pic>
        <p:nvPicPr>
          <p:cNvPr id="2" name="Google Shape;127;p30">
            <a:extLst>
              <a:ext uri="{FF2B5EF4-FFF2-40B4-BE49-F238E27FC236}">
                <a16:creationId xmlns:a16="http://schemas.microsoft.com/office/drawing/2014/main" id="{8845A2CC-4B0F-1D43-E481-F6B71995B5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990831" y="1915975"/>
            <a:ext cx="9262280" cy="28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6000">
                <a:cs typeface="Times New Roman" panose="02020603050405020304" pitchFamily="18" charset="0"/>
              </a:rPr>
              <a:t>Deployment</a:t>
            </a:r>
          </a:p>
        </p:txBody>
      </p:sp>
      <p:pic>
        <p:nvPicPr>
          <p:cNvPr id="2" name="Google Shape;127;p30">
            <a:extLst>
              <a:ext uri="{FF2B5EF4-FFF2-40B4-BE49-F238E27FC236}">
                <a16:creationId xmlns:a16="http://schemas.microsoft.com/office/drawing/2014/main" id="{945DF9E1-4F8F-C215-41EE-FD67EADF21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43466" y="2252133"/>
            <a:ext cx="11159067" cy="377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185333" y="3369734"/>
            <a:ext cx="9939867" cy="1981200"/>
            <a:chOff x="1524000" y="3352801"/>
            <a:chExt cx="9939867" cy="1981200"/>
          </a:xfrm>
        </p:grpSpPr>
        <p:sp>
          <p:nvSpPr>
            <p:cNvPr id="13" name="Rectangle 12"/>
            <p:cNvSpPr/>
            <p:nvPr/>
          </p:nvSpPr>
          <p:spPr>
            <a:xfrm>
              <a:off x="1524000" y="3352801"/>
              <a:ext cx="9939867" cy="19812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ReplicaSet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94507" y="3764521"/>
              <a:ext cx="3465164" cy="1276941"/>
              <a:chOff x="1352641" y="2460654"/>
              <a:chExt cx="3465164" cy="12769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52641" y="2460654"/>
                <a:ext cx="1534764" cy="1276941"/>
                <a:chOff x="9057308" y="3883054"/>
                <a:chExt cx="1534764" cy="1276941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9057308" y="3883054"/>
                  <a:ext cx="1424426" cy="1276694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9485943" y="4852218"/>
                  <a:ext cx="11061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/>
                    <a:t>POD</a:t>
                  </a:r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9285610" y="3884284"/>
                  <a:ext cx="988143" cy="988143"/>
                  <a:chOff x="7178777" y="1297856"/>
                  <a:chExt cx="988143" cy="988143"/>
                </a:xfrm>
              </p:grpSpPr>
              <p:pic>
                <p:nvPicPr>
                  <p:cNvPr id="41" name="Picture 40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8777" y="1297856"/>
                    <a:ext cx="988143" cy="988143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11372" y="1494569"/>
                    <a:ext cx="523259" cy="60386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3283041" y="2460654"/>
                <a:ext cx="1534764" cy="1276941"/>
                <a:chOff x="9057308" y="3883054"/>
                <a:chExt cx="1534764" cy="12769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9057308" y="3883054"/>
                  <a:ext cx="1424426" cy="1276694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9485943" y="4852218"/>
                  <a:ext cx="11061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/>
                    <a:t>POD</a:t>
                  </a: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9285610" y="3884284"/>
                  <a:ext cx="988143" cy="988143"/>
                  <a:chOff x="7178777" y="1297856"/>
                  <a:chExt cx="988143" cy="988143"/>
                </a:xfrm>
              </p:grpSpPr>
              <p:pic>
                <p:nvPicPr>
                  <p:cNvPr id="64" name="Picture 63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8777" y="1297856"/>
                    <a:ext cx="988143" cy="988143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11372" y="1494569"/>
                    <a:ext cx="523259" cy="603869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0" name="Group 99"/>
            <p:cNvGrpSpPr/>
            <p:nvPr/>
          </p:nvGrpSpPr>
          <p:grpSpPr>
            <a:xfrm>
              <a:off x="7617974" y="3781455"/>
              <a:ext cx="3465164" cy="1276941"/>
              <a:chOff x="1352641" y="2460654"/>
              <a:chExt cx="3465164" cy="127694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352641" y="2460654"/>
                <a:ext cx="1534764" cy="1276941"/>
                <a:chOff x="9057308" y="3883054"/>
                <a:chExt cx="1534764" cy="1276941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9057308" y="3883054"/>
                  <a:ext cx="1424426" cy="1276694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485943" y="4852218"/>
                  <a:ext cx="11061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/>
                    <a:t>POD</a:t>
                  </a:r>
                </a:p>
              </p:txBody>
            </p:sp>
            <p:grpSp>
              <p:nvGrpSpPr>
                <p:cNvPr id="113" name="Group 112"/>
                <p:cNvGrpSpPr/>
                <p:nvPr/>
              </p:nvGrpSpPr>
              <p:grpSpPr>
                <a:xfrm>
                  <a:off x="9285610" y="3884284"/>
                  <a:ext cx="988143" cy="988143"/>
                  <a:chOff x="7178777" y="1297856"/>
                  <a:chExt cx="988143" cy="988143"/>
                </a:xfrm>
              </p:grpSpPr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8777" y="1297856"/>
                    <a:ext cx="988143" cy="988143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11372" y="1494569"/>
                    <a:ext cx="523259" cy="60386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" name="Group 102"/>
              <p:cNvGrpSpPr/>
              <p:nvPr/>
            </p:nvGrpSpPr>
            <p:grpSpPr>
              <a:xfrm>
                <a:off x="3283041" y="2460654"/>
                <a:ext cx="1534764" cy="1276941"/>
                <a:chOff x="9057308" y="3883054"/>
                <a:chExt cx="1534764" cy="1276941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9057308" y="3883054"/>
                  <a:ext cx="1424426" cy="1276694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485943" y="4852218"/>
                  <a:ext cx="11061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/>
                    <a:t>POD</a:t>
                  </a: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9285610" y="3884284"/>
                  <a:ext cx="988143" cy="988143"/>
                  <a:chOff x="7178777" y="1297856"/>
                  <a:chExt cx="988143" cy="988143"/>
                </a:xfrm>
              </p:grpSpPr>
              <p:pic>
                <p:nvPicPr>
                  <p:cNvPr id="107" name="Picture 106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8777" y="1297856"/>
                    <a:ext cx="988143" cy="988143"/>
                  </a:xfrm>
                  <a:prstGeom prst="rect">
                    <a:avLst/>
                  </a:prstGeom>
                </p:spPr>
              </p:pic>
              <p:pic>
                <p:nvPicPr>
                  <p:cNvPr id="108" name="Picture 10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11372" y="1494569"/>
                    <a:ext cx="523259" cy="60386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20" name="Group 19"/>
          <p:cNvGrpSpPr/>
          <p:nvPr/>
        </p:nvGrpSpPr>
        <p:grpSpPr>
          <a:xfrm>
            <a:off x="5725138" y="1490198"/>
            <a:ext cx="1420729" cy="603869"/>
            <a:chOff x="5691271" y="1507131"/>
            <a:chExt cx="1420729" cy="603869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271" y="1507131"/>
              <a:ext cx="523259" cy="60386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231467" y="1642533"/>
              <a:ext cx="880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V1/V2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037" y="2374087"/>
            <a:ext cx="1146230" cy="863154"/>
            <a:chOff x="2189637" y="2137023"/>
            <a:chExt cx="1146230" cy="86315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637" y="2137023"/>
              <a:ext cx="926095" cy="608510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2201335" y="2692400"/>
              <a:ext cx="1134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Strategy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5411" y="2387596"/>
            <a:ext cx="1134532" cy="900445"/>
            <a:chOff x="3125411" y="2099732"/>
            <a:chExt cx="1134532" cy="900445"/>
          </a:xfrm>
        </p:grpSpPr>
        <p:pic>
          <p:nvPicPr>
            <p:cNvPr id="117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1200" y="2099732"/>
              <a:ext cx="575733" cy="59266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3125411" y="2692400"/>
              <a:ext cx="1134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Rollout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0267" y="2370664"/>
            <a:ext cx="1134532" cy="900444"/>
            <a:chOff x="4047068" y="2082800"/>
            <a:chExt cx="1134532" cy="900444"/>
          </a:xfrm>
        </p:grpSpPr>
        <p:pic>
          <p:nvPicPr>
            <p:cNvPr id="118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2057" y="2082800"/>
              <a:ext cx="600075" cy="592422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4047068" y="2675467"/>
              <a:ext cx="1134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Rollback</a:t>
              </a:r>
            </a:p>
          </p:txBody>
        </p:sp>
      </p:grpSp>
      <p:pic>
        <p:nvPicPr>
          <p:cNvPr id="3" name="Google Shape;127;p30">
            <a:extLst>
              <a:ext uri="{FF2B5EF4-FFF2-40B4-BE49-F238E27FC236}">
                <a16:creationId xmlns:a16="http://schemas.microsoft.com/office/drawing/2014/main" id="{EBC2E67A-88E2-02AA-0CC9-BA12A4A2FCB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Deployment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sp>
        <p:nvSpPr>
          <p:cNvPr id="56" name="object 6"/>
          <p:cNvSpPr/>
          <p:nvPr/>
        </p:nvSpPr>
        <p:spPr>
          <a:xfrm>
            <a:off x="773902" y="1844766"/>
            <a:ext cx="3680170" cy="4441734"/>
          </a:xfrm>
          <a:custGeom>
            <a:avLst/>
            <a:gdLst/>
            <a:ahLst/>
            <a:cxnLst/>
            <a:rect l="l" t="t" r="r" b="b"/>
            <a:pathLst>
              <a:path w="2470785" h="2589529">
                <a:moveTo>
                  <a:pt x="2470404" y="0"/>
                </a:moveTo>
                <a:lnTo>
                  <a:pt x="0" y="0"/>
                </a:lnTo>
                <a:lnTo>
                  <a:pt x="0" y="2589276"/>
                </a:lnTo>
                <a:lnTo>
                  <a:pt x="2470404" y="2589276"/>
                </a:lnTo>
                <a:lnTo>
                  <a:pt x="2470404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6" name="object 23"/>
          <p:cNvSpPr txBox="1"/>
          <p:nvPr/>
        </p:nvSpPr>
        <p:spPr>
          <a:xfrm>
            <a:off x="1322034" y="3532632"/>
            <a:ext cx="2881666" cy="1723549"/>
          </a:xfrm>
          <a:prstGeom prst="rect">
            <a:avLst/>
          </a:prstGeom>
          <a:solidFill>
            <a:srgbClr val="9F622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lang="en-US" spc="5">
              <a:solidFill>
                <a:srgbClr val="FFFFFF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lang="en-US" spc="5">
              <a:solidFill>
                <a:srgbClr val="FFFFFF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lang="en-US" spc="5">
              <a:solidFill>
                <a:srgbClr val="FFFFFF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lang="en-US" spc="5">
              <a:solidFill>
                <a:srgbClr val="FFFFFF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lang="en-US" spc="5">
              <a:solidFill>
                <a:srgbClr val="FFFFFF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5">
                <a:solidFill>
                  <a:srgbClr val="FFFFFF"/>
                </a:solidFill>
                <a:latin typeface="Calibri"/>
                <a:cs typeface="Calibri"/>
              </a:rPr>
              <a:t>POD</a:t>
            </a:r>
            <a:endParaRPr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0" y="1422400"/>
            <a:ext cx="4025900" cy="406400"/>
            <a:chOff x="762000" y="1219200"/>
            <a:chExt cx="4025900" cy="406400"/>
          </a:xfrm>
        </p:grpSpPr>
        <p:sp>
          <p:nvSpPr>
            <p:cNvPr id="75" name="object 9"/>
            <p:cNvSpPr/>
            <p:nvPr/>
          </p:nvSpPr>
          <p:spPr>
            <a:xfrm>
              <a:off x="762000" y="1219200"/>
              <a:ext cx="3594100" cy="406400"/>
            </a:xfrm>
            <a:custGeom>
              <a:avLst/>
              <a:gdLst/>
              <a:ahLst/>
              <a:cxnLst/>
              <a:rect l="l" t="t" r="r" b="b"/>
              <a:pathLst>
                <a:path w="1458595" h="137159">
                  <a:moveTo>
                    <a:pt x="1458468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58468" y="137159"/>
                  </a:lnTo>
                  <a:lnTo>
                    <a:pt x="145846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76" name="object 10"/>
            <p:cNvSpPr txBox="1"/>
            <p:nvPr/>
          </p:nvSpPr>
          <p:spPr>
            <a:xfrm>
              <a:off x="816254" y="1251076"/>
              <a:ext cx="3971646" cy="294311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lang="en-US" sz="1800" b="1" spc="15">
                  <a:solidFill>
                    <a:srgbClr val="A6A6A6"/>
                  </a:solidFill>
                  <a:latin typeface="Courier New"/>
                  <a:cs typeface="Courier New"/>
                </a:rPr>
                <a:t>deployment</a:t>
              </a:r>
              <a:r>
                <a:rPr sz="1800" b="1" spc="15">
                  <a:solidFill>
                    <a:srgbClr val="A6A6A6"/>
                  </a:solidFill>
                  <a:latin typeface="Courier New"/>
                  <a:cs typeface="Courier New"/>
                </a:rPr>
                <a:t>-def.yml</a:t>
              </a:r>
              <a:endParaRPr sz="1800">
                <a:latin typeface="Courier New"/>
                <a:cs typeface="Courier New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76300" y="1828800"/>
            <a:ext cx="3276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apiVersion: </a:t>
            </a:r>
            <a:r>
              <a:rPr lang="en-US" sz="1200" b="1" spc="5">
                <a:solidFill>
                  <a:schemeClr val="bg1"/>
                </a:solidFill>
                <a:latin typeface="Courier New"/>
                <a:cs typeface="Courier New"/>
              </a:rPr>
              <a:t>app/v1</a:t>
            </a:r>
            <a:endParaRPr lang="en-US" sz="1200" b="1" spc="5">
              <a:solidFill>
                <a:srgbClr val="CC7831"/>
              </a:solidFill>
              <a:latin typeface="Courier New"/>
              <a:cs typeface="Courier New"/>
            </a:endParaRP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kind: </a:t>
            </a:r>
            <a:r>
              <a:rPr lang="en-US" sz="1200" b="1" spc="5">
                <a:solidFill>
                  <a:schemeClr val="bg1"/>
                </a:solidFill>
                <a:latin typeface="Courier New"/>
                <a:cs typeface="Courier New"/>
              </a:rPr>
              <a:t>Deployment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metadata</a:t>
            </a:r>
            <a:b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</a:br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name: </a:t>
            </a:r>
            <a:r>
              <a:rPr lang="en-US" sz="1200" b="1" spc="5">
                <a:solidFill>
                  <a:schemeClr val="bg1"/>
                </a:solidFill>
                <a:latin typeface="Courier New"/>
                <a:cs typeface="Courier New"/>
              </a:rPr>
              <a:t>mynodejs-replicaset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label: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  appname: </a:t>
            </a:r>
            <a:r>
              <a:rPr lang="en-US" sz="1200" b="1" spc="5">
                <a:solidFill>
                  <a:schemeClr val="bg1"/>
                </a:solidFill>
                <a:latin typeface="Courier New"/>
                <a:cs typeface="Courier New"/>
              </a:rPr>
              <a:t>mynodejs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  type: </a:t>
            </a:r>
            <a:r>
              <a:rPr lang="en-US" sz="1200" b="1" spc="5">
                <a:solidFill>
                  <a:schemeClr val="bg1"/>
                </a:solidFill>
                <a:latin typeface="Courier New"/>
                <a:cs typeface="Courier New"/>
              </a:rPr>
              <a:t>backend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spec: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template: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    </a:t>
            </a:r>
          </a:p>
          <a:p>
            <a:endParaRPr lang="en-US" sz="1200">
              <a:solidFill>
                <a:srgbClr val="9F622F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43000" y="5207000"/>
            <a:ext cx="27813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replica: </a:t>
            </a:r>
            <a:r>
              <a:rPr lang="en-US" sz="1200" b="1" spc="5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selector: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matchLabels:</a:t>
            </a:r>
            <a:b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</a:br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  appname: </a:t>
            </a:r>
            <a:r>
              <a:rPr lang="en-US" sz="1200" b="1" spc="5">
                <a:solidFill>
                  <a:schemeClr val="bg1"/>
                </a:solidFill>
                <a:latin typeface="Courier New"/>
                <a:cs typeface="Courier New"/>
              </a:rPr>
              <a:t>mynodejs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  type: </a:t>
            </a:r>
            <a:r>
              <a:rPr lang="en-US" sz="1200" b="1" spc="5">
                <a:solidFill>
                  <a:schemeClr val="bg1"/>
                </a:solidFill>
                <a:latin typeface="Courier New"/>
                <a:cs typeface="Courier New"/>
              </a:rPr>
              <a:t>backend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en-US" sz="1200" b="1" spc="5">
                <a:solidFill>
                  <a:srgbClr val="CC7831"/>
                </a:solidFill>
                <a:latin typeface="Courier New"/>
                <a:cs typeface="Courier New"/>
              </a:rPr>
              <a:t>    </a:t>
            </a:r>
            <a:endParaRPr lang="en-US" sz="1200">
              <a:solidFill>
                <a:srgbClr val="9F622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17602" y="1536700"/>
            <a:ext cx="4052098" cy="4646386"/>
            <a:chOff x="7517602" y="1536700"/>
            <a:chExt cx="4052098" cy="4646386"/>
          </a:xfrm>
        </p:grpSpPr>
        <p:sp>
          <p:nvSpPr>
            <p:cNvPr id="83" name="object 6"/>
            <p:cNvSpPr/>
            <p:nvPr/>
          </p:nvSpPr>
          <p:spPr>
            <a:xfrm>
              <a:off x="7517602" y="1959066"/>
              <a:ext cx="3680170" cy="4224020"/>
            </a:xfrm>
            <a:custGeom>
              <a:avLst/>
              <a:gdLst/>
              <a:ahLst/>
              <a:cxnLst/>
              <a:rect l="l" t="t" r="r" b="b"/>
              <a:pathLst>
                <a:path w="2470785" h="2589529">
                  <a:moveTo>
                    <a:pt x="2470404" y="0"/>
                  </a:moveTo>
                  <a:lnTo>
                    <a:pt x="0" y="0"/>
                  </a:lnTo>
                  <a:lnTo>
                    <a:pt x="0" y="2589276"/>
                  </a:lnTo>
                  <a:lnTo>
                    <a:pt x="2470404" y="2589276"/>
                  </a:lnTo>
                  <a:lnTo>
                    <a:pt x="2470404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7543800" y="1536700"/>
              <a:ext cx="4025900" cy="406400"/>
              <a:chOff x="762000" y="1219200"/>
              <a:chExt cx="4025900" cy="406400"/>
            </a:xfrm>
          </p:grpSpPr>
          <p:sp>
            <p:nvSpPr>
              <p:cNvPr id="86" name="object 9"/>
              <p:cNvSpPr/>
              <p:nvPr/>
            </p:nvSpPr>
            <p:spPr>
              <a:xfrm>
                <a:off x="762000" y="1219200"/>
                <a:ext cx="35941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458595" h="137159">
                    <a:moveTo>
                      <a:pt x="1458468" y="0"/>
                    </a:moveTo>
                    <a:lnTo>
                      <a:pt x="0" y="0"/>
                    </a:lnTo>
                    <a:lnTo>
                      <a:pt x="0" y="137159"/>
                    </a:lnTo>
                    <a:lnTo>
                      <a:pt x="1458468" y="137159"/>
                    </a:lnTo>
                    <a:lnTo>
                      <a:pt x="1458468" y="0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  <p:txBody>
              <a:bodyPr wrap="square" lIns="0" tIns="0" rIns="0" bIns="0" rtlCol="0"/>
              <a:lstStyle/>
              <a:p>
                <a:endParaRPr sz="2800"/>
              </a:p>
            </p:txBody>
          </p:sp>
          <p:sp>
            <p:nvSpPr>
              <p:cNvPr id="87" name="object 10"/>
              <p:cNvSpPr txBox="1"/>
              <p:nvPr/>
            </p:nvSpPr>
            <p:spPr>
              <a:xfrm>
                <a:off x="816254" y="1251076"/>
                <a:ext cx="3971646" cy="294311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800" b="1" spc="15">
                    <a:solidFill>
                      <a:srgbClr val="A6A6A6"/>
                    </a:solidFill>
                    <a:latin typeface="Courier New"/>
                    <a:cs typeface="Courier New"/>
                  </a:rPr>
                  <a:t>pod</a:t>
                </a:r>
                <a:r>
                  <a:rPr sz="1800" b="1" spc="15">
                    <a:solidFill>
                      <a:srgbClr val="A6A6A6"/>
                    </a:solidFill>
                    <a:latin typeface="Courier New"/>
                    <a:cs typeface="Courier New"/>
                  </a:rPr>
                  <a:t>-def.yml</a:t>
                </a:r>
                <a:endParaRPr sz="1800">
                  <a:latin typeface="Courier New"/>
                  <a:cs typeface="Courier New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7569200" y="20193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apiVersion: </a:t>
              </a:r>
              <a:r>
                <a:rPr lang="en-US" sz="1200" b="1" spc="5">
                  <a:solidFill>
                    <a:schemeClr val="bg1"/>
                  </a:solidFill>
                  <a:latin typeface="Courier New"/>
                  <a:cs typeface="Courier New"/>
                </a:rPr>
                <a:t>v1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kind: </a:t>
              </a:r>
              <a:r>
                <a:rPr lang="en-US" sz="1200" b="1" spc="5">
                  <a:solidFill>
                    <a:schemeClr val="bg1"/>
                  </a:solidFill>
                  <a:latin typeface="Courier New"/>
                  <a:cs typeface="Courier New"/>
                </a:rPr>
                <a:t>Pod</a:t>
              </a:r>
            </a:p>
            <a:p>
              <a:endParaRPr lang="en-US" sz="1200">
                <a:solidFill>
                  <a:srgbClr val="9F622F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81900" y="2400300"/>
            <a:ext cx="2971800" cy="2123658"/>
            <a:chOff x="4673600" y="3657600"/>
            <a:chExt cx="2971800" cy="2123658"/>
          </a:xfrm>
        </p:grpSpPr>
        <p:sp>
          <p:nvSpPr>
            <p:cNvPr id="93" name="object 23"/>
            <p:cNvSpPr txBox="1"/>
            <p:nvPr/>
          </p:nvSpPr>
          <p:spPr>
            <a:xfrm>
              <a:off x="4712934" y="3710432"/>
              <a:ext cx="2881666" cy="1723549"/>
            </a:xfrm>
            <a:prstGeom prst="rect">
              <a:avLst/>
            </a:prstGeom>
            <a:solidFill>
              <a:srgbClr val="2B2B2B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endParaRPr lang="en-US" spc="5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endParaRPr lang="en-US" spc="5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endParaRPr lang="en-US" spc="5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endParaRPr lang="en-US" spc="5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endParaRPr lang="en-US"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endParaRPr lang="en-US" spc="5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73600" y="3657600"/>
              <a:ext cx="2971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metadata: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  name: </a:t>
              </a:r>
              <a:r>
                <a:rPr lang="en-US" sz="1200" b="1" spc="5">
                  <a:solidFill>
                    <a:schemeClr val="bg1"/>
                  </a:solidFill>
                  <a:latin typeface="Courier New"/>
                  <a:cs typeface="Courier New"/>
                </a:rPr>
                <a:t>mynodejs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  labels: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    appname: </a:t>
              </a:r>
              <a:r>
                <a:rPr lang="en-US" sz="1200" b="1" spc="5">
                  <a:solidFill>
                    <a:schemeClr val="bg1"/>
                  </a:solidFill>
                  <a:latin typeface="Courier New"/>
                  <a:cs typeface="Courier New"/>
                </a:rPr>
                <a:t>mynodejs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    type: </a:t>
              </a:r>
              <a:r>
                <a:rPr lang="en-US" sz="1200" b="1" spc="5">
                  <a:solidFill>
                    <a:schemeClr val="bg1"/>
                  </a:solidFill>
                  <a:latin typeface="Courier New"/>
                  <a:cs typeface="Courier New"/>
                </a:rPr>
                <a:t>backend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spec: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  containers: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  - name: </a:t>
              </a:r>
              <a:r>
                <a:rPr lang="en-US" sz="1200" b="1" spc="5">
                  <a:solidFill>
                    <a:schemeClr val="bg1"/>
                  </a:solidFill>
                  <a:latin typeface="Courier New"/>
                  <a:cs typeface="Courier New"/>
                </a:rPr>
                <a:t>mynodejs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    image:  </a:t>
              </a:r>
              <a:r>
                <a:rPr lang="en-US" sz="1200" b="1" spc="5">
                  <a:solidFill>
                    <a:schemeClr val="bg1"/>
                  </a:solidFill>
                  <a:latin typeface="Courier New"/>
                  <a:cs typeface="Courier New"/>
                </a:rPr>
                <a:t>nodejs</a:t>
              </a:r>
            </a:p>
            <a:p>
              <a:r>
                <a:rPr lang="en-US" sz="1200" b="1" spc="5">
                  <a:solidFill>
                    <a:srgbClr val="CC7831"/>
                  </a:solidFill>
                  <a:latin typeface="Courier New"/>
                  <a:cs typeface="Courier New"/>
                </a:rPr>
                <a:t>      </a:t>
              </a:r>
            </a:p>
            <a:p>
              <a:endParaRPr lang="en-US" sz="1200">
                <a:solidFill>
                  <a:srgbClr val="9F622F"/>
                </a:solidFill>
              </a:endParaRPr>
            </a:p>
          </p:txBody>
        </p:sp>
      </p:grpSp>
      <p:pic>
        <p:nvPicPr>
          <p:cNvPr id="5" name="Google Shape;127;p30">
            <a:extLst>
              <a:ext uri="{FF2B5EF4-FFF2-40B4-BE49-F238E27FC236}">
                <a16:creationId xmlns:a16="http://schemas.microsoft.com/office/drawing/2014/main" id="{2F91FF90-66C4-0EE7-FE78-3376385C8E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5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1.11111E-6 L -0.51667 0.15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Rollout/Versioning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pic>
        <p:nvPicPr>
          <p:cNvPr id="46" name="object 6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4458" y="1422400"/>
            <a:ext cx="757162" cy="78860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483983" y="2211006"/>
            <a:ext cx="113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Rollout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87227" y="2733520"/>
            <a:ext cx="6393206" cy="1271265"/>
            <a:chOff x="2887227" y="2733520"/>
            <a:chExt cx="6393206" cy="1271265"/>
          </a:xfrm>
        </p:grpSpPr>
        <p:grpSp>
          <p:nvGrpSpPr>
            <p:cNvPr id="6" name="Group 5"/>
            <p:cNvGrpSpPr/>
            <p:nvPr/>
          </p:nvGrpSpPr>
          <p:grpSpPr>
            <a:xfrm>
              <a:off x="2887227" y="2733520"/>
              <a:ext cx="1307402" cy="1271265"/>
              <a:chOff x="2843684" y="2897312"/>
              <a:chExt cx="1307402" cy="127126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158678" y="2733520"/>
              <a:ext cx="1307402" cy="1271265"/>
              <a:chOff x="2843684" y="2897312"/>
              <a:chExt cx="1307402" cy="127126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89" name="TextBox 88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nodejs:v1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430129" y="2733520"/>
              <a:ext cx="1307402" cy="1271265"/>
              <a:chOff x="2843684" y="2897312"/>
              <a:chExt cx="1307402" cy="127126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nodejs:v1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701580" y="2733520"/>
              <a:ext cx="1307402" cy="1271265"/>
              <a:chOff x="2843684" y="2897312"/>
              <a:chExt cx="1307402" cy="1271265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25" name="Picture 12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123" name="TextBox 122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nodejs:v1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973031" y="2733520"/>
              <a:ext cx="1307402" cy="1271265"/>
              <a:chOff x="2843684" y="2897312"/>
              <a:chExt cx="1307402" cy="127126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128" name="TextBox 127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894485" y="4605860"/>
            <a:ext cx="6459974" cy="1322065"/>
            <a:chOff x="2894485" y="4605860"/>
            <a:chExt cx="6459974" cy="1322065"/>
          </a:xfrm>
        </p:grpSpPr>
        <p:grpSp>
          <p:nvGrpSpPr>
            <p:cNvPr id="131" name="Group 130"/>
            <p:cNvGrpSpPr/>
            <p:nvPr/>
          </p:nvGrpSpPr>
          <p:grpSpPr>
            <a:xfrm>
              <a:off x="2894485" y="4642146"/>
              <a:ext cx="1307402" cy="1271265"/>
              <a:chOff x="2843684" y="2897312"/>
              <a:chExt cx="1307402" cy="1271265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133" name="TextBox 132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182628" y="4620374"/>
              <a:ext cx="1307402" cy="1271265"/>
              <a:chOff x="2843684" y="2897312"/>
              <a:chExt cx="1307402" cy="1271265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138" name="TextBox 137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5470771" y="4656660"/>
              <a:ext cx="1307402" cy="1271265"/>
              <a:chOff x="2843684" y="2897312"/>
              <a:chExt cx="1307402" cy="1271265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144" name="Picture 14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143" name="TextBox 142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6758914" y="4605860"/>
              <a:ext cx="1307402" cy="1271265"/>
              <a:chOff x="2843684" y="2897312"/>
              <a:chExt cx="1307402" cy="1271265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50" name="Picture 14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148" name="TextBox 147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047057" y="4627632"/>
              <a:ext cx="1307402" cy="1271265"/>
              <a:chOff x="2843684" y="2897312"/>
              <a:chExt cx="1307402" cy="1271265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159" name="Picture 1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60" name="Picture 15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158" name="TextBox 157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015999" y="33818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Revision 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23256" y="497114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Revision 2</a:t>
            </a:r>
          </a:p>
        </p:txBody>
      </p:sp>
      <p:pic>
        <p:nvPicPr>
          <p:cNvPr id="7" name="Google Shape;127;p30">
            <a:extLst>
              <a:ext uri="{FF2B5EF4-FFF2-40B4-BE49-F238E27FC236}">
                <a16:creationId xmlns:a16="http://schemas.microsoft.com/office/drawing/2014/main" id="{4E51BE22-995D-51F4-C57F-13646705DFE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5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Deployment Rollout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sp>
        <p:nvSpPr>
          <p:cNvPr id="76" name="Rectangle 75"/>
          <p:cNvSpPr/>
          <p:nvPr/>
        </p:nvSpPr>
        <p:spPr>
          <a:xfrm>
            <a:off x="643466" y="2252134"/>
            <a:ext cx="11159067" cy="3364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83733" y="2745618"/>
            <a:ext cx="4083353" cy="21747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ReplicaSet - 1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454240" y="3157339"/>
            <a:ext cx="3465164" cy="1276941"/>
            <a:chOff x="1352641" y="2460654"/>
            <a:chExt cx="3465164" cy="1276941"/>
          </a:xfrm>
        </p:grpSpPr>
        <p:grpSp>
          <p:nvGrpSpPr>
            <p:cNvPr id="104" name="Group 103"/>
            <p:cNvGrpSpPr/>
            <p:nvPr/>
          </p:nvGrpSpPr>
          <p:grpSpPr>
            <a:xfrm>
              <a:off x="1352641" y="2460654"/>
              <a:ext cx="1534764" cy="1276941"/>
              <a:chOff x="9057308" y="3883054"/>
              <a:chExt cx="1534764" cy="127694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9057308" y="3883054"/>
                <a:ext cx="1424426" cy="1276694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485943" y="4852218"/>
                <a:ext cx="11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POD</a:t>
                </a: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85610" y="3884284"/>
                <a:ext cx="988143" cy="988143"/>
                <a:chOff x="7178777" y="1297856"/>
                <a:chExt cx="988143" cy="988143"/>
              </a:xfrm>
            </p:grpSpPr>
            <p:pic>
              <p:nvPicPr>
                <p:cNvPr id="115" name="Picture 11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777" y="1297856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372" y="1494569"/>
                  <a:ext cx="523259" cy="6038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" name="Group 104"/>
            <p:cNvGrpSpPr/>
            <p:nvPr/>
          </p:nvGrpSpPr>
          <p:grpSpPr>
            <a:xfrm>
              <a:off x="3283041" y="2460654"/>
              <a:ext cx="1534764" cy="1276941"/>
              <a:chOff x="9057308" y="3883054"/>
              <a:chExt cx="1534764" cy="1276941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9057308" y="3883054"/>
                <a:ext cx="1424426" cy="1276694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9485943" y="4852218"/>
                <a:ext cx="11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POD</a:t>
                </a: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9285610" y="3884284"/>
                <a:ext cx="988143" cy="988143"/>
                <a:chOff x="7178777" y="1297856"/>
                <a:chExt cx="988143" cy="988143"/>
              </a:xfrm>
            </p:grpSpPr>
            <p:pic>
              <p:nvPicPr>
                <p:cNvPr id="109" name="Picture 10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777" y="1297856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372" y="1494569"/>
                  <a:ext cx="523259" cy="60386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18" name="Group 117"/>
          <p:cNvGrpSpPr/>
          <p:nvPr/>
        </p:nvGrpSpPr>
        <p:grpSpPr>
          <a:xfrm>
            <a:off x="5725138" y="1490198"/>
            <a:ext cx="1420729" cy="603869"/>
            <a:chOff x="5691271" y="1507131"/>
            <a:chExt cx="1420729" cy="603869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271" y="1507131"/>
              <a:ext cx="523259" cy="603869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6231467" y="1642533"/>
              <a:ext cx="880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V1/V2</a:t>
              </a: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7172476" y="2738362"/>
            <a:ext cx="4083353" cy="21747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ReplicaSet - 2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7528469" y="3121054"/>
            <a:ext cx="3465164" cy="1276941"/>
            <a:chOff x="1352641" y="2460654"/>
            <a:chExt cx="3465164" cy="1276941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52641" y="2460654"/>
              <a:ext cx="1534764" cy="1276941"/>
              <a:chOff x="9057308" y="3883054"/>
              <a:chExt cx="1534764" cy="1276941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9057308" y="3883054"/>
                <a:ext cx="1424426" cy="127669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9485943" y="4852218"/>
                <a:ext cx="11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POD</a:t>
                </a:r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9285610" y="3884284"/>
                <a:ext cx="988143" cy="988143"/>
                <a:chOff x="7178777" y="1297856"/>
                <a:chExt cx="988143" cy="988143"/>
              </a:xfrm>
            </p:grpSpPr>
            <p:pic>
              <p:nvPicPr>
                <p:cNvPr id="176" name="Picture 17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777" y="1297856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372" y="1494569"/>
                  <a:ext cx="523259" cy="6038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7" name="Group 166"/>
            <p:cNvGrpSpPr/>
            <p:nvPr/>
          </p:nvGrpSpPr>
          <p:grpSpPr>
            <a:xfrm>
              <a:off x="3283041" y="2460654"/>
              <a:ext cx="1534764" cy="1276941"/>
              <a:chOff x="9057308" y="3883054"/>
              <a:chExt cx="1534764" cy="1276941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57308" y="3883054"/>
                <a:ext cx="1424426" cy="127669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9485943" y="4852218"/>
                <a:ext cx="11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POD</a:t>
                </a: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9285610" y="3884284"/>
                <a:ext cx="988143" cy="988143"/>
                <a:chOff x="7178777" y="1297856"/>
                <a:chExt cx="988143" cy="988143"/>
              </a:xfrm>
            </p:grpSpPr>
            <p:pic>
              <p:nvPicPr>
                <p:cNvPr id="171" name="Picture 17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777" y="1297856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72" name="Picture 17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372" y="1494569"/>
                  <a:ext cx="523259" cy="6038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" name="Google Shape;127;p30">
            <a:extLst>
              <a:ext uri="{FF2B5EF4-FFF2-40B4-BE49-F238E27FC236}">
                <a16:creationId xmlns:a16="http://schemas.microsoft.com/office/drawing/2014/main" id="{459DDADE-C7EF-7DE3-AD65-42BE1A759C5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5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4564744" y="4492172"/>
            <a:ext cx="1219199" cy="1219200"/>
          </a:xfrm>
          <a:prstGeom prst="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4744" y="4499429"/>
            <a:ext cx="1219199" cy="1219200"/>
          </a:xfrm>
          <a:prstGeom prst="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010229" y="4477658"/>
            <a:ext cx="1219199" cy="1219200"/>
          </a:xfrm>
          <a:prstGeom prst="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Deployment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sp>
        <p:nvSpPr>
          <p:cNvPr id="112" name="Rectangle 111"/>
          <p:cNvSpPr/>
          <p:nvPr/>
        </p:nvSpPr>
        <p:spPr>
          <a:xfrm>
            <a:off x="2017488" y="2090058"/>
            <a:ext cx="1219199" cy="1219200"/>
          </a:xfrm>
          <a:prstGeom prst="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32485" y="2065863"/>
            <a:ext cx="1307402" cy="1271265"/>
            <a:chOff x="2843684" y="2897312"/>
            <a:chExt cx="1307402" cy="1271265"/>
          </a:xfrm>
        </p:grpSpPr>
        <p:grpSp>
          <p:nvGrpSpPr>
            <p:cNvPr id="27" name="Group 26"/>
            <p:cNvGrpSpPr/>
            <p:nvPr/>
          </p:nvGrpSpPr>
          <p:grpSpPr>
            <a:xfrm>
              <a:off x="2843684" y="2897312"/>
              <a:ext cx="988143" cy="988143"/>
              <a:chOff x="2234084" y="2998912"/>
              <a:chExt cx="988143" cy="988143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4084" y="2998912"/>
                <a:ext cx="988143" cy="988143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6679" y="3195625"/>
                <a:ext cx="523259" cy="603869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2859314" y="386080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nodejs:v1</a:t>
              </a: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3302004" y="2082801"/>
            <a:ext cx="1219199" cy="1219200"/>
          </a:xfrm>
          <a:prstGeom prst="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03936" y="2065863"/>
            <a:ext cx="1307402" cy="1271265"/>
            <a:chOff x="2843684" y="2897312"/>
            <a:chExt cx="1307402" cy="1271265"/>
          </a:xfrm>
        </p:grpSpPr>
        <p:grpSp>
          <p:nvGrpSpPr>
            <p:cNvPr id="23" name="Group 22"/>
            <p:cNvGrpSpPr/>
            <p:nvPr/>
          </p:nvGrpSpPr>
          <p:grpSpPr>
            <a:xfrm>
              <a:off x="2843684" y="2897312"/>
              <a:ext cx="988143" cy="988143"/>
              <a:chOff x="2234084" y="2998912"/>
              <a:chExt cx="988143" cy="988143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4084" y="2998912"/>
                <a:ext cx="988143" cy="98814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6679" y="3195625"/>
                <a:ext cx="523259" cy="603869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2859314" y="386080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nodejs:v1</a:t>
              </a: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4572004" y="2061029"/>
            <a:ext cx="1219199" cy="1219200"/>
          </a:xfrm>
          <a:prstGeom prst="rect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75387" y="2094891"/>
            <a:ext cx="1307402" cy="1227723"/>
            <a:chOff x="2843684" y="2897312"/>
            <a:chExt cx="1307402" cy="1227723"/>
          </a:xfrm>
        </p:grpSpPr>
        <p:grpSp>
          <p:nvGrpSpPr>
            <p:cNvPr id="19" name="Group 18"/>
            <p:cNvGrpSpPr/>
            <p:nvPr/>
          </p:nvGrpSpPr>
          <p:grpSpPr>
            <a:xfrm>
              <a:off x="2843684" y="2897312"/>
              <a:ext cx="988143" cy="988143"/>
              <a:chOff x="2234084" y="2998912"/>
              <a:chExt cx="988143" cy="98814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4084" y="2998912"/>
                <a:ext cx="988143" cy="98814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6679" y="3195625"/>
                <a:ext cx="523259" cy="603869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59314" y="3817258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nodejs:v1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808688" y="4409917"/>
            <a:ext cx="1444169" cy="1271265"/>
            <a:chOff x="7808688" y="4409917"/>
            <a:chExt cx="1444169" cy="1271265"/>
          </a:xfrm>
        </p:grpSpPr>
        <p:sp>
          <p:nvSpPr>
            <p:cNvPr id="122" name="Rectangle 121"/>
            <p:cNvSpPr/>
            <p:nvPr/>
          </p:nvSpPr>
          <p:spPr>
            <a:xfrm>
              <a:off x="7808688" y="4426859"/>
              <a:ext cx="1219199" cy="121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945455" y="4409917"/>
              <a:ext cx="1307402" cy="1271265"/>
              <a:chOff x="2843684" y="2897312"/>
              <a:chExt cx="1307402" cy="127126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54" name="TextBox 53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9093202" y="4388145"/>
            <a:ext cx="1447798" cy="1271265"/>
            <a:chOff x="9093202" y="4388145"/>
            <a:chExt cx="1447798" cy="1271265"/>
          </a:xfrm>
        </p:grpSpPr>
        <p:sp>
          <p:nvSpPr>
            <p:cNvPr id="132" name="Rectangle 131"/>
            <p:cNvSpPr/>
            <p:nvPr/>
          </p:nvSpPr>
          <p:spPr>
            <a:xfrm>
              <a:off x="9093202" y="4405087"/>
              <a:ext cx="1219199" cy="121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233598" y="4388145"/>
              <a:ext cx="1307402" cy="1271265"/>
              <a:chOff x="2843684" y="2897312"/>
              <a:chExt cx="1307402" cy="1271265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10392231" y="4412344"/>
            <a:ext cx="1436912" cy="1283352"/>
            <a:chOff x="10392231" y="4412344"/>
            <a:chExt cx="1436912" cy="1283352"/>
          </a:xfrm>
        </p:grpSpPr>
        <p:sp>
          <p:nvSpPr>
            <p:cNvPr id="135" name="Rectangle 134"/>
            <p:cNvSpPr/>
            <p:nvPr/>
          </p:nvSpPr>
          <p:spPr>
            <a:xfrm>
              <a:off x="10392231" y="4412344"/>
              <a:ext cx="1219199" cy="121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521741" y="4424431"/>
              <a:ext cx="1307402" cy="1271265"/>
              <a:chOff x="2843684" y="2897312"/>
              <a:chExt cx="1307402" cy="1271265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46" name="TextBox 45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246742" y="2714172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Recreate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3999" y="466633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Rolling Update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772403" y="2022318"/>
            <a:ext cx="1444173" cy="1271265"/>
            <a:chOff x="7772403" y="2022318"/>
            <a:chExt cx="1444173" cy="1271265"/>
          </a:xfrm>
        </p:grpSpPr>
        <p:sp>
          <p:nvSpPr>
            <p:cNvPr id="116" name="Rectangle 115"/>
            <p:cNvSpPr/>
            <p:nvPr/>
          </p:nvSpPr>
          <p:spPr>
            <a:xfrm>
              <a:off x="7772403" y="2024743"/>
              <a:ext cx="1219199" cy="121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909174" y="2022318"/>
              <a:ext cx="1307402" cy="1271265"/>
              <a:chOff x="2843684" y="2897312"/>
              <a:chExt cx="1307402" cy="1271265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76" name="TextBox 75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9085948" y="2000546"/>
            <a:ext cx="1418771" cy="1271265"/>
            <a:chOff x="9085948" y="2000546"/>
            <a:chExt cx="1418771" cy="1271265"/>
          </a:xfrm>
        </p:grpSpPr>
        <p:sp>
          <p:nvSpPr>
            <p:cNvPr id="117" name="Rectangle 116"/>
            <p:cNvSpPr/>
            <p:nvPr/>
          </p:nvSpPr>
          <p:spPr>
            <a:xfrm>
              <a:off x="9085948" y="2032000"/>
              <a:ext cx="1219199" cy="121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9197317" y="2000546"/>
              <a:ext cx="1307402" cy="1271265"/>
              <a:chOff x="2843684" y="2897312"/>
              <a:chExt cx="1307402" cy="127126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0370462" y="2036832"/>
            <a:ext cx="1422400" cy="1271265"/>
            <a:chOff x="10370462" y="2036832"/>
            <a:chExt cx="1422400" cy="1271265"/>
          </a:xfrm>
        </p:grpSpPr>
        <p:sp>
          <p:nvSpPr>
            <p:cNvPr id="118" name="Rectangle 117"/>
            <p:cNvSpPr/>
            <p:nvPr/>
          </p:nvSpPr>
          <p:spPr>
            <a:xfrm>
              <a:off x="10370462" y="2039256"/>
              <a:ext cx="1219199" cy="121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485460" y="2036832"/>
              <a:ext cx="1307402" cy="1271265"/>
              <a:chOff x="2843684" y="2897312"/>
              <a:chExt cx="1307402" cy="127126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843684" y="2897312"/>
                <a:ext cx="988143" cy="988143"/>
                <a:chOff x="2234084" y="2998912"/>
                <a:chExt cx="988143" cy="988143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084" y="2998912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6679" y="3195625"/>
                  <a:ext cx="523259" cy="603869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/>
              <p:cNvSpPr txBox="1"/>
              <p:nvPr/>
            </p:nvSpPr>
            <p:spPr>
              <a:xfrm>
                <a:off x="2859314" y="3860800"/>
                <a:ext cx="1291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nodejs:v2</a:t>
                </a: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125226" y="4453461"/>
            <a:ext cx="1307402" cy="1271265"/>
            <a:chOff x="2843684" y="2897312"/>
            <a:chExt cx="1307402" cy="1271265"/>
          </a:xfrm>
        </p:grpSpPr>
        <p:grpSp>
          <p:nvGrpSpPr>
            <p:cNvPr id="91" name="Group 90"/>
            <p:cNvGrpSpPr/>
            <p:nvPr/>
          </p:nvGrpSpPr>
          <p:grpSpPr>
            <a:xfrm>
              <a:off x="2843684" y="2897312"/>
              <a:ext cx="988143" cy="988143"/>
              <a:chOff x="2234084" y="2998912"/>
              <a:chExt cx="988143" cy="988143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4084" y="2998912"/>
                <a:ext cx="988143" cy="988143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6679" y="3195625"/>
                <a:ext cx="523259" cy="603869"/>
              </a:xfrm>
              <a:prstGeom prst="rect">
                <a:avLst/>
              </a:prstGeom>
            </p:spPr>
          </p:pic>
        </p:grpSp>
        <p:sp>
          <p:nvSpPr>
            <p:cNvPr id="92" name="TextBox 91"/>
            <p:cNvSpPr txBox="1"/>
            <p:nvPr/>
          </p:nvSpPr>
          <p:spPr>
            <a:xfrm>
              <a:off x="2859314" y="386080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nodejs:v1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96677" y="4453461"/>
            <a:ext cx="1307402" cy="1271265"/>
            <a:chOff x="2843684" y="2897312"/>
            <a:chExt cx="1307402" cy="1271265"/>
          </a:xfrm>
        </p:grpSpPr>
        <p:grpSp>
          <p:nvGrpSpPr>
            <p:cNvPr id="96" name="Group 95"/>
            <p:cNvGrpSpPr/>
            <p:nvPr/>
          </p:nvGrpSpPr>
          <p:grpSpPr>
            <a:xfrm>
              <a:off x="2843684" y="2897312"/>
              <a:ext cx="988143" cy="988143"/>
              <a:chOff x="2234084" y="2998912"/>
              <a:chExt cx="988143" cy="988143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4084" y="2998912"/>
                <a:ext cx="988143" cy="988143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6679" y="3195625"/>
                <a:ext cx="523259" cy="603869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>
            <a:xfrm>
              <a:off x="2859314" y="386080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nodejs:v1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668128" y="4453461"/>
            <a:ext cx="1307402" cy="1271265"/>
            <a:chOff x="2843684" y="2897312"/>
            <a:chExt cx="1307402" cy="1271265"/>
          </a:xfrm>
        </p:grpSpPr>
        <p:grpSp>
          <p:nvGrpSpPr>
            <p:cNvPr id="101" name="Group 100"/>
            <p:cNvGrpSpPr/>
            <p:nvPr/>
          </p:nvGrpSpPr>
          <p:grpSpPr>
            <a:xfrm>
              <a:off x="2843684" y="2897312"/>
              <a:ext cx="988143" cy="988143"/>
              <a:chOff x="2234084" y="2998912"/>
              <a:chExt cx="988143" cy="988143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4084" y="2998912"/>
                <a:ext cx="988143" cy="988143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6679" y="3195625"/>
                <a:ext cx="523259" cy="603869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2859314" y="386080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nodejs:v1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805715" y="2104571"/>
            <a:ext cx="1988456" cy="1582058"/>
            <a:chOff x="5805715" y="2104571"/>
            <a:chExt cx="1988456" cy="1582058"/>
          </a:xfrm>
        </p:grpSpPr>
        <p:sp>
          <p:nvSpPr>
            <p:cNvPr id="119" name="Isosceles Triangle 118"/>
            <p:cNvSpPr/>
            <p:nvPr/>
          </p:nvSpPr>
          <p:spPr>
            <a:xfrm>
              <a:off x="5805715" y="2104571"/>
              <a:ext cx="1988456" cy="158205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Applicaton Downtime</a:t>
              </a:r>
            </a:p>
          </p:txBody>
        </p:sp>
        <p:sp>
          <p:nvSpPr>
            <p:cNvPr id="120" name="Lightning Bolt 119"/>
            <p:cNvSpPr/>
            <p:nvPr/>
          </p:nvSpPr>
          <p:spPr>
            <a:xfrm>
              <a:off x="6604001" y="2351314"/>
              <a:ext cx="464456" cy="783773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6008914" y="4688114"/>
            <a:ext cx="1596572" cy="9434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No Downtime</a:t>
            </a:r>
          </a:p>
        </p:txBody>
      </p:sp>
      <p:pic>
        <p:nvPicPr>
          <p:cNvPr id="3" name="Google Shape;127;p30">
            <a:extLst>
              <a:ext uri="{FF2B5EF4-FFF2-40B4-BE49-F238E27FC236}">
                <a16:creationId xmlns:a16="http://schemas.microsoft.com/office/drawing/2014/main" id="{52AA9B9F-5381-522B-49CB-302DCB5B43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3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1" grpId="0" animBg="1"/>
      <p:bldP spid="121" grpId="0" animBg="1"/>
      <p:bldP spid="112" grpId="0" animBg="1"/>
      <p:bldP spid="113" grpId="0" animBg="1"/>
      <p:bldP spid="114" grpId="0" animBg="1"/>
      <p:bldP spid="57" grpId="0"/>
      <p:bldP spid="58" grpId="0"/>
      <p:bldP spid="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Deployment Rollback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sp>
        <p:nvSpPr>
          <p:cNvPr id="76" name="Rectangle 75"/>
          <p:cNvSpPr/>
          <p:nvPr/>
        </p:nvSpPr>
        <p:spPr>
          <a:xfrm>
            <a:off x="643466" y="2252134"/>
            <a:ext cx="11159067" cy="3364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194247" y="2629505"/>
            <a:ext cx="4083353" cy="21747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ReplicaSet - 2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564754" y="3041226"/>
            <a:ext cx="3465164" cy="1276941"/>
            <a:chOff x="1352641" y="2460654"/>
            <a:chExt cx="3465164" cy="1276941"/>
          </a:xfrm>
        </p:grpSpPr>
        <p:grpSp>
          <p:nvGrpSpPr>
            <p:cNvPr id="104" name="Group 103"/>
            <p:cNvGrpSpPr/>
            <p:nvPr/>
          </p:nvGrpSpPr>
          <p:grpSpPr>
            <a:xfrm>
              <a:off x="1352641" y="2460654"/>
              <a:ext cx="1534764" cy="1276941"/>
              <a:chOff x="9057308" y="3883054"/>
              <a:chExt cx="1534764" cy="127694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9057308" y="3883054"/>
                <a:ext cx="1424426" cy="1276694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485943" y="4852218"/>
                <a:ext cx="11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POD</a:t>
                </a: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85610" y="3884284"/>
                <a:ext cx="988143" cy="988143"/>
                <a:chOff x="7178777" y="1297856"/>
                <a:chExt cx="988143" cy="988143"/>
              </a:xfrm>
            </p:grpSpPr>
            <p:pic>
              <p:nvPicPr>
                <p:cNvPr id="115" name="Picture 11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777" y="1297856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372" y="1494569"/>
                  <a:ext cx="523259" cy="6038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" name="Group 104"/>
            <p:cNvGrpSpPr/>
            <p:nvPr/>
          </p:nvGrpSpPr>
          <p:grpSpPr>
            <a:xfrm>
              <a:off x="3283041" y="2460654"/>
              <a:ext cx="1534764" cy="1276941"/>
              <a:chOff x="9057308" y="3883054"/>
              <a:chExt cx="1534764" cy="1276941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9057308" y="3883054"/>
                <a:ext cx="1424426" cy="1276694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9485943" y="4852218"/>
                <a:ext cx="11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POD</a:t>
                </a: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9285610" y="3884284"/>
                <a:ext cx="988143" cy="988143"/>
                <a:chOff x="7178777" y="1297856"/>
                <a:chExt cx="988143" cy="988143"/>
              </a:xfrm>
            </p:grpSpPr>
            <p:pic>
              <p:nvPicPr>
                <p:cNvPr id="109" name="Picture 10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777" y="1297856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372" y="1494569"/>
                  <a:ext cx="523259" cy="60386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18" name="Group 117"/>
          <p:cNvGrpSpPr/>
          <p:nvPr/>
        </p:nvGrpSpPr>
        <p:grpSpPr>
          <a:xfrm>
            <a:off x="5725138" y="1490198"/>
            <a:ext cx="1420729" cy="603869"/>
            <a:chOff x="5691271" y="1507131"/>
            <a:chExt cx="1420729" cy="603869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271" y="1507131"/>
              <a:ext cx="523259" cy="603869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6231467" y="1642533"/>
              <a:ext cx="880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V1/V2</a:t>
              </a: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1207104" y="2622248"/>
            <a:ext cx="4083353" cy="21747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ReplicaSet - 1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1563097" y="3004940"/>
            <a:ext cx="3465164" cy="1276941"/>
            <a:chOff x="1352641" y="2460654"/>
            <a:chExt cx="3465164" cy="1276941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52641" y="2460654"/>
              <a:ext cx="1534764" cy="1276941"/>
              <a:chOff x="9057308" y="3883054"/>
              <a:chExt cx="1534764" cy="1276941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9057308" y="3883054"/>
                <a:ext cx="1424426" cy="127669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9485943" y="4852218"/>
                <a:ext cx="11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POD</a:t>
                </a:r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9285610" y="3884284"/>
                <a:ext cx="988143" cy="988143"/>
                <a:chOff x="7178777" y="1297856"/>
                <a:chExt cx="988143" cy="988143"/>
              </a:xfrm>
            </p:grpSpPr>
            <p:pic>
              <p:nvPicPr>
                <p:cNvPr id="176" name="Picture 17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777" y="1297856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372" y="1494569"/>
                  <a:ext cx="523259" cy="6038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7" name="Group 166"/>
            <p:cNvGrpSpPr/>
            <p:nvPr/>
          </p:nvGrpSpPr>
          <p:grpSpPr>
            <a:xfrm>
              <a:off x="3283041" y="2460654"/>
              <a:ext cx="1534764" cy="1276941"/>
              <a:chOff x="9057308" y="3883054"/>
              <a:chExt cx="1534764" cy="1276941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57308" y="3883054"/>
                <a:ext cx="1424426" cy="127669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9485943" y="4852218"/>
                <a:ext cx="11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POD</a:t>
                </a: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9285610" y="3884284"/>
                <a:ext cx="988143" cy="988143"/>
                <a:chOff x="7178777" y="1297856"/>
                <a:chExt cx="988143" cy="988143"/>
              </a:xfrm>
            </p:grpSpPr>
            <p:pic>
              <p:nvPicPr>
                <p:cNvPr id="171" name="Picture 17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777" y="1297856"/>
                  <a:ext cx="988143" cy="988143"/>
                </a:xfrm>
                <a:prstGeom prst="rect">
                  <a:avLst/>
                </a:prstGeom>
              </p:spPr>
            </p:pic>
            <p:pic>
              <p:nvPicPr>
                <p:cNvPr id="172" name="Picture 17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372" y="1494569"/>
                  <a:ext cx="523259" cy="6038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" name="Google Shape;127;p30">
            <a:extLst>
              <a:ext uri="{FF2B5EF4-FFF2-40B4-BE49-F238E27FC236}">
                <a16:creationId xmlns:a16="http://schemas.microsoft.com/office/drawing/2014/main" id="{5E3C208E-967C-51BE-0F61-86559FAC738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54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Hands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lang="en-US"/>
              <a:t>Hoa Nguyen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87400" y="1571625"/>
            <a:ext cx="10515600" cy="4351338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https://kodekloud.com/topic/deployments-5/</a:t>
            </a:r>
          </a:p>
        </p:txBody>
      </p:sp>
      <p:pic>
        <p:nvPicPr>
          <p:cNvPr id="3" name="Google Shape;127;p30">
            <a:extLst>
              <a:ext uri="{FF2B5EF4-FFF2-40B4-BE49-F238E27FC236}">
                <a16:creationId xmlns:a16="http://schemas.microsoft.com/office/drawing/2014/main" id="{630022B1-C842-9F02-6CA5-3F6B907E5E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2924" b="31285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74987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prstDash val="sysDash"/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8370</TotalTime>
  <Words>518</Words>
  <Application>Microsoft Macintosh PowerPoint</Application>
  <PresentationFormat>Widescreen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1_Custom Design</vt:lpstr>
      <vt:lpstr>Kubernetes Deployment</vt:lpstr>
      <vt:lpstr>PowerPoint Presentation</vt:lpstr>
      <vt:lpstr>Deployment</vt:lpstr>
      <vt:lpstr>Deployment Definition</vt:lpstr>
      <vt:lpstr>Deployment Rollout/Versioning</vt:lpstr>
      <vt:lpstr>Deployment Rollout</vt:lpstr>
      <vt:lpstr>Deployment Strategy</vt:lpstr>
      <vt:lpstr>Deployment Rollback</vt:lpstr>
      <vt:lpstr>Deployment 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Overview</dc:title>
  <dc:creator>NguyenHien-pc</dc:creator>
  <cp:lastModifiedBy>LinhNQ8</cp:lastModifiedBy>
  <cp:revision>304</cp:revision>
  <dcterms:created xsi:type="dcterms:W3CDTF">2021-06-28T15:30:44Z</dcterms:created>
  <dcterms:modified xsi:type="dcterms:W3CDTF">2023-07-03T23:33:26Z</dcterms:modified>
</cp:coreProperties>
</file>