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36"/>
  </p:handoutMasterIdLst>
  <p:sldIdLst>
    <p:sldId id="406" r:id="rId3"/>
    <p:sldId id="465" r:id="rId4"/>
    <p:sldId id="510" r:id="rId5"/>
    <p:sldId id="511" r:id="rId7"/>
    <p:sldId id="512" r:id="rId8"/>
    <p:sldId id="513" r:id="rId9"/>
    <p:sldId id="514" r:id="rId10"/>
    <p:sldId id="515" r:id="rId11"/>
    <p:sldId id="516" r:id="rId12"/>
    <p:sldId id="517" r:id="rId13"/>
    <p:sldId id="518" r:id="rId14"/>
    <p:sldId id="519" r:id="rId15"/>
    <p:sldId id="520" r:id="rId16"/>
    <p:sldId id="521" r:id="rId17"/>
    <p:sldId id="522" r:id="rId18"/>
    <p:sldId id="523" r:id="rId19"/>
    <p:sldId id="524" r:id="rId20"/>
    <p:sldId id="525" r:id="rId21"/>
    <p:sldId id="526" r:id="rId22"/>
    <p:sldId id="527" r:id="rId23"/>
    <p:sldId id="528" r:id="rId24"/>
    <p:sldId id="529" r:id="rId25"/>
    <p:sldId id="530" r:id="rId26"/>
    <p:sldId id="531" r:id="rId27"/>
    <p:sldId id="532" r:id="rId28"/>
    <p:sldId id="533" r:id="rId29"/>
    <p:sldId id="534" r:id="rId30"/>
    <p:sldId id="535" r:id="rId31"/>
    <p:sldId id="536" r:id="rId32"/>
    <p:sldId id="537" r:id="rId33"/>
    <p:sldId id="538" r:id="rId34"/>
    <p:sldId id="509" r:id="rId35"/>
  </p:sldIdLst>
  <p:sldSz cx="9144000" cy="6858000" type="screen4x3"/>
  <p:notesSz cx="7315200" cy="9601200"/>
  <p:defaultTextStyle>
    <a:defPPr>
      <a:defRPr lang="en-CA"/>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0" autoAdjust="0"/>
    <p:restoredTop sz="89876" autoAdjust="0"/>
  </p:normalViewPr>
  <p:slideViewPr>
    <p:cSldViewPr snapToGrid="0">
      <p:cViewPr varScale="1">
        <p:scale>
          <a:sx n="71" d="100"/>
          <a:sy n="71" d="100"/>
        </p:scale>
        <p:origin x="-13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4978" name="Rectangle 2"/>
          <p:cNvSpPr>
            <a:spLocks noGrp="1" noChangeArrowheads="1"/>
          </p:cNvSpPr>
          <p:nvPr>
            <p:ph type="hdr" sz="quarter"/>
          </p:nvPr>
        </p:nvSpPr>
        <p:spPr bwMode="auto">
          <a:xfrm>
            <a:off x="0" y="0"/>
            <a:ext cx="3170238" cy="479425"/>
          </a:xfrm>
          <a:prstGeom prst="rect">
            <a:avLst/>
          </a:prstGeom>
          <a:noFill/>
          <a:ln w="9525">
            <a:noFill/>
            <a:miter lim="800000"/>
          </a:ln>
          <a:effectLst/>
        </p:spPr>
        <p:txBody>
          <a:bodyPr vert="horz" wrap="square" lIns="96661" tIns="48331" rIns="96661" bIns="48331" numCol="1" anchor="t" anchorCtr="0" compatLnSpc="1"/>
          <a:lstStyle>
            <a:lvl1pPr defTabSz="966470">
              <a:defRPr sz="1300"/>
            </a:lvl1pPr>
          </a:lstStyle>
          <a:p>
            <a:pPr>
              <a:defRPr/>
            </a:pPr>
            <a:endParaRPr lang="en-CA"/>
          </a:p>
        </p:txBody>
      </p:sp>
      <p:sp>
        <p:nvSpPr>
          <p:cNvPr id="254979" name="Rectangle 3"/>
          <p:cNvSpPr>
            <a:spLocks noGrp="1" noChangeArrowheads="1"/>
          </p:cNvSpPr>
          <p:nvPr>
            <p:ph type="dt" sz="quarter" idx="1"/>
          </p:nvPr>
        </p:nvSpPr>
        <p:spPr bwMode="auto">
          <a:xfrm>
            <a:off x="4144963" y="0"/>
            <a:ext cx="3170237" cy="479425"/>
          </a:xfrm>
          <a:prstGeom prst="rect">
            <a:avLst/>
          </a:prstGeom>
          <a:noFill/>
          <a:ln w="9525">
            <a:noFill/>
            <a:miter lim="800000"/>
          </a:ln>
          <a:effectLst/>
        </p:spPr>
        <p:txBody>
          <a:bodyPr vert="horz" wrap="square" lIns="96661" tIns="48331" rIns="96661" bIns="48331" numCol="1" anchor="t" anchorCtr="0" compatLnSpc="1"/>
          <a:lstStyle>
            <a:lvl1pPr algn="r" defTabSz="966470">
              <a:defRPr sz="1300"/>
            </a:lvl1pPr>
          </a:lstStyle>
          <a:p>
            <a:pPr>
              <a:defRPr/>
            </a:pPr>
            <a:endParaRPr lang="en-CA"/>
          </a:p>
        </p:txBody>
      </p:sp>
      <p:sp>
        <p:nvSpPr>
          <p:cNvPr id="254980" name="Rectangle 4"/>
          <p:cNvSpPr>
            <a:spLocks noGrp="1" noChangeArrowheads="1"/>
          </p:cNvSpPr>
          <p:nvPr>
            <p:ph type="ftr" sz="quarter" idx="2"/>
          </p:nvPr>
        </p:nvSpPr>
        <p:spPr bwMode="auto">
          <a:xfrm>
            <a:off x="0" y="9121775"/>
            <a:ext cx="3170238" cy="479425"/>
          </a:xfrm>
          <a:prstGeom prst="rect">
            <a:avLst/>
          </a:prstGeom>
          <a:noFill/>
          <a:ln w="9525">
            <a:noFill/>
            <a:miter lim="800000"/>
          </a:ln>
          <a:effectLst/>
        </p:spPr>
        <p:txBody>
          <a:bodyPr vert="horz" wrap="square" lIns="96661" tIns="48331" rIns="96661" bIns="48331" numCol="1" anchor="b" anchorCtr="0" compatLnSpc="1"/>
          <a:lstStyle>
            <a:lvl1pPr defTabSz="966470">
              <a:defRPr sz="1300"/>
            </a:lvl1pPr>
          </a:lstStyle>
          <a:p>
            <a:pPr>
              <a:defRPr/>
            </a:pPr>
            <a:endParaRPr lang="en-CA"/>
          </a:p>
        </p:txBody>
      </p:sp>
      <p:sp>
        <p:nvSpPr>
          <p:cNvPr id="254981" name="Rectangle 5"/>
          <p:cNvSpPr>
            <a:spLocks noGrp="1" noChangeArrowheads="1"/>
          </p:cNvSpPr>
          <p:nvPr>
            <p:ph type="sldNum" sz="quarter" idx="3"/>
          </p:nvPr>
        </p:nvSpPr>
        <p:spPr bwMode="auto">
          <a:xfrm>
            <a:off x="4144963" y="9121775"/>
            <a:ext cx="3170237" cy="479425"/>
          </a:xfrm>
          <a:prstGeom prst="rect">
            <a:avLst/>
          </a:prstGeom>
          <a:noFill/>
          <a:ln w="9525">
            <a:noFill/>
            <a:miter lim="800000"/>
          </a:ln>
          <a:effectLst/>
        </p:spPr>
        <p:txBody>
          <a:bodyPr vert="horz" wrap="square" lIns="96661" tIns="48331" rIns="96661" bIns="48331" numCol="1" anchor="b" anchorCtr="0" compatLnSpc="1"/>
          <a:lstStyle>
            <a:lvl1pPr algn="r" defTabSz="966470">
              <a:defRPr sz="1300"/>
            </a:lvl1pPr>
          </a:lstStyle>
          <a:p>
            <a:pPr>
              <a:defRPr/>
            </a:pPr>
            <a:fld id="{C23DD412-AED6-4B4B-92DB-9B2CABCB9E81}" type="slidenum">
              <a:rPr lang="en-CA"/>
            </a:fld>
            <a:endParaRPr lang="en-C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w="9525">
            <a:noFill/>
            <a:miter lim="800000"/>
          </a:ln>
          <a:effectLst/>
        </p:spPr>
        <p:txBody>
          <a:bodyPr vert="horz" wrap="square" lIns="96661" tIns="48331" rIns="96661" bIns="48331" numCol="1" anchor="t" anchorCtr="0" compatLnSpc="1"/>
          <a:lstStyle>
            <a:lvl1pPr defTabSz="966470">
              <a:defRPr sz="1300"/>
            </a:lvl1pPr>
          </a:lstStyle>
          <a:p>
            <a:pPr>
              <a:defRPr/>
            </a:pPr>
            <a:endParaRPr lang="en-CA"/>
          </a:p>
        </p:txBody>
      </p:sp>
      <p:sp>
        <p:nvSpPr>
          <p:cNvPr id="8195" name="Rectangle 3"/>
          <p:cNvSpPr>
            <a:spLocks noGrp="1" noChangeArrowheads="1"/>
          </p:cNvSpPr>
          <p:nvPr>
            <p:ph type="dt" idx="1"/>
          </p:nvPr>
        </p:nvSpPr>
        <p:spPr bwMode="auto">
          <a:xfrm>
            <a:off x="4144963" y="0"/>
            <a:ext cx="3170237" cy="479425"/>
          </a:xfrm>
          <a:prstGeom prst="rect">
            <a:avLst/>
          </a:prstGeom>
          <a:noFill/>
          <a:ln w="9525">
            <a:noFill/>
            <a:miter lim="800000"/>
          </a:ln>
          <a:effectLst/>
        </p:spPr>
        <p:txBody>
          <a:bodyPr vert="horz" wrap="square" lIns="96661" tIns="48331" rIns="96661" bIns="48331" numCol="1" anchor="t" anchorCtr="0" compatLnSpc="1"/>
          <a:lstStyle>
            <a:lvl1pPr algn="r" defTabSz="966470">
              <a:defRPr sz="1300"/>
            </a:lvl1pPr>
          </a:lstStyle>
          <a:p>
            <a:pPr>
              <a:defRPr/>
            </a:pPr>
            <a:endParaRPr lang="en-CA"/>
          </a:p>
        </p:txBody>
      </p:sp>
      <p:sp>
        <p:nvSpPr>
          <p:cNvPr id="46084" name="Rectangle 4"/>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74725" y="4560888"/>
            <a:ext cx="5365750" cy="4319587"/>
          </a:xfrm>
          <a:prstGeom prst="rect">
            <a:avLst/>
          </a:prstGeom>
          <a:noFill/>
          <a:ln w="9525">
            <a:noFill/>
            <a:miter lim="800000"/>
          </a:ln>
          <a:effectLst/>
        </p:spPr>
        <p:txBody>
          <a:bodyPr vert="horz" wrap="square" lIns="96661" tIns="48331" rIns="96661" bIns="48331" numCol="1" anchor="t" anchorCtr="0" compatLnSpc="1"/>
          <a:lstStyle/>
          <a:p>
            <a:pPr lvl="0"/>
            <a:r>
              <a:rPr lang="en-CA" noProof="0" smtClean="0"/>
              <a:t>Click to edit Master text styles</a:t>
            </a:r>
            <a:endParaRPr lang="en-CA" noProof="0" smtClean="0"/>
          </a:p>
          <a:p>
            <a:pPr lvl="1"/>
            <a:r>
              <a:rPr lang="en-CA" noProof="0" smtClean="0"/>
              <a:t>Second level</a:t>
            </a:r>
            <a:endParaRPr lang="en-CA" noProof="0" smtClean="0"/>
          </a:p>
          <a:p>
            <a:pPr lvl="2"/>
            <a:r>
              <a:rPr lang="en-CA" noProof="0" smtClean="0"/>
              <a:t>Third level</a:t>
            </a:r>
            <a:endParaRPr lang="en-CA" noProof="0" smtClean="0"/>
          </a:p>
          <a:p>
            <a:pPr lvl="3"/>
            <a:r>
              <a:rPr lang="en-CA" noProof="0" smtClean="0"/>
              <a:t>Fourth level</a:t>
            </a:r>
            <a:endParaRPr lang="en-CA" noProof="0" smtClean="0"/>
          </a:p>
          <a:p>
            <a:pPr lvl="4"/>
            <a:r>
              <a:rPr lang="en-CA" noProof="0" smtClean="0"/>
              <a:t>Fifth level</a:t>
            </a:r>
          </a:p>
        </p:txBody>
      </p:sp>
      <p:sp>
        <p:nvSpPr>
          <p:cNvPr id="8198" name="Rectangle 6"/>
          <p:cNvSpPr>
            <a:spLocks noGrp="1" noChangeArrowheads="1"/>
          </p:cNvSpPr>
          <p:nvPr>
            <p:ph type="ftr" sz="quarter" idx="4"/>
          </p:nvPr>
        </p:nvSpPr>
        <p:spPr bwMode="auto">
          <a:xfrm>
            <a:off x="0" y="9121775"/>
            <a:ext cx="3170238" cy="479425"/>
          </a:xfrm>
          <a:prstGeom prst="rect">
            <a:avLst/>
          </a:prstGeom>
          <a:noFill/>
          <a:ln w="9525">
            <a:noFill/>
            <a:miter lim="800000"/>
          </a:ln>
          <a:effectLst/>
        </p:spPr>
        <p:txBody>
          <a:bodyPr vert="horz" wrap="square" lIns="96661" tIns="48331" rIns="96661" bIns="48331" numCol="1" anchor="b" anchorCtr="0" compatLnSpc="1"/>
          <a:lstStyle>
            <a:lvl1pPr defTabSz="966470">
              <a:defRPr sz="1300"/>
            </a:lvl1pPr>
          </a:lstStyle>
          <a:p>
            <a:pPr>
              <a:defRPr/>
            </a:pPr>
            <a:endParaRPr lang="en-CA"/>
          </a:p>
        </p:txBody>
      </p:sp>
      <p:sp>
        <p:nvSpPr>
          <p:cNvPr id="8199" name="Rectangle 7"/>
          <p:cNvSpPr>
            <a:spLocks noGrp="1" noChangeArrowheads="1"/>
          </p:cNvSpPr>
          <p:nvPr>
            <p:ph type="sldNum" sz="quarter" idx="5"/>
          </p:nvPr>
        </p:nvSpPr>
        <p:spPr bwMode="auto">
          <a:xfrm>
            <a:off x="4144963" y="9121775"/>
            <a:ext cx="3170237" cy="479425"/>
          </a:xfrm>
          <a:prstGeom prst="rect">
            <a:avLst/>
          </a:prstGeom>
          <a:noFill/>
          <a:ln w="9525">
            <a:noFill/>
            <a:miter lim="800000"/>
          </a:ln>
          <a:effectLst/>
        </p:spPr>
        <p:txBody>
          <a:bodyPr vert="horz" wrap="square" lIns="96661" tIns="48331" rIns="96661" bIns="48331" numCol="1" anchor="b" anchorCtr="0" compatLnSpc="1"/>
          <a:lstStyle>
            <a:lvl1pPr algn="r" defTabSz="966470">
              <a:defRPr sz="1300"/>
            </a:lvl1pPr>
          </a:lstStyle>
          <a:p>
            <a:pPr>
              <a:defRPr/>
            </a:pPr>
            <a:fld id="{F7E56444-0839-4D9B-A3AE-376DC74D6F33}" type="slidenum">
              <a:rPr lang="en-CA"/>
            </a:fld>
            <a:endParaRPr lang="en-C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Khám phá các kỹ thuật phổ biến và </a:t>
            </a:r>
            <a:r>
              <a:rPr lang="x-none" altLang="en-US"/>
              <a:t>hiệu quả công nghệ</a:t>
            </a:r>
            <a:r>
              <a:rPr lang="en-US"/>
              <a:t> </a:t>
            </a:r>
            <a:r>
              <a:rPr lang="x-none" altLang="en-US"/>
              <a:t>cho internationalization testing</a:t>
            </a:r>
            <a:r>
              <a:rPr lang="en-US"/>
              <a:t> và </a:t>
            </a:r>
            <a:r>
              <a:rPr lang="x-none" altLang="en-US"/>
              <a:t>tài liệu testing</a:t>
            </a:r>
            <a:r>
              <a:rPr lang="en-US"/>
              <a:t>, bao gồm:</a:t>
            </a:r>
            <a:endParaRPr lang="en-US"/>
          </a:p>
          <a:p>
            <a:r>
              <a:rPr lang="en-US"/>
              <a:t> </a:t>
            </a:r>
            <a:r>
              <a:t>internationalization testing</a:t>
            </a:r>
            <a:r>
              <a:rPr lang="x-none" altLang="en-US"/>
              <a:t> </a:t>
            </a:r>
            <a:r>
              <a:rPr lang="en-US"/>
              <a:t>là gì</a:t>
            </a:r>
            <a:endParaRPr lang="en-US"/>
          </a:p>
          <a:p>
            <a:r>
              <a:rPr lang="en-US"/>
              <a:t>Các giai đoạn internationalization testing</a:t>
            </a:r>
            <a:endParaRPr lang="en-US"/>
          </a:p>
          <a:p>
            <a:r>
              <a:rPr lang="en-US"/>
              <a:t>1. Globalization Testing</a:t>
            </a:r>
            <a:endParaRPr lang="en-US"/>
          </a:p>
          <a:p>
            <a:r>
              <a:rPr lang="en-US"/>
              <a:t>2. Localizability Testing</a:t>
            </a:r>
            <a:endParaRPr lang="en-US"/>
          </a:p>
          <a:p>
            <a:r>
              <a:rPr lang="en-US"/>
              <a:t>3. Localization Testing</a:t>
            </a:r>
            <a:endParaRPr lang="en-US"/>
          </a:p>
          <a:p>
            <a:r>
              <a:rPr lang="en-US"/>
              <a:t>Thử nghiệm tài liệu là gì</a:t>
            </a:r>
            <a:endParaRPr lang="en-US"/>
          </a:p>
          <a:p>
            <a:r>
              <a:rPr lang="en-US"/>
              <a:t>Các tài liệu kiểm tra</a:t>
            </a:r>
            <a:endParaRPr lang="en-US"/>
          </a:p>
          <a:p>
            <a:r>
              <a:rPr lang="en-US"/>
              <a:t>Kỹ thuật kiểm tra tài liệu</a:t>
            </a:r>
            <a:endParaRPr lang="en-US"/>
          </a:p>
        </p:txBody>
      </p:sp>
      <p:sp>
        <p:nvSpPr>
          <p:cNvPr id="4" name="Slide Number Placeholder 3"/>
          <p:cNvSpPr>
            <a:spLocks noGrp="1"/>
          </p:cNvSpPr>
          <p:nvPr>
            <p:ph type="sldNum" sz="quarter" idx="5"/>
          </p:nvPr>
        </p:nvSpPr>
        <p:spPr/>
        <p:txBody>
          <a:bodyPr/>
          <a:p>
            <a:pPr>
              <a:defRPr/>
            </a:pPr>
            <a:fld id="{F7E56444-0839-4D9B-A3AE-376DC74D6F33}" type="slidenum">
              <a:rPr lang="en-CA"/>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Rectangle 17"/>
          <p:cNvSpPr>
            <a:spLocks noChangeArrowheads="1"/>
          </p:cNvSpPr>
          <p:nvPr/>
        </p:nvSpPr>
        <p:spPr bwMode="gray">
          <a:xfrm>
            <a:off x="8004175" y="0"/>
            <a:ext cx="1139825" cy="6858000"/>
          </a:xfrm>
          <a:prstGeom prst="rect">
            <a:avLst/>
          </a:prstGeom>
          <a:solidFill>
            <a:schemeClr val="bg2">
              <a:alpha val="39999"/>
            </a:schemeClr>
          </a:solidFill>
          <a:ln w="9525">
            <a:noFill/>
            <a:miter lim="800000"/>
          </a:ln>
        </p:spPr>
        <p:txBody>
          <a:bodyPr wrap="none" anchor="ctr"/>
          <a:lstStyle/>
          <a:p>
            <a:pPr>
              <a:defRPr/>
            </a:pPr>
            <a:endParaRPr lang="en-US"/>
          </a:p>
        </p:txBody>
      </p:sp>
      <p:sp>
        <p:nvSpPr>
          <p:cNvPr id="5" name="Rectangle 18"/>
          <p:cNvSpPr>
            <a:spLocks noChangeArrowheads="1"/>
          </p:cNvSpPr>
          <p:nvPr/>
        </p:nvSpPr>
        <p:spPr bwMode="white">
          <a:xfrm>
            <a:off x="0" y="4699000"/>
            <a:ext cx="9144000" cy="2219325"/>
          </a:xfrm>
          <a:prstGeom prst="rect">
            <a:avLst/>
          </a:prstGeom>
          <a:solidFill>
            <a:schemeClr val="folHlink">
              <a:alpha val="30980"/>
            </a:schemeClr>
          </a:solidFill>
          <a:ln w="9525">
            <a:noFill/>
            <a:miter lim="800000"/>
          </a:ln>
        </p:spPr>
        <p:txBody>
          <a:bodyPr wrap="none" anchor="ctr"/>
          <a:lstStyle/>
          <a:p>
            <a:pPr>
              <a:defRPr/>
            </a:pPr>
            <a:endParaRPr lang="en-US"/>
          </a:p>
        </p:txBody>
      </p:sp>
      <p:sp>
        <p:nvSpPr>
          <p:cNvPr id="6" name="Rectangle 19"/>
          <p:cNvSpPr>
            <a:spLocks noChangeArrowheads="1"/>
          </p:cNvSpPr>
          <p:nvPr/>
        </p:nvSpPr>
        <p:spPr bwMode="gray">
          <a:xfrm>
            <a:off x="0" y="2149475"/>
            <a:ext cx="9144000" cy="2498725"/>
          </a:xfrm>
          <a:prstGeom prst="rect">
            <a:avLst/>
          </a:prstGeom>
          <a:solidFill>
            <a:schemeClr val="tx1"/>
          </a:solidFill>
          <a:ln w="9525">
            <a:noFill/>
            <a:miter lim="800000"/>
          </a:ln>
        </p:spPr>
        <p:txBody>
          <a:bodyPr wrap="none" anchor="ctr"/>
          <a:lstStyle/>
          <a:p>
            <a:pPr>
              <a:defRPr/>
            </a:pPr>
            <a:endParaRPr lang="en-US"/>
          </a:p>
        </p:txBody>
      </p:sp>
      <p:sp>
        <p:nvSpPr>
          <p:cNvPr id="7" name="Freeform 20"/>
          <p:cNvSpPr/>
          <p:nvPr/>
        </p:nvSpPr>
        <p:spPr bwMode="gray">
          <a:xfrm>
            <a:off x="-9525" y="2138363"/>
            <a:ext cx="8015288" cy="22717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w="9525">
            <a:noFill/>
            <a:round/>
          </a:ln>
        </p:spPr>
        <p:txBody>
          <a:bodyPr/>
          <a:lstStyle/>
          <a:p>
            <a:pPr>
              <a:defRPr/>
            </a:pPr>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w="9525">
            <a:noFill/>
            <a:miter lim="800000"/>
          </a:ln>
        </p:spPr>
        <p:txBody>
          <a:bodyPr wrap="none" anchor="ctr"/>
          <a:lstStyle/>
          <a:p>
            <a:pPr>
              <a:defRPr/>
            </a:pPr>
            <a:endParaRPr lang="en-US"/>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w="9525">
            <a:noFill/>
            <a:miter lim="800000"/>
          </a:ln>
        </p:spPr>
        <p:txBody>
          <a:bodyPr wrap="none" anchor="ctr"/>
          <a:lstStyle/>
          <a:p>
            <a:pPr>
              <a:defRPr/>
            </a:pPr>
            <a:endParaRPr lang="en-US"/>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w="9525">
            <a:noFill/>
            <a:miter lim="800000"/>
          </a:ln>
        </p:spPr>
        <p:txBody>
          <a:bodyPr wrap="none" anchor="ctr"/>
          <a:lstStyle/>
          <a:p>
            <a:pPr>
              <a:defRPr/>
            </a:pPr>
            <a:endParaRPr lang="en-US"/>
          </a:p>
        </p:txBody>
      </p:sp>
      <p:grpSp>
        <p:nvGrpSpPr>
          <p:cNvPr id="11" name="Group 116"/>
          <p:cNvGrpSpPr/>
          <p:nvPr/>
        </p:nvGrpSpPr>
        <p:grpSpPr bwMode="auto">
          <a:xfrm>
            <a:off x="0" y="1806575"/>
            <a:ext cx="3276600" cy="3314700"/>
            <a:chOff x="120" y="1464"/>
            <a:chExt cx="2064" cy="2088"/>
          </a:xfrm>
        </p:grpSpPr>
        <p:sp>
          <p:nvSpPr>
            <p:cNvPr id="12"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cstate="print"/>
              <a:srcRect/>
              <a:stretch>
                <a:fillRect/>
              </a:stretch>
            </a:blipFill>
            <a:ln w="28575">
              <a:solidFill>
                <a:schemeClr val="bg1"/>
              </a:solidFill>
              <a:miter lim="800000"/>
            </a:ln>
            <a:effectLst>
              <a:outerShdw dist="125080" dir="1437749" algn="ctr" rotWithShape="0">
                <a:schemeClr val="bg2">
                  <a:alpha val="32001"/>
                </a:schemeClr>
              </a:outerShdw>
            </a:effectLst>
          </p:spPr>
          <p:txBody>
            <a:bodyPr wrap="none" anchor="ctr"/>
            <a:lstStyle/>
            <a:p>
              <a:pPr algn="ctr" eaLnBrk="0" hangingPunct="0">
                <a:defRPr/>
              </a:pPr>
              <a:endParaRPr lang="ko-KR" altLang="en-US">
                <a:ea typeface="Gulim" pitchFamily="34" charset="-127"/>
              </a:endParaRPr>
            </a:p>
          </p:txBody>
        </p:sp>
        <p:sp>
          <p:nvSpPr>
            <p:cNvPr id="13"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cstate="print"/>
              <a:srcRect/>
              <a:stretch>
                <a:fillRect/>
              </a:stretch>
            </a:blipFill>
            <a:ln w="28575">
              <a:solidFill>
                <a:schemeClr val="bg1"/>
              </a:solidFill>
              <a:miter lim="800000"/>
            </a:ln>
            <a:effectLst>
              <a:outerShdw dist="125080" dir="1437749" algn="ctr" rotWithShape="0">
                <a:schemeClr val="bg2">
                  <a:alpha val="32001"/>
                </a:schemeClr>
              </a:outerShdw>
            </a:effectLst>
          </p:spPr>
          <p:txBody>
            <a:bodyPr wrap="none" anchor="ctr"/>
            <a:lstStyle/>
            <a:p>
              <a:pPr algn="ctr" eaLnBrk="0" hangingPunct="0">
                <a:defRPr/>
              </a:pPr>
              <a:endParaRPr lang="ko-KR" altLang="en-US">
                <a:ea typeface="Gulim" pitchFamily="34" charset="-127"/>
              </a:endParaRPr>
            </a:p>
          </p:txBody>
        </p:sp>
        <p:sp>
          <p:nvSpPr>
            <p:cNvPr id="14"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cstate="print"/>
              <a:srcRect/>
              <a:stretch>
                <a:fillRect/>
              </a:stretch>
            </a:blipFill>
            <a:ln w="28575">
              <a:solidFill>
                <a:schemeClr val="bg1"/>
              </a:solidFill>
              <a:miter lim="800000"/>
            </a:ln>
            <a:effectLst>
              <a:outerShdw dist="125080" dir="1437749" algn="ctr" rotWithShape="0">
                <a:schemeClr val="bg2">
                  <a:alpha val="32001"/>
                </a:schemeClr>
              </a:outerShdw>
            </a:effectLst>
          </p:spPr>
          <p:txBody>
            <a:bodyPr wrap="none" anchor="ctr"/>
            <a:lstStyle/>
            <a:p>
              <a:pPr algn="ctr" eaLnBrk="0" hangingPunct="0">
                <a:defRPr/>
              </a:pPr>
              <a:endParaRPr lang="ko-KR" altLang="en-US">
                <a:ea typeface="Gulim" pitchFamily="34" charset="-127"/>
              </a:endParaRPr>
            </a:p>
          </p:txBody>
        </p:sp>
      </p:gr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r>
              <a:rPr lang="en-US" smtClean="0"/>
              <a:t>Click to edit Master title style</a:t>
            </a:r>
            <a:endParaRPr lang="en-US"/>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anose="05000000000000000000" charset="2"/>
              <a:buNone/>
              <a:defRPr sz="1600">
                <a:solidFill>
                  <a:schemeClr val="bg1"/>
                </a:solidFill>
              </a:defRPr>
            </a:lvl1pPr>
          </a:lstStyle>
          <a:p>
            <a:r>
              <a:rPr lang="en-US" smtClean="0"/>
              <a:t>Click to edit Master subtitle style</a:t>
            </a:r>
            <a:endParaRPr lang="en-US"/>
          </a:p>
        </p:txBody>
      </p:sp>
      <p:sp>
        <p:nvSpPr>
          <p:cNvPr id="15" name="Rectangle 4"/>
          <p:cNvSpPr>
            <a:spLocks noGrp="1" noChangeArrowheads="1"/>
          </p:cNvSpPr>
          <p:nvPr>
            <p:ph type="dt" sz="half" idx="10"/>
          </p:nvPr>
        </p:nvSpPr>
        <p:spPr>
          <a:xfrm>
            <a:off x="3352800" y="6553200"/>
            <a:ext cx="2133600" cy="152400"/>
          </a:xfrm>
          <a:prstGeom prst="rect">
            <a:avLst/>
          </a:prstGeom>
        </p:spPr>
        <p:txBody>
          <a:bodyPr/>
          <a:lstStyle>
            <a:lvl1pPr algn="r">
              <a:defRPr sz="1000">
                <a:solidFill>
                  <a:schemeClr val="tx2"/>
                </a:solidFill>
                <a:latin typeface="+mn-lt"/>
              </a:defRPr>
            </a:lvl1pPr>
          </a:lstStyle>
          <a:p>
            <a:pPr>
              <a:defRPr/>
            </a:pPr>
            <a:fld id="{5514F190-60B3-42AA-A163-C9947D3A4F5B}" type="datetime1">
              <a:rPr lang="en-US"/>
            </a:fld>
            <a:endParaRPr lang="en-CA"/>
          </a:p>
        </p:txBody>
      </p:sp>
      <p:sp>
        <p:nvSpPr>
          <p:cNvPr id="16" name="Rectangle 5"/>
          <p:cNvSpPr>
            <a:spLocks noGrp="1" noChangeArrowheads="1"/>
          </p:cNvSpPr>
          <p:nvPr>
            <p:ph type="ftr" sz="quarter" idx="11"/>
          </p:nvPr>
        </p:nvSpPr>
        <p:spPr>
          <a:xfrm>
            <a:off x="304800" y="6548438"/>
            <a:ext cx="2590800" cy="228600"/>
          </a:xfrm>
          <a:prstGeom prst="rect">
            <a:avLst/>
          </a:prstGeom>
        </p:spPr>
        <p:txBody>
          <a:bodyPr/>
          <a:lstStyle>
            <a:lvl1pPr algn="ctr">
              <a:defRPr sz="1200">
                <a:solidFill>
                  <a:schemeClr val="tx2"/>
                </a:solidFill>
                <a:latin typeface="Arial" panose="02080604020202020204" charset="0"/>
              </a:defRPr>
            </a:lvl1pPr>
          </a:lstStyle>
          <a:p>
            <a:pPr>
              <a:defRPr/>
            </a:pPr>
            <a:endParaRPr lang="en-CA"/>
          </a:p>
        </p:txBody>
      </p:sp>
      <p:sp>
        <p:nvSpPr>
          <p:cNvPr id="17" name="Rectangle 6"/>
          <p:cNvSpPr>
            <a:spLocks noGrp="1" noChangeArrowheads="1"/>
          </p:cNvSpPr>
          <p:nvPr>
            <p:ph type="sldNum" sz="quarter" idx="12"/>
          </p:nvPr>
        </p:nvSpPr>
        <p:spPr>
          <a:xfrm>
            <a:off x="8210550" y="6467475"/>
            <a:ext cx="533400" cy="244475"/>
          </a:xfrm>
        </p:spPr>
        <p:txBody>
          <a:bodyPr/>
          <a:lstStyle>
            <a:lvl1pPr>
              <a:defRPr sz="1200">
                <a:latin typeface="Arial" panose="02080604020202020204" charset="0"/>
              </a:defRPr>
            </a:lvl1pPr>
          </a:lstStyle>
          <a:p>
            <a:pPr>
              <a:defRPr/>
            </a:pPr>
            <a:fld id="{B5EA8A34-B239-4867-83FA-FF23C2642423}" type="slidenum">
              <a:rPr lang="en-CA"/>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pPr>
              <a:defRPr/>
            </a:pPr>
            <a:fld id="{262D2A39-B3FE-440A-AD9B-F648759757B7}" type="datetime1">
              <a:rPr lang="en-US"/>
            </a:fld>
            <a:endParaRPr lang="en-CA"/>
          </a:p>
        </p:txBody>
      </p:sp>
      <p:sp>
        <p:nvSpPr>
          <p:cNvPr id="5" name="Rectangle 6"/>
          <p:cNvSpPr>
            <a:spLocks noGrp="1" noChangeArrowheads="1"/>
          </p:cNvSpPr>
          <p:nvPr>
            <p:ph type="sldNum" sz="quarter" idx="11"/>
          </p:nvPr>
        </p:nvSpPr>
        <p:spPr/>
        <p:txBody>
          <a:bodyPr/>
          <a:lstStyle>
            <a:lvl1pPr>
              <a:defRPr/>
            </a:lvl1pPr>
          </a:lstStyle>
          <a:p>
            <a:pPr>
              <a:defRPr/>
            </a:pPr>
            <a:fld id="{BCD50CD6-4723-430A-9BB4-7D0984D31BCA}" type="slidenum">
              <a:rPr lang="en-CA"/>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pPr>
              <a:defRPr/>
            </a:pPr>
            <a:fld id="{1340BB2C-0113-4031-A0F8-E94D46E25B02}" type="datetime1">
              <a:rPr lang="en-US"/>
            </a:fld>
            <a:endParaRPr lang="en-CA"/>
          </a:p>
        </p:txBody>
      </p:sp>
      <p:sp>
        <p:nvSpPr>
          <p:cNvPr id="5" name="Rectangle 6"/>
          <p:cNvSpPr>
            <a:spLocks noGrp="1" noChangeArrowheads="1"/>
          </p:cNvSpPr>
          <p:nvPr>
            <p:ph type="sldNum" sz="quarter" idx="11"/>
          </p:nvPr>
        </p:nvSpPr>
        <p:spPr/>
        <p:txBody>
          <a:bodyPr/>
          <a:lstStyle>
            <a:lvl1pPr>
              <a:defRPr/>
            </a:lvl1pPr>
          </a:lstStyle>
          <a:p>
            <a:pPr>
              <a:defRPr/>
            </a:pPr>
            <a:fld id="{016DA45A-3E31-4347-9982-4ABB42CD52CC}" type="slidenum">
              <a:rPr lang="en-CA"/>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95300" y="6464300"/>
            <a:ext cx="2247900" cy="230188"/>
          </a:xfrm>
          <a:prstGeom prst="rect">
            <a:avLst/>
          </a:prstGeom>
          <a:noFill/>
          <a:ln>
            <a:noFill/>
          </a:ln>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z="900" b="1" smtClean="0">
                <a:latin typeface="Verdana" pitchFamily="34" charset="0"/>
              </a:rPr>
              <a:t>@ ISR-CMU 2013</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pPr>
              <a:defRPr/>
            </a:pPr>
            <a:fld id="{631F07EB-F51C-461C-B393-AF638837EDDC}" type="slidenum">
              <a:rPr lang="en-CA"/>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pPr>
              <a:defRPr/>
            </a:pPr>
            <a:fld id="{3F1E2E71-1E4E-4977-B294-B5D74F525178}" type="datetime1">
              <a:rPr lang="en-US"/>
            </a:fld>
            <a:endParaRPr lang="en-CA"/>
          </a:p>
        </p:txBody>
      </p:sp>
      <p:sp>
        <p:nvSpPr>
          <p:cNvPr id="5" name="Rectangle 6"/>
          <p:cNvSpPr>
            <a:spLocks noGrp="1" noChangeArrowheads="1"/>
          </p:cNvSpPr>
          <p:nvPr>
            <p:ph type="sldNum" sz="quarter" idx="11"/>
          </p:nvPr>
        </p:nvSpPr>
        <p:spPr/>
        <p:txBody>
          <a:bodyPr/>
          <a:lstStyle>
            <a:lvl1pPr>
              <a:defRPr/>
            </a:lvl1pPr>
          </a:lstStyle>
          <a:p>
            <a:pPr>
              <a:defRPr/>
            </a:pPr>
            <a:fld id="{BBF7B126-1CC8-48F4-8537-EAE91925800F}" type="slidenum">
              <a:rPr lang="en-CA"/>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pPr>
              <a:defRPr/>
            </a:pPr>
            <a:fld id="{F802E01B-0EB3-471D-A5EC-9F4E4A400201}" type="datetime1">
              <a:rPr lang="en-US"/>
            </a:fld>
            <a:endParaRPr lang="en-CA"/>
          </a:p>
        </p:txBody>
      </p:sp>
      <p:sp>
        <p:nvSpPr>
          <p:cNvPr id="6" name="Rectangle 6"/>
          <p:cNvSpPr>
            <a:spLocks noGrp="1" noChangeArrowheads="1"/>
          </p:cNvSpPr>
          <p:nvPr>
            <p:ph type="sldNum" sz="quarter" idx="11"/>
          </p:nvPr>
        </p:nvSpPr>
        <p:spPr/>
        <p:txBody>
          <a:bodyPr/>
          <a:lstStyle>
            <a:lvl1pPr>
              <a:defRPr/>
            </a:lvl1pPr>
          </a:lstStyle>
          <a:p>
            <a:pPr>
              <a:defRPr/>
            </a:pPr>
            <a:fld id="{CFA2B163-1591-4053-B12A-0324C5F9658F}" type="slidenum">
              <a:rPr lang="en-CA"/>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pPr>
              <a:defRPr/>
            </a:pPr>
            <a:fld id="{BC924172-9ADA-42A5-BC9B-85ED273AA7AF}" type="datetime1">
              <a:rPr lang="en-US"/>
            </a:fld>
            <a:endParaRPr lang="en-CA"/>
          </a:p>
        </p:txBody>
      </p:sp>
      <p:sp>
        <p:nvSpPr>
          <p:cNvPr id="8" name="Rectangle 6"/>
          <p:cNvSpPr>
            <a:spLocks noGrp="1" noChangeArrowheads="1"/>
          </p:cNvSpPr>
          <p:nvPr>
            <p:ph type="sldNum" sz="quarter" idx="11"/>
          </p:nvPr>
        </p:nvSpPr>
        <p:spPr/>
        <p:txBody>
          <a:bodyPr/>
          <a:lstStyle>
            <a:lvl1pPr>
              <a:defRPr/>
            </a:lvl1pPr>
          </a:lstStyle>
          <a:p>
            <a:pPr>
              <a:defRPr/>
            </a:pPr>
            <a:fld id="{C9DB5FC2-F775-4D11-9D30-1B427AE60F17}" type="slidenum">
              <a:rPr lang="en-CA"/>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pPr>
              <a:defRPr/>
            </a:pPr>
            <a:fld id="{DE7F5DEB-2B99-416F-89FE-286FF40CBA20}" type="datetime1">
              <a:rPr lang="en-US"/>
            </a:fld>
            <a:endParaRPr lang="en-CA"/>
          </a:p>
        </p:txBody>
      </p:sp>
      <p:sp>
        <p:nvSpPr>
          <p:cNvPr id="4" name="Rectangle 6"/>
          <p:cNvSpPr>
            <a:spLocks noGrp="1" noChangeArrowheads="1"/>
          </p:cNvSpPr>
          <p:nvPr>
            <p:ph type="sldNum" sz="quarter" idx="11"/>
          </p:nvPr>
        </p:nvSpPr>
        <p:spPr/>
        <p:txBody>
          <a:bodyPr/>
          <a:lstStyle>
            <a:lvl1pPr>
              <a:defRPr/>
            </a:lvl1pPr>
          </a:lstStyle>
          <a:p>
            <a:pPr>
              <a:defRPr/>
            </a:pPr>
            <a:fld id="{223BF072-0109-42CC-B73A-B029CA35F508}" type="slidenum">
              <a:rPr lang="en-CA"/>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pPr>
              <a:defRPr/>
            </a:pPr>
            <a:fld id="{6128147E-81C1-4E4F-B9C7-0A73B56DFA32}" type="datetime1">
              <a:rPr lang="en-US"/>
            </a:fld>
            <a:endParaRPr lang="en-CA"/>
          </a:p>
        </p:txBody>
      </p:sp>
      <p:sp>
        <p:nvSpPr>
          <p:cNvPr id="3" name="Rectangle 6"/>
          <p:cNvSpPr>
            <a:spLocks noGrp="1" noChangeArrowheads="1"/>
          </p:cNvSpPr>
          <p:nvPr>
            <p:ph type="sldNum" sz="quarter" idx="11"/>
          </p:nvPr>
        </p:nvSpPr>
        <p:spPr/>
        <p:txBody>
          <a:bodyPr/>
          <a:lstStyle>
            <a:lvl1pPr>
              <a:defRPr/>
            </a:lvl1pPr>
          </a:lstStyle>
          <a:p>
            <a:pPr>
              <a:defRPr/>
            </a:pPr>
            <a:fld id="{4012317C-AF52-489F-AF52-FA93F4FBDD97}" type="slidenum">
              <a:rPr lang="en-CA"/>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pPr>
              <a:defRPr/>
            </a:pPr>
            <a:fld id="{C47470EB-2ED5-4E07-8BE5-28BC2A2BD90D}" type="datetime1">
              <a:rPr lang="en-US"/>
            </a:fld>
            <a:endParaRPr lang="en-CA"/>
          </a:p>
        </p:txBody>
      </p:sp>
      <p:sp>
        <p:nvSpPr>
          <p:cNvPr id="6" name="Rectangle 6"/>
          <p:cNvSpPr>
            <a:spLocks noGrp="1" noChangeArrowheads="1"/>
          </p:cNvSpPr>
          <p:nvPr>
            <p:ph type="sldNum" sz="quarter" idx="11"/>
          </p:nvPr>
        </p:nvSpPr>
        <p:spPr/>
        <p:txBody>
          <a:bodyPr/>
          <a:lstStyle>
            <a:lvl1pPr>
              <a:defRPr/>
            </a:lvl1pPr>
          </a:lstStyle>
          <a:p>
            <a:pPr>
              <a:defRPr/>
            </a:pPr>
            <a:fld id="{8A5B1867-F264-4BA8-94A5-FB961CB1896E}" type="slidenum">
              <a:rPr lang="en-CA"/>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pPr>
              <a:defRPr/>
            </a:pPr>
            <a:fld id="{E8480140-3E78-4C2C-9514-32053C01BF3F}" type="datetime1">
              <a:rPr lang="en-US"/>
            </a:fld>
            <a:endParaRPr lang="en-CA"/>
          </a:p>
        </p:txBody>
      </p:sp>
      <p:sp>
        <p:nvSpPr>
          <p:cNvPr id="6" name="Rectangle 6"/>
          <p:cNvSpPr>
            <a:spLocks noGrp="1" noChangeArrowheads="1"/>
          </p:cNvSpPr>
          <p:nvPr>
            <p:ph type="sldNum" sz="quarter" idx="11"/>
          </p:nvPr>
        </p:nvSpPr>
        <p:spPr/>
        <p:txBody>
          <a:bodyPr/>
          <a:lstStyle>
            <a:lvl1pPr>
              <a:defRPr/>
            </a:lvl1pPr>
          </a:lstStyle>
          <a:p>
            <a:pPr>
              <a:defRPr/>
            </a:pPr>
            <a:fld id="{0BEEBA75-8503-436F-83D2-4ABD4708C908}" type="slidenum">
              <a:rPr lang="en-CA"/>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p:cNvSpPr/>
          <p:nvPr/>
        </p:nvSpPr>
        <p:spPr bwMode="gray">
          <a:xfrm>
            <a:off x="-9525" y="344488"/>
            <a:ext cx="8194675" cy="6334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w="9525">
            <a:noFill/>
            <a:round/>
          </a:ln>
        </p:spPr>
        <p:txBody>
          <a:bodyPr/>
          <a:lstStyle/>
          <a:p>
            <a:pPr>
              <a:defRPr/>
            </a:pPr>
            <a:endParaRPr lang="en-US"/>
          </a:p>
        </p:txBody>
      </p:sp>
      <p:grpSp>
        <p:nvGrpSpPr>
          <p:cNvPr id="1027" name="Group 16"/>
          <p:cNvGrpSpPr/>
          <p:nvPr/>
        </p:nvGrpSpPr>
        <p:grpSpPr bwMode="auto">
          <a:xfrm>
            <a:off x="8153400" y="0"/>
            <a:ext cx="990600" cy="6858000"/>
            <a:chOff x="5040" y="0"/>
            <a:chExt cx="720" cy="4320"/>
          </a:xfrm>
        </p:grpSpPr>
        <p:sp>
          <p:nvSpPr>
            <p:cNvPr id="1038" name="Rectangle 17"/>
            <p:cNvSpPr>
              <a:spLocks noChangeArrowheads="1"/>
            </p:cNvSpPr>
            <p:nvPr/>
          </p:nvSpPr>
          <p:spPr bwMode="gray">
            <a:xfrm>
              <a:off x="5042" y="0"/>
              <a:ext cx="718" cy="4320"/>
            </a:xfrm>
            <a:prstGeom prst="rect">
              <a:avLst/>
            </a:prstGeom>
            <a:solidFill>
              <a:schemeClr val="folHlink">
                <a:alpha val="39999"/>
              </a:schemeClr>
            </a:solidFill>
            <a:ln w="9525">
              <a:noFill/>
              <a:miter lim="800000"/>
            </a:ln>
          </p:spPr>
          <p:txBody>
            <a:bodyPr wrap="none" anchor="ctr"/>
            <a:lstStyle/>
            <a:p>
              <a:pPr>
                <a:defRPr/>
              </a:pPr>
              <a:endParaRPr lang="en-US"/>
            </a:p>
          </p:txBody>
        </p:sp>
        <p:sp>
          <p:nvSpPr>
            <p:cNvPr id="1039" name="Rectangle 18"/>
            <p:cNvSpPr>
              <a:spLocks noChangeArrowheads="1"/>
            </p:cNvSpPr>
            <p:nvPr/>
          </p:nvSpPr>
          <p:spPr bwMode="gray">
            <a:xfrm>
              <a:off x="5040" y="219"/>
              <a:ext cx="720" cy="393"/>
            </a:xfrm>
            <a:prstGeom prst="rect">
              <a:avLst/>
            </a:prstGeom>
            <a:solidFill>
              <a:schemeClr val="tx1"/>
            </a:solidFill>
            <a:ln w="9525">
              <a:noFill/>
              <a:miter lim="800000"/>
            </a:ln>
          </p:spPr>
          <p:txBody>
            <a:bodyPr wrap="none" anchor="ctr"/>
            <a:lstStyle/>
            <a:p>
              <a:pPr>
                <a:defRPr/>
              </a:pPr>
              <a:endParaRPr lang="en-US"/>
            </a:p>
          </p:txBody>
        </p:sp>
      </p:grpSp>
      <p:sp>
        <p:nvSpPr>
          <p:cNvPr id="1028"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w="9525">
            <a:noFill/>
            <a:miter lim="800000"/>
          </a:ln>
        </p:spPr>
        <p:txBody>
          <a:bodyPr wrap="none" anchor="ctr"/>
          <a:lstStyle/>
          <a:p>
            <a:pPr>
              <a:defRPr/>
            </a:pPr>
            <a:endParaRPr lang="en-US"/>
          </a:p>
        </p:txBody>
      </p:sp>
      <p:sp>
        <p:nvSpPr>
          <p:cNvPr id="1029"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w="9525">
            <a:noFill/>
            <a:miter lim="800000"/>
          </a:ln>
        </p:spPr>
        <p:txBody>
          <a:bodyPr wrap="none" anchor="ctr"/>
          <a:lstStyle/>
          <a:p>
            <a:pPr>
              <a:defRPr/>
            </a:pPr>
            <a:endParaRPr lang="en-US"/>
          </a:p>
        </p:txBody>
      </p:sp>
      <p:sp>
        <p:nvSpPr>
          <p:cNvPr id="1030"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w="9525">
            <a:noFill/>
            <a:miter lim="800000"/>
          </a:ln>
        </p:spPr>
        <p:txBody>
          <a:bodyPr wrap="none" anchor="ctr"/>
          <a:lstStyle/>
          <a:p>
            <a:pPr>
              <a:defRPr/>
            </a:pPr>
            <a:endParaRPr lang="en-US"/>
          </a:p>
        </p:txBody>
      </p:sp>
      <p:sp>
        <p:nvSpPr>
          <p:cNvPr id="1031"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p>
        </p:txBody>
      </p:sp>
      <p:sp>
        <p:nvSpPr>
          <p:cNvPr id="3" name="Rectangle 6"/>
          <p:cNvSpPr>
            <a:spLocks noGrp="1" noChangeArrowheads="1"/>
          </p:cNvSpPr>
          <p:nvPr>
            <p:ph type="sldNum" sz="quarter" idx="4"/>
          </p:nvPr>
        </p:nvSpPr>
        <p:spPr bwMode="auto">
          <a:xfrm>
            <a:off x="8286750" y="6386513"/>
            <a:ext cx="457200" cy="228600"/>
          </a:xfrm>
          <a:prstGeom prst="rect">
            <a:avLst/>
          </a:prstGeom>
          <a:noFill/>
          <a:ln w="9525">
            <a:noFill/>
            <a:miter lim="800000"/>
          </a:ln>
          <a:effectLst/>
        </p:spPr>
        <p:txBody>
          <a:bodyPr vert="horz" wrap="square" lIns="91440" tIns="45720" rIns="91440" bIns="45720" numCol="1" anchor="t" anchorCtr="0" compatLnSpc="1"/>
          <a:lstStyle>
            <a:lvl1pPr algn="r">
              <a:defRPr sz="1000">
                <a:solidFill>
                  <a:schemeClr val="bg1"/>
                </a:solidFill>
                <a:latin typeface="+mn-lt"/>
              </a:defRPr>
            </a:lvl1pPr>
          </a:lstStyle>
          <a:p>
            <a:pPr>
              <a:defRPr/>
            </a:pPr>
            <a:fld id="{E148278A-4F05-48F4-9A70-FF440AE9C5D2}" type="slidenum">
              <a:rPr lang="en-CA"/>
            </a:fld>
            <a:endParaRPr lang="en-CA"/>
          </a:p>
        </p:txBody>
      </p:sp>
      <p:grpSp>
        <p:nvGrpSpPr>
          <p:cNvPr id="1033" name="Group 22"/>
          <p:cNvGrpSpPr/>
          <p:nvPr/>
        </p:nvGrpSpPr>
        <p:grpSpPr bwMode="auto">
          <a:xfrm>
            <a:off x="152400" y="228600"/>
            <a:ext cx="838200" cy="838200"/>
            <a:chOff x="18" y="144"/>
            <a:chExt cx="510" cy="480"/>
          </a:xfrm>
        </p:grpSpPr>
        <p:sp>
          <p:nvSpPr>
            <p:cNvPr id="2"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ln>
            <a:effectLst>
              <a:outerShdw dist="56796" dir="1593903" algn="ctr" rotWithShape="0">
                <a:srgbClr val="666633">
                  <a:alpha val="50000"/>
                </a:srgbClr>
              </a:outerShdw>
            </a:effectLst>
          </p:spPr>
          <p:txBody>
            <a:bodyPr wrap="none" anchor="ctr"/>
            <a:lstStyle/>
            <a:p>
              <a:pPr>
                <a:defRPr/>
              </a:pPr>
              <a:endParaRPr lang="en-US"/>
            </a:p>
          </p:txBody>
        </p:sp>
        <p:sp>
          <p:nvSpPr>
            <p:cNvPr id="1036"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ln>
            <a:effectLst>
              <a:outerShdw dist="56796" dir="1593903" algn="ctr" rotWithShape="0">
                <a:srgbClr val="666633">
                  <a:alpha val="50000"/>
                </a:srgbClr>
              </a:outerShdw>
            </a:effectLst>
          </p:spPr>
          <p:txBody>
            <a:bodyPr wrap="none" anchor="ctr"/>
            <a:lstStyle/>
            <a:p>
              <a:pPr>
                <a:defRPr/>
              </a:pPr>
              <a:endParaRPr lang="en-US"/>
            </a:p>
          </p:txBody>
        </p:sp>
        <p:sp>
          <p:nvSpPr>
            <p:cNvPr id="1037"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ln>
            <a:effectLst>
              <a:outerShdw dist="56796" dir="1593903" algn="ctr" rotWithShape="0">
                <a:srgbClr val="666633">
                  <a:alpha val="50000"/>
                </a:srgbClr>
              </a:outerShdw>
            </a:effectLst>
          </p:spPr>
          <p:txBody>
            <a:bodyPr wrap="none" anchor="ctr"/>
            <a:lstStyle/>
            <a:p>
              <a:pPr>
                <a:defRPr/>
              </a:pPr>
              <a:endParaRPr lang="en-US"/>
            </a:p>
          </p:txBody>
        </p:sp>
      </p:grpSp>
      <p:sp>
        <p:nvSpPr>
          <p:cNvPr id="1035" name="Rectangle 2"/>
          <p:cNvSpPr>
            <a:spLocks noGrp="1" noChangeArrowheads="1"/>
          </p:cNvSpPr>
          <p:nvPr>
            <p:ph type="title"/>
          </p:nvPr>
        </p:nvSpPr>
        <p:spPr bwMode="white">
          <a:xfrm>
            <a:off x="1143000" y="381000"/>
            <a:ext cx="6705600" cy="563563"/>
          </a:xfrm>
          <a:prstGeom prst="rect">
            <a:avLst/>
          </a:prstGeom>
          <a:noFill/>
          <a:ln>
            <a:noFill/>
          </a:ln>
        </p:spPr>
        <p:txBody>
          <a:bodyPr vert="horz" wrap="square" lIns="91440" tIns="45720" rIns="91440" bIns="45720" numCol="1" anchor="ctr" anchorCtr="0" compatLnSpc="1"/>
          <a:lstStyle/>
          <a:p>
            <a:pPr lvl="0"/>
            <a:r>
              <a:rPr lang="en-US" smtClean="0"/>
              <a:t>Click to edit Master title style</a:t>
            </a:r>
          </a:p>
        </p:txBody>
      </p:sp>
      <p:pic>
        <p:nvPicPr>
          <p:cNvPr id="4" name="Picture 7"/>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366125" y="315913"/>
            <a:ext cx="7524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rtl="0" eaLnBrk="0" fontAlgn="base" hangingPunct="0">
        <a:spcBef>
          <a:spcPct val="0"/>
        </a:spcBef>
        <a:spcAft>
          <a:spcPct val="0"/>
        </a:spcAft>
        <a:defRPr sz="2800" b="1">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2800" b="1">
          <a:solidFill>
            <a:schemeClr val="bg1"/>
          </a:solidFill>
          <a:latin typeface="Verdana" pitchFamily="34" charset="0"/>
        </a:defRPr>
      </a:lvl2pPr>
      <a:lvl3pPr algn="l" rtl="0" eaLnBrk="0" fontAlgn="base" hangingPunct="0">
        <a:spcBef>
          <a:spcPct val="0"/>
        </a:spcBef>
        <a:spcAft>
          <a:spcPct val="0"/>
        </a:spcAft>
        <a:defRPr sz="2800" b="1">
          <a:solidFill>
            <a:schemeClr val="bg1"/>
          </a:solidFill>
          <a:latin typeface="Verdana" pitchFamily="34" charset="0"/>
        </a:defRPr>
      </a:lvl3pPr>
      <a:lvl4pPr algn="l" rtl="0" eaLnBrk="0" fontAlgn="base" hangingPunct="0">
        <a:spcBef>
          <a:spcPct val="0"/>
        </a:spcBef>
        <a:spcAft>
          <a:spcPct val="0"/>
        </a:spcAft>
        <a:defRPr sz="2800" b="1">
          <a:solidFill>
            <a:schemeClr val="bg1"/>
          </a:solidFill>
          <a:latin typeface="Verdana" pitchFamily="34" charset="0"/>
        </a:defRPr>
      </a:lvl4pPr>
      <a:lvl5pPr algn="l" rtl="0" eaLnBrk="0" fontAlgn="base" hangingPunct="0">
        <a:spcBef>
          <a:spcPct val="0"/>
        </a:spcBef>
        <a:spcAft>
          <a:spcPct val="0"/>
        </a:spcAft>
        <a:defRPr sz="2800" b="1">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charset="2"/>
        <a:buChar char="v"/>
        <a:defRPr sz="2800" b="1">
          <a:solidFill>
            <a:srgbClr val="30303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charset="2"/>
        <a:buChar char="§"/>
        <a:defRPr sz="2800">
          <a:solidFill>
            <a:srgbClr val="303030"/>
          </a:solidFill>
          <a:latin typeface="Arial" panose="02080604020202020204" charset="0"/>
        </a:defRPr>
      </a:lvl2pPr>
      <a:lvl3pPr marL="1143000" indent="-228600" algn="l" rtl="0" eaLnBrk="0" fontAlgn="base" hangingPunct="0">
        <a:spcBef>
          <a:spcPct val="20000"/>
        </a:spcBef>
        <a:spcAft>
          <a:spcPct val="0"/>
        </a:spcAft>
        <a:buClr>
          <a:schemeClr val="tx1"/>
        </a:buClr>
        <a:buChar char="•"/>
        <a:defRPr sz="2400">
          <a:solidFill>
            <a:srgbClr val="303030"/>
          </a:solidFill>
          <a:latin typeface="Arial" panose="02080604020202020204" charset="0"/>
        </a:defRPr>
      </a:lvl3pPr>
      <a:lvl4pPr marL="1600200" indent="-228600" algn="l" rtl="0" eaLnBrk="0" fontAlgn="base" hangingPunct="0">
        <a:spcBef>
          <a:spcPct val="20000"/>
        </a:spcBef>
        <a:spcAft>
          <a:spcPct val="0"/>
        </a:spcAft>
        <a:buChar char="–"/>
        <a:defRPr sz="2000">
          <a:solidFill>
            <a:srgbClr val="303030"/>
          </a:solidFill>
          <a:latin typeface="Arial" panose="02080604020202020204" charset="0"/>
        </a:defRPr>
      </a:lvl4pPr>
      <a:lvl5pPr marL="2057400" indent="-228600" algn="l" rtl="0" eaLnBrk="0" fontAlgn="base" hangingPunct="0">
        <a:spcBef>
          <a:spcPct val="20000"/>
        </a:spcBef>
        <a:spcAft>
          <a:spcPct val="0"/>
        </a:spcAft>
        <a:buChar char="»"/>
        <a:defRPr sz="2000">
          <a:solidFill>
            <a:srgbClr val="303030"/>
          </a:solidFill>
          <a:latin typeface="Arial" panose="02080604020202020204" charset="0"/>
        </a:defRPr>
      </a:lvl5pPr>
      <a:lvl6pPr marL="2514600" indent="-228600" algn="l" rtl="0" eaLnBrk="1" fontAlgn="base" hangingPunct="1">
        <a:spcBef>
          <a:spcPct val="20000"/>
        </a:spcBef>
        <a:spcAft>
          <a:spcPct val="0"/>
        </a:spcAft>
        <a:buChar char="»"/>
        <a:defRPr sz="2000">
          <a:solidFill>
            <a:schemeClr val="tx1"/>
          </a:solidFill>
          <a:latin typeface="Arial" panose="02080604020202020204" charset="0"/>
        </a:defRPr>
      </a:lvl6pPr>
      <a:lvl7pPr marL="2971800" indent="-228600" algn="l" rtl="0" eaLnBrk="1" fontAlgn="base" hangingPunct="1">
        <a:spcBef>
          <a:spcPct val="20000"/>
        </a:spcBef>
        <a:spcAft>
          <a:spcPct val="0"/>
        </a:spcAft>
        <a:buChar char="»"/>
        <a:defRPr sz="2000">
          <a:solidFill>
            <a:schemeClr val="tx1"/>
          </a:solidFill>
          <a:latin typeface="Arial" panose="02080604020202020204" charset="0"/>
        </a:defRPr>
      </a:lvl7pPr>
      <a:lvl8pPr marL="3429000" indent="-228600" algn="l" rtl="0" eaLnBrk="1" fontAlgn="base" hangingPunct="1">
        <a:spcBef>
          <a:spcPct val="20000"/>
        </a:spcBef>
        <a:spcAft>
          <a:spcPct val="0"/>
        </a:spcAft>
        <a:buChar char="»"/>
        <a:defRPr sz="2000">
          <a:solidFill>
            <a:schemeClr val="tx1"/>
          </a:solidFill>
          <a:latin typeface="Arial" panose="02080604020202020204" charset="0"/>
        </a:defRPr>
      </a:lvl8pPr>
      <a:lvl9pPr marL="3886200" indent="-228600" algn="l" rtl="0" eaLnBrk="1" fontAlgn="base" hangingPunct="1">
        <a:spcBef>
          <a:spcPct val="20000"/>
        </a:spcBef>
        <a:spcAft>
          <a:spcPct val="0"/>
        </a:spcAft>
        <a:buChar char="»"/>
        <a:defRPr sz="2000">
          <a:solidFill>
            <a:schemeClr val="tx1"/>
          </a:solidFill>
          <a:latin typeface="Arial" panose="0208060402020202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835150" y="3063875"/>
            <a:ext cx="7772400" cy="1143000"/>
          </a:xfrm>
        </p:spPr>
        <p:txBody>
          <a:bodyPr/>
          <a:lstStyle/>
          <a:p>
            <a:pPr>
              <a:lnSpc>
                <a:spcPts val="3400"/>
              </a:lnSpc>
              <a:defRPr/>
            </a:pPr>
            <a:r>
              <a:rPr lang="en-US" altLang="zh-CN" sz="3200" dirty="0">
                <a:solidFill>
                  <a:schemeClr val="bg1"/>
                </a:solidFill>
                <a:latin typeface="Times New Roman" pitchFamily="18" charset="0"/>
                <a:cs typeface="Times New Roman" pitchFamily="18" charset="0"/>
              </a:rPr>
              <a:t>Internationalization Testing and </a:t>
            </a:r>
            <a:br>
              <a:rPr lang="en-US" altLang="zh-CN" sz="3200" dirty="0">
                <a:solidFill>
                  <a:schemeClr val="bg1"/>
                </a:solidFill>
                <a:latin typeface="Times New Roman" pitchFamily="18" charset="0"/>
                <a:cs typeface="Times New Roman" pitchFamily="18" charset="0"/>
              </a:rPr>
            </a:br>
            <a:r>
              <a:rPr lang="en-US" altLang="zh-CN" sz="3200" dirty="0">
                <a:solidFill>
                  <a:schemeClr val="bg1"/>
                </a:solidFill>
                <a:latin typeface="Times New Roman" pitchFamily="18" charset="0"/>
                <a:cs typeface="Times New Roman" pitchFamily="18" charset="0"/>
              </a:rPr>
              <a:t>Documentation Testing</a:t>
            </a:r>
          </a:p>
        </p:txBody>
      </p:sp>
      <p:sp>
        <p:nvSpPr>
          <p:cNvPr id="6" name="Rectangle 2"/>
          <p:cNvSpPr txBox="1">
            <a:spLocks noChangeArrowheads="1"/>
          </p:cNvSpPr>
          <p:nvPr/>
        </p:nvSpPr>
        <p:spPr bwMode="gray">
          <a:xfrm>
            <a:off x="1873250" y="1163638"/>
            <a:ext cx="7772400" cy="1143000"/>
          </a:xfrm>
          <a:prstGeom prst="rect">
            <a:avLst/>
          </a:prstGeom>
          <a:noFill/>
          <a:ln>
            <a:noFill/>
          </a:ln>
        </p:spPr>
        <p:txBody>
          <a:bodyPr anchor="ctr"/>
          <a:lstStyle>
            <a:lvl1pPr algn="ctr" rtl="0" eaLnBrk="0" fontAlgn="base" hangingPunct="0">
              <a:spcBef>
                <a:spcPct val="0"/>
              </a:spcBef>
              <a:spcAft>
                <a:spcPct val="0"/>
              </a:spcAft>
              <a:defRPr sz="3600" b="1">
                <a:solidFill>
                  <a:schemeClr val="tx2"/>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2800" b="1">
                <a:solidFill>
                  <a:schemeClr val="bg1"/>
                </a:solidFill>
                <a:latin typeface="Verdana" pitchFamily="34" charset="0"/>
              </a:defRPr>
            </a:lvl2pPr>
            <a:lvl3pPr algn="l" rtl="0" eaLnBrk="0" fontAlgn="base" hangingPunct="0">
              <a:spcBef>
                <a:spcPct val="0"/>
              </a:spcBef>
              <a:spcAft>
                <a:spcPct val="0"/>
              </a:spcAft>
              <a:defRPr sz="2800" b="1">
                <a:solidFill>
                  <a:schemeClr val="bg1"/>
                </a:solidFill>
                <a:latin typeface="Verdana" pitchFamily="34" charset="0"/>
              </a:defRPr>
            </a:lvl3pPr>
            <a:lvl4pPr algn="l" rtl="0" eaLnBrk="0" fontAlgn="base" hangingPunct="0">
              <a:spcBef>
                <a:spcPct val="0"/>
              </a:spcBef>
              <a:spcAft>
                <a:spcPct val="0"/>
              </a:spcAft>
              <a:defRPr sz="2800" b="1">
                <a:solidFill>
                  <a:schemeClr val="bg1"/>
                </a:solidFill>
                <a:latin typeface="Verdana" pitchFamily="34" charset="0"/>
              </a:defRPr>
            </a:lvl4pPr>
            <a:lvl5pPr algn="l" rtl="0" eaLnBrk="0" fontAlgn="base" hangingPunct="0">
              <a:spcBef>
                <a:spcPct val="0"/>
              </a:spcBef>
              <a:spcAft>
                <a:spcPct val="0"/>
              </a:spcAft>
              <a:defRPr sz="2800" b="1">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eaLnBrk="1" hangingPunct="1">
              <a:defRPr/>
            </a:pPr>
            <a:r>
              <a:rPr lang="en-US" sz="4000" dirty="0" smtClean="0">
                <a:solidFill>
                  <a:srgbClr val="FF0000"/>
                </a:solidFill>
              </a:rPr>
              <a:t>Software Testing</a:t>
            </a:r>
          </a:p>
        </p:txBody>
      </p:sp>
      <p:sp>
        <p:nvSpPr>
          <p:cNvPr id="7" name="Rectangle 5"/>
          <p:cNvSpPr txBox="1">
            <a:spLocks noChangeArrowheads="1"/>
          </p:cNvSpPr>
          <p:nvPr/>
        </p:nvSpPr>
        <p:spPr>
          <a:xfrm>
            <a:off x="2790825" y="6157913"/>
            <a:ext cx="2711450" cy="665162"/>
          </a:xfrm>
          <a:prstGeom prst="rect">
            <a:avLst/>
          </a:prstGeom>
        </p:spPr>
        <p:txBody>
          <a:bodyPr/>
          <a:lstStyle>
            <a:lvl1pPr algn="ctr">
              <a:defRPr sz="1200">
                <a:solidFill>
                  <a:schemeClr val="tx2"/>
                </a:solidFill>
                <a:latin typeface="Arial" panose="02080604020202020204" charset="0"/>
              </a:defRPr>
            </a:lvl1pPr>
          </a:lstStyle>
          <a:p>
            <a:pPr>
              <a:defRPr/>
            </a:pPr>
            <a:r>
              <a:rPr lang="en-CA" b="1" smtClean="0">
                <a:solidFill>
                  <a:schemeClr val="accent5">
                    <a:lumMod val="10000"/>
                  </a:schemeClr>
                </a:solidFill>
              </a:rPr>
              <a:t>Huy Dao</a:t>
            </a:r>
            <a:endParaRPr lang="en-CA" b="1" smtClean="0">
              <a:solidFill>
                <a:schemeClr val="accent5">
                  <a:lumMod val="10000"/>
                </a:schemeClr>
              </a:solidFill>
            </a:endParaRPr>
          </a:p>
          <a:p>
            <a:pPr>
              <a:defRPr/>
            </a:pPr>
            <a:r>
              <a:rPr lang="en-US" smtClean="0">
                <a:solidFill>
                  <a:schemeClr val="accent5">
                    <a:lumMod val="10000"/>
                  </a:schemeClr>
                </a:solidFill>
              </a:rPr>
              <a:t>Test Lead at Microsoft</a:t>
            </a:r>
            <a:endParaRPr lang="en-CA" b="1">
              <a:solidFill>
                <a:schemeClr val="accent5">
                  <a:lumMod val="10000"/>
                </a:schemeClr>
              </a:solidFill>
            </a:endParaRPr>
          </a:p>
        </p:txBody>
      </p:sp>
      <p:sp>
        <p:nvSpPr>
          <p:cNvPr id="8" name="Rectangle 5"/>
          <p:cNvSpPr txBox="1">
            <a:spLocks noChangeArrowheads="1"/>
          </p:cNvSpPr>
          <p:nvPr/>
        </p:nvSpPr>
        <p:spPr>
          <a:xfrm>
            <a:off x="457200" y="6229350"/>
            <a:ext cx="2711450" cy="665163"/>
          </a:xfrm>
          <a:prstGeom prst="rect">
            <a:avLst/>
          </a:prstGeom>
        </p:spPr>
        <p:txBody>
          <a:bodyPr/>
          <a:lstStyle>
            <a:lvl1pPr algn="ctr">
              <a:defRPr sz="1200">
                <a:solidFill>
                  <a:schemeClr val="tx2"/>
                </a:solidFill>
                <a:latin typeface="Arial" panose="02080604020202020204" charset="0"/>
              </a:defRPr>
            </a:lvl1pPr>
          </a:lstStyle>
          <a:p>
            <a:pPr>
              <a:defRPr/>
            </a:pPr>
            <a:r>
              <a:rPr lang="en-CA" b="1" smtClean="0">
                <a:solidFill>
                  <a:schemeClr val="accent5">
                    <a:lumMod val="10000"/>
                  </a:schemeClr>
                </a:solidFill>
              </a:rPr>
              <a:t>BJ Rollison</a:t>
            </a:r>
            <a:endParaRPr lang="en-CA" b="1" smtClean="0">
              <a:solidFill>
                <a:schemeClr val="accent5">
                  <a:lumMod val="10000"/>
                </a:schemeClr>
              </a:solidFill>
            </a:endParaRPr>
          </a:p>
          <a:p>
            <a:pPr>
              <a:defRPr/>
            </a:pPr>
            <a:r>
              <a:rPr lang="en-US" smtClean="0">
                <a:solidFill>
                  <a:schemeClr val="accent5">
                    <a:lumMod val="10000"/>
                  </a:schemeClr>
                </a:solidFill>
              </a:rPr>
              <a:t>Test Architect at Microsoft</a:t>
            </a:r>
            <a:endParaRPr lang="en-CA" b="1">
              <a:solidFill>
                <a:schemeClr val="accent5">
                  <a:lumMod val="10000"/>
                </a:schemeClr>
              </a:solidFill>
            </a:endParaRPr>
          </a:p>
        </p:txBody>
      </p:sp>
      <p:sp>
        <p:nvSpPr>
          <p:cNvPr id="9" name="Rectangle 5"/>
          <p:cNvSpPr txBox="1">
            <a:spLocks noChangeArrowheads="1"/>
          </p:cNvSpPr>
          <p:nvPr/>
        </p:nvSpPr>
        <p:spPr>
          <a:xfrm>
            <a:off x="5126038" y="6157913"/>
            <a:ext cx="2709862" cy="665162"/>
          </a:xfrm>
          <a:prstGeom prst="rect">
            <a:avLst/>
          </a:prstGeom>
        </p:spPr>
        <p:txBody>
          <a:bodyPr/>
          <a:lstStyle>
            <a:lvl1pPr algn="ctr">
              <a:defRPr sz="1200">
                <a:solidFill>
                  <a:schemeClr val="tx2"/>
                </a:solidFill>
                <a:latin typeface="Arial" panose="02080604020202020204" charset="0"/>
              </a:defRPr>
            </a:lvl1pPr>
          </a:lstStyle>
          <a:p>
            <a:pPr>
              <a:defRPr/>
            </a:pPr>
            <a:r>
              <a:rPr lang="en-CA" b="1" smtClean="0">
                <a:solidFill>
                  <a:schemeClr val="accent5">
                    <a:lumMod val="10000"/>
                  </a:schemeClr>
                </a:solidFill>
              </a:rPr>
              <a:t>Nguyen Duc Man</a:t>
            </a:r>
            <a:endParaRPr lang="en-CA" b="1" smtClean="0">
              <a:solidFill>
                <a:schemeClr val="accent5">
                  <a:lumMod val="10000"/>
                </a:schemeClr>
              </a:solidFill>
            </a:endParaRPr>
          </a:p>
          <a:p>
            <a:pPr>
              <a:defRPr/>
            </a:pPr>
            <a:r>
              <a:rPr lang="en-CA" b="1" smtClean="0">
                <a:solidFill>
                  <a:schemeClr val="accent5">
                    <a:lumMod val="10000"/>
                  </a:schemeClr>
                </a:solidFill>
              </a:rPr>
              <a:t>Teaching Assistant</a:t>
            </a:r>
            <a:endParaRPr lang="en-CA" b="1" smtClean="0">
              <a:solidFill>
                <a:schemeClr val="accent5">
                  <a:lumMod val="10000"/>
                </a:schemeClr>
              </a:solidFill>
            </a:endParaRPr>
          </a:p>
          <a:p>
            <a:pPr>
              <a:defRPr/>
            </a:pPr>
            <a:r>
              <a:rPr lang="en-US" smtClean="0">
                <a:solidFill>
                  <a:schemeClr val="accent5">
                    <a:lumMod val="10000"/>
                  </a:schemeClr>
                </a:solidFill>
              </a:rPr>
              <a:t>Duy Tan University</a:t>
            </a:r>
            <a:endParaRPr lang="en-CA" b="1">
              <a:solidFill>
                <a:schemeClr val="accent5">
                  <a:lumMod val="10000"/>
                </a:schemeClr>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856538" cy="563563"/>
          </a:xfrm>
        </p:spPr>
        <p:txBody>
          <a:bodyPr/>
          <a:lstStyle/>
          <a:p>
            <a:pPr>
              <a:defRPr/>
            </a:pPr>
            <a:r>
              <a:rPr lang="en-US" sz="2400" dirty="0" smtClean="0"/>
              <a:t>Prepare For Globalization Testing(1)</a:t>
            </a:r>
            <a:endParaRPr lang="en-US" sz="2400" dirty="0"/>
          </a:p>
        </p:txBody>
      </p:sp>
      <p:sp>
        <p:nvSpPr>
          <p:cNvPr id="22531" name="Content Placeholder 2"/>
          <p:cNvSpPr>
            <a:spLocks noGrp="1"/>
          </p:cNvSpPr>
          <p:nvPr>
            <p:ph idx="1"/>
          </p:nvPr>
        </p:nvSpPr>
        <p:spPr/>
        <p:txBody>
          <a:bodyPr/>
          <a:lstStyle/>
          <a:p>
            <a:r>
              <a:rPr lang="en-US" altLang="en-US" smtClean="0"/>
              <a:t> Including</a:t>
            </a:r>
            <a:endParaRPr lang="en-US" altLang="en-US" smtClean="0"/>
          </a:p>
          <a:p>
            <a:pPr lvl="1"/>
            <a:r>
              <a:rPr lang="en-US" altLang="en-US" smtClean="0">
                <a:latin typeface="Arial" panose="02080604020202020204" charset="0"/>
              </a:rPr>
              <a:t>Decide the priority of each component</a:t>
            </a:r>
            <a:endParaRPr lang="en-US" altLang="en-US" smtClean="0">
              <a:latin typeface="Arial" panose="02080604020202020204" charset="0"/>
            </a:endParaRPr>
          </a:p>
          <a:p>
            <a:pPr lvl="1"/>
            <a:r>
              <a:rPr lang="en-US" altLang="en-US" smtClean="0">
                <a:latin typeface="Arial" panose="02080604020202020204" charset="0"/>
              </a:rPr>
              <a:t>Select a test platform</a:t>
            </a:r>
            <a:endParaRPr lang="en-US" altLang="en-US" smtClean="0">
              <a:latin typeface="Arial" panose="02080604020202020204" charset="0"/>
            </a:endParaRPr>
          </a:p>
          <a:p>
            <a:pPr lvl="1"/>
            <a:r>
              <a:rPr lang="en-US" altLang="en-US" smtClean="0">
                <a:latin typeface="Arial" panose="02080604020202020204" charset="0"/>
              </a:rPr>
              <a:t>Create the test environment</a:t>
            </a:r>
            <a:endParaRPr lang="en-US" altLang="en-US" smtClean="0">
              <a:latin typeface="Arial" panose="02080604020202020204" charset="0"/>
            </a:endParaRPr>
          </a:p>
          <a:p>
            <a:r>
              <a:rPr lang="en-US" altLang="en-US" smtClean="0"/>
              <a:t> Determine the priority of each component</a:t>
            </a:r>
            <a:endParaRPr lang="en-US" altLang="en-US" smtClean="0"/>
          </a:p>
          <a:p>
            <a:pPr lvl="1"/>
            <a:r>
              <a:rPr lang="en-US" altLang="en-US" smtClean="0">
                <a:latin typeface="Arial" panose="02080604020202020204" charset="0"/>
              </a:rPr>
              <a:t>To make globalization testing more effective, assign a testing priority to all tested components. </a:t>
            </a:r>
            <a:endParaRPr lang="en-US" altLang="en-US" smtClean="0">
              <a:latin typeface="Arial" panose="02080604020202020204" charset="0"/>
            </a:endParaRPr>
          </a:p>
          <a:p>
            <a:pPr lvl="1"/>
            <a:r>
              <a:rPr lang="en-US" altLang="en-US" smtClean="0">
                <a:latin typeface="Arial" panose="02080604020202020204" charset="0"/>
              </a:rPr>
              <a:t>Components that should receive top priority: </a:t>
            </a:r>
            <a:endParaRPr lang="en-US" altLang="en-US" smtClean="0">
              <a:latin typeface="Arial" panose="02080604020202020204" charset="0"/>
            </a:endParaRPr>
          </a:p>
          <a:p>
            <a:pPr lvl="2"/>
            <a:r>
              <a:rPr lang="en-US" altLang="en-US" smtClean="0">
                <a:latin typeface="Arial" panose="02080604020202020204" charset="0"/>
              </a:rPr>
              <a:t>1. Support text data in the ANSI format.</a:t>
            </a:r>
            <a:endParaRPr lang="en-US" altLang="en-US" smtClean="0">
              <a:latin typeface="Arial" panose="02080604020202020204" charset="0"/>
            </a:endParaRPr>
          </a:p>
          <a:p>
            <a:pPr lvl="2"/>
            <a:r>
              <a:rPr lang="en-US" altLang="en-US" smtClean="0">
                <a:latin typeface="Arial" panose="02080604020202020204" charset="0"/>
              </a:rPr>
              <a:t>2. Extensively handle strings.</a:t>
            </a:r>
            <a:endParaRPr lang="en-US" altLang="en-US" smtClean="0">
              <a:latin typeface="Arial" panose="02080604020202020204" charset="0"/>
            </a:endParaRPr>
          </a:p>
          <a:p>
            <a:pPr lvl="2"/>
            <a:r>
              <a:rPr lang="en-US" altLang="en-US" smtClean="0">
                <a:latin typeface="Arial" panose="02080604020202020204" charset="0"/>
              </a:rPr>
              <a:t>3. Use files for data storage or data exchange e.g., Windows metafiles, security configuration tools, and Web-based tools.</a:t>
            </a:r>
            <a:endParaRPr lang="en-US" altLang="en-US" smtClean="0">
              <a:latin typeface="Arial" panose="02080604020202020204" charset="0"/>
            </a:endParaRPr>
          </a:p>
          <a:p>
            <a:pPr lvl="2"/>
            <a:r>
              <a:rPr lang="en-US" altLang="en-US" smtClean="0">
                <a:latin typeface="Arial" panose="02080604020202020204" charset="0"/>
              </a:rPr>
              <a:t>4. Have had many globalization problems in the past.</a:t>
            </a:r>
          </a:p>
        </p:txBody>
      </p:sp>
      <p:sp>
        <p:nvSpPr>
          <p:cNvPr id="4" name="Slide Number Placeholder 3"/>
          <p:cNvSpPr>
            <a:spLocks noGrp="1"/>
          </p:cNvSpPr>
          <p:nvPr>
            <p:ph type="sldNum" sz="quarter" idx="10"/>
          </p:nvPr>
        </p:nvSpPr>
        <p:spPr/>
        <p:txBody>
          <a:bodyPr/>
          <a:lstStyle/>
          <a:p>
            <a:pPr>
              <a:defRPr/>
            </a:pPr>
            <a:fld id="{7AFC681B-BE32-4DE4-B3A3-90CD80DF59A3}" type="slidenum">
              <a:rPr lang="en-CA" smtClean="0"/>
            </a:fld>
            <a:endParaRPr lang="en-CA"/>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696200" cy="563563"/>
          </a:xfrm>
        </p:spPr>
        <p:txBody>
          <a:bodyPr/>
          <a:lstStyle/>
          <a:p>
            <a:pPr>
              <a:defRPr/>
            </a:pPr>
            <a:r>
              <a:rPr lang="en-US" sz="2400" dirty="0" smtClean="0"/>
              <a:t>Prepare For Globalization Testing(2)</a:t>
            </a:r>
            <a:endParaRPr lang="en-US" sz="2400" dirty="0"/>
          </a:p>
        </p:txBody>
      </p:sp>
      <p:sp>
        <p:nvSpPr>
          <p:cNvPr id="23555" name="Content Placeholder 2"/>
          <p:cNvSpPr>
            <a:spLocks noGrp="1"/>
          </p:cNvSpPr>
          <p:nvPr>
            <p:ph idx="1"/>
          </p:nvPr>
        </p:nvSpPr>
        <p:spPr/>
        <p:txBody>
          <a:bodyPr/>
          <a:lstStyle/>
          <a:p>
            <a:pPr>
              <a:lnSpc>
                <a:spcPct val="150000"/>
              </a:lnSpc>
            </a:pPr>
            <a:r>
              <a:rPr lang="en-US" altLang="en-US" smtClean="0"/>
              <a:t> Select a test platform</a:t>
            </a:r>
            <a:endParaRPr lang="en-US" altLang="en-US" smtClean="0"/>
          </a:p>
          <a:p>
            <a:pPr lvl="1">
              <a:lnSpc>
                <a:spcPct val="150000"/>
              </a:lnSpc>
            </a:pPr>
            <a:r>
              <a:rPr lang="en-US" altLang="en-US" smtClean="0">
                <a:latin typeface="Arial" panose="02080604020202020204" charset="0"/>
              </a:rPr>
              <a:t>In order to perform globalization testing, you should begin by choosing a corresponding operating system as the test platform. </a:t>
            </a:r>
            <a:endParaRPr lang="en-US" altLang="en-US" smtClean="0">
              <a:latin typeface="Arial" panose="02080604020202020204" charset="0"/>
            </a:endParaRPr>
          </a:p>
          <a:p>
            <a:pPr lvl="1">
              <a:lnSpc>
                <a:spcPct val="150000"/>
              </a:lnSpc>
            </a:pPr>
            <a:r>
              <a:rPr lang="en-US" altLang="en-US" smtClean="0">
                <a:latin typeface="Arial" panose="02080604020202020204" charset="0"/>
              </a:rPr>
              <a:t>1. It is better if you choose an operating system such as Windows 2000, which supports language groups or provides  a MUI (Multilanguage User Interface) version. </a:t>
            </a:r>
            <a:endParaRPr lang="en-US" altLang="en-US" smtClean="0">
              <a:latin typeface="Arial" panose="02080604020202020204" charset="0"/>
            </a:endParaRPr>
          </a:p>
          <a:p>
            <a:pPr lvl="2">
              <a:lnSpc>
                <a:spcPct val="150000"/>
              </a:lnSpc>
            </a:pPr>
            <a:r>
              <a:rPr lang="en-US" altLang="en-US" smtClean="0">
                <a:latin typeface="Arial" panose="02080604020202020204" charset="0"/>
              </a:rPr>
              <a:t>Language group: This approach requires little or no requirements on the testers' language skills.</a:t>
            </a:r>
            <a:endParaRPr lang="en-US" altLang="en-US" smtClean="0">
              <a:latin typeface="Arial" panose="02080604020202020204" charset="0"/>
            </a:endParaRPr>
          </a:p>
          <a:p>
            <a:pPr lvl="2">
              <a:lnSpc>
                <a:spcPct val="150000"/>
              </a:lnSpc>
            </a:pPr>
            <a:r>
              <a:rPr lang="en-US" altLang="en-US" smtClean="0">
                <a:latin typeface="Arial" panose="02080604020202020204" charset="0"/>
              </a:rPr>
              <a:t>MUI version: This approach is an easier implemented alternative to install multiple localized versions of the OS.</a:t>
            </a:r>
            <a:endParaRPr lang="en-US" altLang="en-US" smtClean="0">
              <a:latin typeface="Arial" panose="02080604020202020204" charset="0"/>
            </a:endParaRPr>
          </a:p>
          <a:p>
            <a:pPr lvl="1">
              <a:lnSpc>
                <a:spcPct val="150000"/>
              </a:lnSpc>
            </a:pPr>
            <a:r>
              <a:rPr lang="en-US" altLang="en-US" smtClean="0">
                <a:latin typeface="Arial" panose="02080604020202020204" charset="0"/>
              </a:rPr>
              <a:t>2. Localized build of the target OS</a:t>
            </a:r>
          </a:p>
        </p:txBody>
      </p:sp>
      <p:sp>
        <p:nvSpPr>
          <p:cNvPr id="4" name="Slide Number Placeholder 3"/>
          <p:cNvSpPr>
            <a:spLocks noGrp="1"/>
          </p:cNvSpPr>
          <p:nvPr>
            <p:ph type="sldNum" sz="quarter" idx="10"/>
          </p:nvPr>
        </p:nvSpPr>
        <p:spPr/>
        <p:txBody>
          <a:bodyPr/>
          <a:lstStyle/>
          <a:p>
            <a:pPr>
              <a:defRPr/>
            </a:pPr>
            <a:fld id="{218C019F-D00D-4911-B529-1F51C0BB7672}" type="slidenum">
              <a:rPr lang="en-CA" smtClean="0"/>
            </a:fld>
            <a:endParaRPr lang="en-CA"/>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pPr>
              <a:defRPr/>
            </a:pPr>
            <a:r>
              <a:rPr lang="en-US" sz="2400" dirty="0" smtClean="0"/>
              <a:t>Prepare For Globalization Testing(3)</a:t>
            </a:r>
            <a:endParaRPr lang="en-US" sz="2400" dirty="0"/>
          </a:p>
        </p:txBody>
      </p:sp>
      <p:sp>
        <p:nvSpPr>
          <p:cNvPr id="24579" name="Content Placeholder 2"/>
          <p:cNvSpPr>
            <a:spLocks noGrp="1"/>
          </p:cNvSpPr>
          <p:nvPr>
            <p:ph idx="1"/>
          </p:nvPr>
        </p:nvSpPr>
        <p:spPr/>
        <p:txBody>
          <a:bodyPr/>
          <a:lstStyle/>
          <a:p>
            <a:r>
              <a:rPr lang="en-US" altLang="en-US" smtClean="0"/>
              <a:t> Select a test platform</a:t>
            </a:r>
            <a:endParaRPr lang="en-US" altLang="en-US" smtClean="0"/>
          </a:p>
          <a:p>
            <a:pPr lvl="1"/>
            <a:r>
              <a:rPr lang="en-US" altLang="en-US" smtClean="0">
                <a:latin typeface="Arial" panose="02080604020202020204" charset="0"/>
              </a:rPr>
              <a:t>Suggestions</a:t>
            </a:r>
            <a:endParaRPr lang="en-US" altLang="en-US" smtClean="0">
              <a:latin typeface="Arial" panose="02080604020202020204" charset="0"/>
            </a:endParaRPr>
          </a:p>
          <a:p>
            <a:pPr lvl="1"/>
            <a:r>
              <a:rPr lang="en-US" altLang="en-US" smtClean="0">
                <a:latin typeface="Arial" panose="02080604020202020204" charset="0"/>
              </a:rPr>
              <a:t>1. Most globalization problems found by testing occur when East-Asian-languages support is active or when the OEM code page differs from the ANSI code page for a given culture/locale. For example, you can select Japanese, German or a combination of both to test for potential globalization problems.</a:t>
            </a:r>
            <a:endParaRPr lang="en-US" altLang="en-US" smtClean="0">
              <a:latin typeface="Arial" panose="02080604020202020204" charset="0"/>
            </a:endParaRPr>
          </a:p>
          <a:p>
            <a:r>
              <a:rPr lang="en-US" altLang="en-US" smtClean="0"/>
              <a:t>Create the test environment</a:t>
            </a:r>
            <a:endParaRPr lang="en-US" altLang="en-US" smtClean="0"/>
          </a:p>
          <a:p>
            <a:pPr lvl="1"/>
            <a:r>
              <a:rPr lang="en-US" altLang="en-US" smtClean="0">
                <a:latin typeface="Arial" panose="02080604020202020204" charset="0"/>
              </a:rPr>
              <a:t>To perform globalization testing, you must create a test environment to support target languages and make sure the culture/locale is not your local culture/locale.</a:t>
            </a:r>
            <a:endParaRPr lang="en-US" altLang="en-US" smtClean="0">
              <a:latin typeface="Arial" panose="02080604020202020204" charset="0"/>
            </a:endParaRPr>
          </a:p>
          <a:p>
            <a:pPr lvl="1"/>
            <a:r>
              <a:rPr lang="en-US" altLang="en-US" smtClean="0">
                <a:latin typeface="Arial" panose="02080604020202020204" charset="0"/>
              </a:rPr>
              <a:t>For example, running test cases in both Japanese and German environments, or a combination of both, can cover most globalization issues. You should configure a test environment to support the two languages.</a:t>
            </a:r>
          </a:p>
        </p:txBody>
      </p:sp>
      <p:sp>
        <p:nvSpPr>
          <p:cNvPr id="4" name="Slide Number Placeholder 3"/>
          <p:cNvSpPr>
            <a:spLocks noGrp="1"/>
          </p:cNvSpPr>
          <p:nvPr>
            <p:ph type="sldNum" sz="quarter" idx="10"/>
          </p:nvPr>
        </p:nvSpPr>
        <p:spPr/>
        <p:txBody>
          <a:bodyPr/>
          <a:lstStyle/>
          <a:p>
            <a:pPr>
              <a:defRPr/>
            </a:pPr>
            <a:fld id="{0594A392-3907-46EC-BB0A-AFF4BF1BAD45}" type="slidenum">
              <a:rPr lang="en-CA" smtClean="0"/>
            </a:fld>
            <a:endParaRPr lang="en-CA"/>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Design Test Cases</a:t>
            </a:r>
            <a:endParaRPr lang="en-US" dirty="0"/>
          </a:p>
        </p:txBody>
      </p:sp>
      <p:sp>
        <p:nvSpPr>
          <p:cNvPr id="25603" name="Content Placeholder 2"/>
          <p:cNvSpPr>
            <a:spLocks noGrp="1"/>
          </p:cNvSpPr>
          <p:nvPr>
            <p:ph idx="1"/>
          </p:nvPr>
        </p:nvSpPr>
        <p:spPr/>
        <p:txBody>
          <a:bodyPr/>
          <a:lstStyle/>
          <a:p>
            <a:r>
              <a:rPr lang="en-US" altLang="en-US" smtClean="0"/>
              <a:t> Design Test Cases</a:t>
            </a:r>
            <a:endParaRPr lang="en-US" altLang="en-US" smtClean="0"/>
          </a:p>
          <a:p>
            <a:pPr lvl="1"/>
            <a:r>
              <a:rPr lang="en-US" altLang="en-US" smtClean="0">
                <a:latin typeface="Arial" panose="02080604020202020204" charset="0"/>
              </a:rPr>
              <a:t>Theoretically, every possible internalization input should be tested, but the budget will limit the action.</a:t>
            </a:r>
            <a:endParaRPr lang="en-US" altLang="en-US" smtClean="0">
              <a:latin typeface="Arial" panose="02080604020202020204" charset="0"/>
            </a:endParaRPr>
          </a:p>
          <a:p>
            <a:pPr lvl="2"/>
            <a:r>
              <a:rPr lang="en-US" altLang="en-US" smtClean="0">
                <a:latin typeface="Arial" panose="02080604020202020204" charset="0"/>
              </a:rPr>
              <a:t>1. You may apply black-box testing techniques to get smaller test sets, such as an equivalence partition.</a:t>
            </a:r>
            <a:endParaRPr lang="en-US" altLang="en-US" smtClean="0">
              <a:latin typeface="Arial" panose="02080604020202020204" charset="0"/>
            </a:endParaRPr>
          </a:p>
          <a:p>
            <a:pPr lvl="2"/>
            <a:r>
              <a:rPr lang="en-US" altLang="en-US" smtClean="0">
                <a:latin typeface="Arial" panose="02080604020202020204" charset="0"/>
              </a:rPr>
              <a:t>2. According to the suggestion, you can design test data containing mixed characters from East Asian languages, German, Complex Script characters (Arabic, Hebrew, Thai), and optionally, English to detect most of the globalization defects. </a:t>
            </a:r>
            <a:endParaRPr lang="en-US" altLang="en-US" smtClean="0">
              <a:latin typeface="Arial" panose="02080604020202020204" charset="0"/>
            </a:endParaRPr>
          </a:p>
          <a:p>
            <a:pPr lvl="1"/>
            <a:r>
              <a:rPr lang="en-US" altLang="en-US" smtClean="0">
                <a:latin typeface="Arial" panose="02080604020202020204" charset="0"/>
              </a:rPr>
              <a:t>Don’t forget the internalization testing issues discussed at the beginning of this lecture when designing test cases.</a:t>
            </a:r>
            <a:endParaRPr lang="en-US" altLang="en-US" smtClean="0">
              <a:latin typeface="Arial" panose="02080604020202020204" charset="0"/>
            </a:endParaRPr>
          </a:p>
          <a:p>
            <a:pPr lvl="1"/>
            <a:r>
              <a:rPr lang="en-US" altLang="en-US" smtClean="0">
                <a:latin typeface="Arial" panose="02080604020202020204" charset="0"/>
              </a:rPr>
              <a:t>Pay more attention to the components with the input/output of strings, directly or indirectly.</a:t>
            </a:r>
          </a:p>
        </p:txBody>
      </p:sp>
      <p:sp>
        <p:nvSpPr>
          <p:cNvPr id="4" name="Slide Number Placeholder 3"/>
          <p:cNvSpPr>
            <a:spLocks noGrp="1"/>
          </p:cNvSpPr>
          <p:nvPr>
            <p:ph type="sldNum" sz="quarter" idx="10"/>
          </p:nvPr>
        </p:nvSpPr>
        <p:spPr/>
        <p:txBody>
          <a:bodyPr/>
          <a:lstStyle/>
          <a:p>
            <a:pPr>
              <a:defRPr/>
            </a:pPr>
            <a:fld id="{B6C1E370-F141-4ADD-87C1-4BAE6AFEF588}" type="slidenum">
              <a:rPr lang="en-CA" smtClean="0"/>
            </a:fld>
            <a:endParaRPr lang="en-CA"/>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493000" cy="563563"/>
          </a:xfrm>
        </p:spPr>
        <p:txBody>
          <a:bodyPr/>
          <a:lstStyle/>
          <a:p>
            <a:pPr>
              <a:defRPr/>
            </a:pPr>
            <a:r>
              <a:rPr lang="en-US" sz="2000" dirty="0" smtClean="0"/>
              <a:t>Conduct Tests and Recognize The Problems(1)</a:t>
            </a:r>
            <a:endParaRPr lang="en-US" sz="2000" dirty="0"/>
          </a:p>
        </p:txBody>
      </p:sp>
      <p:sp>
        <p:nvSpPr>
          <p:cNvPr id="26627" name="Content Placeholder 2"/>
          <p:cNvSpPr>
            <a:spLocks noGrp="1"/>
          </p:cNvSpPr>
          <p:nvPr>
            <p:ph idx="1"/>
          </p:nvPr>
        </p:nvSpPr>
        <p:spPr/>
        <p:txBody>
          <a:bodyPr/>
          <a:lstStyle/>
          <a:p>
            <a:r>
              <a:rPr lang="en-US" altLang="en-US" smtClean="0"/>
              <a:t>Conduct tests</a:t>
            </a:r>
            <a:endParaRPr lang="en-US" altLang="en-US" smtClean="0"/>
          </a:p>
          <a:p>
            <a:pPr lvl="1"/>
            <a:r>
              <a:rPr lang="en-US" altLang="en-US" smtClean="0">
                <a:latin typeface="Arial" panose="02080604020202020204" charset="0"/>
              </a:rPr>
              <a:t>It might be difficult to manually enter all of the designed test inputs if you do not know the languages in which you are preparing your test data. You may use tools such as Unicode text generator. </a:t>
            </a:r>
            <a:endParaRPr lang="en-US" altLang="en-US" smtClean="0">
              <a:latin typeface="Arial" panose="02080604020202020204" charset="0"/>
            </a:endParaRPr>
          </a:p>
          <a:p>
            <a:r>
              <a:rPr lang="en-US" altLang="en-US" smtClean="0"/>
              <a:t> Recognize the problems</a:t>
            </a:r>
            <a:endParaRPr lang="en-US" altLang="en-US" smtClean="0"/>
          </a:p>
          <a:p>
            <a:pPr lvl="1"/>
            <a:r>
              <a:rPr lang="en-US" altLang="en-US" smtClean="0">
                <a:latin typeface="Arial" panose="02080604020202020204" charset="0"/>
              </a:rPr>
              <a:t>The most serious globalization problem is functionality loss.</a:t>
            </a:r>
            <a:endParaRPr lang="en-US" altLang="en-US" smtClean="0">
              <a:latin typeface="Arial" panose="02080604020202020204" charset="0"/>
            </a:endParaRPr>
          </a:p>
          <a:p>
            <a:pPr lvl="1"/>
            <a:r>
              <a:rPr lang="en-US" altLang="en-US" smtClean="0">
                <a:latin typeface="Arial" panose="02080604020202020204" charset="0"/>
              </a:rPr>
              <a:t>Some others are display problems such as:</a:t>
            </a:r>
            <a:endParaRPr lang="en-US" altLang="en-US" smtClean="0">
              <a:latin typeface="Arial" panose="02080604020202020204" charset="0"/>
            </a:endParaRPr>
          </a:p>
          <a:p>
            <a:pPr lvl="2"/>
            <a:r>
              <a:rPr lang="en-US" altLang="en-US" smtClean="0">
                <a:latin typeface="Arial" panose="02080604020202020204" charset="0"/>
              </a:rPr>
              <a:t>Question marks (?) appearing instead of displayed text, indicate problems in Unicode-to-ANSI conversion. </a:t>
            </a:r>
            <a:endParaRPr lang="en-US" altLang="en-US" smtClean="0">
              <a:latin typeface="Arial" panose="02080604020202020204" charset="0"/>
            </a:endParaRPr>
          </a:p>
          <a:p>
            <a:pPr lvl="2"/>
            <a:r>
              <a:rPr lang="en-US" altLang="en-US" smtClean="0">
                <a:latin typeface="Arial" panose="02080604020202020204" charset="0"/>
              </a:rPr>
              <a:t>Random High ANSI characters (e.g., ¼, †, ‰, ‡, ¶) appearing instead of readable text, indicate problems in ANSI code using the wrong code page. </a:t>
            </a:r>
            <a:endParaRPr lang="en-US" altLang="en-US" smtClean="0">
              <a:latin typeface="Arial" panose="02080604020202020204" charset="0"/>
            </a:endParaRPr>
          </a:p>
          <a:p>
            <a:pPr lvl="2"/>
            <a:r>
              <a:rPr lang="en-US" altLang="en-US" smtClean="0">
                <a:latin typeface="Arial" panose="02080604020202020204" charset="0"/>
              </a:rPr>
              <a:t>The appearance of boxes, vertical bars, or tildes (default glyphs) [□, |, ~] indicates that the selected font cannot display some of the characters.</a:t>
            </a:r>
          </a:p>
        </p:txBody>
      </p:sp>
      <p:sp>
        <p:nvSpPr>
          <p:cNvPr id="4" name="Slide Number Placeholder 3"/>
          <p:cNvSpPr>
            <a:spLocks noGrp="1"/>
          </p:cNvSpPr>
          <p:nvPr>
            <p:ph type="sldNum" sz="quarter" idx="10"/>
          </p:nvPr>
        </p:nvSpPr>
        <p:spPr/>
        <p:txBody>
          <a:bodyPr/>
          <a:lstStyle/>
          <a:p>
            <a:pPr>
              <a:defRPr/>
            </a:pPr>
            <a:fld id="{3A12444C-C145-4ABE-8603-F789F261B7A6}" type="slidenum">
              <a:rPr lang="en-CA" smtClean="0"/>
            </a:fld>
            <a:endParaRPr lang="en-CA"/>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783513" cy="563563"/>
          </a:xfrm>
        </p:spPr>
        <p:txBody>
          <a:bodyPr/>
          <a:lstStyle/>
          <a:p>
            <a:pPr>
              <a:defRPr/>
            </a:pPr>
            <a:r>
              <a:rPr lang="en-US" sz="2000" dirty="0" smtClean="0"/>
              <a:t>Conduct Tests and Recognize The Problems(2)</a:t>
            </a:r>
            <a:endParaRPr lang="en-US" sz="2000" dirty="0"/>
          </a:p>
        </p:txBody>
      </p:sp>
      <p:sp>
        <p:nvSpPr>
          <p:cNvPr id="27651" name="Content Placeholder 2"/>
          <p:cNvSpPr>
            <a:spLocks noGrp="1"/>
          </p:cNvSpPr>
          <p:nvPr>
            <p:ph idx="1"/>
          </p:nvPr>
        </p:nvSpPr>
        <p:spPr/>
        <p:txBody>
          <a:bodyPr/>
          <a:lstStyle/>
          <a:p>
            <a:pPr>
              <a:lnSpc>
                <a:spcPct val="150000"/>
              </a:lnSpc>
            </a:pPr>
            <a:r>
              <a:rPr lang="en-US" altLang="en-US" smtClean="0"/>
              <a:t> Recognize the problems</a:t>
            </a:r>
            <a:endParaRPr lang="en-US" altLang="en-US" smtClean="0"/>
          </a:p>
          <a:p>
            <a:pPr lvl="1">
              <a:lnSpc>
                <a:spcPct val="150000"/>
              </a:lnSpc>
            </a:pPr>
            <a:r>
              <a:rPr lang="en-US" altLang="en-US" smtClean="0">
                <a:latin typeface="Arial" panose="02080604020202020204" charset="0"/>
              </a:rPr>
              <a:t>Problems in display or print results that require shaping, layout, or script knowledge. This kind of problem is difficult to find and should be conducted by language expertise.</a:t>
            </a:r>
            <a:endParaRPr lang="en-US" altLang="en-US" smtClean="0">
              <a:latin typeface="Arial" panose="02080604020202020204" charset="0"/>
            </a:endParaRPr>
          </a:p>
          <a:p>
            <a:pPr lvl="1">
              <a:lnSpc>
                <a:spcPct val="150000"/>
              </a:lnSpc>
            </a:pPr>
            <a:r>
              <a:rPr lang="en-US" altLang="en-US" smtClean="0">
                <a:latin typeface="Arial" panose="02080604020202020204" charset="0"/>
              </a:rPr>
              <a:t>Another area of potential problems is code that fails to follow local conventions as defined by the current culture/locale.</a:t>
            </a:r>
          </a:p>
        </p:txBody>
      </p:sp>
      <p:sp>
        <p:nvSpPr>
          <p:cNvPr id="4" name="Slide Number Placeholder 3"/>
          <p:cNvSpPr>
            <a:spLocks noGrp="1"/>
          </p:cNvSpPr>
          <p:nvPr>
            <p:ph type="sldNum" sz="quarter" idx="10"/>
          </p:nvPr>
        </p:nvSpPr>
        <p:spPr/>
        <p:txBody>
          <a:bodyPr/>
          <a:lstStyle/>
          <a:p>
            <a:pPr>
              <a:defRPr/>
            </a:pPr>
            <a:fld id="{8DED91B9-B7F2-49C1-BCF7-357974C740A8}" type="slidenum">
              <a:rPr lang="en-CA" smtClean="0"/>
            </a:fld>
            <a:endParaRPr lang="en-CA"/>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Localizability Testing</a:t>
            </a:r>
            <a:endParaRPr lang="en-US" dirty="0"/>
          </a:p>
        </p:txBody>
      </p:sp>
      <p:sp>
        <p:nvSpPr>
          <p:cNvPr id="28675" name="Content Placeholder 2"/>
          <p:cNvSpPr>
            <a:spLocks noGrp="1"/>
          </p:cNvSpPr>
          <p:nvPr>
            <p:ph idx="1"/>
          </p:nvPr>
        </p:nvSpPr>
        <p:spPr/>
        <p:txBody>
          <a:bodyPr/>
          <a:lstStyle/>
          <a:p>
            <a:pPr>
              <a:lnSpc>
                <a:spcPct val="150000"/>
              </a:lnSpc>
            </a:pPr>
            <a:r>
              <a:rPr lang="en-US" altLang="en-US" smtClean="0"/>
              <a:t> Definition</a:t>
            </a:r>
            <a:endParaRPr lang="en-US" altLang="en-US" smtClean="0"/>
          </a:p>
          <a:p>
            <a:pPr lvl="1">
              <a:lnSpc>
                <a:spcPct val="150000"/>
              </a:lnSpc>
            </a:pPr>
            <a:r>
              <a:rPr lang="en-US" altLang="en-US" smtClean="0">
                <a:latin typeface="Arial" panose="02080604020202020204" charset="0"/>
              </a:rPr>
              <a:t>Verifying that you can easily translate the user interface of the program to any target language without re-engineering or modifying code. </a:t>
            </a:r>
            <a:endParaRPr lang="en-US" altLang="en-US" smtClean="0">
              <a:latin typeface="Arial" panose="02080604020202020204" charset="0"/>
            </a:endParaRPr>
          </a:p>
          <a:p>
            <a:pPr>
              <a:lnSpc>
                <a:spcPct val="150000"/>
              </a:lnSpc>
            </a:pPr>
            <a:r>
              <a:rPr lang="en-US" altLang="en-US" smtClean="0"/>
              <a:t> Remark</a:t>
            </a:r>
            <a:endParaRPr lang="en-US" altLang="en-US" smtClean="0"/>
          </a:p>
          <a:p>
            <a:pPr lvl="1">
              <a:lnSpc>
                <a:spcPct val="150000"/>
              </a:lnSpc>
            </a:pPr>
            <a:r>
              <a:rPr lang="en-US" altLang="en-US" smtClean="0">
                <a:latin typeface="Arial" panose="02080604020202020204" charset="0"/>
              </a:rPr>
              <a:t>Localizability testing is an essential hybrid of globalization testing and localization testing. It catches defects normally found during product localization, so localization of the program is required to complete this test.</a:t>
            </a:r>
            <a:endParaRPr lang="en-US" altLang="en-US" smtClean="0">
              <a:latin typeface="Arial" panose="02080604020202020204" charset="0"/>
            </a:endParaRPr>
          </a:p>
          <a:p>
            <a:pPr lvl="1">
              <a:lnSpc>
                <a:spcPct val="150000"/>
              </a:lnSpc>
            </a:pPr>
            <a:r>
              <a:rPr lang="en-US" altLang="en-US" smtClean="0">
                <a:latin typeface="Arial" panose="02080604020202020204" charset="0"/>
              </a:rPr>
              <a:t>Successful completion of localizability testing indicates that the product is ready for localization.</a:t>
            </a:r>
          </a:p>
        </p:txBody>
      </p:sp>
      <p:sp>
        <p:nvSpPr>
          <p:cNvPr id="4" name="Slide Number Placeholder 3"/>
          <p:cNvSpPr>
            <a:spLocks noGrp="1"/>
          </p:cNvSpPr>
          <p:nvPr>
            <p:ph type="sldNum" sz="quarter" idx="10"/>
          </p:nvPr>
        </p:nvSpPr>
        <p:spPr/>
        <p:txBody>
          <a:bodyPr/>
          <a:lstStyle/>
          <a:p>
            <a:pPr>
              <a:defRPr/>
            </a:pPr>
            <a:fld id="{26CB6F11-8671-458F-B449-35E0CEA37978}" type="slidenum">
              <a:rPr lang="en-CA" smtClean="0"/>
            </a:fld>
            <a:endParaRPr lang="en-CA"/>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Localizability Testing</a:t>
            </a:r>
            <a:endParaRPr lang="en-US" dirty="0"/>
          </a:p>
        </p:txBody>
      </p:sp>
      <p:sp>
        <p:nvSpPr>
          <p:cNvPr id="29699" name="Content Placeholder 2"/>
          <p:cNvSpPr>
            <a:spLocks noGrp="1"/>
          </p:cNvSpPr>
          <p:nvPr>
            <p:ph idx="1"/>
          </p:nvPr>
        </p:nvSpPr>
        <p:spPr/>
        <p:txBody>
          <a:bodyPr/>
          <a:lstStyle/>
          <a:p>
            <a:r>
              <a:rPr lang="en-US" altLang="en-US" smtClean="0"/>
              <a:t> Approach</a:t>
            </a:r>
            <a:endParaRPr lang="en-US" altLang="en-US" smtClean="0"/>
          </a:p>
          <a:p>
            <a:pPr lvl="1"/>
            <a:r>
              <a:rPr lang="en-US" altLang="en-US" smtClean="0">
                <a:latin typeface="Arial" panose="02080604020202020204" charset="0"/>
              </a:rPr>
              <a:t>Pseudo-localization</a:t>
            </a:r>
            <a:endParaRPr lang="en-US" altLang="en-US" smtClean="0">
              <a:latin typeface="Arial" panose="02080604020202020204" charset="0"/>
            </a:endParaRPr>
          </a:p>
          <a:p>
            <a:pPr lvl="1"/>
            <a:r>
              <a:rPr lang="en-US" altLang="en-US" smtClean="0">
                <a:latin typeface="Arial" panose="02080604020202020204" charset="0"/>
              </a:rPr>
              <a:t>Review the code</a:t>
            </a:r>
            <a:endParaRPr lang="en-US" altLang="en-US" smtClean="0">
              <a:latin typeface="Arial" panose="02080604020202020204" charset="0"/>
            </a:endParaRPr>
          </a:p>
          <a:p>
            <a:pPr lvl="1"/>
            <a:r>
              <a:rPr lang="en-US" altLang="en-US" smtClean="0">
                <a:latin typeface="Arial" panose="02080604020202020204" charset="0"/>
              </a:rPr>
              <a:t>Review UI and documentation</a:t>
            </a:r>
            <a:endParaRPr lang="en-US" altLang="en-US" smtClean="0">
              <a:latin typeface="Arial" panose="02080604020202020204" charset="0"/>
            </a:endParaRPr>
          </a:p>
          <a:p>
            <a:r>
              <a:rPr lang="en-US" altLang="en-US" smtClean="0"/>
              <a:t> Run a pseudo-localized version of a program.</a:t>
            </a:r>
            <a:endParaRPr lang="en-US" altLang="en-US" smtClean="0"/>
          </a:p>
          <a:p>
            <a:pPr lvl="1"/>
            <a:r>
              <a:rPr lang="en-US" altLang="en-US" smtClean="0">
                <a:latin typeface="Arial" panose="02080604020202020204" charset="0"/>
              </a:rPr>
              <a:t>You can modify the program's resources to perform pseudo-localization.</a:t>
            </a:r>
            <a:endParaRPr lang="en-US" altLang="en-US" smtClean="0">
              <a:latin typeface="Arial" panose="02080604020202020204" charset="0"/>
            </a:endParaRPr>
          </a:p>
          <a:p>
            <a:pPr lvl="1"/>
            <a:r>
              <a:rPr lang="en-US" altLang="en-US" smtClean="0">
                <a:latin typeface="Arial" panose="02080604020202020204" charset="0"/>
              </a:rPr>
              <a:t>Replace English text with text containing non-English characters. It is advisable to keep the text readable. </a:t>
            </a:r>
            <a:endParaRPr lang="en-US" altLang="en-US" smtClean="0">
              <a:latin typeface="Arial" panose="02080604020202020204" charset="0"/>
            </a:endParaRPr>
          </a:p>
          <a:p>
            <a:pPr lvl="1"/>
            <a:r>
              <a:rPr lang="en-US" altLang="en-US" smtClean="0">
                <a:latin typeface="Arial" panose="02080604020202020204" charset="0"/>
              </a:rPr>
              <a:t>Add extra characters to your resource strings. In many cases translated text is longer than the English original, for example,  "some string" becomes "+++some string+++“. </a:t>
            </a:r>
            <a:endParaRPr lang="en-US" altLang="en-US" smtClean="0">
              <a:latin typeface="Arial" panose="02080604020202020204" charset="0"/>
            </a:endParaRPr>
          </a:p>
          <a:p>
            <a:pPr lvl="1"/>
            <a:r>
              <a:rPr lang="en-US" altLang="en-US" smtClean="0">
                <a:latin typeface="Arial" panose="02080604020202020204" charset="0"/>
              </a:rPr>
              <a:t>Stretch your dialog boxes. </a:t>
            </a:r>
            <a:endParaRPr lang="en-US" altLang="en-US" smtClean="0">
              <a:latin typeface="Arial" panose="02080604020202020204" charset="0"/>
            </a:endParaRPr>
          </a:p>
          <a:p>
            <a:pPr lvl="1"/>
            <a:r>
              <a:rPr lang="en-US" altLang="en-US" smtClean="0">
                <a:latin typeface="Arial" panose="02080604020202020204" charset="0"/>
              </a:rPr>
              <a:t>(to be continued)</a:t>
            </a:r>
          </a:p>
        </p:txBody>
      </p:sp>
      <p:sp>
        <p:nvSpPr>
          <p:cNvPr id="4" name="Slide Number Placeholder 3"/>
          <p:cNvSpPr>
            <a:spLocks noGrp="1"/>
          </p:cNvSpPr>
          <p:nvPr>
            <p:ph type="sldNum" sz="quarter" idx="10"/>
          </p:nvPr>
        </p:nvSpPr>
        <p:spPr/>
        <p:txBody>
          <a:bodyPr/>
          <a:lstStyle/>
          <a:p>
            <a:pPr>
              <a:defRPr/>
            </a:pPr>
            <a:fld id="{B17D98B2-7B2C-4256-A212-C1A767F065CA}" type="slidenum">
              <a:rPr lang="en-CA" smtClean="0"/>
            </a:fld>
            <a:endParaRPr lang="en-CA"/>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Localizability Testing</a:t>
            </a:r>
            <a:endParaRPr lang="en-US" dirty="0"/>
          </a:p>
        </p:txBody>
      </p:sp>
      <p:sp>
        <p:nvSpPr>
          <p:cNvPr id="30723" name="Content Placeholder 2"/>
          <p:cNvSpPr>
            <a:spLocks noGrp="1"/>
          </p:cNvSpPr>
          <p:nvPr>
            <p:ph idx="1"/>
          </p:nvPr>
        </p:nvSpPr>
        <p:spPr/>
        <p:txBody>
          <a:bodyPr/>
          <a:lstStyle/>
          <a:p>
            <a:r>
              <a:rPr lang="en-US" altLang="en-US" smtClean="0"/>
              <a:t> Run a pseudo-localized version of a program.</a:t>
            </a:r>
            <a:endParaRPr lang="en-US" altLang="en-US" smtClean="0"/>
          </a:p>
          <a:p>
            <a:pPr lvl="1"/>
            <a:r>
              <a:rPr lang="en-US" altLang="en-US" smtClean="0">
                <a:latin typeface="Arial" panose="02080604020202020204" charset="0"/>
              </a:rPr>
              <a:t>Mark the beginning and the end of each resource string. These markers help you identify when the application displays text at run time — a potential source of localizability defects. </a:t>
            </a:r>
            <a:endParaRPr lang="en-US" altLang="en-US" smtClean="0">
              <a:latin typeface="Arial" panose="02080604020202020204" charset="0"/>
            </a:endParaRPr>
          </a:p>
          <a:p>
            <a:pPr lvl="1"/>
            <a:r>
              <a:rPr lang="en-US" altLang="en-US" smtClean="0">
                <a:latin typeface="Arial" panose="02080604020202020204" charset="0"/>
              </a:rPr>
              <a:t>Make your substitution using multi-lingual Unicode (as resource strings are stored as Unicode anyway). This will help you find places where the program utilizes ANSI functions to process or display text. </a:t>
            </a:r>
            <a:endParaRPr lang="en-US" altLang="en-US" smtClean="0">
              <a:latin typeface="Arial" panose="02080604020202020204" charset="0"/>
            </a:endParaRPr>
          </a:p>
          <a:p>
            <a:pPr lvl="1"/>
            <a:r>
              <a:rPr lang="en-US" altLang="en-US" smtClean="0">
                <a:latin typeface="Arial" panose="02080604020202020204" charset="0"/>
              </a:rPr>
              <a:t>After you pseudo-localize your program, test its functionality. Pseudo–localized applications should function no differently than the original version.</a:t>
            </a:r>
            <a:endParaRPr lang="en-US" altLang="en-US" smtClean="0">
              <a:latin typeface="Arial" panose="02080604020202020204" charset="0"/>
            </a:endParaRPr>
          </a:p>
          <a:p>
            <a:pPr lvl="1"/>
            <a:r>
              <a:rPr lang="en-US" altLang="en-US" smtClean="0">
                <a:latin typeface="Arial" panose="02080604020202020204" charset="0"/>
              </a:rPr>
              <a:t>Don’t forget to test, whether the text and UI of the programs can display correctly from right-to-left or not</a:t>
            </a:r>
          </a:p>
        </p:txBody>
      </p:sp>
      <p:sp>
        <p:nvSpPr>
          <p:cNvPr id="4" name="Slide Number Placeholder 3"/>
          <p:cNvSpPr>
            <a:spLocks noGrp="1"/>
          </p:cNvSpPr>
          <p:nvPr>
            <p:ph type="sldNum" sz="quarter" idx="10"/>
          </p:nvPr>
        </p:nvSpPr>
        <p:spPr/>
        <p:txBody>
          <a:bodyPr/>
          <a:lstStyle/>
          <a:p>
            <a:pPr>
              <a:defRPr/>
            </a:pPr>
            <a:fld id="{AB3CC268-31BF-492C-9181-4B8ECBBCD307}" type="slidenum">
              <a:rPr lang="en-CA" smtClean="0"/>
            </a:fld>
            <a:endParaRPr lang="en-CA"/>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Localizability Testing</a:t>
            </a:r>
            <a:endParaRPr lang="en-US" dirty="0"/>
          </a:p>
        </p:txBody>
      </p:sp>
      <p:sp>
        <p:nvSpPr>
          <p:cNvPr id="31747" name="Content Placeholder 2"/>
          <p:cNvSpPr>
            <a:spLocks noGrp="1"/>
          </p:cNvSpPr>
          <p:nvPr>
            <p:ph idx="1"/>
          </p:nvPr>
        </p:nvSpPr>
        <p:spPr/>
        <p:txBody>
          <a:bodyPr/>
          <a:lstStyle/>
          <a:p>
            <a:r>
              <a:rPr lang="en-US" altLang="en-US" smtClean="0"/>
              <a:t> Perform code review</a:t>
            </a:r>
            <a:endParaRPr lang="en-US" altLang="en-US" smtClean="0"/>
          </a:p>
          <a:p>
            <a:pPr lvl="1"/>
            <a:r>
              <a:rPr lang="en-US" altLang="en-US" smtClean="0">
                <a:latin typeface="Arial" panose="02080604020202020204" charset="0"/>
              </a:rPr>
              <a:t>Make sure the code meets the following equirements: </a:t>
            </a:r>
            <a:endParaRPr lang="en-US" altLang="en-US" smtClean="0">
              <a:latin typeface="Arial" panose="02080604020202020204" charset="0"/>
            </a:endParaRPr>
          </a:p>
          <a:p>
            <a:pPr lvl="2"/>
            <a:r>
              <a:rPr lang="en-US" altLang="en-US" smtClean="0">
                <a:latin typeface="Arial" panose="02080604020202020204" charset="0"/>
              </a:rPr>
              <a:t>1. Write all resources in standard Windows resource format and do not hard-code strings in the source code. </a:t>
            </a:r>
            <a:endParaRPr lang="en-US" altLang="en-US" smtClean="0">
              <a:latin typeface="Arial" panose="02080604020202020204" charset="0"/>
            </a:endParaRPr>
          </a:p>
          <a:p>
            <a:pPr lvl="2"/>
            <a:r>
              <a:rPr lang="en-US" altLang="en-US" smtClean="0">
                <a:latin typeface="Arial" panose="02080604020202020204" charset="0"/>
              </a:rPr>
              <a:t>2. Do not use pointer arithmetic for string-length calculations, access to string elements, or string manipulations. </a:t>
            </a:r>
            <a:endParaRPr lang="en-US" altLang="en-US" smtClean="0">
              <a:latin typeface="Arial" panose="02080604020202020204" charset="0"/>
            </a:endParaRPr>
          </a:p>
          <a:p>
            <a:pPr lvl="2"/>
            <a:r>
              <a:rPr lang="en-US" altLang="en-US" smtClean="0">
                <a:latin typeface="Arial" panose="02080604020202020204" charset="0"/>
              </a:rPr>
              <a:t>3. Do not build strings at run time by stripping or concatenation. </a:t>
            </a:r>
            <a:endParaRPr lang="en-US" altLang="en-US" smtClean="0">
              <a:latin typeface="Arial" panose="02080604020202020204" charset="0"/>
            </a:endParaRPr>
          </a:p>
          <a:p>
            <a:pPr lvl="2"/>
            <a:r>
              <a:rPr lang="en-US" altLang="en-US" smtClean="0">
                <a:latin typeface="Arial" panose="02080604020202020204" charset="0"/>
              </a:rPr>
              <a:t>4. Resources do not make assumptions about string buffer length. </a:t>
            </a:r>
            <a:endParaRPr lang="en-US" altLang="en-US" smtClean="0">
              <a:latin typeface="Arial" panose="02080604020202020204" charset="0"/>
            </a:endParaRPr>
          </a:p>
          <a:p>
            <a:pPr lvl="2"/>
            <a:r>
              <a:rPr lang="en-US" altLang="en-US" smtClean="0">
                <a:latin typeface="Arial" panose="02080604020202020204" charset="0"/>
              </a:rPr>
              <a:t>5. Do not position UI controls at run time. </a:t>
            </a:r>
            <a:endParaRPr lang="en-US" altLang="en-US" smtClean="0">
              <a:latin typeface="Arial" panose="02080604020202020204" charset="0"/>
            </a:endParaRPr>
          </a:p>
          <a:p>
            <a:pPr lvl="2"/>
            <a:r>
              <a:rPr lang="en-US" altLang="en-US" smtClean="0">
                <a:latin typeface="Arial" panose="02080604020202020204" charset="0"/>
              </a:rPr>
              <a:t>6. Icons and bitmaps do not contain text. </a:t>
            </a:r>
            <a:endParaRPr lang="en-US" altLang="en-US" smtClean="0">
              <a:latin typeface="Arial" panose="02080604020202020204" charset="0"/>
            </a:endParaRPr>
          </a:p>
          <a:p>
            <a:pPr lvl="2"/>
            <a:r>
              <a:rPr lang="en-US" altLang="en-US" smtClean="0">
                <a:latin typeface="Arial" panose="02080604020202020204" charset="0"/>
              </a:rPr>
              <a:t>7. No assumptions exist on drive and folder names or registry keys.</a:t>
            </a:r>
            <a:endParaRPr lang="en-US" altLang="en-US" smtClean="0">
              <a:latin typeface="Arial" panose="02080604020202020204" charset="0"/>
            </a:endParaRPr>
          </a:p>
          <a:p>
            <a:r>
              <a:rPr lang="en-US" altLang="en-US" smtClean="0"/>
              <a:t> Perform UI and documentation review</a:t>
            </a:r>
            <a:endParaRPr lang="en-US" altLang="en-US" smtClean="0"/>
          </a:p>
          <a:p>
            <a:pPr lvl="1"/>
            <a:r>
              <a:rPr lang="en-US" altLang="en-US" smtClean="0">
                <a:latin typeface="Arial" panose="02080604020202020204" charset="0"/>
              </a:rPr>
              <a:t>Make sure the terminology used in the UI and support documentation is clear, consistent, and unambiguous.</a:t>
            </a:r>
          </a:p>
        </p:txBody>
      </p:sp>
      <p:sp>
        <p:nvSpPr>
          <p:cNvPr id="4" name="Slide Number Placeholder 3"/>
          <p:cNvSpPr>
            <a:spLocks noGrp="1"/>
          </p:cNvSpPr>
          <p:nvPr>
            <p:ph type="sldNum" sz="quarter" idx="10"/>
          </p:nvPr>
        </p:nvSpPr>
        <p:spPr/>
        <p:txBody>
          <a:bodyPr/>
          <a:lstStyle/>
          <a:p>
            <a:pPr>
              <a:defRPr/>
            </a:pPr>
            <a:fld id="{0599678B-1311-44DC-AC96-BA4396F7C19D}" type="slidenum">
              <a:rPr lang="en-CA" smtClean="0"/>
            </a:fld>
            <a:endParaRPr lang="en-CA"/>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Lecture review</a:t>
            </a:r>
            <a:endParaRPr lang="en-US" dirty="0"/>
          </a:p>
        </p:txBody>
      </p:sp>
      <p:sp>
        <p:nvSpPr>
          <p:cNvPr id="4" name="Slide Number Placeholder 3"/>
          <p:cNvSpPr>
            <a:spLocks noGrp="1"/>
          </p:cNvSpPr>
          <p:nvPr>
            <p:ph type="sldNum" sz="quarter" idx="10"/>
          </p:nvPr>
        </p:nvSpPr>
        <p:spPr/>
        <p:txBody>
          <a:bodyPr/>
          <a:lstStyle/>
          <a:p>
            <a:pPr>
              <a:defRPr/>
            </a:pPr>
            <a:fld id="{BD226B0D-B73C-4D1B-B701-F341E484B81A}" type="slidenum">
              <a:rPr lang="en-CA" smtClean="0"/>
            </a:fld>
            <a:endParaRPr lang="en-CA"/>
          </a:p>
        </p:txBody>
      </p:sp>
      <p:pic>
        <p:nvPicPr>
          <p:cNvPr id="1434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3250" y="1866900"/>
            <a:ext cx="28575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Localization Testing</a:t>
            </a:r>
            <a:endParaRPr lang="en-US" dirty="0"/>
          </a:p>
        </p:txBody>
      </p:sp>
      <p:sp>
        <p:nvSpPr>
          <p:cNvPr id="32771" name="Content Placeholder 2"/>
          <p:cNvSpPr>
            <a:spLocks noGrp="1"/>
          </p:cNvSpPr>
          <p:nvPr>
            <p:ph idx="1"/>
          </p:nvPr>
        </p:nvSpPr>
        <p:spPr/>
        <p:txBody>
          <a:bodyPr/>
          <a:lstStyle/>
          <a:p>
            <a:r>
              <a:rPr lang="en-US" altLang="en-US" smtClean="0"/>
              <a:t>Definition</a:t>
            </a:r>
            <a:endParaRPr lang="en-US" altLang="en-US" smtClean="0"/>
          </a:p>
          <a:p>
            <a:pPr lvl="1"/>
            <a:r>
              <a:rPr lang="en-US" altLang="en-US" smtClean="0">
                <a:latin typeface="Arial" panose="02080604020202020204" charset="0"/>
              </a:rPr>
              <a:t>Localization translates the product UI and occasionally changes some initial settings to make it suitable for another region. </a:t>
            </a:r>
            <a:endParaRPr lang="en-US" altLang="en-US" smtClean="0">
              <a:latin typeface="Arial" panose="02080604020202020204" charset="0"/>
            </a:endParaRPr>
          </a:p>
          <a:p>
            <a:pPr lvl="1"/>
            <a:r>
              <a:rPr lang="en-US" altLang="en-US" smtClean="0">
                <a:latin typeface="Arial" panose="02080604020202020204" charset="0"/>
              </a:rPr>
              <a:t>Localization testing checks the quality of a product's localization for a particular target culture/locale. </a:t>
            </a:r>
            <a:endParaRPr lang="en-US" altLang="en-US" smtClean="0">
              <a:latin typeface="Arial" panose="02080604020202020204" charset="0"/>
            </a:endParaRPr>
          </a:p>
          <a:p>
            <a:r>
              <a:rPr lang="en-US" altLang="en-US" smtClean="0"/>
              <a:t> Remark</a:t>
            </a:r>
            <a:endParaRPr lang="en-US" altLang="en-US" smtClean="0"/>
          </a:p>
          <a:p>
            <a:pPr lvl="1"/>
            <a:r>
              <a:rPr lang="en-US" altLang="en-US" smtClean="0">
                <a:latin typeface="Arial" panose="02080604020202020204" charset="0"/>
              </a:rPr>
              <a:t>Localization testing is based on the results of globalization testing. </a:t>
            </a:r>
            <a:endParaRPr lang="en-US" altLang="en-US" smtClean="0">
              <a:latin typeface="Arial" panose="02080604020202020204" charset="0"/>
            </a:endParaRPr>
          </a:p>
          <a:p>
            <a:pPr lvl="1"/>
            <a:r>
              <a:rPr lang="en-US" altLang="en-US" smtClean="0">
                <a:latin typeface="Arial" panose="02080604020202020204" charset="0"/>
              </a:rPr>
              <a:t>Localization testing can be executed only on the localized version of a product. </a:t>
            </a:r>
            <a:endParaRPr lang="en-US" altLang="en-US" smtClean="0">
              <a:latin typeface="Arial" panose="02080604020202020204" charset="0"/>
            </a:endParaRPr>
          </a:p>
          <a:p>
            <a:pPr lvl="1"/>
            <a:r>
              <a:rPr lang="en-US" altLang="en-US" smtClean="0">
                <a:latin typeface="Arial" panose="02080604020202020204" charset="0"/>
              </a:rPr>
              <a:t>Localizability testing does not test for localization quality purpose.</a:t>
            </a:r>
          </a:p>
        </p:txBody>
      </p:sp>
      <p:sp>
        <p:nvSpPr>
          <p:cNvPr id="4" name="Slide Number Placeholder 3"/>
          <p:cNvSpPr>
            <a:spLocks noGrp="1"/>
          </p:cNvSpPr>
          <p:nvPr>
            <p:ph type="sldNum" sz="quarter" idx="10"/>
          </p:nvPr>
        </p:nvSpPr>
        <p:spPr/>
        <p:txBody>
          <a:bodyPr/>
          <a:lstStyle/>
          <a:p>
            <a:pPr>
              <a:defRPr/>
            </a:pPr>
            <a:fld id="{175368F8-E6B9-4A3E-B801-36890821B208}" type="slidenum">
              <a:rPr lang="en-CA" smtClean="0"/>
            </a:fld>
            <a:endParaRPr lang="en-CA"/>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Localization Testing</a:t>
            </a:r>
            <a:endParaRPr lang="en-US" dirty="0"/>
          </a:p>
        </p:txBody>
      </p:sp>
      <p:sp>
        <p:nvSpPr>
          <p:cNvPr id="33795" name="Content Placeholder 2"/>
          <p:cNvSpPr>
            <a:spLocks noGrp="1"/>
          </p:cNvSpPr>
          <p:nvPr>
            <p:ph idx="1"/>
          </p:nvPr>
        </p:nvSpPr>
        <p:spPr/>
        <p:txBody>
          <a:bodyPr/>
          <a:lstStyle/>
          <a:p>
            <a:pPr>
              <a:lnSpc>
                <a:spcPct val="150000"/>
              </a:lnSpc>
            </a:pPr>
            <a:r>
              <a:rPr lang="en-US" altLang="en-US" smtClean="0"/>
              <a:t> Points of localization testing</a:t>
            </a:r>
            <a:endParaRPr lang="en-US" altLang="en-US" smtClean="0"/>
          </a:p>
          <a:p>
            <a:pPr lvl="1">
              <a:lnSpc>
                <a:spcPct val="150000"/>
              </a:lnSpc>
            </a:pPr>
            <a:r>
              <a:rPr lang="en-US" altLang="en-US" smtClean="0">
                <a:latin typeface="Arial" panose="02080604020202020204" charset="0"/>
              </a:rPr>
              <a:t>The localization testing effort focuses on: </a:t>
            </a:r>
            <a:endParaRPr lang="en-US" altLang="en-US" smtClean="0">
              <a:latin typeface="Arial" panose="02080604020202020204" charset="0"/>
            </a:endParaRPr>
          </a:p>
          <a:p>
            <a:pPr lvl="2">
              <a:lnSpc>
                <a:spcPct val="150000"/>
              </a:lnSpc>
            </a:pPr>
            <a:r>
              <a:rPr lang="en-US" altLang="en-US" smtClean="0">
                <a:latin typeface="Arial" panose="02080604020202020204" charset="0"/>
              </a:rPr>
              <a:t>1. Areas affected by localization, such as UI and content. </a:t>
            </a:r>
            <a:endParaRPr lang="en-US" altLang="en-US" smtClean="0">
              <a:latin typeface="Arial" panose="02080604020202020204" charset="0"/>
            </a:endParaRPr>
          </a:p>
          <a:p>
            <a:pPr lvl="2">
              <a:lnSpc>
                <a:spcPct val="150000"/>
              </a:lnSpc>
            </a:pPr>
            <a:r>
              <a:rPr lang="en-US" altLang="en-US" smtClean="0">
                <a:latin typeface="Arial" panose="02080604020202020204" charset="0"/>
              </a:rPr>
              <a:t>2. Culture/locale-specific, language-specific, and region-specific areas.</a:t>
            </a:r>
            <a:endParaRPr lang="en-US" altLang="en-US" smtClean="0">
              <a:latin typeface="Arial" panose="02080604020202020204" charset="0"/>
            </a:endParaRPr>
          </a:p>
          <a:p>
            <a:pPr lvl="1">
              <a:lnSpc>
                <a:spcPct val="150000"/>
              </a:lnSpc>
            </a:pPr>
            <a:r>
              <a:rPr lang="en-US" altLang="en-US" smtClean="0">
                <a:latin typeface="Arial" panose="02080604020202020204" charset="0"/>
              </a:rPr>
              <a:t>In addition, localization testing should include: </a:t>
            </a:r>
            <a:endParaRPr lang="en-US" altLang="en-US" smtClean="0">
              <a:latin typeface="Arial" panose="02080604020202020204" charset="0"/>
            </a:endParaRPr>
          </a:p>
          <a:p>
            <a:pPr lvl="2">
              <a:lnSpc>
                <a:spcPct val="150000"/>
              </a:lnSpc>
            </a:pPr>
            <a:r>
              <a:rPr lang="en-US" altLang="en-US" smtClean="0">
                <a:latin typeface="Arial" panose="02080604020202020204" charset="0"/>
              </a:rPr>
              <a:t>1. Basic functionality tests.</a:t>
            </a:r>
            <a:endParaRPr lang="en-US" altLang="en-US" smtClean="0">
              <a:latin typeface="Arial" panose="02080604020202020204" charset="0"/>
            </a:endParaRPr>
          </a:p>
          <a:p>
            <a:pPr lvl="2">
              <a:lnSpc>
                <a:spcPct val="150000"/>
              </a:lnSpc>
            </a:pPr>
            <a:r>
              <a:rPr lang="en-US" altLang="en-US" smtClean="0">
                <a:latin typeface="Arial" panose="02080604020202020204" charset="0"/>
              </a:rPr>
              <a:t>2. Setup and upgrade tests run in the localized environment. </a:t>
            </a:r>
            <a:endParaRPr lang="en-US" altLang="en-US" smtClean="0">
              <a:latin typeface="Arial" panose="02080604020202020204" charset="0"/>
            </a:endParaRPr>
          </a:p>
          <a:p>
            <a:pPr lvl="2">
              <a:lnSpc>
                <a:spcPct val="150000"/>
              </a:lnSpc>
            </a:pPr>
            <a:r>
              <a:rPr lang="en-US" altLang="en-US" smtClean="0">
                <a:latin typeface="Arial" panose="02080604020202020204" charset="0"/>
              </a:rPr>
              <a:t>3. Plan application and hardware compatibility tests according to the product's target region.</a:t>
            </a:r>
          </a:p>
        </p:txBody>
      </p:sp>
      <p:sp>
        <p:nvSpPr>
          <p:cNvPr id="4" name="Slide Number Placeholder 3"/>
          <p:cNvSpPr>
            <a:spLocks noGrp="1"/>
          </p:cNvSpPr>
          <p:nvPr>
            <p:ph type="sldNum" sz="quarter" idx="10"/>
          </p:nvPr>
        </p:nvSpPr>
        <p:spPr/>
        <p:txBody>
          <a:bodyPr/>
          <a:lstStyle/>
          <a:p>
            <a:pPr>
              <a:defRPr/>
            </a:pPr>
            <a:fld id="{6C1979E4-0C05-4BE9-971E-D01672E4B051}" type="slidenum">
              <a:rPr lang="en-CA" smtClean="0"/>
            </a:fld>
            <a:endParaRPr lang="en-CA"/>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Localization Testing</a:t>
            </a:r>
            <a:endParaRPr lang="en-US" dirty="0"/>
          </a:p>
        </p:txBody>
      </p:sp>
      <p:sp>
        <p:nvSpPr>
          <p:cNvPr id="34819" name="Content Placeholder 2"/>
          <p:cNvSpPr>
            <a:spLocks noGrp="1"/>
          </p:cNvSpPr>
          <p:nvPr>
            <p:ph idx="1"/>
          </p:nvPr>
        </p:nvSpPr>
        <p:spPr>
          <a:xfrm>
            <a:off x="457200" y="1017588"/>
            <a:ext cx="8229600" cy="5248275"/>
          </a:xfrm>
        </p:spPr>
        <p:txBody>
          <a:bodyPr/>
          <a:lstStyle/>
          <a:p>
            <a:pPr>
              <a:lnSpc>
                <a:spcPct val="150000"/>
              </a:lnSpc>
            </a:pPr>
            <a:r>
              <a:rPr lang="en-US" altLang="en-US" smtClean="0"/>
              <a:t> Points of localization testing</a:t>
            </a:r>
            <a:endParaRPr lang="en-US" altLang="en-US" smtClean="0"/>
          </a:p>
          <a:p>
            <a:pPr lvl="1">
              <a:lnSpc>
                <a:spcPct val="150000"/>
              </a:lnSpc>
            </a:pPr>
            <a:r>
              <a:rPr lang="en-US" altLang="en-US" smtClean="0">
                <a:latin typeface="Arial" panose="02080604020202020204" charset="0"/>
              </a:rPr>
              <a:t>The localization testing of the user interface and linguistics should cover: </a:t>
            </a:r>
            <a:endParaRPr lang="en-US" altLang="en-US" smtClean="0">
              <a:latin typeface="Arial" panose="02080604020202020204" charset="0"/>
            </a:endParaRPr>
          </a:p>
          <a:p>
            <a:pPr lvl="2">
              <a:lnSpc>
                <a:spcPct val="150000"/>
              </a:lnSpc>
            </a:pPr>
            <a:r>
              <a:rPr lang="en-US" altLang="en-US" smtClean="0">
                <a:latin typeface="Arial" panose="02080604020202020204" charset="0"/>
              </a:rPr>
              <a:t>1. Validation of all application resources. </a:t>
            </a:r>
            <a:endParaRPr lang="en-US" altLang="en-US" smtClean="0">
              <a:latin typeface="Arial" panose="02080604020202020204" charset="0"/>
            </a:endParaRPr>
          </a:p>
          <a:p>
            <a:pPr lvl="2">
              <a:lnSpc>
                <a:spcPct val="150000"/>
              </a:lnSpc>
            </a:pPr>
            <a:r>
              <a:rPr lang="en-US" altLang="en-US" smtClean="0">
                <a:latin typeface="Arial" panose="02080604020202020204" charset="0"/>
              </a:rPr>
              <a:t>2. Verification of linguistic accuracy and resource attributes. </a:t>
            </a:r>
            <a:endParaRPr lang="en-US" altLang="en-US" smtClean="0">
              <a:latin typeface="Arial" panose="02080604020202020204" charset="0"/>
            </a:endParaRPr>
          </a:p>
          <a:p>
            <a:pPr lvl="2">
              <a:lnSpc>
                <a:spcPct val="150000"/>
              </a:lnSpc>
            </a:pPr>
            <a:r>
              <a:rPr lang="en-US" altLang="en-US" smtClean="0">
                <a:latin typeface="Arial" panose="02080604020202020204" charset="0"/>
              </a:rPr>
              <a:t>3. Typographical errors.</a:t>
            </a:r>
            <a:endParaRPr lang="en-US" altLang="en-US" smtClean="0">
              <a:latin typeface="Arial" panose="02080604020202020204" charset="0"/>
            </a:endParaRPr>
          </a:p>
          <a:p>
            <a:pPr lvl="2">
              <a:lnSpc>
                <a:spcPct val="150000"/>
              </a:lnSpc>
            </a:pPr>
            <a:r>
              <a:rPr lang="en-US" altLang="en-US" smtClean="0">
                <a:latin typeface="Arial" panose="02080604020202020204" charset="0"/>
              </a:rPr>
              <a:t>4. Consistency checking of printed documentation, online help, messages, interface resources, command-key sequences, etc. </a:t>
            </a:r>
            <a:endParaRPr lang="en-US" altLang="en-US" smtClean="0">
              <a:latin typeface="Arial" panose="02080604020202020204" charset="0"/>
            </a:endParaRPr>
          </a:p>
          <a:p>
            <a:pPr lvl="2">
              <a:lnSpc>
                <a:spcPct val="150000"/>
              </a:lnSpc>
            </a:pPr>
            <a:r>
              <a:rPr lang="en-US" altLang="en-US" smtClean="0">
                <a:latin typeface="Arial" panose="02080604020202020204" charset="0"/>
              </a:rPr>
              <a:t>5. Confirmation of adherence to system, input, and display environment standards. </a:t>
            </a:r>
            <a:endParaRPr lang="en-US" altLang="en-US" smtClean="0">
              <a:latin typeface="Arial" panose="02080604020202020204" charset="0"/>
            </a:endParaRPr>
          </a:p>
          <a:p>
            <a:pPr lvl="2">
              <a:lnSpc>
                <a:spcPct val="150000"/>
              </a:lnSpc>
            </a:pPr>
            <a:r>
              <a:rPr lang="en-US" altLang="en-US" smtClean="0">
                <a:latin typeface="Arial" panose="02080604020202020204" charset="0"/>
              </a:rPr>
              <a:t>6. User interface usability.</a:t>
            </a:r>
            <a:endParaRPr lang="en-US" altLang="en-US" smtClean="0">
              <a:latin typeface="Arial" panose="02080604020202020204" charset="0"/>
            </a:endParaRPr>
          </a:p>
          <a:p>
            <a:pPr lvl="2">
              <a:lnSpc>
                <a:spcPct val="150000"/>
              </a:lnSpc>
            </a:pPr>
            <a:r>
              <a:rPr lang="en-US" altLang="en-US" smtClean="0">
                <a:latin typeface="Arial" panose="02080604020202020204" charset="0"/>
              </a:rPr>
              <a:t>7. Assessment of cultural appropriateness.</a:t>
            </a:r>
          </a:p>
        </p:txBody>
      </p:sp>
      <p:sp>
        <p:nvSpPr>
          <p:cNvPr id="4" name="Slide Number Placeholder 3"/>
          <p:cNvSpPr>
            <a:spLocks noGrp="1"/>
          </p:cNvSpPr>
          <p:nvPr>
            <p:ph type="sldNum" sz="quarter" idx="10"/>
          </p:nvPr>
        </p:nvSpPr>
        <p:spPr/>
        <p:txBody>
          <a:bodyPr/>
          <a:lstStyle/>
          <a:p>
            <a:pPr>
              <a:defRPr/>
            </a:pPr>
            <a:fld id="{C8EB3834-AD8F-4D19-9FA1-230C87234D2D}" type="slidenum">
              <a:rPr lang="en-CA" smtClean="0"/>
            </a:fld>
            <a:endParaRPr lang="en-CA"/>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Localization Testing</a:t>
            </a:r>
            <a:endParaRPr lang="en-US" dirty="0"/>
          </a:p>
        </p:txBody>
      </p:sp>
      <p:sp>
        <p:nvSpPr>
          <p:cNvPr id="35843" name="Content Placeholder 2"/>
          <p:cNvSpPr>
            <a:spLocks noGrp="1"/>
          </p:cNvSpPr>
          <p:nvPr>
            <p:ph idx="1"/>
          </p:nvPr>
        </p:nvSpPr>
        <p:spPr/>
        <p:txBody>
          <a:bodyPr/>
          <a:lstStyle/>
          <a:p>
            <a:pPr>
              <a:lnSpc>
                <a:spcPct val="150000"/>
              </a:lnSpc>
            </a:pPr>
            <a:r>
              <a:rPr lang="en-US" altLang="en-US" smtClean="0"/>
              <a:t> Points of localization testing</a:t>
            </a:r>
            <a:endParaRPr lang="en-US" altLang="en-US" smtClean="0"/>
          </a:p>
          <a:p>
            <a:pPr lvl="1">
              <a:lnSpc>
                <a:spcPct val="150000"/>
              </a:lnSpc>
            </a:pPr>
            <a:r>
              <a:rPr lang="en-US" altLang="en-US" smtClean="0">
                <a:latin typeface="Arial" panose="02080604020202020204" charset="0"/>
              </a:rPr>
              <a:t>The localization testing of the user interface and linguistics should cover: </a:t>
            </a:r>
            <a:endParaRPr lang="en-US" altLang="en-US" smtClean="0">
              <a:latin typeface="Arial" panose="02080604020202020204" charset="0"/>
            </a:endParaRPr>
          </a:p>
          <a:p>
            <a:pPr lvl="1">
              <a:lnSpc>
                <a:spcPct val="150000"/>
              </a:lnSpc>
            </a:pPr>
            <a:r>
              <a:rPr lang="en-US" altLang="en-US" smtClean="0">
                <a:latin typeface="Arial" panose="02080604020202020204" charset="0"/>
              </a:rPr>
              <a:t>1. Checking of politically sensitive content.</a:t>
            </a:r>
            <a:endParaRPr lang="en-US" altLang="en-US" smtClean="0">
              <a:latin typeface="Arial" panose="02080604020202020204" charset="0"/>
            </a:endParaRPr>
          </a:p>
          <a:p>
            <a:pPr lvl="1">
              <a:lnSpc>
                <a:spcPct val="150000"/>
              </a:lnSpc>
            </a:pPr>
            <a:r>
              <a:rPr lang="en-US" altLang="en-US" smtClean="0">
                <a:latin typeface="Arial" panose="02080604020202020204" charset="0"/>
              </a:rPr>
              <a:t>2. When shipping a localized product, make sure that localized documentation (manuals, online help, context help, etc.) is included. Items to check include: </a:t>
            </a:r>
            <a:endParaRPr lang="en-US" altLang="en-US" smtClean="0">
              <a:latin typeface="Arial" panose="02080604020202020204" charset="0"/>
            </a:endParaRPr>
          </a:p>
          <a:p>
            <a:pPr lvl="2">
              <a:lnSpc>
                <a:spcPct val="150000"/>
              </a:lnSpc>
            </a:pPr>
            <a:r>
              <a:rPr lang="en-US" altLang="en-US" smtClean="0">
                <a:latin typeface="Arial" panose="02080604020202020204" charset="0"/>
              </a:rPr>
              <a:t>The quality of the translation. </a:t>
            </a:r>
            <a:endParaRPr lang="en-US" altLang="en-US" smtClean="0">
              <a:latin typeface="Arial" panose="02080604020202020204" charset="0"/>
            </a:endParaRPr>
          </a:p>
          <a:p>
            <a:pPr lvl="2">
              <a:lnSpc>
                <a:spcPct val="150000"/>
              </a:lnSpc>
            </a:pPr>
            <a:r>
              <a:rPr lang="en-US" altLang="en-US" smtClean="0">
                <a:latin typeface="Arial" panose="02080604020202020204" charset="0"/>
              </a:rPr>
              <a:t>The completeness of the translation.</a:t>
            </a:r>
            <a:endParaRPr lang="en-US" altLang="en-US" smtClean="0">
              <a:latin typeface="Arial" panose="02080604020202020204" charset="0"/>
            </a:endParaRPr>
          </a:p>
          <a:p>
            <a:pPr lvl="2">
              <a:lnSpc>
                <a:spcPct val="150000"/>
              </a:lnSpc>
            </a:pPr>
            <a:r>
              <a:rPr lang="en-US" altLang="en-US" smtClean="0">
                <a:latin typeface="Arial" panose="02080604020202020204" charset="0"/>
              </a:rPr>
              <a:t>Terminology is used consistently in all documents and application UI.</a:t>
            </a:r>
          </a:p>
        </p:txBody>
      </p:sp>
      <p:sp>
        <p:nvSpPr>
          <p:cNvPr id="4" name="Slide Number Placeholder 3"/>
          <p:cNvSpPr>
            <a:spLocks noGrp="1"/>
          </p:cNvSpPr>
          <p:nvPr>
            <p:ph type="sldNum" sz="quarter" idx="10"/>
          </p:nvPr>
        </p:nvSpPr>
        <p:spPr/>
        <p:txBody>
          <a:bodyPr/>
          <a:lstStyle/>
          <a:p>
            <a:pPr>
              <a:defRPr/>
            </a:pPr>
            <a:fld id="{6630CDA5-1B86-405D-A526-CADF91B0543F}" type="slidenum">
              <a:rPr lang="en-CA" smtClean="0"/>
            </a:fld>
            <a:endParaRPr lang="en-CA"/>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is Documentation Testing</a:t>
            </a:r>
            <a:endParaRPr lang="en-US" dirty="0"/>
          </a:p>
        </p:txBody>
      </p:sp>
      <p:sp>
        <p:nvSpPr>
          <p:cNvPr id="36867" name="Content Placeholder 2"/>
          <p:cNvSpPr>
            <a:spLocks noGrp="1"/>
          </p:cNvSpPr>
          <p:nvPr>
            <p:ph idx="1"/>
          </p:nvPr>
        </p:nvSpPr>
        <p:spPr/>
        <p:txBody>
          <a:bodyPr/>
          <a:lstStyle/>
          <a:p>
            <a:pPr>
              <a:lnSpc>
                <a:spcPct val="150000"/>
              </a:lnSpc>
            </a:pPr>
            <a:r>
              <a:rPr lang="en-US" altLang="en-US" smtClean="0"/>
              <a:t> Definition </a:t>
            </a:r>
            <a:endParaRPr lang="en-US" altLang="en-US" smtClean="0"/>
          </a:p>
          <a:p>
            <a:pPr lvl="1">
              <a:lnSpc>
                <a:spcPct val="150000"/>
              </a:lnSpc>
            </a:pPr>
            <a:r>
              <a:rPr lang="en-US" altLang="en-US" smtClean="0">
                <a:latin typeface="Arial" panose="02080604020202020204" charset="0"/>
              </a:rPr>
              <a:t>The process of verifying correctness of software documents and ensuring the correctness of operation steps described in the user manual.</a:t>
            </a:r>
            <a:endParaRPr lang="en-US" altLang="en-US" smtClean="0">
              <a:latin typeface="Arial" panose="02080604020202020204" charset="0"/>
            </a:endParaRPr>
          </a:p>
          <a:p>
            <a:pPr>
              <a:lnSpc>
                <a:spcPct val="150000"/>
              </a:lnSpc>
            </a:pPr>
            <a:r>
              <a:rPr lang="en-US" altLang="en-US" smtClean="0"/>
              <a:t> Why documentation testing is needed:</a:t>
            </a:r>
            <a:endParaRPr lang="en-US" altLang="en-US" smtClean="0"/>
          </a:p>
          <a:p>
            <a:pPr lvl="1">
              <a:lnSpc>
                <a:spcPct val="150000"/>
              </a:lnSpc>
            </a:pPr>
            <a:r>
              <a:rPr lang="en-US" altLang="en-US" smtClean="0">
                <a:latin typeface="Arial" panose="02080604020202020204" charset="0"/>
              </a:rPr>
              <a:t>Documentation is a part of the entire software product and is exposed directly to the end user.</a:t>
            </a:r>
            <a:endParaRPr lang="en-US" altLang="en-US" smtClean="0">
              <a:latin typeface="Arial" panose="02080604020202020204" charset="0"/>
            </a:endParaRPr>
          </a:p>
          <a:p>
            <a:pPr lvl="1">
              <a:lnSpc>
                <a:spcPct val="150000"/>
              </a:lnSpc>
            </a:pPr>
            <a:r>
              <a:rPr lang="en-US" altLang="en-US" smtClean="0">
                <a:latin typeface="Arial" panose="02080604020202020204" charset="0"/>
              </a:rPr>
              <a:t>End users may operate the software according to certain documents. If there are defects lying in the document, your customer would be annoyed.</a:t>
            </a:r>
          </a:p>
        </p:txBody>
      </p:sp>
      <p:sp>
        <p:nvSpPr>
          <p:cNvPr id="4" name="Slide Number Placeholder 3"/>
          <p:cNvSpPr>
            <a:spLocks noGrp="1"/>
          </p:cNvSpPr>
          <p:nvPr>
            <p:ph type="sldNum" sz="quarter" idx="10"/>
          </p:nvPr>
        </p:nvSpPr>
        <p:spPr/>
        <p:txBody>
          <a:bodyPr/>
          <a:lstStyle/>
          <a:p>
            <a:pPr>
              <a:defRPr/>
            </a:pPr>
            <a:fld id="{B3144541-506D-4216-A64F-D051D6873795}" type="slidenum">
              <a:rPr lang="en-CA" smtClean="0"/>
            </a:fld>
            <a:endParaRPr lang="en-CA"/>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797800" cy="563563"/>
          </a:xfrm>
        </p:spPr>
        <p:txBody>
          <a:bodyPr/>
          <a:lstStyle/>
          <a:p>
            <a:pPr>
              <a:defRPr/>
            </a:pPr>
            <a:r>
              <a:rPr lang="en-US" sz="2400" dirty="0" smtClean="0"/>
              <a:t>Category of Software Documentation</a:t>
            </a:r>
            <a:endParaRPr lang="en-US" sz="2400" dirty="0"/>
          </a:p>
        </p:txBody>
      </p:sp>
      <p:sp>
        <p:nvSpPr>
          <p:cNvPr id="37891" name="Content Placeholder 2"/>
          <p:cNvSpPr>
            <a:spLocks noGrp="1"/>
          </p:cNvSpPr>
          <p:nvPr>
            <p:ph idx="1"/>
          </p:nvPr>
        </p:nvSpPr>
        <p:spPr/>
        <p:txBody>
          <a:bodyPr/>
          <a:lstStyle/>
          <a:p>
            <a:pPr>
              <a:lnSpc>
                <a:spcPct val="150000"/>
              </a:lnSpc>
            </a:pPr>
            <a:r>
              <a:rPr lang="en-US" altLang="en-US" smtClean="0"/>
              <a:t> Common categories of software documentation</a:t>
            </a:r>
            <a:endParaRPr lang="en-US" altLang="en-US" smtClean="0"/>
          </a:p>
          <a:p>
            <a:pPr lvl="1">
              <a:lnSpc>
                <a:spcPct val="150000"/>
              </a:lnSpc>
            </a:pPr>
            <a:r>
              <a:rPr lang="en-US" altLang="en-US" smtClean="0">
                <a:latin typeface="Arial" panose="02080604020202020204" charset="0"/>
              </a:rPr>
              <a:t>User documentation</a:t>
            </a:r>
            <a:endParaRPr lang="en-US" altLang="en-US" smtClean="0">
              <a:latin typeface="Arial" panose="02080604020202020204" charset="0"/>
            </a:endParaRPr>
          </a:p>
          <a:p>
            <a:pPr lvl="2">
              <a:lnSpc>
                <a:spcPct val="150000"/>
              </a:lnSpc>
            </a:pPr>
            <a:r>
              <a:rPr lang="en-US" altLang="en-US" smtClean="0">
                <a:latin typeface="Arial" panose="02080604020202020204" charset="0"/>
              </a:rPr>
              <a:t>1. User manual</a:t>
            </a:r>
            <a:endParaRPr lang="en-US" altLang="en-US" smtClean="0">
              <a:latin typeface="Arial" panose="02080604020202020204" charset="0"/>
            </a:endParaRPr>
          </a:p>
          <a:p>
            <a:pPr lvl="2">
              <a:lnSpc>
                <a:spcPct val="150000"/>
              </a:lnSpc>
            </a:pPr>
            <a:r>
              <a:rPr lang="en-US" altLang="en-US" smtClean="0">
                <a:latin typeface="Arial" panose="02080604020202020204" charset="0"/>
              </a:rPr>
              <a:t>2. Operation manual</a:t>
            </a:r>
            <a:endParaRPr lang="en-US" altLang="en-US" smtClean="0">
              <a:latin typeface="Arial" panose="02080604020202020204" charset="0"/>
            </a:endParaRPr>
          </a:p>
          <a:p>
            <a:pPr lvl="2">
              <a:lnSpc>
                <a:spcPct val="150000"/>
              </a:lnSpc>
            </a:pPr>
            <a:r>
              <a:rPr lang="en-US" altLang="en-US" smtClean="0">
                <a:latin typeface="Arial" panose="02080604020202020204" charset="0"/>
              </a:rPr>
              <a:t>3. Maintenance handbook</a:t>
            </a:r>
            <a:endParaRPr lang="en-US" altLang="en-US" smtClean="0">
              <a:latin typeface="Arial" panose="02080604020202020204" charset="0"/>
            </a:endParaRPr>
          </a:p>
          <a:p>
            <a:pPr lvl="1">
              <a:lnSpc>
                <a:spcPct val="150000"/>
              </a:lnSpc>
            </a:pPr>
            <a:r>
              <a:rPr lang="en-US" altLang="en-US" smtClean="0">
                <a:latin typeface="Arial" panose="02080604020202020204" charset="0"/>
              </a:rPr>
              <a:t>Development documentation</a:t>
            </a:r>
            <a:endParaRPr lang="en-US" altLang="en-US" smtClean="0">
              <a:latin typeface="Arial" panose="02080604020202020204" charset="0"/>
            </a:endParaRPr>
          </a:p>
          <a:p>
            <a:pPr lvl="2">
              <a:lnSpc>
                <a:spcPct val="150000"/>
              </a:lnSpc>
            </a:pPr>
            <a:r>
              <a:rPr lang="en-US" altLang="en-US" smtClean="0">
                <a:latin typeface="Arial" panose="02080604020202020204" charset="0"/>
              </a:rPr>
              <a:t>1. Software requirement specification</a:t>
            </a:r>
            <a:endParaRPr lang="en-US" altLang="en-US" smtClean="0">
              <a:latin typeface="Arial" panose="02080604020202020204" charset="0"/>
            </a:endParaRPr>
          </a:p>
          <a:p>
            <a:pPr lvl="2">
              <a:lnSpc>
                <a:spcPct val="150000"/>
              </a:lnSpc>
            </a:pPr>
            <a:r>
              <a:rPr lang="en-US" altLang="en-US" smtClean="0">
                <a:latin typeface="Arial" panose="02080604020202020204" charset="0"/>
              </a:rPr>
              <a:t>2. High level design specification</a:t>
            </a:r>
            <a:endParaRPr lang="en-US" altLang="en-US" smtClean="0">
              <a:latin typeface="Arial" panose="02080604020202020204" charset="0"/>
            </a:endParaRPr>
          </a:p>
          <a:p>
            <a:pPr lvl="2">
              <a:lnSpc>
                <a:spcPct val="150000"/>
              </a:lnSpc>
            </a:pPr>
            <a:r>
              <a:rPr lang="en-US" altLang="en-US" smtClean="0">
                <a:latin typeface="Arial" panose="02080604020202020204" charset="0"/>
              </a:rPr>
              <a:t>3. Low level design specification</a:t>
            </a:r>
            <a:endParaRPr lang="en-US" altLang="en-US" smtClean="0">
              <a:latin typeface="Arial" panose="02080604020202020204" charset="0"/>
            </a:endParaRPr>
          </a:p>
          <a:p>
            <a:pPr lvl="2">
              <a:lnSpc>
                <a:spcPct val="150000"/>
              </a:lnSpc>
            </a:pPr>
            <a:r>
              <a:rPr lang="en-US" altLang="en-US" smtClean="0">
                <a:latin typeface="Arial" panose="02080604020202020204" charset="0"/>
              </a:rPr>
              <a:t>4. Test plan</a:t>
            </a:r>
            <a:endParaRPr lang="en-US" altLang="en-US" smtClean="0">
              <a:latin typeface="Arial" panose="02080604020202020204" charset="0"/>
            </a:endParaRPr>
          </a:p>
          <a:p>
            <a:pPr lvl="2">
              <a:lnSpc>
                <a:spcPct val="150000"/>
              </a:lnSpc>
            </a:pPr>
            <a:r>
              <a:rPr lang="en-US" altLang="en-US" smtClean="0">
                <a:latin typeface="Arial" panose="02080604020202020204" charset="0"/>
              </a:rPr>
              <a:t>5. Project plan</a:t>
            </a:r>
          </a:p>
        </p:txBody>
      </p:sp>
      <p:sp>
        <p:nvSpPr>
          <p:cNvPr id="4" name="Slide Number Placeholder 3"/>
          <p:cNvSpPr>
            <a:spLocks noGrp="1"/>
          </p:cNvSpPr>
          <p:nvPr>
            <p:ph type="sldNum" sz="quarter" idx="10"/>
          </p:nvPr>
        </p:nvSpPr>
        <p:spPr/>
        <p:txBody>
          <a:bodyPr/>
          <a:lstStyle/>
          <a:p>
            <a:pPr>
              <a:defRPr/>
            </a:pPr>
            <a:fld id="{08EEB9C3-0191-4693-836D-89C0E2FF09F1}" type="slidenum">
              <a:rPr lang="en-CA" smtClean="0"/>
            </a:fld>
            <a:endParaRPr lang="en-CA"/>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Which Should Be Tested(1)</a:t>
            </a:r>
            <a:endParaRPr lang="en-US" dirty="0"/>
          </a:p>
        </p:txBody>
      </p:sp>
      <p:sp>
        <p:nvSpPr>
          <p:cNvPr id="38915" name="Content Placeholder 2"/>
          <p:cNvSpPr>
            <a:spLocks noGrp="1"/>
          </p:cNvSpPr>
          <p:nvPr>
            <p:ph idx="1"/>
          </p:nvPr>
        </p:nvSpPr>
        <p:spPr/>
        <p:txBody>
          <a:bodyPr/>
          <a:lstStyle/>
          <a:p>
            <a:r>
              <a:rPr lang="en-US" altLang="en-US" smtClean="0"/>
              <a:t> Which document should be tested?</a:t>
            </a:r>
            <a:endParaRPr lang="en-US" altLang="en-US" smtClean="0"/>
          </a:p>
          <a:p>
            <a:pPr lvl="1"/>
            <a:r>
              <a:rPr lang="en-US" altLang="en-US" smtClean="0">
                <a:latin typeface="Arial" panose="02080604020202020204" charset="0"/>
              </a:rPr>
              <a:t>Answer: Every document should be tested by applying different methods.</a:t>
            </a:r>
            <a:endParaRPr lang="en-US" altLang="en-US" smtClean="0">
              <a:latin typeface="Arial" panose="02080604020202020204" charset="0"/>
            </a:endParaRPr>
          </a:p>
          <a:p>
            <a:pPr lvl="1"/>
            <a:r>
              <a:rPr lang="en-US" altLang="en-US" smtClean="0">
                <a:latin typeface="Arial" panose="02080604020202020204" charset="0"/>
              </a:rPr>
              <a:t>Development documentation </a:t>
            </a:r>
            <a:endParaRPr lang="en-US" altLang="en-US" smtClean="0">
              <a:latin typeface="Arial" panose="02080604020202020204" charset="0"/>
            </a:endParaRPr>
          </a:p>
          <a:p>
            <a:pPr lvl="2"/>
            <a:r>
              <a:rPr lang="en-US" altLang="en-US" smtClean="0">
                <a:latin typeface="Arial" panose="02080604020202020204" charset="0"/>
              </a:rPr>
              <a:t>1. Is finished at the end of each software development phase and often used by the project members. </a:t>
            </a:r>
            <a:endParaRPr lang="en-US" altLang="en-US" smtClean="0">
              <a:latin typeface="Arial" panose="02080604020202020204" charset="0"/>
            </a:endParaRPr>
          </a:p>
          <a:p>
            <a:pPr lvl="2"/>
            <a:r>
              <a:rPr lang="en-US" altLang="en-US" smtClean="0">
                <a:latin typeface="Arial" panose="02080604020202020204" charset="0"/>
              </a:rPr>
              <a:t>2. Considering the importance of these documents, the common method applied to test development documentation is review.</a:t>
            </a:r>
            <a:endParaRPr lang="en-US" altLang="en-US" smtClean="0">
              <a:latin typeface="Arial" panose="02080604020202020204" charset="0"/>
            </a:endParaRPr>
          </a:p>
          <a:p>
            <a:pPr lvl="2"/>
            <a:r>
              <a:rPr lang="en-US" altLang="en-US" smtClean="0">
                <a:latin typeface="Arial" panose="02080604020202020204" charset="0"/>
              </a:rPr>
              <a:t>3. Development documentation testing is conducted as soon as they are finished.</a:t>
            </a:r>
            <a:endParaRPr lang="en-US" altLang="en-US" smtClean="0">
              <a:latin typeface="Arial" panose="02080604020202020204" charset="0"/>
            </a:endParaRPr>
          </a:p>
          <a:p>
            <a:pPr lvl="1"/>
            <a:r>
              <a:rPr lang="en-US" altLang="en-US" smtClean="0">
                <a:latin typeface="Arial" panose="02080604020202020204" charset="0"/>
              </a:rPr>
              <a:t>User documentation</a:t>
            </a:r>
            <a:endParaRPr lang="en-US" altLang="en-US" smtClean="0">
              <a:latin typeface="Arial" panose="02080604020202020204" charset="0"/>
            </a:endParaRPr>
          </a:p>
          <a:p>
            <a:pPr lvl="2"/>
            <a:r>
              <a:rPr lang="en-US" altLang="en-US" smtClean="0">
                <a:latin typeface="Arial" panose="02080604020202020204" charset="0"/>
              </a:rPr>
              <a:t>1. Is finished at the end of the software development process and often used by end users.</a:t>
            </a:r>
            <a:endParaRPr lang="en-US" altLang="en-US" smtClean="0">
              <a:latin typeface="Arial" panose="02080604020202020204" charset="0"/>
            </a:endParaRPr>
          </a:p>
          <a:p>
            <a:pPr lvl="2"/>
            <a:r>
              <a:rPr lang="en-US" altLang="en-US" smtClean="0">
                <a:latin typeface="Arial" panose="02080604020202020204" charset="0"/>
              </a:rPr>
              <a:t>(to be continued)</a:t>
            </a:r>
          </a:p>
        </p:txBody>
      </p:sp>
      <p:sp>
        <p:nvSpPr>
          <p:cNvPr id="4" name="Slide Number Placeholder 3"/>
          <p:cNvSpPr>
            <a:spLocks noGrp="1"/>
          </p:cNvSpPr>
          <p:nvPr>
            <p:ph type="sldNum" sz="quarter" idx="10"/>
          </p:nvPr>
        </p:nvSpPr>
        <p:spPr/>
        <p:txBody>
          <a:bodyPr/>
          <a:lstStyle/>
          <a:p>
            <a:pPr>
              <a:defRPr/>
            </a:pPr>
            <a:fld id="{27869B1F-27CE-4BB2-8D05-1FDF8B55DE3B}" type="slidenum">
              <a:rPr lang="en-CA" smtClean="0"/>
            </a:fld>
            <a:endParaRPr lang="en-CA"/>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Which Should Be Tested(2)</a:t>
            </a:r>
            <a:endParaRPr lang="en-US" dirty="0"/>
          </a:p>
        </p:txBody>
      </p:sp>
      <p:sp>
        <p:nvSpPr>
          <p:cNvPr id="39939" name="Content Placeholder 2"/>
          <p:cNvSpPr>
            <a:spLocks noGrp="1"/>
          </p:cNvSpPr>
          <p:nvPr>
            <p:ph idx="1"/>
          </p:nvPr>
        </p:nvSpPr>
        <p:spPr/>
        <p:txBody>
          <a:bodyPr/>
          <a:lstStyle/>
          <a:p>
            <a:pPr>
              <a:lnSpc>
                <a:spcPct val="150000"/>
              </a:lnSpc>
            </a:pPr>
            <a:r>
              <a:rPr lang="en-US" altLang="en-US" smtClean="0"/>
              <a:t> Which document should be tested?</a:t>
            </a:r>
            <a:endParaRPr lang="en-US" altLang="en-US" smtClean="0"/>
          </a:p>
          <a:p>
            <a:pPr lvl="1">
              <a:lnSpc>
                <a:spcPct val="150000"/>
              </a:lnSpc>
            </a:pPr>
            <a:r>
              <a:rPr lang="en-US" altLang="en-US" b="1" smtClean="0">
                <a:latin typeface="Arial" panose="02080604020202020204" charset="0"/>
              </a:rPr>
              <a:t>User documentation</a:t>
            </a:r>
            <a:endParaRPr lang="en-US" altLang="en-US" b="1" smtClean="0">
              <a:latin typeface="Arial" panose="02080604020202020204" charset="0"/>
            </a:endParaRPr>
          </a:p>
          <a:p>
            <a:pPr lvl="1">
              <a:lnSpc>
                <a:spcPct val="150000"/>
              </a:lnSpc>
            </a:pPr>
            <a:r>
              <a:rPr lang="en-US" altLang="en-US" smtClean="0">
                <a:latin typeface="Arial" panose="02080604020202020204" charset="0"/>
              </a:rPr>
              <a:t>1. User documentation is shipped to end users as the system operation reference, therefore, reviewing only user documentation is not enough. Specific testing should be introduced to test the user documentation, that is, documentation testing.</a:t>
            </a:r>
            <a:endParaRPr lang="en-US" altLang="en-US" smtClean="0">
              <a:latin typeface="Arial" panose="02080604020202020204" charset="0"/>
            </a:endParaRPr>
          </a:p>
          <a:p>
            <a:pPr lvl="1">
              <a:lnSpc>
                <a:spcPct val="150000"/>
              </a:lnSpc>
            </a:pPr>
            <a:r>
              <a:rPr lang="en-US" altLang="en-US" smtClean="0">
                <a:latin typeface="Arial" panose="02080604020202020204" charset="0"/>
              </a:rPr>
              <a:t>2. User documentation testing is conducted when the documentation is finished at the end of the project.</a:t>
            </a:r>
          </a:p>
        </p:txBody>
      </p:sp>
      <p:sp>
        <p:nvSpPr>
          <p:cNvPr id="4" name="Slide Number Placeholder 3"/>
          <p:cNvSpPr>
            <a:spLocks noGrp="1"/>
          </p:cNvSpPr>
          <p:nvPr>
            <p:ph type="sldNum" sz="quarter" idx="10"/>
          </p:nvPr>
        </p:nvSpPr>
        <p:spPr/>
        <p:txBody>
          <a:bodyPr/>
          <a:lstStyle/>
          <a:p>
            <a:pPr>
              <a:defRPr/>
            </a:pPr>
            <a:fld id="{D0C89C76-AFC9-4A7E-8AA5-7547491D278D}" type="slidenum">
              <a:rPr lang="en-CA" smtClean="0"/>
            </a:fld>
            <a:endParaRPr lang="en-CA"/>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Should Be Tested(3)</a:t>
            </a:r>
            <a:endParaRPr lang="en-US" dirty="0"/>
          </a:p>
        </p:txBody>
      </p:sp>
      <p:sp>
        <p:nvSpPr>
          <p:cNvPr id="40963" name="Content Placeholder 2"/>
          <p:cNvSpPr>
            <a:spLocks noGrp="1"/>
          </p:cNvSpPr>
          <p:nvPr>
            <p:ph idx="1"/>
          </p:nvPr>
        </p:nvSpPr>
        <p:spPr/>
        <p:txBody>
          <a:bodyPr/>
          <a:lstStyle/>
          <a:p>
            <a:r>
              <a:rPr lang="en-US" altLang="en-US" smtClean="0"/>
              <a:t> Everything wrapped with the documentation should be tested, such as:</a:t>
            </a:r>
            <a:endParaRPr lang="en-US" altLang="en-US" smtClean="0"/>
          </a:p>
          <a:p>
            <a:pPr lvl="1"/>
            <a:r>
              <a:rPr lang="en-US" altLang="en-US" smtClean="0">
                <a:latin typeface="Arial" panose="02080604020202020204" charset="0"/>
              </a:rPr>
              <a:t>Readme</a:t>
            </a:r>
            <a:endParaRPr lang="en-US" altLang="en-US" smtClean="0">
              <a:latin typeface="Arial" panose="02080604020202020204" charset="0"/>
            </a:endParaRPr>
          </a:p>
          <a:p>
            <a:pPr lvl="1"/>
            <a:r>
              <a:rPr lang="en-US" altLang="en-US" smtClean="0">
                <a:latin typeface="Arial" panose="02080604020202020204" charset="0"/>
              </a:rPr>
              <a:t>Packaging text and graphics</a:t>
            </a:r>
            <a:endParaRPr lang="en-US" altLang="en-US" smtClean="0">
              <a:latin typeface="Arial" panose="02080604020202020204" charset="0"/>
            </a:endParaRPr>
          </a:p>
          <a:p>
            <a:pPr lvl="1"/>
            <a:r>
              <a:rPr lang="en-US" altLang="en-US" smtClean="0">
                <a:latin typeface="Arial" panose="02080604020202020204" charset="0"/>
              </a:rPr>
              <a:t>Marketing material, ads and other inserts</a:t>
            </a:r>
            <a:endParaRPr lang="en-US" altLang="en-US" smtClean="0">
              <a:latin typeface="Arial" panose="02080604020202020204" charset="0"/>
            </a:endParaRPr>
          </a:p>
          <a:p>
            <a:pPr lvl="1"/>
            <a:r>
              <a:rPr lang="en-US" altLang="en-US" smtClean="0">
                <a:latin typeface="Arial" panose="02080604020202020204" charset="0"/>
              </a:rPr>
              <a:t>Warranty or registration</a:t>
            </a:r>
            <a:endParaRPr lang="en-US" altLang="en-US" smtClean="0">
              <a:latin typeface="Arial" panose="02080604020202020204" charset="0"/>
            </a:endParaRPr>
          </a:p>
          <a:p>
            <a:pPr lvl="1"/>
            <a:r>
              <a:rPr lang="en-US" altLang="en-US" smtClean="0">
                <a:latin typeface="Arial" panose="02080604020202020204" charset="0"/>
              </a:rPr>
              <a:t>End user license agreement</a:t>
            </a:r>
            <a:endParaRPr lang="en-US" altLang="en-US" smtClean="0">
              <a:latin typeface="Arial" panose="02080604020202020204" charset="0"/>
            </a:endParaRPr>
          </a:p>
          <a:p>
            <a:pPr lvl="1"/>
            <a:r>
              <a:rPr lang="en-US" altLang="en-US" smtClean="0">
                <a:latin typeface="Arial" panose="02080604020202020204" charset="0"/>
              </a:rPr>
              <a:t>Labels and stickers</a:t>
            </a:r>
            <a:endParaRPr lang="en-US" altLang="en-US" smtClean="0">
              <a:latin typeface="Arial" panose="02080604020202020204" charset="0"/>
            </a:endParaRPr>
          </a:p>
          <a:p>
            <a:pPr lvl="1"/>
            <a:r>
              <a:rPr lang="en-US" altLang="en-US" smtClean="0">
                <a:latin typeface="Arial" panose="02080604020202020204" charset="0"/>
              </a:rPr>
              <a:t>Installation and setup instructions</a:t>
            </a:r>
            <a:endParaRPr lang="en-US" altLang="en-US" smtClean="0">
              <a:latin typeface="Arial" panose="02080604020202020204" charset="0"/>
            </a:endParaRPr>
          </a:p>
          <a:p>
            <a:pPr lvl="1"/>
            <a:r>
              <a:rPr lang="en-US" altLang="en-US" smtClean="0">
                <a:latin typeface="Arial" panose="02080604020202020204" charset="0"/>
              </a:rPr>
              <a:t>User’s manual</a:t>
            </a:r>
            <a:endParaRPr lang="en-US" altLang="en-US" smtClean="0">
              <a:latin typeface="Arial" panose="02080604020202020204" charset="0"/>
            </a:endParaRPr>
          </a:p>
          <a:p>
            <a:pPr lvl="1"/>
            <a:r>
              <a:rPr lang="en-US" altLang="en-US" smtClean="0">
                <a:latin typeface="Arial" panose="02080604020202020204" charset="0"/>
              </a:rPr>
              <a:t>Online help</a:t>
            </a:r>
            <a:endParaRPr lang="en-US" altLang="en-US" smtClean="0">
              <a:latin typeface="Arial" panose="02080604020202020204" charset="0"/>
            </a:endParaRPr>
          </a:p>
          <a:p>
            <a:pPr lvl="1"/>
            <a:r>
              <a:rPr lang="en-US" altLang="en-US" smtClean="0">
                <a:latin typeface="Arial" panose="02080604020202020204" charset="0"/>
              </a:rPr>
              <a:t>Tutorial, wizard and computer based training</a:t>
            </a:r>
            <a:endParaRPr lang="en-US" altLang="en-US" smtClean="0">
              <a:latin typeface="Arial" panose="02080604020202020204" charset="0"/>
            </a:endParaRPr>
          </a:p>
          <a:p>
            <a:pPr lvl="1"/>
            <a:r>
              <a:rPr lang="en-US" altLang="en-US" smtClean="0">
                <a:latin typeface="Arial" panose="02080604020202020204" charset="0"/>
              </a:rPr>
              <a:t>Samples, examples and templates</a:t>
            </a:r>
            <a:endParaRPr lang="en-US" altLang="en-US" smtClean="0">
              <a:latin typeface="Arial" panose="02080604020202020204" charset="0"/>
            </a:endParaRPr>
          </a:p>
          <a:p>
            <a:pPr lvl="1"/>
            <a:r>
              <a:rPr lang="en-US" altLang="en-US" smtClean="0">
                <a:latin typeface="Arial" panose="02080604020202020204" charset="0"/>
              </a:rPr>
              <a:t>Error messages</a:t>
            </a:r>
          </a:p>
        </p:txBody>
      </p:sp>
      <p:sp>
        <p:nvSpPr>
          <p:cNvPr id="4" name="Slide Number Placeholder 3"/>
          <p:cNvSpPr>
            <a:spLocks noGrp="1"/>
          </p:cNvSpPr>
          <p:nvPr>
            <p:ph type="sldNum" sz="quarter" idx="10"/>
          </p:nvPr>
        </p:nvSpPr>
        <p:spPr/>
        <p:txBody>
          <a:bodyPr/>
          <a:lstStyle/>
          <a:p>
            <a:pPr>
              <a:defRPr/>
            </a:pPr>
            <a:fld id="{02D6DE69-3A1E-4ADD-B7DB-51C5C8F8FF57}" type="slidenum">
              <a:rPr lang="en-CA" smtClean="0"/>
            </a:fld>
            <a:endParaRPr lang="en-CA"/>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Should Be Tested(2)</a:t>
            </a:r>
            <a:endParaRPr lang="en-US" dirty="0"/>
          </a:p>
        </p:txBody>
      </p:sp>
      <p:sp>
        <p:nvSpPr>
          <p:cNvPr id="41987" name="Content Placeholder 2"/>
          <p:cNvSpPr>
            <a:spLocks noGrp="1"/>
          </p:cNvSpPr>
          <p:nvPr>
            <p:ph idx="1"/>
          </p:nvPr>
        </p:nvSpPr>
        <p:spPr/>
        <p:txBody>
          <a:bodyPr/>
          <a:lstStyle/>
          <a:p>
            <a:r>
              <a:rPr lang="en-US" altLang="en-US" smtClean="0"/>
              <a:t> Take into account the following points when performing documentation testing:</a:t>
            </a:r>
            <a:endParaRPr lang="en-US" altLang="en-US" smtClean="0"/>
          </a:p>
          <a:p>
            <a:pPr lvl="1"/>
            <a:r>
              <a:rPr lang="en-US" altLang="en-US" smtClean="0">
                <a:latin typeface="Arial" panose="02080604020202020204" charset="0"/>
              </a:rPr>
              <a:t>Reader: Documentation should provide different versions for different users, such as junior user, senior user and expert.</a:t>
            </a:r>
            <a:endParaRPr lang="en-US" altLang="en-US" smtClean="0">
              <a:latin typeface="Arial" panose="02080604020202020204" charset="0"/>
            </a:endParaRPr>
          </a:p>
          <a:p>
            <a:pPr lvl="1"/>
            <a:r>
              <a:rPr lang="en-US" altLang="en-US" smtClean="0">
                <a:latin typeface="Arial" panose="02080604020202020204" charset="0"/>
              </a:rPr>
              <a:t>Terminology: Terminology should comply with the business  standards and conversions.</a:t>
            </a:r>
            <a:endParaRPr lang="en-US" altLang="en-US" smtClean="0">
              <a:latin typeface="Arial" panose="02080604020202020204" charset="0"/>
            </a:endParaRPr>
          </a:p>
          <a:p>
            <a:pPr lvl="1"/>
            <a:r>
              <a:rPr lang="en-US" altLang="en-US" smtClean="0">
                <a:latin typeface="Arial" panose="02080604020202020204" charset="0"/>
              </a:rPr>
              <a:t>Correctness of the description.</a:t>
            </a:r>
            <a:endParaRPr lang="en-US" altLang="en-US" smtClean="0">
              <a:latin typeface="Arial" panose="02080604020202020204" charset="0"/>
            </a:endParaRPr>
          </a:p>
          <a:p>
            <a:pPr lvl="1"/>
            <a:r>
              <a:rPr lang="en-US" altLang="en-US" smtClean="0">
                <a:latin typeface="Arial" panose="02080604020202020204" charset="0"/>
              </a:rPr>
              <a:t>Completeness: Everything relative to the operation should be included step by step.</a:t>
            </a:r>
            <a:endParaRPr lang="en-US" altLang="en-US" smtClean="0">
              <a:latin typeface="Arial" panose="02080604020202020204" charset="0"/>
            </a:endParaRPr>
          </a:p>
          <a:p>
            <a:pPr lvl="1"/>
            <a:r>
              <a:rPr lang="en-US" altLang="en-US" smtClean="0">
                <a:latin typeface="Arial" panose="02080604020202020204" charset="0"/>
              </a:rPr>
              <a:t>Consistency: Information displayed on the software interface  should be consistent with what is included in the documentation.</a:t>
            </a:r>
            <a:endParaRPr lang="en-US" altLang="en-US" smtClean="0">
              <a:latin typeface="Arial" panose="02080604020202020204" charset="0"/>
            </a:endParaRPr>
          </a:p>
          <a:p>
            <a:pPr lvl="1"/>
            <a:r>
              <a:rPr lang="en-US" altLang="en-US" smtClean="0">
                <a:latin typeface="Arial" panose="02080604020202020204" charset="0"/>
              </a:rPr>
              <a:t>Usability: User documentation should be easy to use.</a:t>
            </a:r>
            <a:endParaRPr lang="en-US" altLang="en-US" smtClean="0">
              <a:latin typeface="Arial" panose="02080604020202020204" charset="0"/>
            </a:endParaRPr>
          </a:p>
          <a:p>
            <a:pPr lvl="1"/>
            <a:r>
              <a:rPr lang="en-US" altLang="en-US" smtClean="0">
                <a:latin typeface="Arial" panose="02080604020202020204" charset="0"/>
              </a:rPr>
              <a:t>Samples, templates, tables, package, print and so on should    be checked carefully.</a:t>
            </a:r>
          </a:p>
        </p:txBody>
      </p:sp>
      <p:sp>
        <p:nvSpPr>
          <p:cNvPr id="4" name="Slide Number Placeholder 3"/>
          <p:cNvSpPr>
            <a:spLocks noGrp="1"/>
          </p:cNvSpPr>
          <p:nvPr>
            <p:ph type="sldNum" sz="quarter" idx="10"/>
          </p:nvPr>
        </p:nvSpPr>
        <p:spPr/>
        <p:txBody>
          <a:bodyPr/>
          <a:lstStyle/>
          <a:p>
            <a:pPr>
              <a:defRPr/>
            </a:pPr>
            <a:fld id="{25672354-AF7E-434A-AF30-E3AE4F2850CA}" type="slidenum">
              <a:rPr lang="en-CA" smtClean="0"/>
            </a:fld>
            <a:endParaRPr lang="en-CA"/>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Objectives</a:t>
            </a:r>
            <a:endParaRPr lang="en-US" dirty="0"/>
          </a:p>
        </p:txBody>
      </p:sp>
      <p:sp>
        <p:nvSpPr>
          <p:cNvPr id="15363" name="Content Placeholder 2"/>
          <p:cNvSpPr>
            <a:spLocks noGrp="1"/>
          </p:cNvSpPr>
          <p:nvPr>
            <p:ph idx="1"/>
          </p:nvPr>
        </p:nvSpPr>
        <p:spPr/>
        <p:txBody>
          <a:bodyPr/>
          <a:lstStyle/>
          <a:p>
            <a:r>
              <a:rPr lang="en-US" altLang="en-US" smtClean="0"/>
              <a:t> Explore the most common and effective techniques for internationalization testing and documentation testing, including:        </a:t>
            </a:r>
            <a:endParaRPr lang="en-US" altLang="en-US" smtClean="0"/>
          </a:p>
          <a:p>
            <a:pPr lvl="1"/>
            <a:r>
              <a:rPr lang="en-US" altLang="en-US" smtClean="0">
                <a:latin typeface="Arial" panose="02080604020202020204" charset="0"/>
              </a:rPr>
              <a:t>What is internationalization testing</a:t>
            </a:r>
            <a:endParaRPr lang="en-US" altLang="en-US" smtClean="0">
              <a:latin typeface="Arial" panose="02080604020202020204" charset="0"/>
            </a:endParaRPr>
          </a:p>
          <a:p>
            <a:pPr lvl="1"/>
            <a:r>
              <a:rPr lang="en-US" altLang="en-US" smtClean="0">
                <a:latin typeface="Arial" panose="02080604020202020204" charset="0"/>
              </a:rPr>
              <a:t>Internationalization testing phases</a:t>
            </a:r>
            <a:endParaRPr lang="en-US" altLang="en-US" smtClean="0">
              <a:latin typeface="Arial" panose="02080604020202020204" charset="0"/>
            </a:endParaRPr>
          </a:p>
          <a:p>
            <a:pPr lvl="2"/>
            <a:r>
              <a:rPr lang="en-US" altLang="en-US" sz="1600" smtClean="0">
                <a:latin typeface="Arial" panose="02080604020202020204" charset="0"/>
              </a:rPr>
              <a:t>1. Globalization Testing</a:t>
            </a:r>
            <a:endParaRPr lang="en-US" altLang="en-US" sz="1600" smtClean="0">
              <a:latin typeface="Arial" panose="02080604020202020204" charset="0"/>
            </a:endParaRPr>
          </a:p>
          <a:p>
            <a:pPr lvl="2"/>
            <a:r>
              <a:rPr lang="en-US" altLang="en-US" sz="1600" smtClean="0">
                <a:latin typeface="Arial" panose="02080604020202020204" charset="0"/>
              </a:rPr>
              <a:t>2. Localizability Testing</a:t>
            </a:r>
            <a:endParaRPr lang="en-US" altLang="en-US" sz="1600" smtClean="0">
              <a:latin typeface="Arial" panose="02080604020202020204" charset="0"/>
            </a:endParaRPr>
          </a:p>
          <a:p>
            <a:pPr lvl="2"/>
            <a:r>
              <a:rPr lang="en-US" altLang="en-US" sz="1600" smtClean="0">
                <a:latin typeface="Arial" panose="02080604020202020204" charset="0"/>
              </a:rPr>
              <a:t>3. Localization Testing</a:t>
            </a:r>
            <a:endParaRPr lang="en-US" altLang="en-US" sz="1600" smtClean="0">
              <a:latin typeface="Arial" panose="02080604020202020204" charset="0"/>
            </a:endParaRPr>
          </a:p>
          <a:p>
            <a:pPr lvl="1"/>
            <a:r>
              <a:rPr lang="en-US" altLang="en-US" smtClean="0">
                <a:latin typeface="Arial" panose="02080604020202020204" charset="0"/>
              </a:rPr>
              <a:t>What is documentation testing</a:t>
            </a:r>
            <a:endParaRPr lang="en-US" altLang="en-US" smtClean="0">
              <a:latin typeface="Arial" panose="02080604020202020204" charset="0"/>
            </a:endParaRPr>
          </a:p>
          <a:p>
            <a:pPr lvl="1"/>
            <a:r>
              <a:rPr lang="en-US" altLang="en-US" smtClean="0">
                <a:latin typeface="Arial" panose="02080604020202020204" charset="0"/>
              </a:rPr>
              <a:t>Documentation testing items</a:t>
            </a:r>
            <a:endParaRPr lang="en-US" altLang="en-US" smtClean="0">
              <a:latin typeface="Arial" panose="02080604020202020204" charset="0"/>
            </a:endParaRPr>
          </a:p>
          <a:p>
            <a:pPr lvl="1"/>
            <a:r>
              <a:rPr lang="en-US" altLang="en-US" smtClean="0">
                <a:latin typeface="Arial" panose="02080604020202020204" charset="0"/>
              </a:rPr>
              <a:t>Documentation testing techniques</a:t>
            </a:r>
          </a:p>
        </p:txBody>
      </p:sp>
      <p:sp>
        <p:nvSpPr>
          <p:cNvPr id="4" name="Slide Number Placeholder 3"/>
          <p:cNvSpPr>
            <a:spLocks noGrp="1"/>
          </p:cNvSpPr>
          <p:nvPr>
            <p:ph type="sldNum" sz="quarter" idx="10"/>
          </p:nvPr>
        </p:nvSpPr>
        <p:spPr/>
        <p:txBody>
          <a:bodyPr/>
          <a:lstStyle/>
          <a:p>
            <a:pPr>
              <a:defRPr/>
            </a:pPr>
            <a:fld id="{BBF1CE24-4B2A-4704-9A8A-657E2F21BB51}" type="slidenum">
              <a:rPr lang="en-CA" smtClean="0"/>
            </a:fld>
            <a:endParaRPr lang="en-CA"/>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Testing User Manual</a:t>
            </a:r>
            <a:endParaRPr lang="en-US" dirty="0"/>
          </a:p>
        </p:txBody>
      </p:sp>
      <p:sp>
        <p:nvSpPr>
          <p:cNvPr id="43011" name="Content Placeholder 2"/>
          <p:cNvSpPr>
            <a:spLocks noGrp="1"/>
          </p:cNvSpPr>
          <p:nvPr>
            <p:ph idx="1"/>
          </p:nvPr>
        </p:nvSpPr>
        <p:spPr>
          <a:xfrm>
            <a:off x="457200" y="1003300"/>
            <a:ext cx="8229600" cy="5248275"/>
          </a:xfrm>
        </p:spPr>
        <p:txBody>
          <a:bodyPr/>
          <a:lstStyle/>
          <a:p>
            <a:pPr>
              <a:lnSpc>
                <a:spcPct val="150000"/>
              </a:lnSpc>
            </a:pPr>
            <a:r>
              <a:rPr lang="en-US" altLang="en-US" smtClean="0"/>
              <a:t> Approach </a:t>
            </a:r>
            <a:endParaRPr lang="en-US" altLang="en-US" smtClean="0"/>
          </a:p>
          <a:p>
            <a:pPr lvl="1">
              <a:lnSpc>
                <a:spcPct val="150000"/>
              </a:lnSpc>
            </a:pPr>
            <a:r>
              <a:rPr lang="en-US" altLang="en-US" smtClean="0">
                <a:latin typeface="Arial" panose="02080604020202020204" charset="0"/>
              </a:rPr>
              <a:t>A user manual is the most important part of the software documentation. When testing a user manual, you should:</a:t>
            </a:r>
            <a:endParaRPr lang="en-US" altLang="en-US" smtClean="0">
              <a:latin typeface="Arial" panose="02080604020202020204" charset="0"/>
            </a:endParaRPr>
          </a:p>
          <a:p>
            <a:pPr lvl="1">
              <a:lnSpc>
                <a:spcPct val="150000"/>
              </a:lnSpc>
            </a:pPr>
            <a:r>
              <a:rPr lang="en-US" altLang="en-US" smtClean="0">
                <a:latin typeface="Arial" panose="02080604020202020204" charset="0"/>
              </a:rPr>
              <a:t>1. Assume yourself to be the end user.</a:t>
            </a:r>
            <a:endParaRPr lang="en-US" altLang="en-US" smtClean="0">
              <a:latin typeface="Arial" panose="02080604020202020204" charset="0"/>
            </a:endParaRPr>
          </a:p>
          <a:p>
            <a:pPr lvl="1">
              <a:lnSpc>
                <a:spcPct val="150000"/>
              </a:lnSpc>
            </a:pPr>
            <a:r>
              <a:rPr lang="en-US" altLang="en-US" smtClean="0">
                <a:latin typeface="Arial" panose="02080604020202020204" charset="0"/>
              </a:rPr>
              <a:t>2. Sit in front of a computer with the tested manual in hand and perform the following step by step:</a:t>
            </a:r>
            <a:endParaRPr lang="en-US" altLang="en-US" smtClean="0">
              <a:latin typeface="Arial" panose="02080604020202020204" charset="0"/>
            </a:endParaRPr>
          </a:p>
          <a:p>
            <a:pPr lvl="2">
              <a:lnSpc>
                <a:spcPct val="150000"/>
              </a:lnSpc>
            </a:pPr>
            <a:r>
              <a:rPr lang="en-US" altLang="en-US" smtClean="0">
                <a:latin typeface="Arial" panose="02080604020202020204" charset="0"/>
              </a:rPr>
              <a:t>Operating the software according to the manual in order to check the correctness of the operation description, especially the  error handling description.</a:t>
            </a:r>
            <a:endParaRPr lang="en-US" altLang="en-US" smtClean="0">
              <a:latin typeface="Arial" panose="02080604020202020204" charset="0"/>
            </a:endParaRPr>
          </a:p>
          <a:p>
            <a:pPr lvl="2">
              <a:lnSpc>
                <a:spcPct val="150000"/>
              </a:lnSpc>
            </a:pPr>
            <a:r>
              <a:rPr lang="en-US" altLang="en-US" smtClean="0">
                <a:latin typeface="Arial" panose="02080604020202020204" charset="0"/>
              </a:rPr>
              <a:t>Try every suggestion. </a:t>
            </a:r>
            <a:endParaRPr lang="en-US" altLang="en-US" smtClean="0">
              <a:latin typeface="Arial" panose="02080604020202020204" charset="0"/>
            </a:endParaRPr>
          </a:p>
          <a:p>
            <a:pPr lvl="2">
              <a:lnSpc>
                <a:spcPct val="150000"/>
              </a:lnSpc>
            </a:pPr>
            <a:r>
              <a:rPr lang="en-US" altLang="en-US" smtClean="0">
                <a:latin typeface="Arial" panose="02080604020202020204" charset="0"/>
              </a:rPr>
              <a:t>Check each description.</a:t>
            </a:r>
            <a:endParaRPr lang="en-US" altLang="en-US" smtClean="0">
              <a:latin typeface="Arial" panose="02080604020202020204" charset="0"/>
            </a:endParaRPr>
          </a:p>
          <a:p>
            <a:pPr lvl="2">
              <a:lnSpc>
                <a:spcPct val="150000"/>
              </a:lnSpc>
            </a:pPr>
            <a:r>
              <a:rPr lang="en-US" altLang="en-US" smtClean="0">
                <a:latin typeface="Arial" panose="02080604020202020204" charset="0"/>
              </a:rPr>
              <a:t>Look for unclear issues.</a:t>
            </a:r>
          </a:p>
        </p:txBody>
      </p:sp>
      <p:sp>
        <p:nvSpPr>
          <p:cNvPr id="4" name="Slide Number Placeholder 3"/>
          <p:cNvSpPr>
            <a:spLocks noGrp="1"/>
          </p:cNvSpPr>
          <p:nvPr>
            <p:ph type="sldNum" sz="quarter" idx="10"/>
          </p:nvPr>
        </p:nvSpPr>
        <p:spPr/>
        <p:txBody>
          <a:bodyPr/>
          <a:lstStyle/>
          <a:p>
            <a:pPr>
              <a:defRPr/>
            </a:pPr>
            <a:fld id="{C4439DAC-592D-4617-8A49-1D0CF4644329}" type="slidenum">
              <a:rPr lang="en-CA" smtClean="0"/>
            </a:fld>
            <a:endParaRPr lang="en-CA"/>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Testing Online Help</a:t>
            </a:r>
            <a:endParaRPr lang="en-US" dirty="0"/>
          </a:p>
        </p:txBody>
      </p:sp>
      <p:sp>
        <p:nvSpPr>
          <p:cNvPr id="44035" name="Content Placeholder 2"/>
          <p:cNvSpPr>
            <a:spLocks noGrp="1"/>
          </p:cNvSpPr>
          <p:nvPr>
            <p:ph idx="1"/>
          </p:nvPr>
        </p:nvSpPr>
        <p:spPr/>
        <p:txBody>
          <a:bodyPr/>
          <a:lstStyle/>
          <a:p>
            <a:pPr>
              <a:lnSpc>
                <a:spcPct val="150000"/>
              </a:lnSpc>
            </a:pPr>
            <a:r>
              <a:rPr lang="en-US" altLang="en-US" smtClean="0"/>
              <a:t> Approach </a:t>
            </a:r>
            <a:endParaRPr lang="en-US" altLang="en-US" smtClean="0"/>
          </a:p>
          <a:p>
            <a:pPr lvl="1">
              <a:lnSpc>
                <a:spcPct val="150000"/>
              </a:lnSpc>
            </a:pPr>
            <a:r>
              <a:rPr lang="en-US" altLang="en-US" smtClean="0">
                <a:latin typeface="Arial" panose="02080604020202020204" charset="0"/>
              </a:rPr>
              <a:t>The approach of testing online help is much like that of a user manual, with the following also taken into account: </a:t>
            </a:r>
            <a:endParaRPr lang="en-US" altLang="en-US" smtClean="0">
              <a:latin typeface="Arial" panose="02080604020202020204" charset="0"/>
            </a:endParaRPr>
          </a:p>
          <a:p>
            <a:pPr lvl="2">
              <a:lnSpc>
                <a:spcPct val="150000"/>
              </a:lnSpc>
            </a:pPr>
            <a:r>
              <a:rPr lang="en-US" altLang="en-US" smtClean="0">
                <a:latin typeface="Arial" panose="02080604020202020204" charset="0"/>
              </a:rPr>
              <a:t>1. Read the online help, line by line, to ensure the correctness of the description.</a:t>
            </a:r>
            <a:endParaRPr lang="en-US" altLang="en-US" smtClean="0">
              <a:latin typeface="Arial" panose="02080604020202020204" charset="0"/>
            </a:endParaRPr>
          </a:p>
          <a:p>
            <a:pPr lvl="2">
              <a:lnSpc>
                <a:spcPct val="150000"/>
              </a:lnSpc>
            </a:pPr>
            <a:r>
              <a:rPr lang="en-US" altLang="en-US" smtClean="0">
                <a:latin typeface="Arial" panose="02080604020202020204" charset="0"/>
              </a:rPr>
              <a:t>2. Execute the help program to ensure its reliability.</a:t>
            </a:r>
            <a:endParaRPr lang="en-US" altLang="en-US" smtClean="0">
              <a:latin typeface="Arial" panose="02080604020202020204" charset="0"/>
            </a:endParaRPr>
          </a:p>
          <a:p>
            <a:pPr lvl="2">
              <a:lnSpc>
                <a:spcPct val="150000"/>
              </a:lnSpc>
            </a:pPr>
            <a:r>
              <a:rPr lang="en-US" altLang="en-US" smtClean="0">
                <a:latin typeface="Arial" panose="02080604020202020204" charset="0"/>
              </a:rPr>
              <a:t>3. Verify the help index.</a:t>
            </a:r>
            <a:endParaRPr lang="en-US" altLang="en-US" smtClean="0">
              <a:latin typeface="Arial" panose="02080604020202020204" charset="0"/>
            </a:endParaRPr>
          </a:p>
          <a:p>
            <a:pPr lvl="2">
              <a:lnSpc>
                <a:spcPct val="150000"/>
              </a:lnSpc>
            </a:pPr>
            <a:r>
              <a:rPr lang="en-US" altLang="en-US" smtClean="0">
                <a:latin typeface="Arial" panose="02080604020202020204" charset="0"/>
              </a:rPr>
              <a:t>4. Verify hyperlink and the corresponding content. </a:t>
            </a:r>
            <a:endParaRPr lang="en-US" altLang="en-US" smtClean="0">
              <a:latin typeface="Arial" panose="02080604020202020204" charset="0"/>
            </a:endParaRPr>
          </a:p>
          <a:p>
            <a:pPr lvl="2">
              <a:lnSpc>
                <a:spcPct val="150000"/>
              </a:lnSpc>
            </a:pPr>
            <a:r>
              <a:rPr lang="en-US" altLang="en-US" smtClean="0">
                <a:latin typeface="Arial" panose="02080604020202020204" charset="0"/>
              </a:rPr>
              <a:t>5. The help style: Online help should be more efficient than a user manual because users are eager for the answers when they read the help document</a:t>
            </a:r>
          </a:p>
        </p:txBody>
      </p:sp>
      <p:sp>
        <p:nvSpPr>
          <p:cNvPr id="4" name="Slide Number Placeholder 3"/>
          <p:cNvSpPr>
            <a:spLocks noGrp="1"/>
          </p:cNvSpPr>
          <p:nvPr>
            <p:ph type="sldNum" sz="quarter" idx="10"/>
          </p:nvPr>
        </p:nvSpPr>
        <p:spPr/>
        <p:txBody>
          <a:bodyPr/>
          <a:lstStyle/>
          <a:p>
            <a:pPr>
              <a:defRPr/>
            </a:pPr>
            <a:fld id="{30D6E9B2-611A-4DB9-AAF8-71BBDF448FD9}" type="slidenum">
              <a:rPr lang="en-CA" smtClean="0"/>
            </a:fld>
            <a:endParaRPr lang="en-CA"/>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45059" name="Content Placeholder 2"/>
          <p:cNvSpPr>
            <a:spLocks noGrp="1"/>
          </p:cNvSpPr>
          <p:nvPr>
            <p:ph idx="1"/>
          </p:nvPr>
        </p:nvSpPr>
        <p:spPr/>
        <p:txBody>
          <a:bodyPr/>
          <a:lstStyle/>
          <a:p>
            <a:endParaRPr lang="en-US" altLang="en-US" smtClean="0"/>
          </a:p>
        </p:txBody>
      </p:sp>
      <p:sp>
        <p:nvSpPr>
          <p:cNvPr id="4" name="Slide Number Placeholder 3"/>
          <p:cNvSpPr>
            <a:spLocks noGrp="1"/>
          </p:cNvSpPr>
          <p:nvPr>
            <p:ph type="sldNum" sz="quarter" idx="10"/>
          </p:nvPr>
        </p:nvSpPr>
        <p:spPr/>
        <p:txBody>
          <a:bodyPr/>
          <a:lstStyle/>
          <a:p>
            <a:pPr>
              <a:defRPr/>
            </a:pPr>
            <a:fld id="{EFC738AC-BE66-4559-8765-B5A228BE1DDD}" type="slidenum">
              <a:rPr lang="en-CA" smtClean="0"/>
            </a:fld>
            <a:endParaRPr lang="en-CA"/>
          </a:p>
        </p:txBody>
      </p:sp>
      <p:pic>
        <p:nvPicPr>
          <p:cNvPr id="4506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5938" y="1135063"/>
            <a:ext cx="7572375"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434263" cy="563563"/>
          </a:xfrm>
        </p:spPr>
        <p:txBody>
          <a:bodyPr/>
          <a:lstStyle/>
          <a:p>
            <a:pPr>
              <a:defRPr/>
            </a:pPr>
            <a:r>
              <a:rPr lang="en-US" sz="2400" dirty="0" smtClean="0"/>
              <a:t>What is Internationalization Testing</a:t>
            </a:r>
            <a:endParaRPr lang="en-US" sz="2400" dirty="0"/>
          </a:p>
        </p:txBody>
      </p:sp>
      <p:sp>
        <p:nvSpPr>
          <p:cNvPr id="16387" name="Content Placeholder 2"/>
          <p:cNvSpPr>
            <a:spLocks noGrp="1"/>
          </p:cNvSpPr>
          <p:nvPr>
            <p:ph idx="1"/>
          </p:nvPr>
        </p:nvSpPr>
        <p:spPr/>
        <p:txBody>
          <a:bodyPr/>
          <a:lstStyle/>
          <a:p>
            <a:r>
              <a:rPr lang="en-US" altLang="en-US" smtClean="0"/>
              <a:t> Definition </a:t>
            </a:r>
            <a:endParaRPr lang="en-US" altLang="en-US" smtClean="0"/>
          </a:p>
          <a:p>
            <a:pPr lvl="1"/>
            <a:r>
              <a:rPr lang="en-US" altLang="en-US" smtClean="0">
                <a:latin typeface="Arial" panose="02080604020202020204" charset="0"/>
              </a:rPr>
              <a:t>The process of verifying software can work correctly in target regions, locales and foreign languages.</a:t>
            </a:r>
            <a:endParaRPr lang="en-US" altLang="en-US" smtClean="0">
              <a:latin typeface="Arial" panose="02080604020202020204" charset="0"/>
            </a:endParaRPr>
          </a:p>
          <a:p>
            <a:pPr lvl="1"/>
            <a:r>
              <a:rPr lang="en-US" altLang="en-US" smtClean="0">
                <a:latin typeface="Arial" panose="02080604020202020204" charset="0"/>
              </a:rPr>
              <a:t>Internationalization is more than translation and is a complex task to perform.</a:t>
            </a:r>
            <a:endParaRPr lang="en-US" altLang="en-US" smtClean="0">
              <a:latin typeface="Arial" panose="02080604020202020204" charset="0"/>
            </a:endParaRPr>
          </a:p>
          <a:p>
            <a:pPr lvl="1"/>
            <a:r>
              <a:rPr lang="en-US" altLang="en-US" smtClean="0">
                <a:latin typeface="Arial" panose="02080604020202020204" charset="0"/>
              </a:rPr>
              <a:t>It may require the tester’s language skills to test the different language versions if tools help is not available.</a:t>
            </a:r>
            <a:endParaRPr lang="en-US" altLang="en-US" smtClean="0">
              <a:latin typeface="Arial" panose="02080604020202020204" charset="0"/>
            </a:endParaRPr>
          </a:p>
          <a:p>
            <a:pPr lvl="1"/>
            <a:r>
              <a:rPr lang="en-US" altLang="en-US" smtClean="0">
                <a:latin typeface="Arial" panose="02080604020202020204" charset="0"/>
              </a:rPr>
              <a:t>Language expertise is often involved in internationalization testing.</a:t>
            </a:r>
            <a:endParaRPr lang="en-US" altLang="en-US" smtClean="0">
              <a:latin typeface="Arial" panose="02080604020202020204" charset="0"/>
            </a:endParaRPr>
          </a:p>
          <a:p>
            <a:r>
              <a:rPr lang="en-US" altLang="en-US" smtClean="0"/>
              <a:t> Why the need of Internationalization testing</a:t>
            </a:r>
            <a:endParaRPr lang="en-US" altLang="en-US" smtClean="0"/>
          </a:p>
          <a:p>
            <a:pPr lvl="1"/>
            <a:r>
              <a:rPr lang="en-US" altLang="en-US" smtClean="0">
                <a:latin typeface="Arial" panose="02080604020202020204" charset="0"/>
              </a:rPr>
              <a:t>Most software today is released to the entire world and it makes good business sense to design and test the software for worldwide distribution.</a:t>
            </a:r>
          </a:p>
        </p:txBody>
      </p:sp>
      <p:sp>
        <p:nvSpPr>
          <p:cNvPr id="4" name="Slide Number Placeholder 3"/>
          <p:cNvSpPr>
            <a:spLocks noGrp="1"/>
          </p:cNvSpPr>
          <p:nvPr>
            <p:ph type="sldNum" sz="quarter" idx="10"/>
          </p:nvPr>
        </p:nvSpPr>
        <p:spPr/>
        <p:txBody>
          <a:bodyPr/>
          <a:lstStyle/>
          <a:p>
            <a:pPr>
              <a:defRPr/>
            </a:pPr>
            <a:fld id="{64CFD081-DEAA-413D-A704-0CC870AC921D}" type="slidenum">
              <a:rPr lang="en-CA" smtClean="0"/>
            </a:fld>
            <a:endParaRPr lang="en-CA"/>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797800" cy="563563"/>
          </a:xfrm>
        </p:spPr>
        <p:txBody>
          <a:bodyPr/>
          <a:lstStyle/>
          <a:p>
            <a:pPr>
              <a:defRPr/>
            </a:pPr>
            <a:r>
              <a:rPr lang="en-US" sz="2400" dirty="0" smtClean="0"/>
              <a:t>Internationalization Testing Issues(1)</a:t>
            </a:r>
            <a:endParaRPr lang="en-US" sz="2400" dirty="0"/>
          </a:p>
        </p:txBody>
      </p:sp>
      <p:sp>
        <p:nvSpPr>
          <p:cNvPr id="17411" name="Content Placeholder 2"/>
          <p:cNvSpPr>
            <a:spLocks noGrp="1"/>
          </p:cNvSpPr>
          <p:nvPr>
            <p:ph idx="1"/>
          </p:nvPr>
        </p:nvSpPr>
        <p:spPr/>
        <p:txBody>
          <a:bodyPr/>
          <a:lstStyle/>
          <a:p>
            <a:r>
              <a:rPr lang="en-US" altLang="en-US" sz="1800" smtClean="0"/>
              <a:t> When performing internationalization testing, one must pay attention to the following issues.</a:t>
            </a:r>
            <a:endParaRPr lang="en-US" altLang="en-US" sz="1800" smtClean="0"/>
          </a:p>
          <a:p>
            <a:pPr lvl="1"/>
            <a:r>
              <a:rPr lang="en-US" altLang="en-US" sz="1800" b="1" smtClean="0">
                <a:latin typeface="Arial" panose="02080604020202020204" charset="0"/>
              </a:rPr>
              <a:t>Translation issues:</a:t>
            </a:r>
            <a:endParaRPr lang="en-US" altLang="en-US" sz="1800" b="1" smtClean="0">
              <a:latin typeface="Arial" panose="02080604020202020204" charset="0"/>
            </a:endParaRPr>
          </a:p>
          <a:p>
            <a:pPr lvl="1"/>
            <a:r>
              <a:rPr lang="en-US" altLang="en-US" sz="1800" smtClean="0">
                <a:latin typeface="Arial" panose="02080604020202020204" charset="0"/>
              </a:rPr>
              <a:t>1. Text expansion: when a word is translated into other languages, it often requires more characters to say the same thing.</a:t>
            </a:r>
            <a:endParaRPr lang="en-US" altLang="en-US" sz="1800" smtClean="0">
              <a:latin typeface="Arial" panose="02080604020202020204" charset="0"/>
            </a:endParaRPr>
          </a:p>
          <a:p>
            <a:pPr lvl="1"/>
            <a:r>
              <a:rPr lang="en-US" altLang="en-US" sz="1800" smtClean="0">
                <a:latin typeface="Arial" panose="02080604020202020204" charset="0"/>
              </a:rPr>
              <a:t>2. Different code pages for different language: ASCII, DBCS and Unicode.</a:t>
            </a:r>
            <a:endParaRPr lang="en-US" altLang="en-US" sz="1800" smtClean="0">
              <a:latin typeface="Arial" panose="02080604020202020204" charset="0"/>
            </a:endParaRPr>
          </a:p>
          <a:p>
            <a:pPr lvl="1"/>
            <a:r>
              <a:rPr lang="en-US" altLang="en-US" sz="1800" smtClean="0">
                <a:latin typeface="Arial" panose="02080604020202020204" charset="0"/>
              </a:rPr>
              <a:t>3. Hot Keys and Shortcuts: Alt+B means bold in English but something else in other languages. All the hot keys and shortcuts should be tested to ensure they work properly and are easy to use.</a:t>
            </a:r>
            <a:endParaRPr lang="en-US" altLang="en-US" sz="1800" smtClean="0">
              <a:latin typeface="Arial" panose="02080604020202020204" charset="0"/>
            </a:endParaRPr>
          </a:p>
          <a:p>
            <a:pPr lvl="1"/>
            <a:r>
              <a:rPr lang="en-US" altLang="en-US" sz="1800" smtClean="0">
                <a:latin typeface="Arial" panose="02080604020202020204" charset="0"/>
              </a:rPr>
              <a:t>4. Handling of extended characters.</a:t>
            </a:r>
            <a:endParaRPr lang="en-US" altLang="en-US" sz="1800" smtClean="0">
              <a:latin typeface="Arial" panose="02080604020202020204" charset="0"/>
            </a:endParaRPr>
          </a:p>
          <a:p>
            <a:pPr lvl="1"/>
            <a:r>
              <a:rPr lang="en-US" altLang="en-US" sz="1800" smtClean="0">
                <a:latin typeface="Arial" panose="02080604020202020204" charset="0"/>
              </a:rPr>
              <a:t>5. Reading left to right and right to left: some languages read from left to right but some others read from right to left. </a:t>
            </a:r>
            <a:endParaRPr lang="en-US" altLang="en-US" sz="1800" smtClean="0">
              <a:latin typeface="Arial" panose="02080604020202020204" charset="0"/>
            </a:endParaRPr>
          </a:p>
          <a:p>
            <a:pPr lvl="1"/>
            <a:r>
              <a:rPr lang="en-US" altLang="en-US" sz="1800" smtClean="0">
                <a:latin typeface="Arial" panose="02080604020202020204" charset="0"/>
              </a:rPr>
              <a:t>6. Keep the text out of the code: store anything that could possibly be translated in a separate file independent of the source code.</a:t>
            </a:r>
            <a:endParaRPr lang="en-US" altLang="en-US" sz="1800" smtClean="0">
              <a:latin typeface="Arial" panose="02080604020202020204" charset="0"/>
            </a:endParaRPr>
          </a:p>
          <a:p>
            <a:pPr lvl="1"/>
            <a:r>
              <a:rPr lang="en-US" altLang="en-US" sz="1800" smtClean="0">
                <a:latin typeface="Arial" panose="02080604020202020204" charset="0"/>
              </a:rPr>
              <a:t>7. Text in Graphics.</a:t>
            </a:r>
          </a:p>
        </p:txBody>
      </p:sp>
      <p:sp>
        <p:nvSpPr>
          <p:cNvPr id="4" name="Slide Number Placeholder 3"/>
          <p:cNvSpPr>
            <a:spLocks noGrp="1"/>
          </p:cNvSpPr>
          <p:nvPr>
            <p:ph type="sldNum" sz="quarter" idx="10"/>
          </p:nvPr>
        </p:nvSpPr>
        <p:spPr/>
        <p:txBody>
          <a:bodyPr/>
          <a:lstStyle/>
          <a:p>
            <a:pPr>
              <a:defRPr/>
            </a:pPr>
            <a:fld id="{4F0C8030-2CF1-48BB-9084-62B3A601C053}" type="slidenum">
              <a:rPr lang="en-CA" smtClean="0"/>
            </a:fld>
            <a:endParaRPr lang="en-CA"/>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362825" cy="563563"/>
          </a:xfrm>
        </p:spPr>
        <p:txBody>
          <a:bodyPr/>
          <a:lstStyle/>
          <a:p>
            <a:pPr>
              <a:defRPr/>
            </a:pPr>
            <a:r>
              <a:rPr lang="en-US" sz="2400" dirty="0" smtClean="0"/>
              <a:t>Internationalization Testing Issues(2)</a:t>
            </a:r>
            <a:endParaRPr lang="en-US" sz="2400" dirty="0"/>
          </a:p>
        </p:txBody>
      </p:sp>
      <p:sp>
        <p:nvSpPr>
          <p:cNvPr id="3" name="Content Placeholder 2"/>
          <p:cNvSpPr>
            <a:spLocks noGrp="1"/>
          </p:cNvSpPr>
          <p:nvPr>
            <p:ph idx="1"/>
          </p:nvPr>
        </p:nvSpPr>
        <p:spPr/>
        <p:txBody>
          <a:bodyPr/>
          <a:lstStyle/>
          <a:p>
            <a:pPr>
              <a:defRPr/>
            </a:pPr>
            <a:r>
              <a:rPr lang="en-US" sz="1800" dirty="0" smtClean="0"/>
              <a:t> When performing internationalization testing, one must pay attention to the following issues.</a:t>
            </a:r>
            <a:endParaRPr lang="en-US" sz="1800" dirty="0" smtClean="0"/>
          </a:p>
          <a:p>
            <a:pPr lvl="1">
              <a:defRPr/>
            </a:pPr>
            <a:r>
              <a:rPr lang="en-US" sz="1800" b="1" dirty="0" smtClean="0"/>
              <a:t>Localization issues:</a:t>
            </a:r>
            <a:endParaRPr lang="en-US" sz="1800" b="1" dirty="0" smtClean="0"/>
          </a:p>
          <a:p>
            <a:pPr lvl="1">
              <a:defRPr/>
            </a:pPr>
            <a:r>
              <a:rPr lang="en-US" sz="1800" dirty="0" smtClean="0"/>
              <a:t>1. Content: Same words may have different meaning in various nations. You should review the software content carefully such as sample documents, pictures, videos, maps with disputed boundaries, packaging, icons, sounds, help files, marketing material, web links.</a:t>
            </a:r>
            <a:endParaRPr lang="en-US" sz="1800" dirty="0" smtClean="0"/>
          </a:p>
          <a:p>
            <a:pPr lvl="1">
              <a:defRPr/>
            </a:pPr>
            <a:r>
              <a:rPr lang="en-US" sz="1800" dirty="0" smtClean="0"/>
              <a:t>2. Data formats: Different languages may have data formats such as measurements, numbers, currency, dates, times, calendars, addresses, telephone numbers and paper size.</a:t>
            </a:r>
            <a:endParaRPr lang="en-US" sz="1800" dirty="0" smtClean="0"/>
          </a:p>
          <a:p>
            <a:pPr marL="457200" lvl="1" indent="0">
              <a:buFont typeface="Wingdings" panose="05000000000000000000" charset="2"/>
              <a:buNone/>
              <a:defRPr/>
            </a:pPr>
            <a:endParaRPr lang="en-US" sz="1800" dirty="0" smtClean="0"/>
          </a:p>
          <a:p>
            <a:pPr lvl="1">
              <a:defRPr/>
            </a:pPr>
            <a:r>
              <a:rPr lang="en-US" sz="1800" b="1" dirty="0" smtClean="0"/>
              <a:t>Configuration and compatibility issues:</a:t>
            </a:r>
            <a:endParaRPr lang="en-US" sz="1800" b="1" dirty="0" smtClean="0"/>
          </a:p>
          <a:p>
            <a:pPr lvl="1">
              <a:defRPr/>
            </a:pPr>
            <a:r>
              <a:rPr lang="en-US" sz="1800" dirty="0" smtClean="0"/>
              <a:t>1. Foreign platform configuration.</a:t>
            </a:r>
            <a:endParaRPr lang="en-US" sz="1800" dirty="0" smtClean="0"/>
          </a:p>
          <a:p>
            <a:pPr lvl="1">
              <a:defRPr/>
            </a:pPr>
            <a:r>
              <a:rPr lang="en-US" sz="1800" dirty="0" smtClean="0"/>
              <a:t>2. Data Compatibility: Moving data from one application to another is rather complex.</a:t>
            </a:r>
            <a:endParaRPr lang="en-US" sz="1800" dirty="0"/>
          </a:p>
        </p:txBody>
      </p:sp>
      <p:sp>
        <p:nvSpPr>
          <p:cNvPr id="4" name="Slide Number Placeholder 3"/>
          <p:cNvSpPr>
            <a:spLocks noGrp="1"/>
          </p:cNvSpPr>
          <p:nvPr>
            <p:ph type="sldNum" sz="quarter" idx="10"/>
          </p:nvPr>
        </p:nvSpPr>
        <p:spPr/>
        <p:txBody>
          <a:bodyPr/>
          <a:lstStyle/>
          <a:p>
            <a:pPr>
              <a:defRPr/>
            </a:pPr>
            <a:fld id="{CBD211D1-796D-4CDF-B6DB-75766506A5F5}" type="slidenum">
              <a:rPr lang="en-CA" smtClean="0"/>
            </a:fld>
            <a:endParaRPr lang="en-CA"/>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535863" cy="563563"/>
          </a:xfrm>
        </p:spPr>
        <p:txBody>
          <a:bodyPr/>
          <a:lstStyle/>
          <a:p>
            <a:pPr>
              <a:defRPr/>
            </a:pPr>
            <a:r>
              <a:rPr lang="en-US" sz="2400" dirty="0" smtClean="0"/>
              <a:t>Internationalization Testing Issues(3)</a:t>
            </a:r>
            <a:endParaRPr lang="en-US" sz="2400" dirty="0"/>
          </a:p>
        </p:txBody>
      </p:sp>
      <p:sp>
        <p:nvSpPr>
          <p:cNvPr id="19459" name="Content Placeholder 2"/>
          <p:cNvSpPr>
            <a:spLocks noGrp="1"/>
          </p:cNvSpPr>
          <p:nvPr>
            <p:ph idx="1"/>
          </p:nvPr>
        </p:nvSpPr>
        <p:spPr>
          <a:xfrm>
            <a:off x="457200" y="1003300"/>
            <a:ext cx="8229600" cy="5248275"/>
          </a:xfrm>
        </p:spPr>
        <p:txBody>
          <a:bodyPr/>
          <a:lstStyle/>
          <a:p>
            <a:pPr>
              <a:lnSpc>
                <a:spcPct val="150000"/>
              </a:lnSpc>
            </a:pPr>
            <a:r>
              <a:rPr lang="en-US" altLang="en-US" smtClean="0"/>
              <a:t> When performing internationalization testing, one must pay attention to the following issues.</a:t>
            </a:r>
            <a:endParaRPr lang="en-US" altLang="en-US" smtClean="0"/>
          </a:p>
          <a:p>
            <a:pPr lvl="1">
              <a:lnSpc>
                <a:spcPct val="150000"/>
              </a:lnSpc>
            </a:pPr>
            <a:r>
              <a:rPr lang="en-US" altLang="en-US" smtClean="0">
                <a:latin typeface="Arial" panose="02080604020202020204" charset="0"/>
              </a:rPr>
              <a:t>Configuration and compatibility issues:</a:t>
            </a:r>
            <a:endParaRPr lang="en-US" altLang="en-US" smtClean="0">
              <a:latin typeface="Arial" panose="02080604020202020204" charset="0"/>
            </a:endParaRPr>
          </a:p>
          <a:p>
            <a:pPr lvl="1">
              <a:lnSpc>
                <a:spcPct val="150000"/>
              </a:lnSpc>
            </a:pPr>
            <a:r>
              <a:rPr lang="en-US" altLang="en-US" smtClean="0">
                <a:latin typeface="Arial" panose="02080604020202020204" charset="0"/>
              </a:rPr>
              <a:t>1. Foreign platform configuration: Whether the application supportsdifferent language hardware or not.</a:t>
            </a:r>
            <a:endParaRPr lang="en-US" altLang="en-US" smtClean="0">
              <a:latin typeface="Arial" panose="02080604020202020204" charset="0"/>
            </a:endParaRPr>
          </a:p>
          <a:p>
            <a:pPr lvl="1">
              <a:lnSpc>
                <a:spcPct val="150000"/>
              </a:lnSpc>
            </a:pPr>
            <a:r>
              <a:rPr lang="en-US" altLang="en-US" smtClean="0">
                <a:latin typeface="Arial" panose="02080604020202020204" charset="0"/>
              </a:rPr>
              <a:t>2. Data Compatibility: When moving data from one application to another application in different languages, you should consider:</a:t>
            </a:r>
            <a:endParaRPr lang="en-US" altLang="en-US" smtClean="0">
              <a:latin typeface="Arial" panose="02080604020202020204" charset="0"/>
            </a:endParaRPr>
          </a:p>
          <a:p>
            <a:pPr lvl="2">
              <a:lnSpc>
                <a:spcPct val="150000"/>
              </a:lnSpc>
            </a:pPr>
            <a:r>
              <a:rPr lang="en-US" altLang="en-US" smtClean="0">
                <a:latin typeface="Arial" panose="02080604020202020204" charset="0"/>
              </a:rPr>
              <a:t>What would happen to data moved from one application to another if it needs to change formats?</a:t>
            </a:r>
            <a:endParaRPr lang="en-US" altLang="en-US" smtClean="0">
              <a:latin typeface="Arial" panose="02080604020202020204" charset="0"/>
            </a:endParaRPr>
          </a:p>
          <a:p>
            <a:pPr lvl="2">
              <a:lnSpc>
                <a:spcPct val="150000"/>
              </a:lnSpc>
            </a:pPr>
            <a:r>
              <a:rPr lang="en-US" altLang="en-US" smtClean="0">
                <a:latin typeface="Arial" panose="02080604020202020204" charset="0"/>
              </a:rPr>
              <a:t>Will it be automatically converted or should the user be prompted for a decision?</a:t>
            </a:r>
            <a:endParaRPr lang="en-US" altLang="en-US" smtClean="0">
              <a:latin typeface="Arial" panose="02080604020202020204" charset="0"/>
            </a:endParaRPr>
          </a:p>
          <a:p>
            <a:pPr lvl="2">
              <a:lnSpc>
                <a:spcPct val="150000"/>
              </a:lnSpc>
            </a:pPr>
            <a:r>
              <a:rPr lang="en-US" altLang="en-US" smtClean="0">
                <a:latin typeface="Arial" panose="02080604020202020204" charset="0"/>
              </a:rPr>
              <a:t>Will it show an error or will the data just move and the units change?</a:t>
            </a:r>
          </a:p>
        </p:txBody>
      </p:sp>
      <p:sp>
        <p:nvSpPr>
          <p:cNvPr id="4" name="Slide Number Placeholder 3"/>
          <p:cNvSpPr>
            <a:spLocks noGrp="1"/>
          </p:cNvSpPr>
          <p:nvPr>
            <p:ph type="sldNum" sz="quarter" idx="10"/>
          </p:nvPr>
        </p:nvSpPr>
        <p:spPr/>
        <p:txBody>
          <a:bodyPr/>
          <a:lstStyle/>
          <a:p>
            <a:pPr>
              <a:defRPr/>
            </a:pPr>
            <a:fld id="{203196A6-773A-4BCD-BE38-E69418181CA9}" type="slidenum">
              <a:rPr lang="en-CA" smtClean="0"/>
            </a:fld>
            <a:endParaRPr lang="en-CA"/>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145338" cy="563563"/>
          </a:xfrm>
        </p:spPr>
        <p:txBody>
          <a:bodyPr/>
          <a:lstStyle/>
          <a:p>
            <a:pPr>
              <a:defRPr/>
            </a:pPr>
            <a:r>
              <a:rPr lang="en-US" sz="2400" dirty="0" smtClean="0"/>
              <a:t>Internationalization Testing  Steps</a:t>
            </a:r>
            <a:endParaRPr lang="en-US" sz="2400" dirty="0"/>
          </a:p>
        </p:txBody>
      </p:sp>
      <p:sp>
        <p:nvSpPr>
          <p:cNvPr id="20483" name="Content Placeholder 2"/>
          <p:cNvSpPr>
            <a:spLocks noGrp="1"/>
          </p:cNvSpPr>
          <p:nvPr>
            <p:ph idx="1"/>
          </p:nvPr>
        </p:nvSpPr>
        <p:spPr/>
        <p:txBody>
          <a:bodyPr/>
          <a:lstStyle/>
          <a:p>
            <a:pPr>
              <a:lnSpc>
                <a:spcPct val="150000"/>
              </a:lnSpc>
            </a:pPr>
            <a:r>
              <a:rPr lang="en-US" altLang="en-US" smtClean="0"/>
              <a:t> Internationalization testing steps.</a:t>
            </a:r>
            <a:endParaRPr lang="en-US" altLang="en-US" smtClean="0"/>
          </a:p>
          <a:p>
            <a:pPr lvl="1">
              <a:lnSpc>
                <a:spcPct val="150000"/>
              </a:lnSpc>
            </a:pPr>
            <a:r>
              <a:rPr lang="en-US" altLang="en-US" b="1" smtClean="0">
                <a:latin typeface="Arial" panose="02080604020202020204" charset="0"/>
              </a:rPr>
              <a:t>Internationalization is more than translation. In order to perform complete internationalization testing, you may include the following according to your application:</a:t>
            </a:r>
            <a:endParaRPr lang="en-US" altLang="en-US" b="1" smtClean="0">
              <a:latin typeface="Arial" panose="02080604020202020204" charset="0"/>
            </a:endParaRPr>
          </a:p>
          <a:p>
            <a:pPr lvl="1">
              <a:lnSpc>
                <a:spcPct val="150000"/>
              </a:lnSpc>
            </a:pPr>
            <a:r>
              <a:rPr lang="en-US" altLang="en-US" smtClean="0">
                <a:latin typeface="Arial" panose="02080604020202020204" charset="0"/>
              </a:rPr>
              <a:t>1. Globalization Testing: To ensure the application can function in any culture/locale.</a:t>
            </a:r>
            <a:endParaRPr lang="en-US" altLang="en-US" smtClean="0">
              <a:latin typeface="Arial" panose="02080604020202020204" charset="0"/>
            </a:endParaRPr>
          </a:p>
          <a:p>
            <a:pPr lvl="1">
              <a:lnSpc>
                <a:spcPct val="150000"/>
              </a:lnSpc>
            </a:pPr>
            <a:r>
              <a:rPr lang="en-US" altLang="en-US" smtClean="0">
                <a:latin typeface="Arial" panose="02080604020202020204" charset="0"/>
              </a:rPr>
              <a:t>2. Localizability Testing: Verifies that the user interface of the application can be easily translated to any target language without re-engineering or modifying code.</a:t>
            </a:r>
            <a:endParaRPr lang="en-US" altLang="en-US" smtClean="0">
              <a:latin typeface="Arial" panose="02080604020202020204" charset="0"/>
            </a:endParaRPr>
          </a:p>
          <a:p>
            <a:pPr lvl="1">
              <a:lnSpc>
                <a:spcPct val="150000"/>
              </a:lnSpc>
            </a:pPr>
            <a:r>
              <a:rPr lang="en-US" altLang="en-US" smtClean="0">
                <a:latin typeface="Arial" panose="02080604020202020204" charset="0"/>
              </a:rPr>
              <a:t>3. Localization Testing: Checks the quality of a product's localization for a particular target culture/locale.</a:t>
            </a:r>
          </a:p>
        </p:txBody>
      </p:sp>
      <p:sp>
        <p:nvSpPr>
          <p:cNvPr id="4" name="Slide Number Placeholder 3"/>
          <p:cNvSpPr>
            <a:spLocks noGrp="1"/>
          </p:cNvSpPr>
          <p:nvPr>
            <p:ph type="sldNum" sz="quarter" idx="10"/>
          </p:nvPr>
        </p:nvSpPr>
        <p:spPr/>
        <p:txBody>
          <a:bodyPr/>
          <a:lstStyle/>
          <a:p>
            <a:pPr>
              <a:defRPr/>
            </a:pPr>
            <a:fld id="{0787167C-2062-48A8-9F2B-8558AC4C2796}" type="slidenum">
              <a:rPr lang="en-CA" smtClean="0"/>
            </a:fld>
            <a:endParaRPr lang="en-CA"/>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Globalization Testing</a:t>
            </a:r>
            <a:endParaRPr lang="en-US" dirty="0"/>
          </a:p>
        </p:txBody>
      </p:sp>
      <p:sp>
        <p:nvSpPr>
          <p:cNvPr id="21507" name="Content Placeholder 2"/>
          <p:cNvSpPr>
            <a:spLocks noGrp="1"/>
          </p:cNvSpPr>
          <p:nvPr>
            <p:ph idx="1"/>
          </p:nvPr>
        </p:nvSpPr>
        <p:spPr/>
        <p:txBody>
          <a:bodyPr/>
          <a:lstStyle/>
          <a:p>
            <a:r>
              <a:rPr lang="en-US" altLang="en-US" smtClean="0"/>
              <a:t> Approach</a:t>
            </a:r>
            <a:endParaRPr lang="en-US" altLang="en-US" smtClean="0"/>
          </a:p>
          <a:p>
            <a:pPr lvl="1"/>
            <a:r>
              <a:rPr lang="en-US" altLang="en-US" smtClean="0">
                <a:latin typeface="Arial" panose="02080604020202020204" charset="0"/>
              </a:rPr>
              <a:t>In order to test the globalization of proper functions, testers may input every type of international function possible under any of the culture/locale settings.</a:t>
            </a:r>
            <a:endParaRPr lang="en-US" altLang="en-US" smtClean="0">
              <a:latin typeface="Arial" panose="02080604020202020204" charset="0"/>
            </a:endParaRPr>
          </a:p>
          <a:p>
            <a:pPr lvl="1"/>
            <a:r>
              <a:rPr lang="en-US" altLang="en-US" smtClean="0">
                <a:latin typeface="Arial" panose="02080604020202020204" charset="0"/>
              </a:rPr>
              <a:t>Black-box testing techniques may be applied. </a:t>
            </a:r>
            <a:endParaRPr lang="en-US" altLang="en-US" smtClean="0">
              <a:latin typeface="Arial" panose="02080604020202020204" charset="0"/>
            </a:endParaRPr>
          </a:p>
          <a:p>
            <a:r>
              <a:rPr lang="en-US" altLang="en-US" smtClean="0"/>
              <a:t> Common Steps</a:t>
            </a:r>
            <a:endParaRPr lang="en-US" altLang="en-US" smtClean="0"/>
          </a:p>
          <a:p>
            <a:pPr lvl="1"/>
            <a:r>
              <a:rPr lang="en-US" altLang="en-US" smtClean="0">
                <a:latin typeface="Arial" panose="02080604020202020204" charset="0"/>
              </a:rPr>
              <a:t>1. Prepare for the globalization </a:t>
            </a:r>
            <a:endParaRPr lang="en-US" altLang="en-US" smtClean="0">
              <a:latin typeface="Arial" panose="02080604020202020204" charset="0"/>
            </a:endParaRPr>
          </a:p>
          <a:p>
            <a:pPr lvl="1"/>
            <a:r>
              <a:rPr lang="en-US" altLang="en-US" smtClean="0">
                <a:latin typeface="Arial" panose="02080604020202020204" charset="0"/>
              </a:rPr>
              <a:t>2. Design test cases</a:t>
            </a:r>
            <a:endParaRPr lang="en-US" altLang="en-US" smtClean="0">
              <a:latin typeface="Arial" panose="02080604020202020204" charset="0"/>
            </a:endParaRPr>
          </a:p>
          <a:p>
            <a:pPr lvl="1"/>
            <a:r>
              <a:rPr lang="en-US" altLang="en-US" smtClean="0">
                <a:latin typeface="Arial" panose="02080604020202020204" charset="0"/>
              </a:rPr>
              <a:t>3. Conduct tests and recognize the problems</a:t>
            </a:r>
            <a:endParaRPr lang="en-US" altLang="en-US" smtClean="0">
              <a:latin typeface="Arial" panose="02080604020202020204" charset="0"/>
            </a:endParaRPr>
          </a:p>
          <a:p>
            <a:pPr lvl="1"/>
            <a:r>
              <a:rPr lang="en-US" altLang="en-US" smtClean="0">
                <a:latin typeface="Arial" panose="02080604020202020204" charset="0"/>
              </a:rPr>
              <a:t>4. Fix defects and verify modifications</a:t>
            </a:r>
            <a:endParaRPr lang="en-US" altLang="en-US" smtClean="0">
              <a:latin typeface="Arial" panose="02080604020202020204" charset="0"/>
            </a:endParaRPr>
          </a:p>
          <a:p>
            <a:pPr lvl="1"/>
            <a:r>
              <a:rPr lang="en-US" altLang="en-US" smtClean="0">
                <a:latin typeface="Arial" panose="02080604020202020204" charset="0"/>
              </a:rPr>
              <a:t>5. Report result</a:t>
            </a:r>
          </a:p>
        </p:txBody>
      </p:sp>
      <p:sp>
        <p:nvSpPr>
          <p:cNvPr id="4" name="Slide Number Placeholder 3"/>
          <p:cNvSpPr>
            <a:spLocks noGrp="1"/>
          </p:cNvSpPr>
          <p:nvPr>
            <p:ph type="sldNum" sz="quarter" idx="10"/>
          </p:nvPr>
        </p:nvSpPr>
        <p:spPr/>
        <p:txBody>
          <a:bodyPr/>
          <a:lstStyle/>
          <a:p>
            <a:pPr>
              <a:defRPr/>
            </a:pPr>
            <a:fld id="{4560F53A-BB77-4369-A518-C1A8936DDF0E}" type="slidenum">
              <a:rPr lang="en-CA" smtClean="0"/>
            </a:fld>
            <a:endParaRPr lang="en-CA"/>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146l">
  <a:themeElements>
    <a:clrScheme name="cdb2004146l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fontScheme name="cdb2004146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46l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cdb2004146l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MIS Lesson 7 Ecomm</Template>
  <TotalTime>0</TotalTime>
  <Words>16527</Words>
  <Application>Kingsoft Office WPP</Application>
  <PresentationFormat>On-screen Show (4:3)</PresentationFormat>
  <Paragraphs>388</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cdb2004146l</vt:lpstr>
      <vt:lpstr>Internationalization Testing and  Documentation Testing</vt:lpstr>
      <vt:lpstr>Lecture review</vt:lpstr>
      <vt:lpstr>Objectives</vt:lpstr>
      <vt:lpstr>What is Internationalization Testing</vt:lpstr>
      <vt:lpstr>Internationalization Testing Issues(1)</vt:lpstr>
      <vt:lpstr>Internationalization Testing Issues(2)</vt:lpstr>
      <vt:lpstr>Internationalization Testing Issues(3)</vt:lpstr>
      <vt:lpstr>Internationalization Testing  Steps</vt:lpstr>
      <vt:lpstr>Globalization Testing</vt:lpstr>
      <vt:lpstr>Prepare For Globalization Testing(1)</vt:lpstr>
      <vt:lpstr>Prepare For Globalization Testing(2)</vt:lpstr>
      <vt:lpstr>Prepare For Globalization Testing(3)</vt:lpstr>
      <vt:lpstr>Design Test Cases</vt:lpstr>
      <vt:lpstr>Conduct Tests and Recognize The Problems(1)</vt:lpstr>
      <vt:lpstr>Conduct Tests and Recognize The Problems(2)</vt:lpstr>
      <vt:lpstr>Localizability Testing</vt:lpstr>
      <vt:lpstr>Localizability Testing</vt:lpstr>
      <vt:lpstr>Localizability Testing</vt:lpstr>
      <vt:lpstr>Localizability Testing</vt:lpstr>
      <vt:lpstr>Localization Testing</vt:lpstr>
      <vt:lpstr>Localization Testing</vt:lpstr>
      <vt:lpstr>Localization Testing</vt:lpstr>
      <vt:lpstr>Localization Testing</vt:lpstr>
      <vt:lpstr>What is Documentation Testing</vt:lpstr>
      <vt:lpstr>Category of Software Documentation</vt:lpstr>
      <vt:lpstr>Which Should Be Tested(1)</vt:lpstr>
      <vt:lpstr>Which Should Be Tested(2)</vt:lpstr>
      <vt:lpstr>What Should Be Tested(3)</vt:lpstr>
      <vt:lpstr>What Should Be Tested(2)</vt:lpstr>
      <vt:lpstr>Testing User Manual</vt:lpstr>
      <vt:lpstr>Testing Online Help</vt:lpstr>
      <vt:lpstr>Summary</vt:lpstr>
    </vt:vector>
  </TitlesOfParts>
  <Company>University of Waterloo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Site License</dc:creator>
  <cp:lastModifiedBy>trung</cp:lastModifiedBy>
  <cp:revision>439</cp:revision>
  <dcterms:created xsi:type="dcterms:W3CDTF">2017-09-26T11:30:09Z</dcterms:created>
  <dcterms:modified xsi:type="dcterms:W3CDTF">2017-09-26T11:30:09Z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