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
      <p:font typeface="Brittany"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42" Target="slides/slide22.xml" Type="http://schemas.openxmlformats.org/officeDocument/2006/relationships/slide"/><Relationship Id="rId43" Target="slides/slide23.xml" Type="http://schemas.openxmlformats.org/officeDocument/2006/relationships/slide"/><Relationship Id="rId44" Target="slides/slide24.xml" Type="http://schemas.openxmlformats.org/officeDocument/2006/relationships/slide"/><Relationship Id="rId45" Target="slides/slide25.xml" Type="http://schemas.openxmlformats.org/officeDocument/2006/relationships/slide"/><Relationship Id="rId46" Target="slides/slide26.xml" Type="http://schemas.openxmlformats.org/officeDocument/2006/relationships/slide"/><Relationship Id="rId47"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 Id="rId4" Target="../media/image3.png" Type="http://schemas.openxmlformats.org/officeDocument/2006/relationships/image"/><Relationship Id="rId5" Target="../media/image1.png" Type="http://schemas.openxmlformats.org/officeDocument/2006/relationships/image"/><Relationship Id="rId6"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 Id="rId4" Target="../media/image3.png" Type="http://schemas.openxmlformats.org/officeDocument/2006/relationships/image"/><Relationship Id="rId5" Target="../media/image1.png" Type="http://schemas.openxmlformats.org/officeDocument/2006/relationships/image"/><Relationship Id="rId6"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0">
            <a:off x="15992183" y="9097962"/>
            <a:ext cx="1267117" cy="0"/>
          </a:xfrm>
          <a:prstGeom prst="line">
            <a:avLst/>
          </a:prstGeom>
          <a:ln cap="flat" w="19050">
            <a:solidFill>
              <a:srgbClr val="000000"/>
            </a:solidFill>
            <a:prstDash val="solid"/>
            <a:headEnd type="none" len="sm" w="sm"/>
            <a:tailEnd type="arrow" len="sm" w="med"/>
          </a:ln>
        </p:spPr>
      </p:sp>
      <p:grpSp>
        <p:nvGrpSpPr>
          <p:cNvPr name="Group 3" id="3"/>
          <p:cNvGrpSpPr/>
          <p:nvPr/>
        </p:nvGrpSpPr>
        <p:grpSpPr>
          <a:xfrm rot="0">
            <a:off x="16981873" y="1121493"/>
            <a:ext cx="277427" cy="277427"/>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name="Group 5" id="5"/>
          <p:cNvGrpSpPr/>
          <p:nvPr/>
        </p:nvGrpSpPr>
        <p:grpSpPr>
          <a:xfrm rot="0">
            <a:off x="16575495" y="1121493"/>
            <a:ext cx="277427" cy="277427"/>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name="Group 7" id="7"/>
          <p:cNvGrpSpPr/>
          <p:nvPr/>
        </p:nvGrpSpPr>
        <p:grpSpPr>
          <a:xfrm rot="0">
            <a:off x="16169118" y="1121493"/>
            <a:ext cx="277427" cy="277427"/>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9" id="9"/>
          <p:cNvSpPr txBox="true"/>
          <p:nvPr/>
        </p:nvSpPr>
        <p:spPr>
          <a:xfrm rot="0">
            <a:off x="1746799" y="5067300"/>
            <a:ext cx="15235074" cy="1384300"/>
          </a:xfrm>
          <a:prstGeom prst="rect">
            <a:avLst/>
          </a:prstGeom>
        </p:spPr>
        <p:txBody>
          <a:bodyPr anchor="t" rtlCol="false" tIns="0" lIns="0" bIns="0" rIns="0">
            <a:spAutoFit/>
          </a:bodyPr>
          <a:lstStyle/>
          <a:p>
            <a:pPr algn="ctr">
              <a:lnSpc>
                <a:spcPts val="5599"/>
              </a:lnSpc>
            </a:pPr>
            <a:r>
              <a:rPr lang="en-US" sz="3999">
                <a:solidFill>
                  <a:srgbClr val="000000"/>
                </a:solidFill>
                <a:latin typeface="Open Sans Light Bold"/>
              </a:rPr>
              <a:t>Xây dựng ứng dụng trên AWS cho phép tạo database và cung cấp API để thêm, sửa, xóa trên database(DynamoDB)</a:t>
            </a:r>
          </a:p>
        </p:txBody>
      </p:sp>
      <p:sp>
        <p:nvSpPr>
          <p:cNvPr name="TextBox 10" id="10"/>
          <p:cNvSpPr txBox="true"/>
          <p:nvPr/>
        </p:nvSpPr>
        <p:spPr>
          <a:xfrm rot="0">
            <a:off x="3417946" y="3358441"/>
            <a:ext cx="10656317"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Nhóm 1- Đề Tài 11</a:t>
            </a:r>
          </a:p>
        </p:txBody>
      </p:sp>
      <p:sp>
        <p:nvSpPr>
          <p:cNvPr name="TextBox 11" id="11"/>
          <p:cNvSpPr txBox="true"/>
          <p:nvPr/>
        </p:nvSpPr>
        <p:spPr>
          <a:xfrm rot="0">
            <a:off x="11262789" y="7724303"/>
            <a:ext cx="6314926" cy="679450"/>
          </a:xfrm>
          <a:prstGeom prst="rect">
            <a:avLst/>
          </a:prstGeom>
        </p:spPr>
        <p:txBody>
          <a:bodyPr anchor="t" rtlCol="false" tIns="0" lIns="0" bIns="0" rIns="0">
            <a:spAutoFit/>
          </a:bodyPr>
          <a:lstStyle/>
          <a:p>
            <a:pPr algn="ctr">
              <a:lnSpc>
                <a:spcPts val="5599"/>
              </a:lnSpc>
            </a:pPr>
            <a:r>
              <a:rPr lang="en-US" sz="3999">
                <a:solidFill>
                  <a:srgbClr val="000000"/>
                </a:solidFill>
                <a:latin typeface="Open Sans"/>
              </a:rPr>
              <a:t>GV: TS. Huỳnh Xuân Phụng</a:t>
            </a:r>
          </a:p>
        </p:txBody>
      </p:sp>
      <p:sp>
        <p:nvSpPr>
          <p:cNvPr name="TextBox 12" id="12"/>
          <p:cNvSpPr txBox="true"/>
          <p:nvPr/>
        </p:nvSpPr>
        <p:spPr>
          <a:xfrm rot="0">
            <a:off x="5698713" y="1488807"/>
            <a:ext cx="6132883" cy="1613667"/>
          </a:xfrm>
          <a:prstGeom prst="rect">
            <a:avLst/>
          </a:prstGeom>
        </p:spPr>
        <p:txBody>
          <a:bodyPr anchor="t" rtlCol="false" tIns="0" lIns="0" bIns="0" rIns="0">
            <a:spAutoFit/>
          </a:bodyPr>
          <a:lstStyle/>
          <a:p>
            <a:pPr algn="ctr">
              <a:lnSpc>
                <a:spcPts val="12120"/>
              </a:lnSpc>
            </a:pPr>
            <a:r>
              <a:rPr lang="en-US" sz="12120">
                <a:solidFill>
                  <a:srgbClr val="B91646"/>
                </a:solidFill>
                <a:latin typeface="Brittany Bold"/>
              </a:rPr>
              <a:t>welcome to</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7442299" y="4114800"/>
            <a:ext cx="3403402" cy="1028700"/>
          </a:xfrm>
          <a:prstGeom prst="rect">
            <a:avLst/>
          </a:prstGeom>
        </p:spPr>
        <p:txBody>
          <a:bodyPr anchor="t" rtlCol="false" tIns="0" lIns="0" bIns="0" rIns="0">
            <a:spAutoFit/>
          </a:bodyPr>
          <a:lstStyle/>
          <a:p>
            <a:pPr algn="ctr">
              <a:lnSpc>
                <a:spcPts val="8400"/>
              </a:lnSpc>
            </a:pPr>
            <a:r>
              <a:rPr lang="en-US" sz="6000">
                <a:solidFill>
                  <a:srgbClr val="000000"/>
                </a:solidFill>
                <a:latin typeface="Open Sans Bold"/>
              </a:rPr>
              <a:t>Mô Hình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01" r="0" b="3875"/>
          <a:stretch>
            <a:fillRect/>
          </a:stretch>
        </p:blipFill>
        <p:spPr>
          <a:xfrm flipH="false" flipV="false" rot="0">
            <a:off x="0" y="2816541"/>
            <a:ext cx="2687937" cy="191361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4830795" y="2689803"/>
            <a:ext cx="2448802" cy="2448802"/>
          </a:xfrm>
          <a:prstGeom prst="rect">
            <a:avLst/>
          </a:prstGeom>
        </p:spPr>
      </p:pic>
      <p:pic>
        <p:nvPicPr>
          <p:cNvPr name="Picture 4" id="4"/>
          <p:cNvPicPr>
            <a:picLocks noChangeAspect="true"/>
          </p:cNvPicPr>
          <p:nvPr/>
        </p:nvPicPr>
        <p:blipFill>
          <a:blip r:embed="rId4"/>
          <a:srcRect l="31425" t="0" r="29432" b="0"/>
          <a:stretch>
            <a:fillRect/>
          </a:stretch>
        </p:blipFill>
        <p:spPr>
          <a:xfrm flipH="false" flipV="false" rot="0">
            <a:off x="9610651" y="2471073"/>
            <a:ext cx="2148972" cy="2886262"/>
          </a:xfrm>
          <a:prstGeom prst="rect">
            <a:avLst/>
          </a:prstGeom>
        </p:spPr>
      </p:pic>
      <p:pic>
        <p:nvPicPr>
          <p:cNvPr name="Picture 5" id="5"/>
          <p:cNvPicPr>
            <a:picLocks noChangeAspect="true"/>
          </p:cNvPicPr>
          <p:nvPr/>
        </p:nvPicPr>
        <p:blipFill>
          <a:blip r:embed="rId5"/>
          <a:srcRect l="16983" t="23513" r="18957" b="20055"/>
          <a:stretch>
            <a:fillRect/>
          </a:stretch>
        </p:blipFill>
        <p:spPr>
          <a:xfrm flipH="false" flipV="false" rot="0">
            <a:off x="13969097" y="3132892"/>
            <a:ext cx="3847061" cy="1770717"/>
          </a:xfrm>
          <a:prstGeom prst="rect">
            <a:avLst/>
          </a:prstGeom>
        </p:spPr>
      </p:pic>
      <p:sp>
        <p:nvSpPr>
          <p:cNvPr name="AutoShape 6" id="6"/>
          <p:cNvSpPr/>
          <p:nvPr/>
        </p:nvSpPr>
        <p:spPr>
          <a:xfrm rot="0">
            <a:off x="2687937" y="3773346"/>
            <a:ext cx="2842003" cy="0"/>
          </a:xfrm>
          <a:prstGeom prst="line">
            <a:avLst/>
          </a:prstGeom>
          <a:ln cap="flat" w="47625">
            <a:solidFill>
              <a:srgbClr val="000000"/>
            </a:solidFill>
            <a:prstDash val="solid"/>
            <a:headEnd type="none" len="sm" w="sm"/>
            <a:tailEnd type="triangle" len="med" w="lg"/>
          </a:ln>
        </p:spPr>
      </p:sp>
      <p:sp>
        <p:nvSpPr>
          <p:cNvPr name="AutoShape 7" id="7"/>
          <p:cNvSpPr/>
          <p:nvPr/>
        </p:nvSpPr>
        <p:spPr>
          <a:xfrm rot="29338">
            <a:off x="6820386" y="3832877"/>
            <a:ext cx="2790316" cy="0"/>
          </a:xfrm>
          <a:prstGeom prst="line">
            <a:avLst/>
          </a:prstGeom>
          <a:ln cap="flat" w="47625">
            <a:solidFill>
              <a:srgbClr val="000000"/>
            </a:solidFill>
            <a:prstDash val="solid"/>
            <a:headEnd type="none" len="sm" w="sm"/>
            <a:tailEnd type="triangle" len="med" w="lg"/>
          </a:ln>
        </p:spPr>
      </p:sp>
      <p:sp>
        <p:nvSpPr>
          <p:cNvPr name="AutoShape 8" id="8"/>
          <p:cNvSpPr/>
          <p:nvPr/>
        </p:nvSpPr>
        <p:spPr>
          <a:xfrm rot="0">
            <a:off x="11127094" y="3866579"/>
            <a:ext cx="2842003" cy="0"/>
          </a:xfrm>
          <a:prstGeom prst="line">
            <a:avLst/>
          </a:prstGeom>
          <a:ln cap="flat" w="47625">
            <a:solidFill>
              <a:srgbClr val="000000"/>
            </a:solidFill>
            <a:prstDash val="solid"/>
            <a:headEnd type="none" len="sm" w="sm"/>
            <a:tailEnd type="triangle" len="med" w="lg"/>
          </a:ln>
        </p:spPr>
      </p:sp>
      <p:pic>
        <p:nvPicPr>
          <p:cNvPr name="Picture 9" id="9"/>
          <p:cNvPicPr>
            <a:picLocks noChangeAspect="true"/>
          </p:cNvPicPr>
          <p:nvPr/>
        </p:nvPicPr>
        <p:blipFill>
          <a:blip r:embed="rId6"/>
          <a:srcRect l="0" t="0" r="2249" b="0"/>
          <a:stretch>
            <a:fillRect/>
          </a:stretch>
        </p:blipFill>
        <p:spPr>
          <a:xfrm flipH="false" flipV="false" rot="0">
            <a:off x="7473820" y="6057535"/>
            <a:ext cx="8015100" cy="3311366"/>
          </a:xfrm>
          <a:prstGeom prst="rect">
            <a:avLst/>
          </a:prstGeom>
        </p:spPr>
      </p:pic>
      <p:sp>
        <p:nvSpPr>
          <p:cNvPr name="TextBox 10" id="10"/>
          <p:cNvSpPr txBox="true"/>
          <p:nvPr/>
        </p:nvSpPr>
        <p:spPr>
          <a:xfrm rot="0">
            <a:off x="3655385" y="669578"/>
            <a:ext cx="114864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Đối với những tác vụ chỉ cần trigger</a:t>
            </a:r>
          </a:p>
        </p:txBody>
      </p:sp>
      <p:sp>
        <p:nvSpPr>
          <p:cNvPr name="TextBox 11" id="11"/>
          <p:cNvSpPr txBox="true"/>
          <p:nvPr/>
        </p:nvSpPr>
        <p:spPr>
          <a:xfrm rot="0">
            <a:off x="3655385" y="3066217"/>
            <a:ext cx="90710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Data</a:t>
            </a:r>
          </a:p>
        </p:txBody>
      </p:sp>
      <p:sp>
        <p:nvSpPr>
          <p:cNvPr name="TextBox 12" id="12"/>
          <p:cNvSpPr txBox="true"/>
          <p:nvPr/>
        </p:nvSpPr>
        <p:spPr>
          <a:xfrm rot="0">
            <a:off x="6819754" y="3066217"/>
            <a:ext cx="28451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Message(Data)</a:t>
            </a:r>
          </a:p>
        </p:txBody>
      </p:sp>
      <p:sp>
        <p:nvSpPr>
          <p:cNvPr name="TextBox 13" id="13"/>
          <p:cNvSpPr txBox="true"/>
          <p:nvPr/>
        </p:nvSpPr>
        <p:spPr>
          <a:xfrm rot="0">
            <a:off x="11481370" y="3192956"/>
            <a:ext cx="213345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Insert Data</a:t>
            </a:r>
          </a:p>
        </p:txBody>
      </p:sp>
      <p:sp>
        <p:nvSpPr>
          <p:cNvPr name="AutoShape 14" id="14"/>
          <p:cNvSpPr/>
          <p:nvPr/>
        </p:nvSpPr>
        <p:spPr>
          <a:xfrm rot="-5400000">
            <a:off x="10180670" y="5576878"/>
            <a:ext cx="913689" cy="0"/>
          </a:xfrm>
          <a:prstGeom prst="line">
            <a:avLst/>
          </a:prstGeom>
          <a:ln cap="flat" w="47625">
            <a:solidFill>
              <a:srgbClr val="000000"/>
            </a:solidFill>
            <a:prstDash val="solid"/>
            <a:headEnd type="none" len="sm" w="sm"/>
            <a:tailEnd type="triangle" len="med" w="lg"/>
          </a:ln>
        </p:spPr>
      </p:sp>
      <p:sp>
        <p:nvSpPr>
          <p:cNvPr name="TextBox 15" id="15"/>
          <p:cNvSpPr txBox="true"/>
          <p:nvPr/>
        </p:nvSpPr>
        <p:spPr>
          <a:xfrm rot="0">
            <a:off x="11127094" y="5290660"/>
            <a:ext cx="168116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Function</a:t>
            </a:r>
          </a:p>
        </p:txBody>
      </p:sp>
      <p:sp>
        <p:nvSpPr>
          <p:cNvPr name="AutoShape 16" id="16"/>
          <p:cNvSpPr/>
          <p:nvPr/>
        </p:nvSpPr>
        <p:spPr>
          <a:xfrm rot="-5400000">
            <a:off x="726701" y="5926978"/>
            <a:ext cx="1186910" cy="0"/>
          </a:xfrm>
          <a:prstGeom prst="line">
            <a:avLst/>
          </a:prstGeom>
          <a:ln cap="flat" w="47625">
            <a:solidFill>
              <a:srgbClr val="000000"/>
            </a:solidFill>
            <a:prstDash val="solid"/>
            <a:headEnd type="none" len="sm" w="sm"/>
            <a:tailEnd type="triangle" len="med" w="lg"/>
          </a:ln>
        </p:spPr>
      </p:sp>
      <p:sp>
        <p:nvSpPr>
          <p:cNvPr name="TextBox 17" id="17"/>
          <p:cNvSpPr txBox="true"/>
          <p:nvPr/>
        </p:nvSpPr>
        <p:spPr>
          <a:xfrm rot="0">
            <a:off x="372419" y="6772890"/>
            <a:ext cx="194310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Code PHP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51580" y="2229485"/>
            <a:ext cx="2448802" cy="2448802"/>
          </a:xfrm>
          <a:prstGeom prst="rect">
            <a:avLst/>
          </a:prstGeom>
        </p:spPr>
      </p:pic>
      <p:pic>
        <p:nvPicPr>
          <p:cNvPr name="Picture 3" id="3"/>
          <p:cNvPicPr>
            <a:picLocks noChangeAspect="true"/>
          </p:cNvPicPr>
          <p:nvPr/>
        </p:nvPicPr>
        <p:blipFill>
          <a:blip r:embed="rId3"/>
          <a:srcRect l="16983" t="23513" r="18957" b="20055"/>
          <a:stretch>
            <a:fillRect/>
          </a:stretch>
        </p:blipFill>
        <p:spPr>
          <a:xfrm flipH="false" flipV="false" rot="0">
            <a:off x="4723261" y="7012446"/>
            <a:ext cx="3474076" cy="1599040"/>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0">
            <a:off x="10142258" y="2386275"/>
            <a:ext cx="2448802" cy="2448802"/>
          </a:xfrm>
          <a:prstGeom prst="rect">
            <a:avLst/>
          </a:prstGeom>
        </p:spPr>
      </p:pic>
      <p:pic>
        <p:nvPicPr>
          <p:cNvPr name="Picture 5" id="5"/>
          <p:cNvPicPr>
            <a:picLocks noChangeAspect="true"/>
          </p:cNvPicPr>
          <p:nvPr/>
        </p:nvPicPr>
        <p:blipFill>
          <a:blip r:embed="rId4"/>
          <a:srcRect l="31425" t="0" r="29432" b="0"/>
          <a:stretch>
            <a:fillRect/>
          </a:stretch>
        </p:blipFill>
        <p:spPr>
          <a:xfrm flipH="false" flipV="false" rot="0">
            <a:off x="5786678" y="1948815"/>
            <a:ext cx="2148972" cy="2886262"/>
          </a:xfrm>
          <a:prstGeom prst="rect">
            <a:avLst/>
          </a:prstGeom>
        </p:spPr>
      </p:pic>
      <p:sp>
        <p:nvSpPr>
          <p:cNvPr name="AutoShape 6" id="6"/>
          <p:cNvSpPr/>
          <p:nvPr/>
        </p:nvSpPr>
        <p:spPr>
          <a:xfrm rot="0">
            <a:off x="3735182" y="3368134"/>
            <a:ext cx="2244936" cy="0"/>
          </a:xfrm>
          <a:prstGeom prst="line">
            <a:avLst/>
          </a:prstGeom>
          <a:ln cap="flat" w="47625">
            <a:solidFill>
              <a:srgbClr val="000000"/>
            </a:solidFill>
            <a:prstDash val="solid"/>
            <a:headEnd type="none" len="sm" w="sm"/>
            <a:tailEnd type="triangle" len="med" w="lg"/>
          </a:ln>
        </p:spPr>
      </p:sp>
      <p:sp>
        <p:nvSpPr>
          <p:cNvPr name="AutoShape 7" id="7"/>
          <p:cNvSpPr/>
          <p:nvPr/>
        </p:nvSpPr>
        <p:spPr>
          <a:xfrm rot="0">
            <a:off x="7380396" y="3320509"/>
            <a:ext cx="2842003" cy="0"/>
          </a:xfrm>
          <a:prstGeom prst="line">
            <a:avLst/>
          </a:prstGeom>
          <a:ln cap="flat" w="47625">
            <a:solidFill>
              <a:srgbClr val="000000"/>
            </a:solidFill>
            <a:prstDash val="solid"/>
            <a:headEnd type="none" len="sm" w="sm"/>
            <a:tailEnd type="triangle" len="med" w="lg"/>
          </a:ln>
        </p:spPr>
      </p:sp>
      <p:sp>
        <p:nvSpPr>
          <p:cNvPr name="AutoShape 8" id="8"/>
          <p:cNvSpPr/>
          <p:nvPr/>
        </p:nvSpPr>
        <p:spPr>
          <a:xfrm rot="-5400000">
            <a:off x="5312935" y="5814111"/>
            <a:ext cx="2005692" cy="0"/>
          </a:xfrm>
          <a:prstGeom prst="line">
            <a:avLst/>
          </a:prstGeom>
          <a:ln cap="flat" w="47625">
            <a:solidFill>
              <a:srgbClr val="000000"/>
            </a:solidFill>
            <a:prstDash val="solid"/>
            <a:headEnd type="none" len="sm" w="sm"/>
            <a:tailEnd type="triangle" len="med" w="lg"/>
          </a:ln>
        </p:spPr>
      </p:sp>
      <p:sp>
        <p:nvSpPr>
          <p:cNvPr name="AutoShape 9" id="9"/>
          <p:cNvSpPr/>
          <p:nvPr/>
        </p:nvSpPr>
        <p:spPr>
          <a:xfrm rot="20712">
            <a:off x="12192218" y="3469413"/>
            <a:ext cx="2043442" cy="0"/>
          </a:xfrm>
          <a:prstGeom prst="line">
            <a:avLst/>
          </a:prstGeom>
          <a:ln cap="flat" w="47625">
            <a:solidFill>
              <a:srgbClr val="000000"/>
            </a:solidFill>
            <a:prstDash val="solid"/>
            <a:headEnd type="none" len="sm" w="sm"/>
            <a:tailEnd type="triangle" len="med" w="lg"/>
          </a:ln>
        </p:spPr>
      </p:sp>
      <p:pic>
        <p:nvPicPr>
          <p:cNvPr name="Picture 10" id="10"/>
          <p:cNvPicPr>
            <a:picLocks noChangeAspect="true"/>
          </p:cNvPicPr>
          <p:nvPr/>
        </p:nvPicPr>
        <p:blipFill>
          <a:blip r:embed="rId5"/>
          <a:srcRect l="0" t="1201" r="0" b="3875"/>
          <a:stretch>
            <a:fillRect/>
          </a:stretch>
        </p:blipFill>
        <p:spPr>
          <a:xfrm flipH="false" flipV="false" rot="0">
            <a:off x="14468210" y="2497081"/>
            <a:ext cx="2687937" cy="1913610"/>
          </a:xfrm>
          <a:prstGeom prst="rect">
            <a:avLst/>
          </a:prstGeom>
        </p:spPr>
      </p:pic>
      <p:pic>
        <p:nvPicPr>
          <p:cNvPr name="Picture 11" id="11"/>
          <p:cNvPicPr>
            <a:picLocks noChangeAspect="true"/>
          </p:cNvPicPr>
          <p:nvPr/>
        </p:nvPicPr>
        <p:blipFill>
          <a:blip r:embed="rId6"/>
          <a:srcRect l="0" t="0" r="0" b="0"/>
          <a:stretch>
            <a:fillRect/>
          </a:stretch>
        </p:blipFill>
        <p:spPr>
          <a:xfrm flipH="false" flipV="false" rot="0">
            <a:off x="9784820" y="4514099"/>
            <a:ext cx="8901643" cy="5126393"/>
          </a:xfrm>
          <a:prstGeom prst="rect">
            <a:avLst/>
          </a:prstGeom>
        </p:spPr>
      </p:pic>
      <p:sp>
        <p:nvSpPr>
          <p:cNvPr name="TextBox 12" id="12"/>
          <p:cNvSpPr txBox="true"/>
          <p:nvPr/>
        </p:nvSpPr>
        <p:spPr>
          <a:xfrm rot="0">
            <a:off x="1800338" y="-95250"/>
            <a:ext cx="14208425" cy="18110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Đối với những tác vụ cần Client gửi yêu cầu và nhận kết quả trả về</a:t>
            </a:r>
          </a:p>
        </p:txBody>
      </p:sp>
      <p:sp>
        <p:nvSpPr>
          <p:cNvPr name="TextBox 13" id="13"/>
          <p:cNvSpPr txBox="true"/>
          <p:nvPr/>
        </p:nvSpPr>
        <p:spPr>
          <a:xfrm rot="0">
            <a:off x="1028700" y="1649095"/>
            <a:ext cx="3694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SQS-1</a:t>
            </a:r>
          </a:p>
        </p:txBody>
      </p:sp>
      <p:sp>
        <p:nvSpPr>
          <p:cNvPr name="TextBox 14" id="14"/>
          <p:cNvSpPr txBox="true"/>
          <p:nvPr/>
        </p:nvSpPr>
        <p:spPr>
          <a:xfrm rot="0">
            <a:off x="4049070" y="2740119"/>
            <a:ext cx="1348383"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Trigger</a:t>
            </a:r>
          </a:p>
        </p:txBody>
      </p:sp>
      <p:sp>
        <p:nvSpPr>
          <p:cNvPr name="TextBox 15" id="15"/>
          <p:cNvSpPr txBox="true"/>
          <p:nvPr/>
        </p:nvSpPr>
        <p:spPr>
          <a:xfrm rot="0">
            <a:off x="7462654" y="2740119"/>
            <a:ext cx="264408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Mesage(Data)</a:t>
            </a:r>
          </a:p>
        </p:txBody>
      </p:sp>
      <p:sp>
        <p:nvSpPr>
          <p:cNvPr name="TextBox 16" id="16"/>
          <p:cNvSpPr txBox="true"/>
          <p:nvPr/>
        </p:nvSpPr>
        <p:spPr>
          <a:xfrm rot="0">
            <a:off x="9519378" y="1882140"/>
            <a:ext cx="3694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SQS-2</a:t>
            </a:r>
          </a:p>
        </p:txBody>
      </p:sp>
      <p:sp>
        <p:nvSpPr>
          <p:cNvPr name="TextBox 17" id="17"/>
          <p:cNvSpPr txBox="true"/>
          <p:nvPr/>
        </p:nvSpPr>
        <p:spPr>
          <a:xfrm rot="0">
            <a:off x="12192237" y="2740119"/>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Json Data</a:t>
            </a:r>
          </a:p>
        </p:txBody>
      </p:sp>
      <p:sp>
        <p:nvSpPr>
          <p:cNvPr name="AutoShape 18" id="18"/>
          <p:cNvSpPr/>
          <p:nvPr/>
        </p:nvSpPr>
        <p:spPr>
          <a:xfrm rot="10131464">
            <a:off x="8182089" y="7076777"/>
            <a:ext cx="1617981" cy="0"/>
          </a:xfrm>
          <a:prstGeom prst="line">
            <a:avLst/>
          </a:prstGeom>
          <a:ln cap="flat" w="47625">
            <a:solidFill>
              <a:srgbClr val="000000"/>
            </a:solidFill>
            <a:prstDash val="solid"/>
            <a:headEnd type="none" len="sm" w="sm"/>
            <a:tailEnd type="triangle" len="med" w="lg"/>
          </a:ln>
        </p:spPr>
      </p:sp>
      <p:sp>
        <p:nvSpPr>
          <p:cNvPr name="AutoShape 19" id="19"/>
          <p:cNvSpPr/>
          <p:nvPr/>
        </p:nvSpPr>
        <p:spPr>
          <a:xfrm rot="863003">
            <a:off x="7341353" y="4787275"/>
            <a:ext cx="2212703" cy="0"/>
          </a:xfrm>
          <a:prstGeom prst="line">
            <a:avLst/>
          </a:prstGeom>
          <a:ln cap="flat" w="47625">
            <a:solidFill>
              <a:srgbClr val="000000"/>
            </a:solidFill>
            <a:prstDash val="solid"/>
            <a:headEnd type="none" len="sm" w="sm"/>
            <a:tailEnd type="triangle" len="med" w="lg"/>
          </a:ln>
        </p:spPr>
      </p:sp>
      <p:sp>
        <p:nvSpPr>
          <p:cNvPr name="TextBox 20" id="20"/>
          <p:cNvSpPr txBox="true"/>
          <p:nvPr/>
        </p:nvSpPr>
        <p:spPr>
          <a:xfrm rot="0">
            <a:off x="4553228" y="5771249"/>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Data</a:t>
            </a:r>
          </a:p>
        </p:txBody>
      </p:sp>
      <p:sp>
        <p:nvSpPr>
          <p:cNvPr name="TextBox 21" id="21"/>
          <p:cNvSpPr txBox="true"/>
          <p:nvPr/>
        </p:nvSpPr>
        <p:spPr>
          <a:xfrm rot="1057302">
            <a:off x="7409680" y="4786906"/>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Function</a:t>
            </a:r>
          </a:p>
        </p:txBody>
      </p:sp>
      <p:sp>
        <p:nvSpPr>
          <p:cNvPr name="TextBox 22" id="22"/>
          <p:cNvSpPr txBox="true"/>
          <p:nvPr/>
        </p:nvSpPr>
        <p:spPr>
          <a:xfrm rot="-510410">
            <a:off x="7710020" y="6372211"/>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Get Data</a:t>
            </a:r>
          </a:p>
        </p:txBody>
      </p:sp>
      <p:pic>
        <p:nvPicPr>
          <p:cNvPr name="Picture 23" id="23"/>
          <p:cNvPicPr>
            <a:picLocks noChangeAspect="true"/>
          </p:cNvPicPr>
          <p:nvPr/>
        </p:nvPicPr>
        <p:blipFill>
          <a:blip r:embed="rId5"/>
          <a:srcRect l="0" t="1201" r="0" b="3875"/>
          <a:stretch>
            <a:fillRect/>
          </a:stretch>
        </p:blipFill>
        <p:spPr>
          <a:xfrm flipH="false" flipV="false" rot="0">
            <a:off x="1183655" y="7100589"/>
            <a:ext cx="2687937" cy="1913610"/>
          </a:xfrm>
          <a:prstGeom prst="rect">
            <a:avLst/>
          </a:prstGeom>
        </p:spPr>
      </p:pic>
      <p:sp>
        <p:nvSpPr>
          <p:cNvPr name="AutoShape 24" id="24"/>
          <p:cNvSpPr/>
          <p:nvPr/>
        </p:nvSpPr>
        <p:spPr>
          <a:xfrm rot="-5400000">
            <a:off x="1849322" y="5894233"/>
            <a:ext cx="2005692" cy="0"/>
          </a:xfrm>
          <a:prstGeom prst="line">
            <a:avLst/>
          </a:prstGeom>
          <a:ln cap="flat" w="47625">
            <a:solidFill>
              <a:srgbClr val="000000"/>
            </a:solidFill>
            <a:prstDash val="solid"/>
            <a:headEnd type="none" len="sm" w="sm"/>
            <a:tailEnd type="triangle" len="med" w="lg"/>
          </a:ln>
        </p:spPr>
      </p:sp>
      <p:sp>
        <p:nvSpPr>
          <p:cNvPr name="TextBox 25" id="25"/>
          <p:cNvSpPr txBox="true"/>
          <p:nvPr/>
        </p:nvSpPr>
        <p:spPr>
          <a:xfrm rot="0">
            <a:off x="155074" y="5771249"/>
            <a:ext cx="267328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send_msg()</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5233913" y="4114800"/>
            <a:ext cx="7820174" cy="1028700"/>
          </a:xfrm>
          <a:prstGeom prst="rect">
            <a:avLst/>
          </a:prstGeom>
        </p:spPr>
        <p:txBody>
          <a:bodyPr anchor="t" rtlCol="false" tIns="0" lIns="0" bIns="0" rIns="0">
            <a:spAutoFit/>
          </a:bodyPr>
          <a:lstStyle/>
          <a:p>
            <a:pPr algn="ctr">
              <a:lnSpc>
                <a:spcPts val="8400"/>
              </a:lnSpc>
            </a:pPr>
            <a:r>
              <a:rPr lang="en-US" sz="6000">
                <a:solidFill>
                  <a:srgbClr val="000000"/>
                </a:solidFill>
                <a:latin typeface="Open Sans Bold"/>
              </a:rPr>
              <a:t>Giao Diện Tương Tác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44952" y="1235985"/>
            <a:ext cx="15614348" cy="7225789"/>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89535" y="1724456"/>
            <a:ext cx="14708929" cy="6838087"/>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07720" y="1028700"/>
            <a:ext cx="17259300" cy="8023738"/>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83840" y="1413532"/>
            <a:ext cx="16729366" cy="7741781"/>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5272013" y="914400"/>
            <a:ext cx="7743974" cy="1028700"/>
          </a:xfrm>
          <a:prstGeom prst="rect">
            <a:avLst/>
          </a:prstGeom>
        </p:spPr>
        <p:txBody>
          <a:bodyPr anchor="t" rtlCol="false" tIns="0" lIns="0" bIns="0" rIns="0">
            <a:spAutoFit/>
          </a:bodyPr>
          <a:lstStyle/>
          <a:p>
            <a:pPr algn="ctr">
              <a:lnSpc>
                <a:spcPts val="8400"/>
              </a:lnSpc>
            </a:pPr>
            <a:r>
              <a:rPr lang="en-US" sz="6000">
                <a:solidFill>
                  <a:srgbClr val="000000"/>
                </a:solidFill>
                <a:latin typeface="Open Sans Bold"/>
              </a:rPr>
              <a:t>Tuần Qua Thực Hiện</a:t>
            </a:r>
          </a:p>
        </p:txBody>
      </p:sp>
      <p:sp>
        <p:nvSpPr>
          <p:cNvPr name="TextBox 3" id="3"/>
          <p:cNvSpPr txBox="true"/>
          <p:nvPr/>
        </p:nvSpPr>
        <p:spPr>
          <a:xfrm rot="0">
            <a:off x="1028700" y="2077794"/>
            <a:ext cx="16230600" cy="12321168"/>
          </a:xfrm>
          <a:prstGeom prst="rect">
            <a:avLst/>
          </a:prstGeom>
        </p:spPr>
        <p:txBody>
          <a:bodyPr anchor="t" rtlCol="false" tIns="0" lIns="0" bIns="0" rIns="0">
            <a:spAutoFit/>
          </a:bodyPr>
          <a:lstStyle/>
          <a:p>
            <a:pPr algn="just" marL="1249982" indent="-624991" lvl="1">
              <a:lnSpc>
                <a:spcPts val="8105"/>
              </a:lnSpc>
              <a:buFont typeface="Arial"/>
              <a:buChar char="•"/>
            </a:pPr>
            <a:r>
              <a:rPr lang="en-US" sz="5789">
                <a:solidFill>
                  <a:srgbClr val="000000"/>
                </a:solidFill>
                <a:latin typeface="Open Sans Light"/>
              </a:rPr>
              <a:t>Viết Báo Cáo Cuối Kỳ</a:t>
            </a:r>
          </a:p>
          <a:p>
            <a:pPr algn="just" marL="1249982" indent="-624991" lvl="1">
              <a:lnSpc>
                <a:spcPts val="8105"/>
              </a:lnSpc>
              <a:buFont typeface="Arial"/>
              <a:buChar char="•"/>
            </a:pPr>
            <a:r>
              <a:rPr lang="en-US" sz="5789">
                <a:solidFill>
                  <a:srgbClr val="000000"/>
                </a:solidFill>
                <a:latin typeface="Open Sans Light"/>
              </a:rPr>
              <a:t>Tìm Hiểu, Viết Document, Demo API GateWay</a:t>
            </a:r>
          </a:p>
          <a:p>
            <a:pPr algn="just" marL="1249982" indent="-624991" lvl="1">
              <a:lnSpc>
                <a:spcPts val="8105"/>
              </a:lnSpc>
              <a:buFont typeface="Arial"/>
              <a:buChar char="•"/>
            </a:pPr>
            <a:r>
              <a:rPr lang="en-US" sz="5789">
                <a:solidFill>
                  <a:srgbClr val="000000"/>
                </a:solidFill>
                <a:latin typeface="Open Sans Light"/>
              </a:rPr>
              <a:t>Phát triển đồ án của nhóm</a:t>
            </a:r>
          </a:p>
          <a:p>
            <a:pPr algn="just">
              <a:lnSpc>
                <a:spcPts val="8105"/>
              </a:lnSpc>
            </a:pPr>
            <a:r>
              <a:rPr lang="en-US" sz="5789">
                <a:solidFill>
                  <a:srgbClr val="000000"/>
                </a:solidFill>
                <a:latin typeface="Open Sans Light"/>
              </a:rPr>
              <a:t>        3.1. Chỉnh sửa giao diện</a:t>
            </a:r>
          </a:p>
          <a:p>
            <a:pPr algn="just">
              <a:lnSpc>
                <a:spcPts val="8105"/>
              </a:lnSpc>
            </a:pPr>
            <a:r>
              <a:rPr lang="en-US" sz="5789">
                <a:solidFill>
                  <a:srgbClr val="000000"/>
                </a:solidFill>
                <a:latin typeface="Open Sans Light"/>
              </a:rPr>
              <a:t>        3.2. Thêm chức năng</a:t>
            </a:r>
          </a:p>
          <a:p>
            <a:pPr algn="just">
              <a:lnSpc>
                <a:spcPts val="8105"/>
              </a:lnSpc>
            </a:pPr>
            <a:r>
              <a:rPr lang="en-US" sz="5789">
                <a:solidFill>
                  <a:srgbClr val="000000"/>
                </a:solidFill>
                <a:latin typeface="Open Sans Light"/>
              </a:rPr>
              <a:t>   4.  Deploy project</a:t>
            </a:r>
          </a:p>
          <a:p>
            <a:pPr algn="just">
              <a:lnSpc>
                <a:spcPts val="8105"/>
              </a:lnSpc>
            </a:pPr>
            <a:r>
              <a:rPr lang="en-US" sz="5789">
                <a:solidFill>
                  <a:srgbClr val="000000"/>
                </a:solidFill>
                <a:latin typeface="Open Sans Light"/>
              </a:rPr>
              <a:t>   5.  Cập nhật Github + quay video hướng dẫn</a:t>
            </a:r>
          </a:p>
          <a:p>
            <a:pPr algn="just">
              <a:lnSpc>
                <a:spcPts val="8105"/>
              </a:lnSpc>
            </a:pPr>
          </a:p>
          <a:p>
            <a:pPr algn="just">
              <a:lnSpc>
                <a:spcPts val="8105"/>
              </a:lnSpc>
            </a:pPr>
          </a:p>
          <a:p>
            <a:pPr algn="just">
              <a:lnSpc>
                <a:spcPts val="8105"/>
              </a:lnSpc>
            </a:pPr>
          </a:p>
          <a:p>
            <a:pPr algn="just">
              <a:lnSpc>
                <a:spcPts val="8105"/>
              </a:lnSpc>
            </a:pPr>
          </a:p>
          <a:p>
            <a:pPr algn="just">
              <a:lnSpc>
                <a:spcPts val="8105"/>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4413126" y="4114800"/>
            <a:ext cx="9461748" cy="1028700"/>
          </a:xfrm>
          <a:prstGeom prst="rect">
            <a:avLst/>
          </a:prstGeom>
        </p:spPr>
        <p:txBody>
          <a:bodyPr anchor="t" rtlCol="false" tIns="0" lIns="0" bIns="0" rIns="0">
            <a:spAutoFit/>
          </a:bodyPr>
          <a:lstStyle/>
          <a:p>
            <a:pPr algn="ctr">
              <a:lnSpc>
                <a:spcPts val="8400"/>
              </a:lnSpc>
            </a:pPr>
            <a:r>
              <a:rPr lang="en-US" sz="6000">
                <a:solidFill>
                  <a:srgbClr val="000000"/>
                </a:solidFill>
                <a:latin typeface="Open Sans Bold"/>
              </a:rPr>
              <a:t>Tìm hiểu về API GateWay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0">
            <a:off x="15992183" y="9097962"/>
            <a:ext cx="1267117" cy="0"/>
          </a:xfrm>
          <a:prstGeom prst="line">
            <a:avLst/>
          </a:prstGeom>
          <a:ln cap="flat" w="19050">
            <a:solidFill>
              <a:srgbClr val="000000"/>
            </a:solidFill>
            <a:prstDash val="solid"/>
            <a:headEnd type="none" len="sm" w="sm"/>
            <a:tailEnd type="arrow" len="sm" w="med"/>
          </a:ln>
        </p:spPr>
      </p:sp>
      <p:grpSp>
        <p:nvGrpSpPr>
          <p:cNvPr name="Group 3" id="3"/>
          <p:cNvGrpSpPr/>
          <p:nvPr/>
        </p:nvGrpSpPr>
        <p:grpSpPr>
          <a:xfrm rot="0">
            <a:off x="16981873" y="1121493"/>
            <a:ext cx="277427" cy="277427"/>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name="Group 5" id="5"/>
          <p:cNvGrpSpPr/>
          <p:nvPr/>
        </p:nvGrpSpPr>
        <p:grpSpPr>
          <a:xfrm rot="0">
            <a:off x="16575495" y="1121493"/>
            <a:ext cx="277427" cy="277427"/>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name="Group 7" id="7"/>
          <p:cNvGrpSpPr/>
          <p:nvPr/>
        </p:nvGrpSpPr>
        <p:grpSpPr>
          <a:xfrm rot="0">
            <a:off x="16169118" y="1121493"/>
            <a:ext cx="277427" cy="277427"/>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9" id="9"/>
          <p:cNvSpPr txBox="true"/>
          <p:nvPr/>
        </p:nvSpPr>
        <p:spPr>
          <a:xfrm rot="0">
            <a:off x="1028700" y="2711238"/>
            <a:ext cx="15235074" cy="2089150"/>
          </a:xfrm>
          <a:prstGeom prst="rect">
            <a:avLst/>
          </a:prstGeom>
        </p:spPr>
        <p:txBody>
          <a:bodyPr anchor="t" rtlCol="false" tIns="0" lIns="0" bIns="0" rIns="0">
            <a:spAutoFit/>
          </a:bodyPr>
          <a:lstStyle/>
          <a:p>
            <a:pPr>
              <a:lnSpc>
                <a:spcPts val="5599"/>
              </a:lnSpc>
            </a:pPr>
            <a:r>
              <a:rPr lang="en-US" sz="3999">
                <a:solidFill>
                  <a:srgbClr val="000000"/>
                </a:solidFill>
                <a:latin typeface="Open Sans Light Bold"/>
              </a:rPr>
              <a:t>+ Lý Quốc Dũng                                   19133015</a:t>
            </a:r>
          </a:p>
          <a:p>
            <a:pPr>
              <a:lnSpc>
                <a:spcPts val="5599"/>
              </a:lnSpc>
            </a:pPr>
            <a:r>
              <a:rPr lang="en-US" sz="3999">
                <a:solidFill>
                  <a:srgbClr val="000000"/>
                </a:solidFill>
                <a:latin typeface="Open Sans Light Bold"/>
              </a:rPr>
              <a:t>+ Nguyễn Huỳnh Minh Trung          19133061</a:t>
            </a:r>
          </a:p>
          <a:p>
            <a:pPr>
              <a:lnSpc>
                <a:spcPts val="5599"/>
              </a:lnSpc>
            </a:pPr>
            <a:r>
              <a:rPr lang="en-US" sz="3999">
                <a:solidFill>
                  <a:srgbClr val="000000"/>
                </a:solidFill>
                <a:latin typeface="Open Sans Light Bold"/>
              </a:rPr>
              <a:t>+ Bùi Thị Ngân Tuyền                        19133066</a:t>
            </a:r>
          </a:p>
        </p:txBody>
      </p:sp>
      <p:sp>
        <p:nvSpPr>
          <p:cNvPr name="TextBox 10" id="10"/>
          <p:cNvSpPr txBox="true"/>
          <p:nvPr/>
        </p:nvSpPr>
        <p:spPr>
          <a:xfrm rot="0">
            <a:off x="232285" y="180975"/>
            <a:ext cx="10656317" cy="1533525"/>
          </a:xfrm>
          <a:prstGeom prst="rect">
            <a:avLst/>
          </a:prstGeom>
        </p:spPr>
        <p:txBody>
          <a:bodyPr anchor="t" rtlCol="false" tIns="0" lIns="0" bIns="0" rIns="0">
            <a:spAutoFit/>
          </a:bodyPr>
          <a:lstStyle/>
          <a:p>
            <a:pPr>
              <a:lnSpc>
                <a:spcPts val="12599"/>
              </a:lnSpc>
            </a:pPr>
            <a:r>
              <a:rPr lang="en-US" sz="9000">
                <a:solidFill>
                  <a:srgbClr val="000000"/>
                </a:solidFill>
                <a:latin typeface="Open Sans Extra Bold"/>
              </a:rPr>
              <a:t>Thành viên: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187268" y="1603953"/>
            <a:ext cx="5708068" cy="6132096"/>
          </a:xfrm>
          <a:prstGeom prst="rect">
            <a:avLst/>
          </a:prstGeom>
        </p:spPr>
      </p:pic>
      <p:sp>
        <p:nvSpPr>
          <p:cNvPr name="TextBox 3" id="3"/>
          <p:cNvSpPr txBox="true"/>
          <p:nvPr/>
        </p:nvSpPr>
        <p:spPr>
          <a:xfrm rot="0">
            <a:off x="176187" y="141605"/>
            <a:ext cx="2860774"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API là gì ?</a:t>
            </a:r>
          </a:p>
        </p:txBody>
      </p:sp>
      <p:sp>
        <p:nvSpPr>
          <p:cNvPr name="TextBox 4" id="4"/>
          <p:cNvSpPr txBox="true"/>
          <p:nvPr/>
        </p:nvSpPr>
        <p:spPr>
          <a:xfrm rot="0">
            <a:off x="185712" y="2958021"/>
            <a:ext cx="11224130" cy="3580765"/>
          </a:xfrm>
          <a:prstGeom prst="rect">
            <a:avLst/>
          </a:prstGeom>
        </p:spPr>
        <p:txBody>
          <a:bodyPr anchor="t" rtlCol="false" tIns="0" lIns="0" bIns="0" rIns="0">
            <a:spAutoFit/>
          </a:bodyPr>
          <a:lstStyle/>
          <a:p>
            <a:pPr>
              <a:lnSpc>
                <a:spcPts val="4759"/>
              </a:lnSpc>
            </a:pPr>
            <a:r>
              <a:rPr lang="en-US" sz="3399">
                <a:solidFill>
                  <a:srgbClr val="000000"/>
                </a:solidFill>
                <a:latin typeface="Open Sans Light"/>
              </a:rPr>
              <a:t>- API là viết tắt của Application Programming Interface – phương thức trung gian kết nối các ứng dụng và thư viện khác nhau.</a:t>
            </a:r>
          </a:p>
          <a:p>
            <a:pPr>
              <a:lnSpc>
                <a:spcPts val="4759"/>
              </a:lnSpc>
            </a:pPr>
            <a:r>
              <a:rPr lang="en-US" sz="3399">
                <a:solidFill>
                  <a:srgbClr val="000000"/>
                </a:solidFill>
                <a:latin typeface="Open Sans Light"/>
              </a:rPr>
              <a:t>- </a:t>
            </a:r>
            <a:r>
              <a:rPr lang="en-US" sz="3399">
                <a:solidFill>
                  <a:srgbClr val="000000"/>
                </a:solidFill>
                <a:latin typeface="Arimo"/>
              </a:rPr>
              <a:t>Nó cung cấp khả năng truy xuất đến một tập các hàm hay dùng, từ đó có thể trao đổi dữ liệu giữa các ứng dụng</a:t>
            </a:r>
          </a:p>
          <a:p>
            <a:pPr>
              <a:lnSpc>
                <a:spcPts val="4759"/>
              </a:lnSpc>
            </a:pPr>
            <a:r>
              <a:rPr lang="en-US" sz="3399">
                <a:solidFill>
                  <a:srgbClr val="000000"/>
                </a:solidFill>
                <a:latin typeface="Open Sans Light"/>
              </a:rPr>
              <a:t>- Có 2 loại API AWS: API WEBSOCKET và API RESTful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304101" y="1827547"/>
            <a:ext cx="11224130" cy="7181215"/>
          </a:xfrm>
          <a:prstGeom prst="rect">
            <a:avLst/>
          </a:prstGeom>
        </p:spPr>
        <p:txBody>
          <a:bodyPr anchor="t" rtlCol="false" tIns="0" lIns="0" bIns="0" rIns="0">
            <a:spAutoFit/>
          </a:bodyPr>
          <a:lstStyle/>
          <a:p>
            <a:pPr>
              <a:lnSpc>
                <a:spcPts val="4759"/>
              </a:lnSpc>
            </a:pPr>
            <a:r>
              <a:rPr lang="en-US" sz="3399">
                <a:solidFill>
                  <a:srgbClr val="000000"/>
                </a:solidFill>
                <a:latin typeface="Open Sans Light"/>
              </a:rPr>
              <a:t>- API RESTful là một giao diện mà hai hệ thống máy tính sử dụng để trao đổi thông tin một cách an toàn qua internet. Hầu hết các ứng dụng kinh doanh phải giao tiếp với các ứng dụng nội bộ và bên thứ ba khác để thực hiện tác vụ.</a:t>
            </a:r>
          </a:p>
          <a:p>
            <a:pPr>
              <a:lnSpc>
                <a:spcPts val="4759"/>
              </a:lnSpc>
            </a:pPr>
            <a:r>
              <a:rPr lang="en-US" sz="3399">
                <a:solidFill>
                  <a:srgbClr val="000000"/>
                </a:solidFill>
                <a:latin typeface="Open Sans Light"/>
              </a:rPr>
              <a:t>- Các Method:</a:t>
            </a:r>
          </a:p>
          <a:p>
            <a:pPr>
              <a:lnSpc>
                <a:spcPts val="4759"/>
              </a:lnSpc>
            </a:pPr>
            <a:r>
              <a:rPr lang="en-US" sz="3399">
                <a:solidFill>
                  <a:srgbClr val="000000"/>
                </a:solidFill>
                <a:latin typeface="Open Sans Light"/>
              </a:rPr>
              <a:t>    · POST – Create: Tạo dữ liệu mới</a:t>
            </a:r>
          </a:p>
          <a:p>
            <a:pPr>
              <a:lnSpc>
                <a:spcPts val="4759"/>
              </a:lnSpc>
            </a:pPr>
            <a:r>
              <a:rPr lang="en-US" sz="3399">
                <a:solidFill>
                  <a:srgbClr val="000000"/>
                </a:solidFill>
                <a:latin typeface="Open Sans Light"/>
              </a:rPr>
              <a:t>    </a:t>
            </a:r>
            <a:r>
              <a:rPr lang="en-US" sz="3399">
                <a:solidFill>
                  <a:srgbClr val="000000"/>
                </a:solidFill>
                <a:latin typeface="Arimo"/>
              </a:rPr>
              <a:t>· GET – Read: Lấy dữ liệu về</a:t>
            </a:r>
          </a:p>
          <a:p>
            <a:pPr>
              <a:lnSpc>
                <a:spcPts val="4759"/>
              </a:lnSpc>
            </a:pPr>
            <a:r>
              <a:rPr lang="en-US" sz="3399">
                <a:solidFill>
                  <a:srgbClr val="000000"/>
                </a:solidFill>
                <a:latin typeface="Open Sans Light"/>
              </a:rPr>
              <a:t>    </a:t>
            </a:r>
            <a:r>
              <a:rPr lang="en-US" sz="3399">
                <a:solidFill>
                  <a:srgbClr val="000000"/>
                </a:solidFill>
                <a:latin typeface="Arimo"/>
              </a:rPr>
              <a:t>· PUT – Update: Cập nhật dữ liệu</a:t>
            </a:r>
          </a:p>
          <a:p>
            <a:pPr>
              <a:lnSpc>
                <a:spcPts val="4759"/>
              </a:lnSpc>
            </a:pPr>
            <a:r>
              <a:rPr lang="en-US" sz="3399">
                <a:solidFill>
                  <a:srgbClr val="000000"/>
                </a:solidFill>
                <a:latin typeface="Open Sans Light"/>
              </a:rPr>
              <a:t>    </a:t>
            </a:r>
            <a:r>
              <a:rPr lang="en-US" sz="3399">
                <a:solidFill>
                  <a:srgbClr val="000000"/>
                </a:solidFill>
                <a:latin typeface="Arimo"/>
              </a:rPr>
              <a:t>· DELETE – Delete: Xóa dữ liệu</a:t>
            </a:r>
          </a:p>
          <a:p>
            <a:pPr>
              <a:lnSpc>
                <a:spcPts val="4759"/>
              </a:lnSpc>
            </a:pPr>
          </a:p>
          <a:p>
            <a:pPr>
              <a:lnSpc>
                <a:spcPts val="4759"/>
              </a:lnSpc>
            </a:pPr>
          </a:p>
        </p:txBody>
      </p:sp>
      <p:pic>
        <p:nvPicPr>
          <p:cNvPr name="Picture 3" id="3"/>
          <p:cNvPicPr>
            <a:picLocks noChangeAspect="true"/>
          </p:cNvPicPr>
          <p:nvPr/>
        </p:nvPicPr>
        <p:blipFill>
          <a:blip r:embed="rId2"/>
          <a:srcRect l="0" t="0" r="0" b="0"/>
          <a:stretch>
            <a:fillRect/>
          </a:stretch>
        </p:blipFill>
        <p:spPr>
          <a:xfrm flipH="false" flipV="false" rot="0">
            <a:off x="12440764" y="2249389"/>
            <a:ext cx="5245361" cy="5245361"/>
          </a:xfrm>
          <a:prstGeom prst="rect">
            <a:avLst/>
          </a:prstGeom>
        </p:spPr>
      </p:pic>
      <p:sp>
        <p:nvSpPr>
          <p:cNvPr name="TextBox 4" id="4"/>
          <p:cNvSpPr txBox="true"/>
          <p:nvPr/>
        </p:nvSpPr>
        <p:spPr>
          <a:xfrm rot="0">
            <a:off x="177583" y="141605"/>
            <a:ext cx="6646426" cy="887095"/>
          </a:xfrm>
          <a:prstGeom prst="rect">
            <a:avLst/>
          </a:prstGeom>
        </p:spPr>
        <p:txBody>
          <a:bodyPr anchor="t" rtlCol="false" tIns="0" lIns="0" bIns="0" rIns="0">
            <a:spAutoFit/>
          </a:bodyPr>
          <a:lstStyle/>
          <a:p>
            <a:pPr>
              <a:lnSpc>
                <a:spcPts val="7279"/>
              </a:lnSpc>
            </a:pPr>
            <a:r>
              <a:rPr lang="en-US" sz="5199">
                <a:solidFill>
                  <a:srgbClr val="000000"/>
                </a:solidFill>
                <a:latin typeface="Open Sans Bold"/>
              </a:rPr>
              <a:t>Api RESTful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276241" y="1698478"/>
            <a:ext cx="9578093" cy="6581140"/>
          </a:xfrm>
          <a:prstGeom prst="rect">
            <a:avLst/>
          </a:prstGeom>
        </p:spPr>
        <p:txBody>
          <a:bodyPr anchor="t" rtlCol="false" tIns="0" lIns="0" bIns="0" rIns="0">
            <a:spAutoFit/>
          </a:bodyPr>
          <a:lstStyle/>
          <a:p>
            <a:pPr>
              <a:lnSpc>
                <a:spcPts val="4759"/>
              </a:lnSpc>
            </a:pPr>
            <a:r>
              <a:rPr lang="en-US" sz="3399">
                <a:solidFill>
                  <a:srgbClr val="000000"/>
                </a:solidFill>
                <a:latin typeface="Open Sans Light"/>
              </a:rPr>
              <a:t>1.Client gửi một yêu cầu đến máy chủ. Client làm theo tài liệu API để định dạng yêu cầu theo cách mà máy chủ hiểu được.</a:t>
            </a:r>
          </a:p>
          <a:p>
            <a:pPr>
              <a:lnSpc>
                <a:spcPts val="4759"/>
              </a:lnSpc>
            </a:pPr>
            <a:r>
              <a:rPr lang="en-US" sz="3399">
                <a:solidFill>
                  <a:srgbClr val="000000"/>
                </a:solidFill>
                <a:latin typeface="Arimo"/>
              </a:rPr>
              <a:t>2.Máy chủ xác thực client và xác nhận rằng client có quyền đưa ra yêu cầu đó.</a:t>
            </a:r>
          </a:p>
          <a:p>
            <a:pPr>
              <a:lnSpc>
                <a:spcPts val="4759"/>
              </a:lnSpc>
            </a:pPr>
            <a:r>
              <a:rPr lang="en-US" sz="3399">
                <a:solidFill>
                  <a:srgbClr val="000000"/>
                </a:solidFill>
                <a:latin typeface="Arimo"/>
              </a:rPr>
              <a:t>3.Máy chủ nhận yêu cầu và xử lý trong nội bộ.</a:t>
            </a:r>
          </a:p>
          <a:p>
            <a:pPr>
              <a:lnSpc>
                <a:spcPts val="4759"/>
              </a:lnSpc>
            </a:pPr>
            <a:r>
              <a:rPr lang="en-US" sz="3399">
                <a:solidFill>
                  <a:srgbClr val="000000"/>
                </a:solidFill>
                <a:latin typeface="Arimo"/>
              </a:rPr>
              <a:t>4.Máy chủ trả về một phản hồi đến client. Phản hồi chứa thông tin cho client biết liệu yêu cầu có thành công hay không. Phản hồi cũng bao gồm bất kỳ thông tin nào mà client yêu cầu.</a:t>
            </a:r>
          </a:p>
          <a:p>
            <a:pPr>
              <a:lnSpc>
                <a:spcPts val="4759"/>
              </a:lnSpc>
            </a:pPr>
          </a:p>
        </p:txBody>
      </p:sp>
      <p:pic>
        <p:nvPicPr>
          <p:cNvPr name="Picture 3" id="3"/>
          <p:cNvPicPr>
            <a:picLocks noChangeAspect="true"/>
          </p:cNvPicPr>
          <p:nvPr/>
        </p:nvPicPr>
        <p:blipFill>
          <a:blip r:embed="rId2"/>
          <a:srcRect l="0" t="0" r="0" b="0"/>
          <a:stretch>
            <a:fillRect/>
          </a:stretch>
        </p:blipFill>
        <p:spPr>
          <a:xfrm flipH="false" flipV="false" rot="0">
            <a:off x="10282022" y="1922399"/>
            <a:ext cx="8005978" cy="6240881"/>
          </a:xfrm>
          <a:prstGeom prst="rect">
            <a:avLst/>
          </a:prstGeom>
        </p:spPr>
      </p:pic>
      <p:sp>
        <p:nvSpPr>
          <p:cNvPr name="TextBox 4" id="4"/>
          <p:cNvSpPr txBox="true"/>
          <p:nvPr/>
        </p:nvSpPr>
        <p:spPr>
          <a:xfrm rot="0">
            <a:off x="0" y="141605"/>
            <a:ext cx="8639306" cy="887095"/>
          </a:xfrm>
          <a:prstGeom prst="rect">
            <a:avLst/>
          </a:prstGeom>
        </p:spPr>
        <p:txBody>
          <a:bodyPr anchor="t" rtlCol="false" tIns="0" lIns="0" bIns="0" rIns="0">
            <a:spAutoFit/>
          </a:bodyPr>
          <a:lstStyle/>
          <a:p>
            <a:pPr>
              <a:lnSpc>
                <a:spcPts val="7279"/>
              </a:lnSpc>
            </a:pPr>
            <a:r>
              <a:rPr lang="en-US" sz="5199">
                <a:solidFill>
                  <a:srgbClr val="000000"/>
                </a:solidFill>
                <a:latin typeface="Open Sans Bold"/>
              </a:rPr>
              <a:t>Hoạt động của API restful</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01" r="0" b="3875"/>
          <a:stretch>
            <a:fillRect/>
          </a:stretch>
        </p:blipFill>
        <p:spPr>
          <a:xfrm flipH="false" flipV="false" rot="0">
            <a:off x="-228654" y="3996372"/>
            <a:ext cx="2687937" cy="1913610"/>
          </a:xfrm>
          <a:prstGeom prst="rect">
            <a:avLst/>
          </a:prstGeom>
        </p:spPr>
      </p:pic>
      <p:pic>
        <p:nvPicPr>
          <p:cNvPr name="Picture 3" id="3"/>
          <p:cNvPicPr>
            <a:picLocks noChangeAspect="true"/>
          </p:cNvPicPr>
          <p:nvPr/>
        </p:nvPicPr>
        <p:blipFill>
          <a:blip r:embed="rId3"/>
          <a:srcRect l="31425" t="0" r="29432" b="0"/>
          <a:stretch>
            <a:fillRect/>
          </a:stretch>
        </p:blipFill>
        <p:spPr>
          <a:xfrm flipH="false" flipV="false" rot="0">
            <a:off x="9199476" y="-284638"/>
            <a:ext cx="2148972" cy="2886262"/>
          </a:xfrm>
          <a:prstGeom prst="rect">
            <a:avLst/>
          </a:prstGeom>
        </p:spPr>
      </p:pic>
      <p:pic>
        <p:nvPicPr>
          <p:cNvPr name="Picture 4" id="4"/>
          <p:cNvPicPr>
            <a:picLocks noChangeAspect="true"/>
          </p:cNvPicPr>
          <p:nvPr/>
        </p:nvPicPr>
        <p:blipFill>
          <a:blip r:embed="rId4"/>
          <a:srcRect l="16983" t="23513" r="18957" b="20055"/>
          <a:stretch>
            <a:fillRect/>
          </a:stretch>
        </p:blipFill>
        <p:spPr>
          <a:xfrm flipH="false" flipV="false" rot="0">
            <a:off x="14694612" y="4346698"/>
            <a:ext cx="3593388" cy="1653957"/>
          </a:xfrm>
          <a:prstGeom prst="rect">
            <a:avLst/>
          </a:prstGeom>
        </p:spPr>
      </p:pic>
      <p:sp>
        <p:nvSpPr>
          <p:cNvPr name="AutoShape 5" id="5"/>
          <p:cNvSpPr/>
          <p:nvPr/>
        </p:nvSpPr>
        <p:spPr>
          <a:xfrm rot="29338">
            <a:off x="6435995" y="1214204"/>
            <a:ext cx="2790316" cy="0"/>
          </a:xfrm>
          <a:prstGeom prst="line">
            <a:avLst/>
          </a:prstGeom>
          <a:ln cap="flat" w="47625">
            <a:solidFill>
              <a:srgbClr val="000000"/>
            </a:solidFill>
            <a:prstDash val="solid"/>
            <a:headEnd type="none" len="sm" w="sm"/>
            <a:tailEnd type="triangle" len="med" w="lg"/>
          </a:ln>
        </p:spPr>
      </p:sp>
      <p:sp>
        <p:nvSpPr>
          <p:cNvPr name="AutoShape 6" id="6"/>
          <p:cNvSpPr/>
          <p:nvPr/>
        </p:nvSpPr>
        <p:spPr>
          <a:xfrm rot="0">
            <a:off x="2303609" y="5126052"/>
            <a:ext cx="1053268" cy="0"/>
          </a:xfrm>
          <a:prstGeom prst="line">
            <a:avLst/>
          </a:prstGeom>
          <a:ln cap="flat" w="47625">
            <a:solidFill>
              <a:srgbClr val="000000"/>
            </a:solidFill>
            <a:prstDash val="solid"/>
            <a:headEnd type="arrow" len="sm" w="med"/>
            <a:tailEnd type="arrow" len="sm" w="med"/>
          </a:ln>
        </p:spPr>
      </p:sp>
      <p:pic>
        <p:nvPicPr>
          <p:cNvPr name="Picture 7" id="7"/>
          <p:cNvPicPr>
            <a:picLocks noChangeAspect="true"/>
          </p:cNvPicPr>
          <p:nvPr/>
        </p:nvPicPr>
        <p:blipFill>
          <a:blip r:embed="rId5"/>
          <a:srcRect l="0" t="0" r="0" b="0"/>
          <a:stretch>
            <a:fillRect/>
          </a:stretch>
        </p:blipFill>
        <p:spPr>
          <a:xfrm flipH="false" flipV="false" rot="0">
            <a:off x="3580994" y="4043543"/>
            <a:ext cx="2350995" cy="2525640"/>
          </a:xfrm>
          <a:prstGeom prst="rect">
            <a:avLst/>
          </a:prstGeom>
        </p:spPr>
      </p:pic>
      <p:sp>
        <p:nvSpPr>
          <p:cNvPr name="TextBox 8" id="8"/>
          <p:cNvSpPr txBox="true"/>
          <p:nvPr/>
        </p:nvSpPr>
        <p:spPr>
          <a:xfrm rot="0">
            <a:off x="2205388" y="4299073"/>
            <a:ext cx="1249710" cy="475780"/>
          </a:xfrm>
          <a:prstGeom prst="rect">
            <a:avLst/>
          </a:prstGeom>
        </p:spPr>
        <p:txBody>
          <a:bodyPr anchor="t" rtlCol="false" tIns="0" lIns="0" bIns="0" rIns="0">
            <a:spAutoFit/>
          </a:bodyPr>
          <a:lstStyle/>
          <a:p>
            <a:pPr algn="ctr">
              <a:lnSpc>
                <a:spcPts val="3967"/>
              </a:lnSpc>
            </a:pPr>
            <a:r>
              <a:rPr lang="en-US" sz="2833">
                <a:solidFill>
                  <a:srgbClr val="000000"/>
                </a:solidFill>
                <a:latin typeface="Open Sans Light"/>
              </a:rPr>
              <a:t>request</a:t>
            </a:r>
          </a:p>
        </p:txBody>
      </p:sp>
      <p:sp>
        <p:nvSpPr>
          <p:cNvPr name="TextBox 9" id="9"/>
          <p:cNvSpPr txBox="true"/>
          <p:nvPr/>
        </p:nvSpPr>
        <p:spPr>
          <a:xfrm rot="0">
            <a:off x="7484235" y="310507"/>
            <a:ext cx="6938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Get</a:t>
            </a:r>
          </a:p>
        </p:txBody>
      </p:sp>
      <p:pic>
        <p:nvPicPr>
          <p:cNvPr name="Picture 10" id="10"/>
          <p:cNvPicPr>
            <a:picLocks noChangeAspect="true"/>
          </p:cNvPicPr>
          <p:nvPr/>
        </p:nvPicPr>
        <p:blipFill>
          <a:blip r:embed="rId3"/>
          <a:srcRect l="31425" t="0" r="29432" b="0"/>
          <a:stretch>
            <a:fillRect/>
          </a:stretch>
        </p:blipFill>
        <p:spPr>
          <a:xfrm flipH="false" flipV="false" rot="0">
            <a:off x="9199476" y="2147140"/>
            <a:ext cx="2148972" cy="2886262"/>
          </a:xfrm>
          <a:prstGeom prst="rect">
            <a:avLst/>
          </a:prstGeom>
        </p:spPr>
      </p:pic>
      <p:sp>
        <p:nvSpPr>
          <p:cNvPr name="AutoShape 11" id="11"/>
          <p:cNvSpPr/>
          <p:nvPr/>
        </p:nvSpPr>
        <p:spPr>
          <a:xfrm rot="29338">
            <a:off x="6409211" y="3508945"/>
            <a:ext cx="2790316" cy="0"/>
          </a:xfrm>
          <a:prstGeom prst="line">
            <a:avLst/>
          </a:prstGeom>
          <a:ln cap="flat" w="47625">
            <a:solidFill>
              <a:srgbClr val="000000"/>
            </a:solidFill>
            <a:prstDash val="solid"/>
            <a:headEnd type="none" len="sm" w="sm"/>
            <a:tailEnd type="triangle" len="med" w="lg"/>
          </a:ln>
        </p:spPr>
      </p:sp>
      <p:sp>
        <p:nvSpPr>
          <p:cNvPr name="TextBox 12" id="12"/>
          <p:cNvSpPr txBox="true"/>
          <p:nvPr/>
        </p:nvSpPr>
        <p:spPr>
          <a:xfrm rot="0">
            <a:off x="7405430" y="2742285"/>
            <a:ext cx="85144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Post</a:t>
            </a:r>
          </a:p>
        </p:txBody>
      </p:sp>
      <p:pic>
        <p:nvPicPr>
          <p:cNvPr name="Picture 13" id="13"/>
          <p:cNvPicPr>
            <a:picLocks noChangeAspect="true"/>
          </p:cNvPicPr>
          <p:nvPr/>
        </p:nvPicPr>
        <p:blipFill>
          <a:blip r:embed="rId3"/>
          <a:srcRect l="31425" t="0" r="29432" b="0"/>
          <a:stretch>
            <a:fillRect/>
          </a:stretch>
        </p:blipFill>
        <p:spPr>
          <a:xfrm flipH="false" flipV="false" rot="0">
            <a:off x="9199679" y="5126052"/>
            <a:ext cx="2148972" cy="2886262"/>
          </a:xfrm>
          <a:prstGeom prst="rect">
            <a:avLst/>
          </a:prstGeom>
        </p:spPr>
      </p:pic>
      <p:sp>
        <p:nvSpPr>
          <p:cNvPr name="AutoShape 14" id="14"/>
          <p:cNvSpPr/>
          <p:nvPr/>
        </p:nvSpPr>
        <p:spPr>
          <a:xfrm rot="0">
            <a:off x="6408579" y="6290353"/>
            <a:ext cx="2791100" cy="0"/>
          </a:xfrm>
          <a:prstGeom prst="line">
            <a:avLst/>
          </a:prstGeom>
          <a:ln cap="flat" w="47625">
            <a:solidFill>
              <a:srgbClr val="000000"/>
            </a:solidFill>
            <a:prstDash val="solid"/>
            <a:headEnd type="none" len="sm" w="sm"/>
            <a:tailEnd type="triangle" len="med" w="lg"/>
          </a:ln>
        </p:spPr>
      </p:sp>
      <p:sp>
        <p:nvSpPr>
          <p:cNvPr name="TextBox 15" id="15"/>
          <p:cNvSpPr txBox="true"/>
          <p:nvPr/>
        </p:nvSpPr>
        <p:spPr>
          <a:xfrm rot="0">
            <a:off x="7526055" y="5586449"/>
            <a:ext cx="65201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Put</a:t>
            </a:r>
          </a:p>
        </p:txBody>
      </p:sp>
      <p:pic>
        <p:nvPicPr>
          <p:cNvPr name="Picture 16" id="16"/>
          <p:cNvPicPr>
            <a:picLocks noChangeAspect="true"/>
          </p:cNvPicPr>
          <p:nvPr/>
        </p:nvPicPr>
        <p:blipFill>
          <a:blip r:embed="rId3"/>
          <a:srcRect l="31425" t="0" r="29432" b="0"/>
          <a:stretch>
            <a:fillRect/>
          </a:stretch>
        </p:blipFill>
        <p:spPr>
          <a:xfrm flipH="false" flipV="false" rot="0">
            <a:off x="9144000" y="7400738"/>
            <a:ext cx="2148972" cy="2886262"/>
          </a:xfrm>
          <a:prstGeom prst="rect">
            <a:avLst/>
          </a:prstGeom>
        </p:spPr>
      </p:pic>
      <p:sp>
        <p:nvSpPr>
          <p:cNvPr name="AutoShape 17" id="17"/>
          <p:cNvSpPr/>
          <p:nvPr/>
        </p:nvSpPr>
        <p:spPr>
          <a:xfrm rot="0">
            <a:off x="6385246" y="8805769"/>
            <a:ext cx="2814433" cy="0"/>
          </a:xfrm>
          <a:prstGeom prst="line">
            <a:avLst/>
          </a:prstGeom>
          <a:ln cap="flat" w="47625">
            <a:solidFill>
              <a:srgbClr val="000000"/>
            </a:solidFill>
            <a:prstDash val="solid"/>
            <a:headEnd type="none" len="sm" w="sm"/>
            <a:tailEnd type="triangle" len="med" w="lg"/>
          </a:ln>
        </p:spPr>
      </p:sp>
      <p:sp>
        <p:nvSpPr>
          <p:cNvPr name="TextBox 18" id="18"/>
          <p:cNvSpPr txBox="true"/>
          <p:nvPr/>
        </p:nvSpPr>
        <p:spPr>
          <a:xfrm rot="0">
            <a:off x="7492842" y="7995883"/>
            <a:ext cx="1258044"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Delete</a:t>
            </a:r>
          </a:p>
        </p:txBody>
      </p:sp>
      <p:sp>
        <p:nvSpPr>
          <p:cNvPr name="AutoShape 19" id="19"/>
          <p:cNvSpPr/>
          <p:nvPr/>
        </p:nvSpPr>
        <p:spPr>
          <a:xfrm rot="5400000">
            <a:off x="2588273" y="4999271"/>
            <a:ext cx="7641570" cy="0"/>
          </a:xfrm>
          <a:prstGeom prst="line">
            <a:avLst/>
          </a:prstGeom>
          <a:ln cap="flat" w="47625">
            <a:solidFill>
              <a:srgbClr val="000000"/>
            </a:solidFill>
            <a:prstDash val="solid"/>
            <a:headEnd type="none" len="sm" w="sm"/>
            <a:tailEnd type="none" len="sm" w="sm"/>
          </a:ln>
        </p:spPr>
      </p:sp>
      <p:sp>
        <p:nvSpPr>
          <p:cNvPr name="AutoShape 20" id="20"/>
          <p:cNvSpPr/>
          <p:nvPr/>
        </p:nvSpPr>
        <p:spPr>
          <a:xfrm rot="0">
            <a:off x="5478733" y="5149864"/>
            <a:ext cx="906513" cy="0"/>
          </a:xfrm>
          <a:prstGeom prst="line">
            <a:avLst/>
          </a:prstGeom>
          <a:ln cap="flat" w="47625">
            <a:solidFill>
              <a:srgbClr val="000000"/>
            </a:solidFill>
            <a:prstDash val="solid"/>
            <a:headEnd type="none" len="sm" w="sm"/>
            <a:tailEnd type="none" len="sm" w="sm"/>
          </a:ln>
        </p:spPr>
      </p:sp>
      <p:sp>
        <p:nvSpPr>
          <p:cNvPr name="AutoShape 21" id="21"/>
          <p:cNvSpPr/>
          <p:nvPr/>
        </p:nvSpPr>
        <p:spPr>
          <a:xfrm rot="0">
            <a:off x="11067476" y="1070022"/>
            <a:ext cx="3173842" cy="0"/>
          </a:xfrm>
          <a:prstGeom prst="line">
            <a:avLst/>
          </a:prstGeom>
          <a:ln cap="flat" w="47625">
            <a:solidFill>
              <a:srgbClr val="000000"/>
            </a:solidFill>
            <a:prstDash val="solid"/>
            <a:headEnd type="none" len="sm" w="sm"/>
            <a:tailEnd type="none" len="sm" w="sm"/>
          </a:ln>
        </p:spPr>
      </p:sp>
      <p:sp>
        <p:nvSpPr>
          <p:cNvPr name="AutoShape 22" id="22"/>
          <p:cNvSpPr/>
          <p:nvPr/>
        </p:nvSpPr>
        <p:spPr>
          <a:xfrm rot="0">
            <a:off x="11067476" y="3764713"/>
            <a:ext cx="3173842" cy="0"/>
          </a:xfrm>
          <a:prstGeom prst="line">
            <a:avLst/>
          </a:prstGeom>
          <a:ln cap="flat" w="47625">
            <a:solidFill>
              <a:srgbClr val="000000"/>
            </a:solidFill>
            <a:prstDash val="solid"/>
            <a:headEnd type="none" len="sm" w="sm"/>
            <a:tailEnd type="none" len="sm" w="sm"/>
          </a:ln>
        </p:spPr>
      </p:sp>
      <p:sp>
        <p:nvSpPr>
          <p:cNvPr name="AutoShape 23" id="23"/>
          <p:cNvSpPr/>
          <p:nvPr/>
        </p:nvSpPr>
        <p:spPr>
          <a:xfrm rot="0">
            <a:off x="11067476" y="6242728"/>
            <a:ext cx="3173842" cy="0"/>
          </a:xfrm>
          <a:prstGeom prst="line">
            <a:avLst/>
          </a:prstGeom>
          <a:ln cap="flat" w="47625">
            <a:solidFill>
              <a:srgbClr val="000000"/>
            </a:solidFill>
            <a:prstDash val="solid"/>
            <a:headEnd type="none" len="sm" w="sm"/>
            <a:tailEnd type="none" len="sm" w="sm"/>
          </a:ln>
        </p:spPr>
      </p:sp>
      <p:sp>
        <p:nvSpPr>
          <p:cNvPr name="AutoShape 24" id="24"/>
          <p:cNvSpPr/>
          <p:nvPr/>
        </p:nvSpPr>
        <p:spPr>
          <a:xfrm rot="0">
            <a:off x="11067476" y="8758144"/>
            <a:ext cx="3173842" cy="0"/>
          </a:xfrm>
          <a:prstGeom prst="line">
            <a:avLst/>
          </a:prstGeom>
          <a:ln cap="flat" w="47625">
            <a:solidFill>
              <a:srgbClr val="000000"/>
            </a:solidFill>
            <a:prstDash val="solid"/>
            <a:headEnd type="none" len="sm" w="sm"/>
            <a:tailEnd type="none" len="sm" w="sm"/>
          </a:ln>
        </p:spPr>
      </p:sp>
      <p:sp>
        <p:nvSpPr>
          <p:cNvPr name="AutoShape 25" id="25"/>
          <p:cNvSpPr/>
          <p:nvPr/>
        </p:nvSpPr>
        <p:spPr>
          <a:xfrm rot="5400000">
            <a:off x="10346896" y="4911347"/>
            <a:ext cx="7741219" cy="0"/>
          </a:xfrm>
          <a:prstGeom prst="line">
            <a:avLst/>
          </a:prstGeom>
          <a:ln cap="flat" w="47625">
            <a:solidFill>
              <a:srgbClr val="000000"/>
            </a:solidFill>
            <a:prstDash val="solid"/>
            <a:headEnd type="none" len="sm" w="sm"/>
            <a:tailEnd type="none" len="sm" w="sm"/>
          </a:ln>
        </p:spPr>
      </p:sp>
      <p:sp>
        <p:nvSpPr>
          <p:cNvPr name="AutoShape 26" id="26"/>
          <p:cNvSpPr/>
          <p:nvPr/>
        </p:nvSpPr>
        <p:spPr>
          <a:xfrm rot="0">
            <a:off x="14193693" y="5249481"/>
            <a:ext cx="700023" cy="0"/>
          </a:xfrm>
          <a:prstGeom prst="line">
            <a:avLst/>
          </a:prstGeom>
          <a:ln cap="flat" w="47625">
            <a:solidFill>
              <a:srgbClr val="000000"/>
            </a:solidFill>
            <a:prstDash val="solid"/>
            <a:headEnd type="none" len="sm" w="sm"/>
            <a:tailEnd type="arrow" len="sm" w="med"/>
          </a:ln>
        </p:spPr>
      </p:sp>
      <p:sp>
        <p:nvSpPr>
          <p:cNvPr name="TextBox 27" id="27"/>
          <p:cNvSpPr txBox="true"/>
          <p:nvPr/>
        </p:nvSpPr>
        <p:spPr>
          <a:xfrm rot="0">
            <a:off x="0" y="249602"/>
            <a:ext cx="59319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Mô hình API REST:</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3" id="3"/>
          <p:cNvSpPr txBox="true"/>
          <p:nvPr/>
        </p:nvSpPr>
        <p:spPr>
          <a:xfrm rot="0">
            <a:off x="4707880" y="4295775"/>
            <a:ext cx="887224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Trả Lời Câu Hỏi</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497760" y="440610"/>
            <a:ext cx="16263784" cy="6915150"/>
          </a:xfrm>
          <a:prstGeom prst="rect">
            <a:avLst/>
          </a:prstGeom>
        </p:spPr>
        <p:txBody>
          <a:bodyPr anchor="t" rtlCol="false" tIns="0" lIns="0" bIns="0" rIns="0">
            <a:spAutoFit/>
          </a:bodyPr>
          <a:lstStyle/>
          <a:p>
            <a:pPr>
              <a:lnSpc>
                <a:spcPts val="4200"/>
              </a:lnSpc>
            </a:pPr>
          </a:p>
          <a:p>
            <a:pPr>
              <a:lnSpc>
                <a:spcPts val="4200"/>
              </a:lnSpc>
            </a:pPr>
          </a:p>
          <a:p>
            <a:pPr>
              <a:lnSpc>
                <a:spcPts val="4200"/>
              </a:lnSpc>
            </a:pPr>
            <a:r>
              <a:rPr lang="en-US" sz="3000">
                <a:solidFill>
                  <a:srgbClr val="000000"/>
                </a:solidFill>
                <a:latin typeface="Open Sans Light"/>
              </a:rPr>
              <a:t> </a:t>
            </a:r>
            <a:r>
              <a:rPr lang="en-US" sz="3000">
                <a:solidFill>
                  <a:srgbClr val="000000"/>
                </a:solidFill>
                <a:latin typeface="Arimo"/>
              </a:rPr>
              <a:t>Nhóm sử dụng dịch vụ nào của AWS vào đề tài này ?</a:t>
            </a:r>
          </a:p>
          <a:p>
            <a:pPr>
              <a:lnSpc>
                <a:spcPts val="4200"/>
              </a:lnSpc>
            </a:pPr>
            <a:r>
              <a:rPr lang="en-US" sz="3000">
                <a:solidFill>
                  <a:srgbClr val="000000"/>
                </a:solidFill>
                <a:latin typeface="Open Sans Light"/>
              </a:rPr>
              <a:t>-</a:t>
            </a:r>
            <a:r>
              <a:rPr lang="en-US" sz="3000">
                <a:solidFill>
                  <a:srgbClr val="000000"/>
                </a:solidFill>
                <a:latin typeface="Arimo"/>
              </a:rPr>
              <a:t> Lamda, SQS, EC2,DynamoDB,API</a:t>
            </a:r>
          </a:p>
          <a:p>
            <a:pPr>
              <a:lnSpc>
                <a:spcPts val="4200"/>
              </a:lnSpc>
            </a:pPr>
            <a:r>
              <a:rPr lang="en-US" sz="3000">
                <a:solidFill>
                  <a:srgbClr val="000000"/>
                </a:solidFill>
                <a:latin typeface="Open Sans Light"/>
              </a:rPr>
              <a:t> </a:t>
            </a:r>
            <a:r>
              <a:rPr lang="en-US" sz="3000">
                <a:solidFill>
                  <a:srgbClr val="000000"/>
                </a:solidFill>
                <a:latin typeface="Arimo"/>
              </a:rPr>
              <a:t>các tag với database trên front-end sẽ được xử lý như thế nào?</a:t>
            </a:r>
          </a:p>
          <a:p>
            <a:pPr>
              <a:lnSpc>
                <a:spcPts val="4200"/>
              </a:lnSpc>
            </a:pPr>
            <a:r>
              <a:rPr lang="en-US" sz="3000">
                <a:solidFill>
                  <a:srgbClr val="000000"/>
                </a:solidFill>
                <a:latin typeface="Open Sans Light"/>
              </a:rPr>
              <a:t>-</a:t>
            </a:r>
            <a:r>
              <a:rPr lang="en-US" sz="3000">
                <a:solidFill>
                  <a:srgbClr val="000000"/>
                </a:solidFill>
                <a:latin typeface="Arimo"/>
              </a:rPr>
              <a:t> Sẽ thông qua các hàm Lamda để CRUD</a:t>
            </a:r>
          </a:p>
          <a:p>
            <a:pPr>
              <a:lnSpc>
                <a:spcPts val="4200"/>
              </a:lnSpc>
            </a:pPr>
            <a:r>
              <a:rPr lang="en-US" sz="3000">
                <a:solidFill>
                  <a:srgbClr val="000000"/>
                </a:solidFill>
                <a:latin typeface="Open Sans Light"/>
              </a:rPr>
              <a:t> </a:t>
            </a:r>
            <a:r>
              <a:rPr lang="en-US" sz="3000">
                <a:solidFill>
                  <a:srgbClr val="000000"/>
                </a:solidFill>
                <a:latin typeface="Arimo"/>
              </a:rPr>
              <a:t>lamda các bạn ứng dụng vào project có gặp khó khắn gì không ạ?</a:t>
            </a:r>
          </a:p>
          <a:p>
            <a:pPr>
              <a:lnSpc>
                <a:spcPts val="4200"/>
              </a:lnSpc>
            </a:pPr>
            <a:r>
              <a:rPr lang="en-US" sz="3000">
                <a:solidFill>
                  <a:srgbClr val="000000"/>
                </a:solidFill>
                <a:latin typeface="Open Sans Light"/>
              </a:rPr>
              <a:t>-</a:t>
            </a:r>
            <a:r>
              <a:rPr lang="en-US" sz="3000">
                <a:solidFill>
                  <a:srgbClr val="000000"/>
                </a:solidFill>
                <a:latin typeface="Arimo"/>
              </a:rPr>
              <a:t> Không có, nhóm đã tìm hiểu được về Lamda cũng như cách kết nối và các Role</a:t>
            </a:r>
          </a:p>
          <a:p>
            <a:pPr>
              <a:lnSpc>
                <a:spcPts val="4200"/>
              </a:lnSpc>
            </a:pPr>
            <a:r>
              <a:rPr lang="en-US" sz="3000">
                <a:solidFill>
                  <a:srgbClr val="000000"/>
                </a:solidFill>
                <a:latin typeface="Open Sans Light"/>
              </a:rPr>
              <a:t> </a:t>
            </a:r>
            <a:r>
              <a:rPr lang="en-US" sz="3000">
                <a:solidFill>
                  <a:srgbClr val="000000"/>
                </a:solidFill>
                <a:latin typeface="Arimo"/>
              </a:rPr>
              <a:t>Đặc trưng của DynamoDB so với các DB khác là gì?</a:t>
            </a:r>
          </a:p>
          <a:p>
            <a:pPr>
              <a:lnSpc>
                <a:spcPts val="4200"/>
              </a:lnSpc>
            </a:pPr>
            <a:r>
              <a:rPr lang="en-US" sz="3000">
                <a:solidFill>
                  <a:srgbClr val="000000"/>
                </a:solidFill>
                <a:latin typeface="Open Sans Light"/>
              </a:rPr>
              <a:t>-</a:t>
            </a:r>
            <a:r>
              <a:rPr lang="en-US" sz="3000">
                <a:solidFill>
                  <a:srgbClr val="000000"/>
                </a:solidFill>
                <a:latin typeface="Arimo"/>
              </a:rPr>
              <a:t> Do được quản lý bởi đội ngũ AWS, nên dễ dàng xử lý dữ liệu cũng như mở rộng quy mô</a:t>
            </a:r>
          </a:p>
          <a:p>
            <a:pPr>
              <a:lnSpc>
                <a:spcPts val="4200"/>
              </a:lnSpc>
            </a:pPr>
            <a:r>
              <a:rPr lang="en-US" sz="3000">
                <a:solidFill>
                  <a:srgbClr val="000000"/>
                </a:solidFill>
                <a:latin typeface="Open Sans Light"/>
              </a:rPr>
              <a:t>-</a:t>
            </a:r>
            <a:r>
              <a:rPr lang="en-US" sz="3000">
                <a:solidFill>
                  <a:srgbClr val="000000"/>
                </a:solidFill>
                <a:latin typeface="Arimo"/>
              </a:rPr>
              <a:t> vì nó được xây dựng và quản lý bởi Amazon, bạn có thể cho rằng họ đã thiết kế nó hoạt động rất tốt với cơ sở hạ tầng của họ nên bạn có thể cho rằng hiệu suất sẽ là hàng đầu.</a:t>
            </a:r>
          </a:p>
          <a:p>
            <a:pPr>
              <a:lnSpc>
                <a:spcPts val="4200"/>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564128" y="971550"/>
            <a:ext cx="17425217" cy="514350"/>
          </a:xfrm>
          <a:prstGeom prst="rect">
            <a:avLst/>
          </a:prstGeom>
        </p:spPr>
        <p:txBody>
          <a:bodyPr anchor="t" rtlCol="false" tIns="0" lIns="0" bIns="0" rIns="0">
            <a:spAutoFit/>
          </a:bodyPr>
          <a:lstStyle/>
          <a:p>
            <a:pPr>
              <a:lnSpc>
                <a:spcPts val="4200"/>
              </a:lnSpc>
              <a:spcBef>
                <a:spcPct val="0"/>
              </a:spcBef>
            </a:pPr>
          </a:p>
        </p:txBody>
      </p:sp>
      <p:sp>
        <p:nvSpPr>
          <p:cNvPr name="TextBox 3" id="3"/>
          <p:cNvSpPr txBox="true"/>
          <p:nvPr/>
        </p:nvSpPr>
        <p:spPr>
          <a:xfrm rot="0">
            <a:off x="431392" y="705485"/>
            <a:ext cx="17425217" cy="958151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Light"/>
              </a:rPr>
              <a:t>Cho mình hỏi nhóm bạn sử dụng AWS Lamda vào đồ án như thế nào?</a:t>
            </a:r>
          </a:p>
          <a:p>
            <a:pPr algn="just">
              <a:lnSpc>
                <a:spcPts val="4759"/>
              </a:lnSpc>
            </a:pPr>
            <a:r>
              <a:rPr lang="en-US" sz="3399">
                <a:solidFill>
                  <a:srgbClr val="000000"/>
                </a:solidFill>
                <a:latin typeface="Open Sans Light"/>
              </a:rPr>
              <a:t> - </a:t>
            </a:r>
            <a:r>
              <a:rPr lang="en-US" sz="3399">
                <a:solidFill>
                  <a:srgbClr val="000000"/>
                </a:solidFill>
                <a:latin typeface="Arimo"/>
              </a:rPr>
              <a:t>AWS đóng vai trò rất quan trọng trong project nhóm, có nhiệm vụ tương tác với dynamodb và hiển thị lên client thông qua SQS, API</a:t>
            </a:r>
          </a:p>
          <a:p>
            <a:pPr algn="just">
              <a:lnSpc>
                <a:spcPts val="4759"/>
              </a:lnSpc>
            </a:pPr>
            <a:r>
              <a:rPr lang="en-US" sz="3399">
                <a:solidFill>
                  <a:srgbClr val="000000"/>
                </a:solidFill>
                <a:latin typeface="Arimo"/>
              </a:rPr>
              <a:t> Làm cách nào để cập nhật và truy vấn dữ liệu với DynamoDB?</a:t>
            </a:r>
          </a:p>
          <a:p>
            <a:pPr algn="just">
              <a:lnSpc>
                <a:spcPts val="4759"/>
              </a:lnSpc>
            </a:pPr>
            <a:r>
              <a:rPr lang="en-US" sz="3399">
                <a:solidFill>
                  <a:srgbClr val="000000"/>
                </a:solidFill>
                <a:latin typeface="Open Sans Light"/>
              </a:rPr>
              <a:t> - </a:t>
            </a:r>
            <a:r>
              <a:rPr lang="en-US" sz="3399">
                <a:solidFill>
                  <a:srgbClr val="000000"/>
                </a:solidFill>
                <a:latin typeface="Arimo"/>
              </a:rPr>
              <a:t> Thông qua PartiQL-editor sẽ truy vấn như SQL database</a:t>
            </a:r>
          </a:p>
          <a:p>
            <a:pPr algn="just">
              <a:lnSpc>
                <a:spcPts val="4759"/>
              </a:lnSpc>
            </a:pPr>
            <a:r>
              <a:rPr lang="en-US" sz="3399">
                <a:solidFill>
                  <a:srgbClr val="000000"/>
                </a:solidFill>
                <a:latin typeface="Arimo"/>
              </a:rPr>
              <a:t> Cách update trong DynamoDB</a:t>
            </a:r>
          </a:p>
          <a:p>
            <a:pPr algn="just">
              <a:lnSpc>
                <a:spcPts val="4759"/>
              </a:lnSpc>
            </a:pPr>
            <a:r>
              <a:rPr lang="en-US" sz="3399">
                <a:solidFill>
                  <a:srgbClr val="000000"/>
                </a:solidFill>
                <a:latin typeface="Open Sans Light"/>
              </a:rPr>
              <a:t> - </a:t>
            </a:r>
            <a:r>
              <a:rPr lang="en-US" sz="3399">
                <a:solidFill>
                  <a:srgbClr val="000000"/>
                </a:solidFill>
                <a:latin typeface="Arimo"/>
              </a:rPr>
              <a:t>Lấy khóa chính của DynamoDB và list ra data và update dữ liệu, các bước sẽ thông qua hàm Lamda</a:t>
            </a:r>
          </a:p>
          <a:p>
            <a:pPr algn="just">
              <a:lnSpc>
                <a:spcPts val="4759"/>
              </a:lnSpc>
            </a:pPr>
            <a:r>
              <a:rPr lang="en-US" sz="3399">
                <a:solidFill>
                  <a:srgbClr val="000000"/>
                </a:solidFill>
                <a:latin typeface="Arimo"/>
              </a:rPr>
              <a:t> Hạn chế của Lambda?</a:t>
            </a:r>
          </a:p>
          <a:p>
            <a:pPr algn="just">
              <a:lnSpc>
                <a:spcPts val="4759"/>
              </a:lnSpc>
            </a:pPr>
            <a:r>
              <a:rPr lang="en-US" sz="3399">
                <a:solidFill>
                  <a:srgbClr val="000000"/>
                </a:solidFill>
                <a:latin typeface="Arimo"/>
              </a:rPr>
              <a:t> - Phụ thuộc vào nhà cung cấp: mình sẽ phụ thuộc hoàn toàn vào nhà cung cấp trong vấn đề chạy code, hoặc nền tảng của mình sẽ không chạy được như mong muốn.</a:t>
            </a:r>
          </a:p>
          <a:p>
            <a:pPr algn="just">
              <a:lnSpc>
                <a:spcPts val="4759"/>
              </a:lnSpc>
            </a:pPr>
            <a:r>
              <a:rPr lang="en-US" sz="3399">
                <a:solidFill>
                  <a:srgbClr val="000000"/>
                </a:solidFill>
                <a:latin typeface="Open Sans Light"/>
              </a:rPr>
              <a:t> </a:t>
            </a:r>
            <a:r>
              <a:rPr lang="en-US" sz="3399">
                <a:solidFill>
                  <a:srgbClr val="000000"/>
                </a:solidFill>
                <a:latin typeface="Arimo"/>
              </a:rPr>
              <a:t>- Thời gian nghiên cứu: mình sẽ phải mất thời gian học cách sử dụng và cũng như cách quản lý tài nguyên của mình.</a:t>
            </a:r>
          </a:p>
          <a:p>
            <a:pPr algn="just">
              <a:lnSpc>
                <a:spcPts val="4759"/>
              </a:lnSpc>
            </a:pPr>
            <a:r>
              <a:rPr lang="en-US" sz="3399">
                <a:solidFill>
                  <a:srgbClr val="000000"/>
                </a:solidFill>
                <a:latin typeface="Open Sans Light"/>
              </a:rPr>
              <a:t> </a:t>
            </a:r>
            <a:r>
              <a:rPr lang="en-US" sz="3399">
                <a:solidFill>
                  <a:srgbClr val="000000"/>
                </a:solidFill>
                <a:latin typeface="Arimo"/>
              </a:rPr>
              <a:t>- Các vấn đề xử lý lỗi: Khi sử dụng nền tảng serverless, công việc giám sát và gỡ lỗi nếu có, cũng là một công việc khá khó khăn.</a:t>
            </a:r>
          </a:p>
          <a:p>
            <a:pPr algn="just">
              <a:lnSpc>
                <a:spcPts val="4759"/>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16517" y="-743971"/>
            <a:ext cx="17871483" cy="13403612"/>
          </a:xfrm>
          <a:prstGeom prst="rect">
            <a:avLst/>
          </a:prstGeom>
        </p:spPr>
      </p:pic>
      <p:sp>
        <p:nvSpPr>
          <p:cNvPr name="TextBox 3" id="3"/>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5756300" y="0"/>
            <a:ext cx="6775400" cy="1028700"/>
          </a:xfrm>
          <a:prstGeom prst="rect">
            <a:avLst/>
          </a:prstGeom>
        </p:spPr>
        <p:txBody>
          <a:bodyPr anchor="t" rtlCol="false" tIns="0" lIns="0" bIns="0" rIns="0">
            <a:spAutoFit/>
          </a:bodyPr>
          <a:lstStyle/>
          <a:p>
            <a:pPr algn="ctr">
              <a:lnSpc>
                <a:spcPts val="8400"/>
              </a:lnSpc>
            </a:pPr>
            <a:r>
              <a:rPr lang="en-US" sz="6000">
                <a:solidFill>
                  <a:srgbClr val="000000"/>
                </a:solidFill>
                <a:latin typeface="Open Sans Bold"/>
              </a:rPr>
              <a:t>Nội Dung Báo Cáo</a:t>
            </a:r>
          </a:p>
        </p:txBody>
      </p:sp>
      <p:sp>
        <p:nvSpPr>
          <p:cNvPr name="TextBox 3" id="3"/>
          <p:cNvSpPr txBox="true"/>
          <p:nvPr/>
        </p:nvSpPr>
        <p:spPr>
          <a:xfrm rot="0">
            <a:off x="677264" y="1112790"/>
            <a:ext cx="15298542" cy="11601674"/>
          </a:xfrm>
          <a:prstGeom prst="rect">
            <a:avLst/>
          </a:prstGeom>
        </p:spPr>
        <p:txBody>
          <a:bodyPr anchor="t" rtlCol="false" tIns="0" lIns="0" bIns="0" rIns="0">
            <a:spAutoFit/>
          </a:bodyPr>
          <a:lstStyle/>
          <a:p>
            <a:pPr marL="1178200" indent="-589100" lvl="1">
              <a:lnSpc>
                <a:spcPts val="7640"/>
              </a:lnSpc>
              <a:buFont typeface="Arial"/>
              <a:buChar char="•"/>
            </a:pPr>
            <a:r>
              <a:rPr lang="en-US" sz="5457">
                <a:solidFill>
                  <a:srgbClr val="000000"/>
                </a:solidFill>
                <a:latin typeface="Open Sans Light"/>
              </a:rPr>
              <a:t> Những thay đổi so với lần cuối báo cáo</a:t>
            </a:r>
          </a:p>
          <a:p>
            <a:pPr>
              <a:lnSpc>
                <a:spcPts val="7640"/>
              </a:lnSpc>
            </a:pPr>
            <a:r>
              <a:rPr lang="en-US" sz="5457">
                <a:solidFill>
                  <a:srgbClr val="000000"/>
                </a:solidFill>
                <a:latin typeface="Open Sans Light"/>
              </a:rPr>
              <a:t>      - Hoàn thành project</a:t>
            </a:r>
          </a:p>
          <a:p>
            <a:pPr>
              <a:lnSpc>
                <a:spcPts val="7640"/>
              </a:lnSpc>
            </a:pPr>
            <a:r>
              <a:rPr lang="en-US" sz="5457">
                <a:solidFill>
                  <a:srgbClr val="000000"/>
                </a:solidFill>
                <a:latin typeface="Open Sans Light"/>
              </a:rPr>
              <a:t>      - Deploy project</a:t>
            </a:r>
          </a:p>
          <a:p>
            <a:pPr>
              <a:lnSpc>
                <a:spcPts val="7640"/>
              </a:lnSpc>
            </a:pPr>
            <a:r>
              <a:rPr lang="en-US" sz="5457">
                <a:solidFill>
                  <a:srgbClr val="000000"/>
                </a:solidFill>
                <a:latin typeface="Open Sans Light"/>
              </a:rPr>
              <a:t>      - Khó khăn gặp phải và cách khắc phục</a:t>
            </a:r>
          </a:p>
          <a:p>
            <a:pPr>
              <a:lnSpc>
                <a:spcPts val="7640"/>
              </a:lnSpc>
            </a:pPr>
            <a:r>
              <a:rPr lang="en-US" sz="5457">
                <a:solidFill>
                  <a:srgbClr val="000000"/>
                </a:solidFill>
                <a:latin typeface="Open Sans Light"/>
              </a:rPr>
              <a:t>   2. API</a:t>
            </a:r>
          </a:p>
          <a:p>
            <a:pPr>
              <a:lnSpc>
                <a:spcPts val="7640"/>
              </a:lnSpc>
            </a:pPr>
            <a:r>
              <a:rPr lang="en-US" sz="5457">
                <a:solidFill>
                  <a:srgbClr val="000000"/>
                </a:solidFill>
                <a:latin typeface="Open Sans Light"/>
              </a:rPr>
              <a:t>   3. Trình bày về báo cáo</a:t>
            </a:r>
          </a:p>
          <a:p>
            <a:pPr>
              <a:lnSpc>
                <a:spcPts val="7640"/>
              </a:lnSpc>
            </a:pPr>
            <a:r>
              <a:rPr lang="en-US" sz="5457">
                <a:solidFill>
                  <a:srgbClr val="000000"/>
                </a:solidFill>
                <a:latin typeface="Open Sans Light"/>
              </a:rPr>
              <a:t>   4. Trả lời câu hỏi </a:t>
            </a:r>
          </a:p>
          <a:p>
            <a:pPr>
              <a:lnSpc>
                <a:spcPts val="7640"/>
              </a:lnSpc>
            </a:pPr>
          </a:p>
          <a:p>
            <a:pPr>
              <a:lnSpc>
                <a:spcPts val="7640"/>
              </a:lnSpc>
            </a:pPr>
          </a:p>
          <a:p>
            <a:pPr>
              <a:lnSpc>
                <a:spcPts val="7640"/>
              </a:lnSpc>
            </a:pPr>
          </a:p>
          <a:p>
            <a:pPr>
              <a:lnSpc>
                <a:spcPts val="7640"/>
              </a:lnSpc>
            </a:pPr>
          </a:p>
          <a:p>
            <a:pPr>
              <a:lnSpc>
                <a:spcPts val="764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5722739" y="4238958"/>
            <a:ext cx="6842522" cy="1177291"/>
          </a:xfrm>
          <a:prstGeom prst="rect">
            <a:avLst/>
          </a:prstGeom>
        </p:spPr>
        <p:txBody>
          <a:bodyPr anchor="t" rtlCol="false" tIns="0" lIns="0" bIns="0" rIns="0">
            <a:spAutoFit/>
          </a:bodyPr>
          <a:lstStyle/>
          <a:p>
            <a:pPr algn="ctr">
              <a:lnSpc>
                <a:spcPts val="9659"/>
              </a:lnSpc>
            </a:pPr>
            <a:r>
              <a:rPr lang="en-US" sz="6899">
                <a:solidFill>
                  <a:srgbClr val="000000"/>
                </a:solidFill>
                <a:latin typeface="Open Sans Bold"/>
              </a:rPr>
              <a:t>Những thay đổi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01" r="0" b="3875"/>
          <a:stretch>
            <a:fillRect/>
          </a:stretch>
        </p:blipFill>
        <p:spPr>
          <a:xfrm flipH="false" flipV="false" rot="0">
            <a:off x="0" y="2816541"/>
            <a:ext cx="2687937" cy="191361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4830795" y="2689803"/>
            <a:ext cx="2448802" cy="2448802"/>
          </a:xfrm>
          <a:prstGeom prst="rect">
            <a:avLst/>
          </a:prstGeom>
        </p:spPr>
      </p:pic>
      <p:pic>
        <p:nvPicPr>
          <p:cNvPr name="Picture 4" id="4"/>
          <p:cNvPicPr>
            <a:picLocks noChangeAspect="true"/>
          </p:cNvPicPr>
          <p:nvPr/>
        </p:nvPicPr>
        <p:blipFill>
          <a:blip r:embed="rId4"/>
          <a:srcRect l="31425" t="0" r="29432" b="0"/>
          <a:stretch>
            <a:fillRect/>
          </a:stretch>
        </p:blipFill>
        <p:spPr>
          <a:xfrm flipH="false" flipV="false" rot="0">
            <a:off x="9610651" y="2471073"/>
            <a:ext cx="2148972" cy="2886262"/>
          </a:xfrm>
          <a:prstGeom prst="rect">
            <a:avLst/>
          </a:prstGeom>
        </p:spPr>
      </p:pic>
      <p:pic>
        <p:nvPicPr>
          <p:cNvPr name="Picture 5" id="5"/>
          <p:cNvPicPr>
            <a:picLocks noChangeAspect="true"/>
          </p:cNvPicPr>
          <p:nvPr/>
        </p:nvPicPr>
        <p:blipFill>
          <a:blip r:embed="rId5"/>
          <a:srcRect l="16983" t="23513" r="18957" b="20055"/>
          <a:stretch>
            <a:fillRect/>
          </a:stretch>
        </p:blipFill>
        <p:spPr>
          <a:xfrm flipH="false" flipV="false" rot="0">
            <a:off x="13969097" y="3132892"/>
            <a:ext cx="3847061" cy="1770717"/>
          </a:xfrm>
          <a:prstGeom prst="rect">
            <a:avLst/>
          </a:prstGeom>
        </p:spPr>
      </p:pic>
      <p:sp>
        <p:nvSpPr>
          <p:cNvPr name="AutoShape 6" id="6"/>
          <p:cNvSpPr/>
          <p:nvPr/>
        </p:nvSpPr>
        <p:spPr>
          <a:xfrm rot="0">
            <a:off x="2687937" y="3773346"/>
            <a:ext cx="2842003" cy="0"/>
          </a:xfrm>
          <a:prstGeom prst="line">
            <a:avLst/>
          </a:prstGeom>
          <a:ln cap="flat" w="47625">
            <a:solidFill>
              <a:srgbClr val="000000"/>
            </a:solidFill>
            <a:prstDash val="solid"/>
            <a:headEnd type="none" len="sm" w="sm"/>
            <a:tailEnd type="triangle" len="med" w="lg"/>
          </a:ln>
        </p:spPr>
      </p:sp>
      <p:sp>
        <p:nvSpPr>
          <p:cNvPr name="AutoShape 7" id="7"/>
          <p:cNvSpPr/>
          <p:nvPr/>
        </p:nvSpPr>
        <p:spPr>
          <a:xfrm rot="29338">
            <a:off x="6820386" y="3832877"/>
            <a:ext cx="2790316" cy="0"/>
          </a:xfrm>
          <a:prstGeom prst="line">
            <a:avLst/>
          </a:prstGeom>
          <a:ln cap="flat" w="47625">
            <a:solidFill>
              <a:srgbClr val="000000"/>
            </a:solidFill>
            <a:prstDash val="solid"/>
            <a:headEnd type="none" len="sm" w="sm"/>
            <a:tailEnd type="triangle" len="med" w="lg"/>
          </a:ln>
        </p:spPr>
      </p:sp>
      <p:sp>
        <p:nvSpPr>
          <p:cNvPr name="AutoShape 8" id="8"/>
          <p:cNvSpPr/>
          <p:nvPr/>
        </p:nvSpPr>
        <p:spPr>
          <a:xfrm rot="0">
            <a:off x="11127094" y="3866579"/>
            <a:ext cx="2842003" cy="0"/>
          </a:xfrm>
          <a:prstGeom prst="line">
            <a:avLst/>
          </a:prstGeom>
          <a:ln cap="flat" w="47625">
            <a:solidFill>
              <a:srgbClr val="000000"/>
            </a:solidFill>
            <a:prstDash val="solid"/>
            <a:headEnd type="none" len="sm" w="sm"/>
            <a:tailEnd type="triangle" len="med" w="lg"/>
          </a:ln>
        </p:spPr>
      </p:sp>
      <p:pic>
        <p:nvPicPr>
          <p:cNvPr name="Picture 9" id="9"/>
          <p:cNvPicPr>
            <a:picLocks noChangeAspect="true"/>
          </p:cNvPicPr>
          <p:nvPr/>
        </p:nvPicPr>
        <p:blipFill>
          <a:blip r:embed="rId6"/>
          <a:srcRect l="0" t="0" r="2249" b="0"/>
          <a:stretch>
            <a:fillRect/>
          </a:stretch>
        </p:blipFill>
        <p:spPr>
          <a:xfrm flipH="false" flipV="false" rot="0">
            <a:off x="7473820" y="6057535"/>
            <a:ext cx="8015100" cy="3311366"/>
          </a:xfrm>
          <a:prstGeom prst="rect">
            <a:avLst/>
          </a:prstGeom>
        </p:spPr>
      </p:pic>
      <p:sp>
        <p:nvSpPr>
          <p:cNvPr name="TextBox 10" id="10"/>
          <p:cNvSpPr txBox="true"/>
          <p:nvPr/>
        </p:nvSpPr>
        <p:spPr>
          <a:xfrm rot="0">
            <a:off x="3655385" y="669578"/>
            <a:ext cx="114864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Đối với những tác vụ chỉ cần trigger</a:t>
            </a:r>
          </a:p>
        </p:txBody>
      </p:sp>
      <p:sp>
        <p:nvSpPr>
          <p:cNvPr name="TextBox 11" id="11"/>
          <p:cNvSpPr txBox="true"/>
          <p:nvPr/>
        </p:nvSpPr>
        <p:spPr>
          <a:xfrm rot="0">
            <a:off x="3655385" y="3066217"/>
            <a:ext cx="90710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Data</a:t>
            </a:r>
          </a:p>
        </p:txBody>
      </p:sp>
      <p:sp>
        <p:nvSpPr>
          <p:cNvPr name="TextBox 12" id="12"/>
          <p:cNvSpPr txBox="true"/>
          <p:nvPr/>
        </p:nvSpPr>
        <p:spPr>
          <a:xfrm rot="0">
            <a:off x="6819754" y="3066217"/>
            <a:ext cx="28451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Message(Data)</a:t>
            </a:r>
          </a:p>
        </p:txBody>
      </p:sp>
      <p:sp>
        <p:nvSpPr>
          <p:cNvPr name="TextBox 13" id="13"/>
          <p:cNvSpPr txBox="true"/>
          <p:nvPr/>
        </p:nvSpPr>
        <p:spPr>
          <a:xfrm rot="0">
            <a:off x="11481370" y="3192956"/>
            <a:ext cx="213345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Insert Data</a:t>
            </a:r>
          </a:p>
        </p:txBody>
      </p:sp>
      <p:sp>
        <p:nvSpPr>
          <p:cNvPr name="AutoShape 14" id="14"/>
          <p:cNvSpPr/>
          <p:nvPr/>
        </p:nvSpPr>
        <p:spPr>
          <a:xfrm rot="-5400000">
            <a:off x="10180670" y="5576878"/>
            <a:ext cx="913689" cy="0"/>
          </a:xfrm>
          <a:prstGeom prst="line">
            <a:avLst/>
          </a:prstGeom>
          <a:ln cap="flat" w="47625">
            <a:solidFill>
              <a:srgbClr val="000000"/>
            </a:solidFill>
            <a:prstDash val="solid"/>
            <a:headEnd type="none" len="sm" w="sm"/>
            <a:tailEnd type="triangle" len="med" w="lg"/>
          </a:ln>
        </p:spPr>
      </p:sp>
      <p:sp>
        <p:nvSpPr>
          <p:cNvPr name="TextBox 15" id="15"/>
          <p:cNvSpPr txBox="true"/>
          <p:nvPr/>
        </p:nvSpPr>
        <p:spPr>
          <a:xfrm rot="0">
            <a:off x="11127094" y="5290660"/>
            <a:ext cx="168116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Function</a:t>
            </a:r>
          </a:p>
        </p:txBody>
      </p:sp>
      <p:sp>
        <p:nvSpPr>
          <p:cNvPr name="AutoShape 16" id="16"/>
          <p:cNvSpPr/>
          <p:nvPr/>
        </p:nvSpPr>
        <p:spPr>
          <a:xfrm rot="-5400000">
            <a:off x="726701" y="5926978"/>
            <a:ext cx="1186910" cy="0"/>
          </a:xfrm>
          <a:prstGeom prst="line">
            <a:avLst/>
          </a:prstGeom>
          <a:ln cap="flat" w="47625">
            <a:solidFill>
              <a:srgbClr val="000000"/>
            </a:solidFill>
            <a:prstDash val="solid"/>
            <a:headEnd type="none" len="sm" w="sm"/>
            <a:tailEnd type="triangle" len="med" w="lg"/>
          </a:ln>
        </p:spPr>
      </p:sp>
      <p:sp>
        <p:nvSpPr>
          <p:cNvPr name="TextBox 17" id="17"/>
          <p:cNvSpPr txBox="true"/>
          <p:nvPr/>
        </p:nvSpPr>
        <p:spPr>
          <a:xfrm rot="0">
            <a:off x="372419" y="6772890"/>
            <a:ext cx="194310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Code PHP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51580" y="2229485"/>
            <a:ext cx="2448802" cy="2448802"/>
          </a:xfrm>
          <a:prstGeom prst="rect">
            <a:avLst/>
          </a:prstGeom>
        </p:spPr>
      </p:pic>
      <p:pic>
        <p:nvPicPr>
          <p:cNvPr name="Picture 3" id="3"/>
          <p:cNvPicPr>
            <a:picLocks noChangeAspect="true"/>
          </p:cNvPicPr>
          <p:nvPr/>
        </p:nvPicPr>
        <p:blipFill>
          <a:blip r:embed="rId3"/>
          <a:srcRect l="16983" t="23513" r="18957" b="20055"/>
          <a:stretch>
            <a:fillRect/>
          </a:stretch>
        </p:blipFill>
        <p:spPr>
          <a:xfrm flipH="false" flipV="false" rot="0">
            <a:off x="4723261" y="7012446"/>
            <a:ext cx="3474076" cy="1599040"/>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0">
            <a:off x="10142258" y="2386275"/>
            <a:ext cx="2448802" cy="2448802"/>
          </a:xfrm>
          <a:prstGeom prst="rect">
            <a:avLst/>
          </a:prstGeom>
        </p:spPr>
      </p:pic>
      <p:pic>
        <p:nvPicPr>
          <p:cNvPr name="Picture 5" id="5"/>
          <p:cNvPicPr>
            <a:picLocks noChangeAspect="true"/>
          </p:cNvPicPr>
          <p:nvPr/>
        </p:nvPicPr>
        <p:blipFill>
          <a:blip r:embed="rId4"/>
          <a:srcRect l="31425" t="0" r="29432" b="0"/>
          <a:stretch>
            <a:fillRect/>
          </a:stretch>
        </p:blipFill>
        <p:spPr>
          <a:xfrm flipH="false" flipV="false" rot="0">
            <a:off x="5786678" y="1948815"/>
            <a:ext cx="2148972" cy="2886262"/>
          </a:xfrm>
          <a:prstGeom prst="rect">
            <a:avLst/>
          </a:prstGeom>
        </p:spPr>
      </p:pic>
      <p:sp>
        <p:nvSpPr>
          <p:cNvPr name="AutoShape 6" id="6"/>
          <p:cNvSpPr/>
          <p:nvPr/>
        </p:nvSpPr>
        <p:spPr>
          <a:xfrm rot="0">
            <a:off x="3735182" y="3368134"/>
            <a:ext cx="2244936" cy="0"/>
          </a:xfrm>
          <a:prstGeom prst="line">
            <a:avLst/>
          </a:prstGeom>
          <a:ln cap="flat" w="47625">
            <a:solidFill>
              <a:srgbClr val="000000"/>
            </a:solidFill>
            <a:prstDash val="solid"/>
            <a:headEnd type="none" len="sm" w="sm"/>
            <a:tailEnd type="triangle" len="med" w="lg"/>
          </a:ln>
        </p:spPr>
      </p:sp>
      <p:sp>
        <p:nvSpPr>
          <p:cNvPr name="AutoShape 7" id="7"/>
          <p:cNvSpPr/>
          <p:nvPr/>
        </p:nvSpPr>
        <p:spPr>
          <a:xfrm rot="0">
            <a:off x="7380396" y="3320509"/>
            <a:ext cx="2842003" cy="0"/>
          </a:xfrm>
          <a:prstGeom prst="line">
            <a:avLst/>
          </a:prstGeom>
          <a:ln cap="flat" w="47625">
            <a:solidFill>
              <a:srgbClr val="000000"/>
            </a:solidFill>
            <a:prstDash val="solid"/>
            <a:headEnd type="none" len="sm" w="sm"/>
            <a:tailEnd type="triangle" len="med" w="lg"/>
          </a:ln>
        </p:spPr>
      </p:sp>
      <p:sp>
        <p:nvSpPr>
          <p:cNvPr name="AutoShape 8" id="8"/>
          <p:cNvSpPr/>
          <p:nvPr/>
        </p:nvSpPr>
        <p:spPr>
          <a:xfrm rot="-5400000">
            <a:off x="5312935" y="5814111"/>
            <a:ext cx="2005692" cy="0"/>
          </a:xfrm>
          <a:prstGeom prst="line">
            <a:avLst/>
          </a:prstGeom>
          <a:ln cap="flat" w="47625">
            <a:solidFill>
              <a:srgbClr val="000000"/>
            </a:solidFill>
            <a:prstDash val="solid"/>
            <a:headEnd type="none" len="sm" w="sm"/>
            <a:tailEnd type="triangle" len="med" w="lg"/>
          </a:ln>
        </p:spPr>
      </p:sp>
      <p:sp>
        <p:nvSpPr>
          <p:cNvPr name="AutoShape 9" id="9"/>
          <p:cNvSpPr/>
          <p:nvPr/>
        </p:nvSpPr>
        <p:spPr>
          <a:xfrm rot="20712">
            <a:off x="12192218" y="3469413"/>
            <a:ext cx="2043442" cy="0"/>
          </a:xfrm>
          <a:prstGeom prst="line">
            <a:avLst/>
          </a:prstGeom>
          <a:ln cap="flat" w="47625">
            <a:solidFill>
              <a:srgbClr val="000000"/>
            </a:solidFill>
            <a:prstDash val="solid"/>
            <a:headEnd type="none" len="sm" w="sm"/>
            <a:tailEnd type="triangle" len="med" w="lg"/>
          </a:ln>
        </p:spPr>
      </p:sp>
      <p:pic>
        <p:nvPicPr>
          <p:cNvPr name="Picture 10" id="10"/>
          <p:cNvPicPr>
            <a:picLocks noChangeAspect="true"/>
          </p:cNvPicPr>
          <p:nvPr/>
        </p:nvPicPr>
        <p:blipFill>
          <a:blip r:embed="rId5"/>
          <a:srcRect l="0" t="1201" r="0" b="3875"/>
          <a:stretch>
            <a:fillRect/>
          </a:stretch>
        </p:blipFill>
        <p:spPr>
          <a:xfrm flipH="false" flipV="false" rot="0">
            <a:off x="14468210" y="2497081"/>
            <a:ext cx="2687937" cy="1913610"/>
          </a:xfrm>
          <a:prstGeom prst="rect">
            <a:avLst/>
          </a:prstGeom>
        </p:spPr>
      </p:pic>
      <p:pic>
        <p:nvPicPr>
          <p:cNvPr name="Picture 11" id="11"/>
          <p:cNvPicPr>
            <a:picLocks noChangeAspect="true"/>
          </p:cNvPicPr>
          <p:nvPr/>
        </p:nvPicPr>
        <p:blipFill>
          <a:blip r:embed="rId6"/>
          <a:srcRect l="0" t="0" r="0" b="0"/>
          <a:stretch>
            <a:fillRect/>
          </a:stretch>
        </p:blipFill>
        <p:spPr>
          <a:xfrm flipH="false" flipV="false" rot="0">
            <a:off x="9784820" y="4514099"/>
            <a:ext cx="8901643" cy="5126393"/>
          </a:xfrm>
          <a:prstGeom prst="rect">
            <a:avLst/>
          </a:prstGeom>
        </p:spPr>
      </p:pic>
      <p:sp>
        <p:nvSpPr>
          <p:cNvPr name="TextBox 12" id="12"/>
          <p:cNvSpPr txBox="true"/>
          <p:nvPr/>
        </p:nvSpPr>
        <p:spPr>
          <a:xfrm rot="0">
            <a:off x="1800338" y="-95250"/>
            <a:ext cx="14208425" cy="18110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Đối với những tác vụ cần Client gửi yêu cầu và nhận kết quả trả về</a:t>
            </a:r>
          </a:p>
        </p:txBody>
      </p:sp>
      <p:sp>
        <p:nvSpPr>
          <p:cNvPr name="TextBox 13" id="13"/>
          <p:cNvSpPr txBox="true"/>
          <p:nvPr/>
        </p:nvSpPr>
        <p:spPr>
          <a:xfrm rot="0">
            <a:off x="1028700" y="1649095"/>
            <a:ext cx="3694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SQS-1</a:t>
            </a:r>
          </a:p>
        </p:txBody>
      </p:sp>
      <p:sp>
        <p:nvSpPr>
          <p:cNvPr name="TextBox 14" id="14"/>
          <p:cNvSpPr txBox="true"/>
          <p:nvPr/>
        </p:nvSpPr>
        <p:spPr>
          <a:xfrm rot="0">
            <a:off x="4049070" y="2740119"/>
            <a:ext cx="1348383"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Trigger</a:t>
            </a:r>
          </a:p>
        </p:txBody>
      </p:sp>
      <p:sp>
        <p:nvSpPr>
          <p:cNvPr name="TextBox 15" id="15"/>
          <p:cNvSpPr txBox="true"/>
          <p:nvPr/>
        </p:nvSpPr>
        <p:spPr>
          <a:xfrm rot="0">
            <a:off x="7462654" y="2740119"/>
            <a:ext cx="264408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Mesage(Data)</a:t>
            </a:r>
          </a:p>
        </p:txBody>
      </p:sp>
      <p:sp>
        <p:nvSpPr>
          <p:cNvPr name="TextBox 16" id="16"/>
          <p:cNvSpPr txBox="true"/>
          <p:nvPr/>
        </p:nvSpPr>
        <p:spPr>
          <a:xfrm rot="0">
            <a:off x="9519378" y="1882140"/>
            <a:ext cx="3694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SQS-2</a:t>
            </a:r>
          </a:p>
        </p:txBody>
      </p:sp>
      <p:sp>
        <p:nvSpPr>
          <p:cNvPr name="TextBox 17" id="17"/>
          <p:cNvSpPr txBox="true"/>
          <p:nvPr/>
        </p:nvSpPr>
        <p:spPr>
          <a:xfrm rot="0">
            <a:off x="12192237" y="2740119"/>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Json Data</a:t>
            </a:r>
          </a:p>
        </p:txBody>
      </p:sp>
      <p:sp>
        <p:nvSpPr>
          <p:cNvPr name="AutoShape 18" id="18"/>
          <p:cNvSpPr/>
          <p:nvPr/>
        </p:nvSpPr>
        <p:spPr>
          <a:xfrm rot="10131464">
            <a:off x="8182089" y="7076777"/>
            <a:ext cx="1617981" cy="0"/>
          </a:xfrm>
          <a:prstGeom prst="line">
            <a:avLst/>
          </a:prstGeom>
          <a:ln cap="flat" w="47625">
            <a:solidFill>
              <a:srgbClr val="000000"/>
            </a:solidFill>
            <a:prstDash val="solid"/>
            <a:headEnd type="none" len="sm" w="sm"/>
            <a:tailEnd type="triangle" len="med" w="lg"/>
          </a:ln>
        </p:spPr>
      </p:sp>
      <p:sp>
        <p:nvSpPr>
          <p:cNvPr name="AutoShape 19" id="19"/>
          <p:cNvSpPr/>
          <p:nvPr/>
        </p:nvSpPr>
        <p:spPr>
          <a:xfrm rot="863003">
            <a:off x="7341353" y="4787275"/>
            <a:ext cx="2212703" cy="0"/>
          </a:xfrm>
          <a:prstGeom prst="line">
            <a:avLst/>
          </a:prstGeom>
          <a:ln cap="flat" w="47625">
            <a:solidFill>
              <a:srgbClr val="000000"/>
            </a:solidFill>
            <a:prstDash val="solid"/>
            <a:headEnd type="none" len="sm" w="sm"/>
            <a:tailEnd type="triangle" len="med" w="lg"/>
          </a:ln>
        </p:spPr>
      </p:sp>
      <p:sp>
        <p:nvSpPr>
          <p:cNvPr name="TextBox 20" id="20"/>
          <p:cNvSpPr txBox="true"/>
          <p:nvPr/>
        </p:nvSpPr>
        <p:spPr>
          <a:xfrm rot="0">
            <a:off x="4553228" y="5771249"/>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Data</a:t>
            </a:r>
          </a:p>
        </p:txBody>
      </p:sp>
      <p:sp>
        <p:nvSpPr>
          <p:cNvPr name="TextBox 21" id="21"/>
          <p:cNvSpPr txBox="true"/>
          <p:nvPr/>
        </p:nvSpPr>
        <p:spPr>
          <a:xfrm rot="1057302">
            <a:off x="7409680" y="4786906"/>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Function</a:t>
            </a:r>
          </a:p>
        </p:txBody>
      </p:sp>
      <p:sp>
        <p:nvSpPr>
          <p:cNvPr name="TextBox 22" id="22"/>
          <p:cNvSpPr txBox="true"/>
          <p:nvPr/>
        </p:nvSpPr>
        <p:spPr>
          <a:xfrm rot="-510410">
            <a:off x="7710020" y="6372211"/>
            <a:ext cx="2043405"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Get Data</a:t>
            </a:r>
          </a:p>
        </p:txBody>
      </p:sp>
      <p:pic>
        <p:nvPicPr>
          <p:cNvPr name="Picture 23" id="23"/>
          <p:cNvPicPr>
            <a:picLocks noChangeAspect="true"/>
          </p:cNvPicPr>
          <p:nvPr/>
        </p:nvPicPr>
        <p:blipFill>
          <a:blip r:embed="rId5"/>
          <a:srcRect l="0" t="1201" r="0" b="3875"/>
          <a:stretch>
            <a:fillRect/>
          </a:stretch>
        </p:blipFill>
        <p:spPr>
          <a:xfrm flipH="false" flipV="false" rot="0">
            <a:off x="1183655" y="7100589"/>
            <a:ext cx="2687937" cy="1913610"/>
          </a:xfrm>
          <a:prstGeom prst="rect">
            <a:avLst/>
          </a:prstGeom>
        </p:spPr>
      </p:pic>
      <p:sp>
        <p:nvSpPr>
          <p:cNvPr name="AutoShape 24" id="24"/>
          <p:cNvSpPr/>
          <p:nvPr/>
        </p:nvSpPr>
        <p:spPr>
          <a:xfrm rot="-5400000">
            <a:off x="1849322" y="5894233"/>
            <a:ext cx="2005692" cy="0"/>
          </a:xfrm>
          <a:prstGeom prst="line">
            <a:avLst/>
          </a:prstGeom>
          <a:ln cap="flat" w="47625">
            <a:solidFill>
              <a:srgbClr val="000000"/>
            </a:solidFill>
            <a:prstDash val="solid"/>
            <a:headEnd type="none" len="sm" w="sm"/>
            <a:tailEnd type="triangle" len="med" w="lg"/>
          </a:ln>
        </p:spPr>
      </p:sp>
      <p:sp>
        <p:nvSpPr>
          <p:cNvPr name="TextBox 25" id="25"/>
          <p:cNvSpPr txBox="true"/>
          <p:nvPr/>
        </p:nvSpPr>
        <p:spPr>
          <a:xfrm rot="0">
            <a:off x="155074" y="5771249"/>
            <a:ext cx="267328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send_msg()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01" r="0" b="3875"/>
          <a:stretch>
            <a:fillRect/>
          </a:stretch>
        </p:blipFill>
        <p:spPr>
          <a:xfrm flipH="false" flipV="false" rot="0">
            <a:off x="-228654" y="3996372"/>
            <a:ext cx="2687937" cy="1913610"/>
          </a:xfrm>
          <a:prstGeom prst="rect">
            <a:avLst/>
          </a:prstGeom>
        </p:spPr>
      </p:pic>
      <p:pic>
        <p:nvPicPr>
          <p:cNvPr name="Picture 3" id="3"/>
          <p:cNvPicPr>
            <a:picLocks noChangeAspect="true"/>
          </p:cNvPicPr>
          <p:nvPr/>
        </p:nvPicPr>
        <p:blipFill>
          <a:blip r:embed="rId3"/>
          <a:srcRect l="31425" t="0" r="29432" b="0"/>
          <a:stretch>
            <a:fillRect/>
          </a:stretch>
        </p:blipFill>
        <p:spPr>
          <a:xfrm flipH="false" flipV="false" rot="0">
            <a:off x="9199476" y="-284638"/>
            <a:ext cx="2148972" cy="2886262"/>
          </a:xfrm>
          <a:prstGeom prst="rect">
            <a:avLst/>
          </a:prstGeom>
        </p:spPr>
      </p:pic>
      <p:pic>
        <p:nvPicPr>
          <p:cNvPr name="Picture 4" id="4"/>
          <p:cNvPicPr>
            <a:picLocks noChangeAspect="true"/>
          </p:cNvPicPr>
          <p:nvPr/>
        </p:nvPicPr>
        <p:blipFill>
          <a:blip r:embed="rId4"/>
          <a:srcRect l="16983" t="23513" r="18957" b="20055"/>
          <a:stretch>
            <a:fillRect/>
          </a:stretch>
        </p:blipFill>
        <p:spPr>
          <a:xfrm flipH="false" flipV="false" rot="0">
            <a:off x="14694612" y="4346698"/>
            <a:ext cx="3593388" cy="1653957"/>
          </a:xfrm>
          <a:prstGeom prst="rect">
            <a:avLst/>
          </a:prstGeom>
        </p:spPr>
      </p:pic>
      <p:sp>
        <p:nvSpPr>
          <p:cNvPr name="AutoShape 5" id="5"/>
          <p:cNvSpPr/>
          <p:nvPr/>
        </p:nvSpPr>
        <p:spPr>
          <a:xfrm rot="29338">
            <a:off x="6435995" y="1214204"/>
            <a:ext cx="2790316" cy="0"/>
          </a:xfrm>
          <a:prstGeom prst="line">
            <a:avLst/>
          </a:prstGeom>
          <a:ln cap="flat" w="47625">
            <a:solidFill>
              <a:srgbClr val="000000"/>
            </a:solidFill>
            <a:prstDash val="solid"/>
            <a:headEnd type="none" len="sm" w="sm"/>
            <a:tailEnd type="triangle" len="med" w="lg"/>
          </a:ln>
        </p:spPr>
      </p:sp>
      <p:sp>
        <p:nvSpPr>
          <p:cNvPr name="AutoShape 6" id="6"/>
          <p:cNvSpPr/>
          <p:nvPr/>
        </p:nvSpPr>
        <p:spPr>
          <a:xfrm rot="0">
            <a:off x="2303609" y="5126052"/>
            <a:ext cx="1053268" cy="0"/>
          </a:xfrm>
          <a:prstGeom prst="line">
            <a:avLst/>
          </a:prstGeom>
          <a:ln cap="flat" w="47625">
            <a:solidFill>
              <a:srgbClr val="000000"/>
            </a:solidFill>
            <a:prstDash val="solid"/>
            <a:headEnd type="arrow" len="sm" w="med"/>
            <a:tailEnd type="arrow" len="sm" w="med"/>
          </a:ln>
        </p:spPr>
      </p:sp>
      <p:pic>
        <p:nvPicPr>
          <p:cNvPr name="Picture 7" id="7"/>
          <p:cNvPicPr>
            <a:picLocks noChangeAspect="true"/>
          </p:cNvPicPr>
          <p:nvPr/>
        </p:nvPicPr>
        <p:blipFill>
          <a:blip r:embed="rId5"/>
          <a:srcRect l="0" t="0" r="0" b="0"/>
          <a:stretch>
            <a:fillRect/>
          </a:stretch>
        </p:blipFill>
        <p:spPr>
          <a:xfrm flipH="false" flipV="false" rot="0">
            <a:off x="3580994" y="4043543"/>
            <a:ext cx="2350995" cy="2525640"/>
          </a:xfrm>
          <a:prstGeom prst="rect">
            <a:avLst/>
          </a:prstGeom>
        </p:spPr>
      </p:pic>
      <p:sp>
        <p:nvSpPr>
          <p:cNvPr name="TextBox 8" id="8"/>
          <p:cNvSpPr txBox="true"/>
          <p:nvPr/>
        </p:nvSpPr>
        <p:spPr>
          <a:xfrm rot="0">
            <a:off x="2205388" y="4299073"/>
            <a:ext cx="1249710" cy="475780"/>
          </a:xfrm>
          <a:prstGeom prst="rect">
            <a:avLst/>
          </a:prstGeom>
        </p:spPr>
        <p:txBody>
          <a:bodyPr anchor="t" rtlCol="false" tIns="0" lIns="0" bIns="0" rIns="0">
            <a:spAutoFit/>
          </a:bodyPr>
          <a:lstStyle/>
          <a:p>
            <a:pPr algn="ctr">
              <a:lnSpc>
                <a:spcPts val="3967"/>
              </a:lnSpc>
            </a:pPr>
            <a:r>
              <a:rPr lang="en-US" sz="2833">
                <a:solidFill>
                  <a:srgbClr val="000000"/>
                </a:solidFill>
                <a:latin typeface="Open Sans Light"/>
              </a:rPr>
              <a:t>request</a:t>
            </a:r>
          </a:p>
        </p:txBody>
      </p:sp>
      <p:sp>
        <p:nvSpPr>
          <p:cNvPr name="TextBox 9" id="9"/>
          <p:cNvSpPr txBox="true"/>
          <p:nvPr/>
        </p:nvSpPr>
        <p:spPr>
          <a:xfrm rot="0">
            <a:off x="7484235" y="310507"/>
            <a:ext cx="6938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Get</a:t>
            </a:r>
          </a:p>
        </p:txBody>
      </p:sp>
      <p:pic>
        <p:nvPicPr>
          <p:cNvPr name="Picture 10" id="10"/>
          <p:cNvPicPr>
            <a:picLocks noChangeAspect="true"/>
          </p:cNvPicPr>
          <p:nvPr/>
        </p:nvPicPr>
        <p:blipFill>
          <a:blip r:embed="rId3"/>
          <a:srcRect l="31425" t="0" r="29432" b="0"/>
          <a:stretch>
            <a:fillRect/>
          </a:stretch>
        </p:blipFill>
        <p:spPr>
          <a:xfrm flipH="false" flipV="false" rot="0">
            <a:off x="9199476" y="2147140"/>
            <a:ext cx="2148972" cy="2886262"/>
          </a:xfrm>
          <a:prstGeom prst="rect">
            <a:avLst/>
          </a:prstGeom>
        </p:spPr>
      </p:pic>
      <p:sp>
        <p:nvSpPr>
          <p:cNvPr name="AutoShape 11" id="11"/>
          <p:cNvSpPr/>
          <p:nvPr/>
        </p:nvSpPr>
        <p:spPr>
          <a:xfrm rot="29338">
            <a:off x="6409211" y="3508945"/>
            <a:ext cx="2790316" cy="0"/>
          </a:xfrm>
          <a:prstGeom prst="line">
            <a:avLst/>
          </a:prstGeom>
          <a:ln cap="flat" w="47625">
            <a:solidFill>
              <a:srgbClr val="000000"/>
            </a:solidFill>
            <a:prstDash val="solid"/>
            <a:headEnd type="none" len="sm" w="sm"/>
            <a:tailEnd type="triangle" len="med" w="lg"/>
          </a:ln>
        </p:spPr>
      </p:sp>
      <p:sp>
        <p:nvSpPr>
          <p:cNvPr name="TextBox 12" id="12"/>
          <p:cNvSpPr txBox="true"/>
          <p:nvPr/>
        </p:nvSpPr>
        <p:spPr>
          <a:xfrm rot="0">
            <a:off x="7405430" y="2742285"/>
            <a:ext cx="85144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Post</a:t>
            </a:r>
          </a:p>
        </p:txBody>
      </p:sp>
      <p:pic>
        <p:nvPicPr>
          <p:cNvPr name="Picture 13" id="13"/>
          <p:cNvPicPr>
            <a:picLocks noChangeAspect="true"/>
          </p:cNvPicPr>
          <p:nvPr/>
        </p:nvPicPr>
        <p:blipFill>
          <a:blip r:embed="rId3"/>
          <a:srcRect l="31425" t="0" r="29432" b="0"/>
          <a:stretch>
            <a:fillRect/>
          </a:stretch>
        </p:blipFill>
        <p:spPr>
          <a:xfrm flipH="false" flipV="false" rot="0">
            <a:off x="9199679" y="5126052"/>
            <a:ext cx="2148972" cy="2886262"/>
          </a:xfrm>
          <a:prstGeom prst="rect">
            <a:avLst/>
          </a:prstGeom>
        </p:spPr>
      </p:pic>
      <p:sp>
        <p:nvSpPr>
          <p:cNvPr name="AutoShape 14" id="14"/>
          <p:cNvSpPr/>
          <p:nvPr/>
        </p:nvSpPr>
        <p:spPr>
          <a:xfrm rot="0">
            <a:off x="6408579" y="6290353"/>
            <a:ext cx="2791100" cy="0"/>
          </a:xfrm>
          <a:prstGeom prst="line">
            <a:avLst/>
          </a:prstGeom>
          <a:ln cap="flat" w="47625">
            <a:solidFill>
              <a:srgbClr val="000000"/>
            </a:solidFill>
            <a:prstDash val="solid"/>
            <a:headEnd type="none" len="sm" w="sm"/>
            <a:tailEnd type="triangle" len="med" w="lg"/>
          </a:ln>
        </p:spPr>
      </p:sp>
      <p:sp>
        <p:nvSpPr>
          <p:cNvPr name="TextBox 15" id="15"/>
          <p:cNvSpPr txBox="true"/>
          <p:nvPr/>
        </p:nvSpPr>
        <p:spPr>
          <a:xfrm rot="0">
            <a:off x="7526055" y="5586449"/>
            <a:ext cx="65201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Put</a:t>
            </a:r>
          </a:p>
        </p:txBody>
      </p:sp>
      <p:pic>
        <p:nvPicPr>
          <p:cNvPr name="Picture 16" id="16"/>
          <p:cNvPicPr>
            <a:picLocks noChangeAspect="true"/>
          </p:cNvPicPr>
          <p:nvPr/>
        </p:nvPicPr>
        <p:blipFill>
          <a:blip r:embed="rId3"/>
          <a:srcRect l="31425" t="0" r="29432" b="0"/>
          <a:stretch>
            <a:fillRect/>
          </a:stretch>
        </p:blipFill>
        <p:spPr>
          <a:xfrm flipH="false" flipV="false" rot="0">
            <a:off x="9144000" y="7400738"/>
            <a:ext cx="2148972" cy="2886262"/>
          </a:xfrm>
          <a:prstGeom prst="rect">
            <a:avLst/>
          </a:prstGeom>
        </p:spPr>
      </p:pic>
      <p:sp>
        <p:nvSpPr>
          <p:cNvPr name="AutoShape 17" id="17"/>
          <p:cNvSpPr/>
          <p:nvPr/>
        </p:nvSpPr>
        <p:spPr>
          <a:xfrm rot="0">
            <a:off x="6385246" y="8805769"/>
            <a:ext cx="2814433" cy="0"/>
          </a:xfrm>
          <a:prstGeom prst="line">
            <a:avLst/>
          </a:prstGeom>
          <a:ln cap="flat" w="47625">
            <a:solidFill>
              <a:srgbClr val="000000"/>
            </a:solidFill>
            <a:prstDash val="solid"/>
            <a:headEnd type="none" len="sm" w="sm"/>
            <a:tailEnd type="triangle" len="med" w="lg"/>
          </a:ln>
        </p:spPr>
      </p:sp>
      <p:sp>
        <p:nvSpPr>
          <p:cNvPr name="TextBox 18" id="18"/>
          <p:cNvSpPr txBox="true"/>
          <p:nvPr/>
        </p:nvSpPr>
        <p:spPr>
          <a:xfrm rot="0">
            <a:off x="7492842" y="7995883"/>
            <a:ext cx="1258044"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Delete</a:t>
            </a:r>
          </a:p>
        </p:txBody>
      </p:sp>
      <p:sp>
        <p:nvSpPr>
          <p:cNvPr name="AutoShape 19" id="19"/>
          <p:cNvSpPr/>
          <p:nvPr/>
        </p:nvSpPr>
        <p:spPr>
          <a:xfrm rot="5400000">
            <a:off x="2588273" y="4999271"/>
            <a:ext cx="7641570" cy="0"/>
          </a:xfrm>
          <a:prstGeom prst="line">
            <a:avLst/>
          </a:prstGeom>
          <a:ln cap="flat" w="47625">
            <a:solidFill>
              <a:srgbClr val="000000"/>
            </a:solidFill>
            <a:prstDash val="solid"/>
            <a:headEnd type="none" len="sm" w="sm"/>
            <a:tailEnd type="none" len="sm" w="sm"/>
          </a:ln>
        </p:spPr>
      </p:sp>
      <p:sp>
        <p:nvSpPr>
          <p:cNvPr name="AutoShape 20" id="20"/>
          <p:cNvSpPr/>
          <p:nvPr/>
        </p:nvSpPr>
        <p:spPr>
          <a:xfrm rot="0">
            <a:off x="5478733" y="5149864"/>
            <a:ext cx="906513" cy="0"/>
          </a:xfrm>
          <a:prstGeom prst="line">
            <a:avLst/>
          </a:prstGeom>
          <a:ln cap="flat" w="47625">
            <a:solidFill>
              <a:srgbClr val="000000"/>
            </a:solidFill>
            <a:prstDash val="solid"/>
            <a:headEnd type="none" len="sm" w="sm"/>
            <a:tailEnd type="none" len="sm" w="sm"/>
          </a:ln>
        </p:spPr>
      </p:sp>
      <p:sp>
        <p:nvSpPr>
          <p:cNvPr name="AutoShape 21" id="21"/>
          <p:cNvSpPr/>
          <p:nvPr/>
        </p:nvSpPr>
        <p:spPr>
          <a:xfrm rot="0">
            <a:off x="11067476" y="1070022"/>
            <a:ext cx="3173842" cy="0"/>
          </a:xfrm>
          <a:prstGeom prst="line">
            <a:avLst/>
          </a:prstGeom>
          <a:ln cap="flat" w="47625">
            <a:solidFill>
              <a:srgbClr val="000000"/>
            </a:solidFill>
            <a:prstDash val="solid"/>
            <a:headEnd type="none" len="sm" w="sm"/>
            <a:tailEnd type="none" len="sm" w="sm"/>
          </a:ln>
        </p:spPr>
      </p:sp>
      <p:sp>
        <p:nvSpPr>
          <p:cNvPr name="AutoShape 22" id="22"/>
          <p:cNvSpPr/>
          <p:nvPr/>
        </p:nvSpPr>
        <p:spPr>
          <a:xfrm rot="0">
            <a:off x="11067476" y="3764713"/>
            <a:ext cx="3173842" cy="0"/>
          </a:xfrm>
          <a:prstGeom prst="line">
            <a:avLst/>
          </a:prstGeom>
          <a:ln cap="flat" w="47625">
            <a:solidFill>
              <a:srgbClr val="000000"/>
            </a:solidFill>
            <a:prstDash val="solid"/>
            <a:headEnd type="none" len="sm" w="sm"/>
            <a:tailEnd type="none" len="sm" w="sm"/>
          </a:ln>
        </p:spPr>
      </p:sp>
      <p:sp>
        <p:nvSpPr>
          <p:cNvPr name="AutoShape 23" id="23"/>
          <p:cNvSpPr/>
          <p:nvPr/>
        </p:nvSpPr>
        <p:spPr>
          <a:xfrm rot="0">
            <a:off x="11067476" y="6242728"/>
            <a:ext cx="3173842" cy="0"/>
          </a:xfrm>
          <a:prstGeom prst="line">
            <a:avLst/>
          </a:prstGeom>
          <a:ln cap="flat" w="47625">
            <a:solidFill>
              <a:srgbClr val="000000"/>
            </a:solidFill>
            <a:prstDash val="solid"/>
            <a:headEnd type="none" len="sm" w="sm"/>
            <a:tailEnd type="none" len="sm" w="sm"/>
          </a:ln>
        </p:spPr>
      </p:sp>
      <p:sp>
        <p:nvSpPr>
          <p:cNvPr name="AutoShape 24" id="24"/>
          <p:cNvSpPr/>
          <p:nvPr/>
        </p:nvSpPr>
        <p:spPr>
          <a:xfrm rot="0">
            <a:off x="11067476" y="8758144"/>
            <a:ext cx="3173842" cy="0"/>
          </a:xfrm>
          <a:prstGeom prst="line">
            <a:avLst/>
          </a:prstGeom>
          <a:ln cap="flat" w="47625">
            <a:solidFill>
              <a:srgbClr val="000000"/>
            </a:solidFill>
            <a:prstDash val="solid"/>
            <a:headEnd type="none" len="sm" w="sm"/>
            <a:tailEnd type="none" len="sm" w="sm"/>
          </a:ln>
        </p:spPr>
      </p:sp>
      <p:sp>
        <p:nvSpPr>
          <p:cNvPr name="AutoShape 25" id="25"/>
          <p:cNvSpPr/>
          <p:nvPr/>
        </p:nvSpPr>
        <p:spPr>
          <a:xfrm rot="5400000">
            <a:off x="10346896" y="4911347"/>
            <a:ext cx="7741219" cy="0"/>
          </a:xfrm>
          <a:prstGeom prst="line">
            <a:avLst/>
          </a:prstGeom>
          <a:ln cap="flat" w="47625">
            <a:solidFill>
              <a:srgbClr val="000000"/>
            </a:solidFill>
            <a:prstDash val="solid"/>
            <a:headEnd type="none" len="sm" w="sm"/>
            <a:tailEnd type="none" len="sm" w="sm"/>
          </a:ln>
        </p:spPr>
      </p:sp>
      <p:sp>
        <p:nvSpPr>
          <p:cNvPr name="AutoShape 26" id="26"/>
          <p:cNvSpPr/>
          <p:nvPr/>
        </p:nvSpPr>
        <p:spPr>
          <a:xfrm rot="0">
            <a:off x="14193693" y="5249481"/>
            <a:ext cx="700023" cy="0"/>
          </a:xfrm>
          <a:prstGeom prst="line">
            <a:avLst/>
          </a:prstGeom>
          <a:ln cap="flat" w="47625">
            <a:solidFill>
              <a:srgbClr val="000000"/>
            </a:solidFill>
            <a:prstDash val="solid"/>
            <a:headEnd type="none" len="sm" w="sm"/>
            <a:tailEnd type="arrow" len="sm" w="med"/>
          </a:ln>
        </p:spPr>
      </p:sp>
      <p:sp>
        <p:nvSpPr>
          <p:cNvPr name="TextBox 27" id="27"/>
          <p:cNvSpPr txBox="true"/>
          <p:nvPr/>
        </p:nvSpPr>
        <p:spPr>
          <a:xfrm rot="0">
            <a:off x="0" y="249602"/>
            <a:ext cx="59319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Mô hình API REST: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5067226" y="4114800"/>
            <a:ext cx="8153549" cy="1028700"/>
          </a:xfrm>
          <a:prstGeom prst="rect">
            <a:avLst/>
          </a:prstGeom>
        </p:spPr>
        <p:txBody>
          <a:bodyPr anchor="t" rtlCol="false" tIns="0" lIns="0" bIns="0" rIns="0">
            <a:spAutoFit/>
          </a:bodyPr>
          <a:lstStyle/>
          <a:p>
            <a:pPr algn="ctr">
              <a:lnSpc>
                <a:spcPts val="8400"/>
              </a:lnSpc>
            </a:pPr>
            <a:r>
              <a:rPr lang="en-US" sz="6000">
                <a:solidFill>
                  <a:srgbClr val="000000"/>
                </a:solidFill>
                <a:latin typeface="Open Sans Bold"/>
              </a:rPr>
              <a:t>Tổng Quan Về Project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0" y="261170"/>
            <a:ext cx="7723337" cy="11050270"/>
          </a:xfrm>
          <a:prstGeom prst="rect">
            <a:avLst/>
          </a:prstGeom>
        </p:spPr>
        <p:txBody>
          <a:bodyPr anchor="t" rtlCol="false" tIns="0" lIns="0" bIns="0" rIns="0">
            <a:spAutoFit/>
          </a:bodyPr>
          <a:lstStyle/>
          <a:p>
            <a:pPr>
              <a:lnSpc>
                <a:spcPts val="7279"/>
              </a:lnSpc>
            </a:pPr>
            <a:r>
              <a:rPr lang="en-US" sz="5199">
                <a:solidFill>
                  <a:srgbClr val="000000"/>
                </a:solidFill>
                <a:latin typeface="Open Sans Bold"/>
              </a:rPr>
              <a:t>Các Chức Năng:</a:t>
            </a:r>
          </a:p>
          <a:p>
            <a:pPr>
              <a:lnSpc>
                <a:spcPts val="7279"/>
              </a:lnSpc>
            </a:pPr>
            <a:r>
              <a:rPr lang="en-US" sz="5199">
                <a:solidFill>
                  <a:srgbClr val="000000"/>
                </a:solidFill>
                <a:latin typeface="Open Sans"/>
              </a:rPr>
              <a:t>- Table:</a:t>
            </a:r>
          </a:p>
          <a:p>
            <a:pPr>
              <a:lnSpc>
                <a:spcPts val="7279"/>
              </a:lnSpc>
            </a:pPr>
            <a:r>
              <a:rPr lang="en-US" sz="5199">
                <a:solidFill>
                  <a:srgbClr val="000000"/>
                </a:solidFill>
                <a:latin typeface="Open Sans"/>
              </a:rPr>
              <a:t> + Create Table</a:t>
            </a:r>
          </a:p>
          <a:p>
            <a:pPr>
              <a:lnSpc>
                <a:spcPts val="7279"/>
              </a:lnSpc>
            </a:pPr>
            <a:r>
              <a:rPr lang="en-US" sz="5199">
                <a:solidFill>
                  <a:srgbClr val="000000"/>
                </a:solidFill>
                <a:latin typeface="Open Sans"/>
              </a:rPr>
              <a:t> + Read Table</a:t>
            </a:r>
          </a:p>
          <a:p>
            <a:pPr>
              <a:lnSpc>
                <a:spcPts val="7279"/>
              </a:lnSpc>
            </a:pPr>
            <a:r>
              <a:rPr lang="en-US" sz="5199">
                <a:solidFill>
                  <a:srgbClr val="000000"/>
                </a:solidFill>
                <a:latin typeface="Open Sans"/>
              </a:rPr>
              <a:t> + Delete Table</a:t>
            </a:r>
          </a:p>
          <a:p>
            <a:pPr>
              <a:lnSpc>
                <a:spcPts val="7279"/>
              </a:lnSpc>
            </a:pPr>
            <a:r>
              <a:rPr lang="en-US" sz="5199">
                <a:solidFill>
                  <a:srgbClr val="000000"/>
                </a:solidFill>
                <a:latin typeface="Open Sans"/>
              </a:rPr>
              <a:t>- Item:</a:t>
            </a:r>
          </a:p>
          <a:p>
            <a:pPr>
              <a:lnSpc>
                <a:spcPts val="7279"/>
              </a:lnSpc>
            </a:pPr>
            <a:r>
              <a:rPr lang="en-US" sz="5199">
                <a:solidFill>
                  <a:srgbClr val="000000"/>
                </a:solidFill>
                <a:latin typeface="Open Sans"/>
              </a:rPr>
              <a:t> + Create Item</a:t>
            </a:r>
          </a:p>
          <a:p>
            <a:pPr>
              <a:lnSpc>
                <a:spcPts val="7279"/>
              </a:lnSpc>
            </a:pPr>
            <a:r>
              <a:rPr lang="en-US" sz="5199">
                <a:solidFill>
                  <a:srgbClr val="000000"/>
                </a:solidFill>
                <a:latin typeface="Open Sans"/>
              </a:rPr>
              <a:t> + Read Item</a:t>
            </a:r>
          </a:p>
          <a:p>
            <a:pPr>
              <a:lnSpc>
                <a:spcPts val="7279"/>
              </a:lnSpc>
            </a:pPr>
            <a:r>
              <a:rPr lang="en-US" sz="5199">
                <a:solidFill>
                  <a:srgbClr val="000000"/>
                </a:solidFill>
                <a:latin typeface="Open Sans"/>
              </a:rPr>
              <a:t> + Update Item</a:t>
            </a:r>
          </a:p>
          <a:p>
            <a:pPr>
              <a:lnSpc>
                <a:spcPts val="7279"/>
              </a:lnSpc>
            </a:pPr>
            <a:r>
              <a:rPr lang="en-US" sz="5199">
                <a:solidFill>
                  <a:srgbClr val="000000"/>
                </a:solidFill>
                <a:latin typeface="Open Sans"/>
              </a:rPr>
              <a:t> + Delete Item</a:t>
            </a:r>
          </a:p>
          <a:p>
            <a:pPr>
              <a:lnSpc>
                <a:spcPts val="7279"/>
              </a:lnSpc>
            </a:pPr>
          </a:p>
          <a:p>
            <a:pPr>
              <a:lnSpc>
                <a:spcPts val="7279"/>
              </a:lnSpc>
            </a:pPr>
          </a:p>
        </p:txBody>
      </p:sp>
      <p:sp>
        <p:nvSpPr>
          <p:cNvPr name="TextBox 3" id="3"/>
          <p:cNvSpPr txBox="true"/>
          <p:nvPr/>
        </p:nvSpPr>
        <p:spPr>
          <a:xfrm rot="0">
            <a:off x="6085490" y="261170"/>
            <a:ext cx="7723337" cy="11050270"/>
          </a:xfrm>
          <a:prstGeom prst="rect">
            <a:avLst/>
          </a:prstGeom>
        </p:spPr>
        <p:txBody>
          <a:bodyPr anchor="t" rtlCol="false" tIns="0" lIns="0" bIns="0" rIns="0">
            <a:spAutoFit/>
          </a:bodyPr>
          <a:lstStyle/>
          <a:p>
            <a:pPr>
              <a:lnSpc>
                <a:spcPts val="7279"/>
              </a:lnSpc>
            </a:pPr>
            <a:r>
              <a:rPr lang="en-US" sz="5199">
                <a:solidFill>
                  <a:srgbClr val="000000"/>
                </a:solidFill>
                <a:latin typeface="Open Sans Bold"/>
              </a:rPr>
              <a:t>Các Lamda:</a:t>
            </a:r>
          </a:p>
          <a:p>
            <a:pPr>
              <a:lnSpc>
                <a:spcPts val="7279"/>
              </a:lnSpc>
            </a:pPr>
            <a:r>
              <a:rPr lang="en-US" sz="5199">
                <a:solidFill>
                  <a:srgbClr val="000000"/>
                </a:solidFill>
                <a:latin typeface="Open Sans"/>
              </a:rPr>
              <a:t>- Table:</a:t>
            </a:r>
          </a:p>
          <a:p>
            <a:pPr>
              <a:lnSpc>
                <a:spcPts val="7279"/>
              </a:lnSpc>
            </a:pPr>
            <a:r>
              <a:rPr lang="en-US" sz="5199">
                <a:solidFill>
                  <a:srgbClr val="000000"/>
                </a:solidFill>
                <a:latin typeface="Open Sans"/>
              </a:rPr>
              <a:t> + CreateTable</a:t>
            </a:r>
          </a:p>
          <a:p>
            <a:pPr>
              <a:lnSpc>
                <a:spcPts val="7279"/>
              </a:lnSpc>
            </a:pPr>
            <a:r>
              <a:rPr lang="en-US" sz="5199">
                <a:solidFill>
                  <a:srgbClr val="000000"/>
                </a:solidFill>
                <a:latin typeface="Open Sans"/>
              </a:rPr>
              <a:t> + GetTables</a:t>
            </a:r>
          </a:p>
          <a:p>
            <a:pPr>
              <a:lnSpc>
                <a:spcPts val="7279"/>
              </a:lnSpc>
            </a:pPr>
            <a:r>
              <a:rPr lang="en-US" sz="5199">
                <a:solidFill>
                  <a:srgbClr val="000000"/>
                </a:solidFill>
                <a:latin typeface="Open Sans"/>
              </a:rPr>
              <a:t> + DeleteTable</a:t>
            </a:r>
          </a:p>
          <a:p>
            <a:pPr>
              <a:lnSpc>
                <a:spcPts val="7279"/>
              </a:lnSpc>
            </a:pPr>
            <a:r>
              <a:rPr lang="en-US" sz="5199">
                <a:solidFill>
                  <a:srgbClr val="000000"/>
                </a:solidFill>
                <a:latin typeface="Open Sans"/>
              </a:rPr>
              <a:t>- Item:</a:t>
            </a:r>
          </a:p>
          <a:p>
            <a:pPr>
              <a:lnSpc>
                <a:spcPts val="7279"/>
              </a:lnSpc>
            </a:pPr>
            <a:r>
              <a:rPr lang="en-US" sz="5199">
                <a:solidFill>
                  <a:srgbClr val="000000"/>
                </a:solidFill>
                <a:latin typeface="Open Sans"/>
              </a:rPr>
              <a:t> + CreateItem</a:t>
            </a:r>
          </a:p>
          <a:p>
            <a:pPr>
              <a:lnSpc>
                <a:spcPts val="7279"/>
              </a:lnSpc>
            </a:pPr>
            <a:r>
              <a:rPr lang="en-US" sz="5199">
                <a:solidFill>
                  <a:srgbClr val="000000"/>
                </a:solidFill>
                <a:latin typeface="Open Sans"/>
              </a:rPr>
              <a:t> + GetItems</a:t>
            </a:r>
          </a:p>
          <a:p>
            <a:pPr>
              <a:lnSpc>
                <a:spcPts val="7279"/>
              </a:lnSpc>
            </a:pPr>
            <a:r>
              <a:rPr lang="en-US" sz="5199">
                <a:solidFill>
                  <a:srgbClr val="000000"/>
                </a:solidFill>
                <a:latin typeface="Open Sans"/>
              </a:rPr>
              <a:t> + UpdateItem</a:t>
            </a:r>
          </a:p>
          <a:p>
            <a:pPr>
              <a:lnSpc>
                <a:spcPts val="7279"/>
              </a:lnSpc>
            </a:pPr>
            <a:r>
              <a:rPr lang="en-US" sz="5199">
                <a:solidFill>
                  <a:srgbClr val="000000"/>
                </a:solidFill>
                <a:latin typeface="Open Sans"/>
              </a:rPr>
              <a:t> + DeleteItem</a:t>
            </a:r>
          </a:p>
          <a:p>
            <a:pPr>
              <a:lnSpc>
                <a:spcPts val="7279"/>
              </a:lnSpc>
            </a:pPr>
          </a:p>
          <a:p>
            <a:pPr>
              <a:lnSpc>
                <a:spcPts val="7279"/>
              </a:lnSpc>
            </a:pPr>
          </a:p>
        </p:txBody>
      </p:sp>
      <p:sp>
        <p:nvSpPr>
          <p:cNvPr name="TextBox 4" id="4"/>
          <p:cNvSpPr txBox="true"/>
          <p:nvPr/>
        </p:nvSpPr>
        <p:spPr>
          <a:xfrm rot="0">
            <a:off x="11552242" y="261170"/>
            <a:ext cx="8718857" cy="11050270"/>
          </a:xfrm>
          <a:prstGeom prst="rect">
            <a:avLst/>
          </a:prstGeom>
        </p:spPr>
        <p:txBody>
          <a:bodyPr anchor="t" rtlCol="false" tIns="0" lIns="0" bIns="0" rIns="0">
            <a:spAutoFit/>
          </a:bodyPr>
          <a:lstStyle/>
          <a:p>
            <a:pPr>
              <a:lnSpc>
                <a:spcPts val="7279"/>
              </a:lnSpc>
            </a:pPr>
            <a:r>
              <a:rPr lang="en-US" sz="5199">
                <a:solidFill>
                  <a:srgbClr val="000000"/>
                </a:solidFill>
                <a:latin typeface="Open Sans Bold"/>
              </a:rPr>
              <a:t>Các SQS:</a:t>
            </a:r>
          </a:p>
          <a:p>
            <a:pPr>
              <a:lnSpc>
                <a:spcPts val="7279"/>
              </a:lnSpc>
            </a:pPr>
            <a:r>
              <a:rPr lang="en-US" sz="5199">
                <a:solidFill>
                  <a:srgbClr val="000000"/>
                </a:solidFill>
                <a:latin typeface="Open Sans"/>
              </a:rPr>
              <a:t>- Table:</a:t>
            </a:r>
          </a:p>
          <a:p>
            <a:pPr>
              <a:lnSpc>
                <a:spcPts val="7279"/>
              </a:lnSpc>
            </a:pPr>
            <a:r>
              <a:rPr lang="en-US" sz="5199">
                <a:solidFill>
                  <a:srgbClr val="000000"/>
                </a:solidFill>
                <a:latin typeface="Open Sans"/>
              </a:rPr>
              <a:t> + TriggerCreateTable</a:t>
            </a:r>
          </a:p>
          <a:p>
            <a:pPr>
              <a:lnSpc>
                <a:spcPts val="7279"/>
              </a:lnSpc>
            </a:pPr>
            <a:r>
              <a:rPr lang="en-US" sz="5199">
                <a:solidFill>
                  <a:srgbClr val="000000"/>
                </a:solidFill>
                <a:latin typeface="Open Sans"/>
              </a:rPr>
              <a:t> + TriggerGetTable</a:t>
            </a:r>
          </a:p>
          <a:p>
            <a:pPr>
              <a:lnSpc>
                <a:spcPts val="7279"/>
              </a:lnSpc>
            </a:pPr>
            <a:r>
              <a:rPr lang="en-US" sz="5199">
                <a:solidFill>
                  <a:srgbClr val="000000"/>
                </a:solidFill>
                <a:latin typeface="Open Sans"/>
              </a:rPr>
              <a:t> + TriggerDeleteTable</a:t>
            </a:r>
          </a:p>
          <a:p>
            <a:pPr>
              <a:lnSpc>
                <a:spcPts val="7279"/>
              </a:lnSpc>
            </a:pPr>
            <a:r>
              <a:rPr lang="en-US" sz="5199">
                <a:solidFill>
                  <a:srgbClr val="000000"/>
                </a:solidFill>
                <a:latin typeface="Open Sans"/>
              </a:rPr>
              <a:t>- Item:</a:t>
            </a:r>
          </a:p>
          <a:p>
            <a:pPr>
              <a:lnSpc>
                <a:spcPts val="7279"/>
              </a:lnSpc>
            </a:pPr>
            <a:r>
              <a:rPr lang="en-US" sz="5199">
                <a:solidFill>
                  <a:srgbClr val="000000"/>
                </a:solidFill>
                <a:latin typeface="Open Sans"/>
              </a:rPr>
              <a:t> +  TriggerCreateItem</a:t>
            </a:r>
          </a:p>
          <a:p>
            <a:pPr>
              <a:lnSpc>
                <a:spcPts val="7279"/>
              </a:lnSpc>
            </a:pPr>
            <a:r>
              <a:rPr lang="en-US" sz="5199">
                <a:solidFill>
                  <a:srgbClr val="000000"/>
                </a:solidFill>
                <a:latin typeface="Open Sans"/>
              </a:rPr>
              <a:t> + TriggerGetItems</a:t>
            </a:r>
          </a:p>
          <a:p>
            <a:pPr>
              <a:lnSpc>
                <a:spcPts val="7279"/>
              </a:lnSpc>
            </a:pPr>
            <a:r>
              <a:rPr lang="en-US" sz="5199">
                <a:solidFill>
                  <a:srgbClr val="000000"/>
                </a:solidFill>
                <a:latin typeface="Open Sans"/>
              </a:rPr>
              <a:t> + TriggerUpdateItem</a:t>
            </a:r>
          </a:p>
          <a:p>
            <a:pPr>
              <a:lnSpc>
                <a:spcPts val="7279"/>
              </a:lnSpc>
            </a:pPr>
            <a:r>
              <a:rPr lang="en-US" sz="5199">
                <a:solidFill>
                  <a:srgbClr val="000000"/>
                </a:solidFill>
                <a:latin typeface="Open Sans"/>
              </a:rPr>
              <a:t> + TriggerDeleteItem</a:t>
            </a:r>
          </a:p>
          <a:p>
            <a:pPr>
              <a:lnSpc>
                <a:spcPts val="7279"/>
              </a:lnSpc>
            </a:pPr>
          </a:p>
          <a:p>
            <a:pPr>
              <a:lnSpc>
                <a:spcPts val="7279"/>
              </a:lnSpc>
            </a:pPr>
          </a:p>
        </p:txBody>
      </p:sp>
      <p:sp>
        <p:nvSpPr>
          <p:cNvPr name="AutoShape 5" id="5"/>
          <p:cNvSpPr/>
          <p:nvPr/>
        </p:nvSpPr>
        <p:spPr>
          <a:xfrm rot="5400000">
            <a:off x="722556" y="5004054"/>
            <a:ext cx="9342893" cy="0"/>
          </a:xfrm>
          <a:prstGeom prst="line">
            <a:avLst/>
          </a:prstGeom>
          <a:ln cap="flat" w="47625">
            <a:solidFill>
              <a:srgbClr val="000000"/>
            </a:solidFill>
            <a:prstDash val="solid"/>
            <a:headEnd type="none" len="sm" w="sm"/>
            <a:tailEnd type="none" len="sm" w="sm"/>
          </a:ln>
        </p:spPr>
      </p:sp>
      <p:sp>
        <p:nvSpPr>
          <p:cNvPr name="AutoShape 6" id="6"/>
          <p:cNvSpPr/>
          <p:nvPr/>
        </p:nvSpPr>
        <p:spPr>
          <a:xfrm rot="5400000">
            <a:off x="6288860" y="5119688"/>
            <a:ext cx="9342893" cy="0"/>
          </a:xfrm>
          <a:prstGeom prst="line">
            <a:avLst/>
          </a:prstGeom>
          <a:ln cap="flat" w="47625">
            <a:solidFill>
              <a:srgbClr val="00000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DAE-oRoq1_Y</dc:identifier>
  <dcterms:modified xsi:type="dcterms:W3CDTF">2011-08-01T06:04:30Z</dcterms:modified>
  <cp:revision>1</cp:revision>
  <dc:title>Nhom</dc:title>
</cp:coreProperties>
</file>