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63" r:id="rId5"/>
    <p:sldId id="257" r:id="rId6"/>
    <p:sldId id="259" r:id="rId7"/>
    <p:sldId id="264" r:id="rId8"/>
  </p:sldIdLst>
  <p:sldSz cx="12701588" cy="1270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4"/>
    <p:restoredTop sz="96281"/>
  </p:normalViewPr>
  <p:slideViewPr>
    <p:cSldViewPr snapToGrid="0" snapToObjects="1">
      <p:cViewPr varScale="1">
        <p:scale>
          <a:sx n="68" d="100"/>
          <a:sy n="68" d="100"/>
        </p:scale>
        <p:origin x="17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619" y="2078710"/>
            <a:ext cx="10796350" cy="4422034"/>
          </a:xfrm>
        </p:spPr>
        <p:txBody>
          <a:bodyPr anchor="b"/>
          <a:lstStyle>
            <a:lvl1pPr algn="ctr">
              <a:defRPr sz="83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699" y="6671275"/>
            <a:ext cx="9526191" cy="3066609"/>
          </a:xfrm>
        </p:spPr>
        <p:txBody>
          <a:bodyPr/>
          <a:lstStyle>
            <a:lvl1pPr marL="0" indent="0" algn="ctr">
              <a:buNone/>
              <a:defRPr sz="3334"/>
            </a:lvl1pPr>
            <a:lvl2pPr marL="635097" indent="0" algn="ctr">
              <a:buNone/>
              <a:defRPr sz="2778"/>
            </a:lvl2pPr>
            <a:lvl3pPr marL="1270193" indent="0" algn="ctr">
              <a:buNone/>
              <a:defRPr sz="2500"/>
            </a:lvl3pPr>
            <a:lvl4pPr marL="1905290" indent="0" algn="ctr">
              <a:buNone/>
              <a:defRPr sz="2223"/>
            </a:lvl4pPr>
            <a:lvl5pPr marL="2540386" indent="0" algn="ctr">
              <a:buNone/>
              <a:defRPr sz="2223"/>
            </a:lvl5pPr>
            <a:lvl6pPr marL="3175483" indent="0" algn="ctr">
              <a:buNone/>
              <a:defRPr sz="2223"/>
            </a:lvl6pPr>
            <a:lvl7pPr marL="3810579" indent="0" algn="ctr">
              <a:buNone/>
              <a:defRPr sz="2223"/>
            </a:lvl7pPr>
            <a:lvl8pPr marL="4445676" indent="0" algn="ctr">
              <a:buNone/>
              <a:defRPr sz="2223"/>
            </a:lvl8pPr>
            <a:lvl9pPr marL="5080772" indent="0" algn="ctr">
              <a:buNone/>
              <a:defRPr sz="22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410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800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9575" y="676242"/>
            <a:ext cx="2738780" cy="107640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3235" y="676242"/>
            <a:ext cx="8057570" cy="107640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29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6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19" y="3166580"/>
            <a:ext cx="10955120" cy="5283507"/>
          </a:xfrm>
        </p:spPr>
        <p:txBody>
          <a:bodyPr anchor="b"/>
          <a:lstStyle>
            <a:lvl1pPr>
              <a:defRPr sz="83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619" y="8500071"/>
            <a:ext cx="10955120" cy="2778471"/>
          </a:xfrm>
        </p:spPr>
        <p:txBody>
          <a:bodyPr/>
          <a:lstStyle>
            <a:lvl1pPr marL="0" indent="0">
              <a:buNone/>
              <a:defRPr sz="3334">
                <a:solidFill>
                  <a:schemeClr val="tx1"/>
                </a:solidFill>
              </a:defRPr>
            </a:lvl1pPr>
            <a:lvl2pPr marL="635097" indent="0">
              <a:buNone/>
              <a:defRPr sz="2778">
                <a:solidFill>
                  <a:schemeClr val="tx1">
                    <a:tint val="75000"/>
                  </a:schemeClr>
                </a:solidFill>
              </a:defRPr>
            </a:lvl2pPr>
            <a:lvl3pPr marL="12701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1905290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4pPr>
            <a:lvl5pPr marL="2540386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5pPr>
            <a:lvl6pPr marL="3175483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6pPr>
            <a:lvl7pPr marL="3810579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7pPr>
            <a:lvl8pPr marL="4445676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8pPr>
            <a:lvl9pPr marL="5080772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6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234" y="3381210"/>
            <a:ext cx="5398175" cy="8059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0179" y="3381210"/>
            <a:ext cx="5398175" cy="8059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667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8" y="676245"/>
            <a:ext cx="10955120" cy="24550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890" y="3113654"/>
            <a:ext cx="5373366" cy="1525954"/>
          </a:xfrm>
        </p:spPr>
        <p:txBody>
          <a:bodyPr anchor="b"/>
          <a:lstStyle>
            <a:lvl1pPr marL="0" indent="0">
              <a:buNone/>
              <a:defRPr sz="3334" b="1"/>
            </a:lvl1pPr>
            <a:lvl2pPr marL="635097" indent="0">
              <a:buNone/>
              <a:defRPr sz="2778" b="1"/>
            </a:lvl2pPr>
            <a:lvl3pPr marL="1270193" indent="0">
              <a:buNone/>
              <a:defRPr sz="2500" b="1"/>
            </a:lvl3pPr>
            <a:lvl4pPr marL="1905290" indent="0">
              <a:buNone/>
              <a:defRPr sz="2223" b="1"/>
            </a:lvl4pPr>
            <a:lvl5pPr marL="2540386" indent="0">
              <a:buNone/>
              <a:defRPr sz="2223" b="1"/>
            </a:lvl5pPr>
            <a:lvl6pPr marL="3175483" indent="0">
              <a:buNone/>
              <a:defRPr sz="2223" b="1"/>
            </a:lvl6pPr>
            <a:lvl7pPr marL="3810579" indent="0">
              <a:buNone/>
              <a:defRPr sz="2223" b="1"/>
            </a:lvl7pPr>
            <a:lvl8pPr marL="4445676" indent="0">
              <a:buNone/>
              <a:defRPr sz="2223" b="1"/>
            </a:lvl8pPr>
            <a:lvl9pPr marL="5080772" indent="0">
              <a:buNone/>
              <a:defRPr sz="22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890" y="4639608"/>
            <a:ext cx="5373366" cy="6824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0180" y="3113654"/>
            <a:ext cx="5399829" cy="1525954"/>
          </a:xfrm>
        </p:spPr>
        <p:txBody>
          <a:bodyPr anchor="b"/>
          <a:lstStyle>
            <a:lvl1pPr marL="0" indent="0">
              <a:buNone/>
              <a:defRPr sz="3334" b="1"/>
            </a:lvl1pPr>
            <a:lvl2pPr marL="635097" indent="0">
              <a:buNone/>
              <a:defRPr sz="2778" b="1"/>
            </a:lvl2pPr>
            <a:lvl3pPr marL="1270193" indent="0">
              <a:buNone/>
              <a:defRPr sz="2500" b="1"/>
            </a:lvl3pPr>
            <a:lvl4pPr marL="1905290" indent="0">
              <a:buNone/>
              <a:defRPr sz="2223" b="1"/>
            </a:lvl4pPr>
            <a:lvl5pPr marL="2540386" indent="0">
              <a:buNone/>
              <a:defRPr sz="2223" b="1"/>
            </a:lvl5pPr>
            <a:lvl6pPr marL="3175483" indent="0">
              <a:buNone/>
              <a:defRPr sz="2223" b="1"/>
            </a:lvl6pPr>
            <a:lvl7pPr marL="3810579" indent="0">
              <a:buNone/>
              <a:defRPr sz="2223" b="1"/>
            </a:lvl7pPr>
            <a:lvl8pPr marL="4445676" indent="0">
              <a:buNone/>
              <a:defRPr sz="2223" b="1"/>
            </a:lvl8pPr>
            <a:lvl9pPr marL="5080772" indent="0">
              <a:buNone/>
              <a:defRPr sz="22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0180" y="4639608"/>
            <a:ext cx="5399829" cy="6824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928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605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793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8" y="846772"/>
            <a:ext cx="4096593" cy="2963704"/>
          </a:xfrm>
        </p:spPr>
        <p:txBody>
          <a:bodyPr anchor="b"/>
          <a:lstStyle>
            <a:lvl1pPr>
              <a:defRPr sz="4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29" y="1828796"/>
            <a:ext cx="6430179" cy="9026360"/>
          </a:xfrm>
        </p:spPr>
        <p:txBody>
          <a:bodyPr/>
          <a:lstStyle>
            <a:lvl1pPr>
              <a:defRPr sz="4445"/>
            </a:lvl1pPr>
            <a:lvl2pPr>
              <a:defRPr sz="3889"/>
            </a:lvl2pPr>
            <a:lvl3pPr>
              <a:defRPr sz="3334"/>
            </a:lvl3pPr>
            <a:lvl4pPr>
              <a:defRPr sz="2778"/>
            </a:lvl4pPr>
            <a:lvl5pPr>
              <a:defRPr sz="2778"/>
            </a:lvl5pPr>
            <a:lvl6pPr>
              <a:defRPr sz="2778"/>
            </a:lvl6pPr>
            <a:lvl7pPr>
              <a:defRPr sz="2778"/>
            </a:lvl7pPr>
            <a:lvl8pPr>
              <a:defRPr sz="2778"/>
            </a:lvl8pPr>
            <a:lvl9pPr>
              <a:defRPr sz="27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8" y="3810476"/>
            <a:ext cx="4096593" cy="7059379"/>
          </a:xfrm>
        </p:spPr>
        <p:txBody>
          <a:bodyPr/>
          <a:lstStyle>
            <a:lvl1pPr marL="0" indent="0">
              <a:buNone/>
              <a:defRPr sz="2223"/>
            </a:lvl1pPr>
            <a:lvl2pPr marL="635097" indent="0">
              <a:buNone/>
              <a:defRPr sz="1945"/>
            </a:lvl2pPr>
            <a:lvl3pPr marL="1270193" indent="0">
              <a:buNone/>
              <a:defRPr sz="1667"/>
            </a:lvl3pPr>
            <a:lvl4pPr marL="1905290" indent="0">
              <a:buNone/>
              <a:defRPr sz="1389"/>
            </a:lvl4pPr>
            <a:lvl5pPr marL="2540386" indent="0">
              <a:buNone/>
              <a:defRPr sz="1389"/>
            </a:lvl5pPr>
            <a:lvl6pPr marL="3175483" indent="0">
              <a:buNone/>
              <a:defRPr sz="1389"/>
            </a:lvl6pPr>
            <a:lvl7pPr marL="3810579" indent="0">
              <a:buNone/>
              <a:defRPr sz="1389"/>
            </a:lvl7pPr>
            <a:lvl8pPr marL="4445676" indent="0">
              <a:buNone/>
              <a:defRPr sz="1389"/>
            </a:lvl8pPr>
            <a:lvl9pPr marL="5080772" indent="0">
              <a:buNone/>
              <a:defRPr sz="1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8026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8" y="846772"/>
            <a:ext cx="4096593" cy="2963704"/>
          </a:xfrm>
        </p:spPr>
        <p:txBody>
          <a:bodyPr anchor="b"/>
          <a:lstStyle>
            <a:lvl1pPr>
              <a:defRPr sz="4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99829" y="1828796"/>
            <a:ext cx="6430179" cy="9026360"/>
          </a:xfrm>
        </p:spPr>
        <p:txBody>
          <a:bodyPr anchor="t"/>
          <a:lstStyle>
            <a:lvl1pPr marL="0" indent="0">
              <a:buNone/>
              <a:defRPr sz="4445"/>
            </a:lvl1pPr>
            <a:lvl2pPr marL="635097" indent="0">
              <a:buNone/>
              <a:defRPr sz="3889"/>
            </a:lvl2pPr>
            <a:lvl3pPr marL="1270193" indent="0">
              <a:buNone/>
              <a:defRPr sz="3334"/>
            </a:lvl3pPr>
            <a:lvl4pPr marL="1905290" indent="0">
              <a:buNone/>
              <a:defRPr sz="2778"/>
            </a:lvl4pPr>
            <a:lvl5pPr marL="2540386" indent="0">
              <a:buNone/>
              <a:defRPr sz="2778"/>
            </a:lvl5pPr>
            <a:lvl6pPr marL="3175483" indent="0">
              <a:buNone/>
              <a:defRPr sz="2778"/>
            </a:lvl6pPr>
            <a:lvl7pPr marL="3810579" indent="0">
              <a:buNone/>
              <a:defRPr sz="2778"/>
            </a:lvl7pPr>
            <a:lvl8pPr marL="4445676" indent="0">
              <a:buNone/>
              <a:defRPr sz="2778"/>
            </a:lvl8pPr>
            <a:lvl9pPr marL="5080772" indent="0">
              <a:buNone/>
              <a:defRPr sz="27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8" y="3810476"/>
            <a:ext cx="4096593" cy="7059379"/>
          </a:xfrm>
        </p:spPr>
        <p:txBody>
          <a:bodyPr/>
          <a:lstStyle>
            <a:lvl1pPr marL="0" indent="0">
              <a:buNone/>
              <a:defRPr sz="2223"/>
            </a:lvl1pPr>
            <a:lvl2pPr marL="635097" indent="0">
              <a:buNone/>
              <a:defRPr sz="1945"/>
            </a:lvl2pPr>
            <a:lvl3pPr marL="1270193" indent="0">
              <a:buNone/>
              <a:defRPr sz="1667"/>
            </a:lvl3pPr>
            <a:lvl4pPr marL="1905290" indent="0">
              <a:buNone/>
              <a:defRPr sz="1389"/>
            </a:lvl4pPr>
            <a:lvl5pPr marL="2540386" indent="0">
              <a:buNone/>
              <a:defRPr sz="1389"/>
            </a:lvl5pPr>
            <a:lvl6pPr marL="3175483" indent="0">
              <a:buNone/>
              <a:defRPr sz="1389"/>
            </a:lvl6pPr>
            <a:lvl7pPr marL="3810579" indent="0">
              <a:buNone/>
              <a:defRPr sz="1389"/>
            </a:lvl7pPr>
            <a:lvl8pPr marL="4445676" indent="0">
              <a:buNone/>
              <a:defRPr sz="1389"/>
            </a:lvl8pPr>
            <a:lvl9pPr marL="5080772" indent="0">
              <a:buNone/>
              <a:defRPr sz="1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040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234" y="676245"/>
            <a:ext cx="10955120" cy="2455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34" y="3381210"/>
            <a:ext cx="10955120" cy="805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234" y="11772493"/>
            <a:ext cx="2857857" cy="67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97C1-4A83-9440-8E86-8E3CD67977F8}" type="datetimeFigureOut">
              <a:rPr lang="en-VN" smtClean="0"/>
              <a:t>21/03/2021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7401" y="11772493"/>
            <a:ext cx="4286786" cy="67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0497" y="11772493"/>
            <a:ext cx="2857857" cy="67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CCFF-6FB9-FB47-9499-1A3DD413A0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938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70193" rtl="0" eaLnBrk="1" latinLnBrk="0" hangingPunct="1">
        <a:lnSpc>
          <a:spcPct val="90000"/>
        </a:lnSpc>
        <a:spcBef>
          <a:spcPct val="0"/>
        </a:spcBef>
        <a:buNone/>
        <a:defRPr sz="6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7548" indent="-317548" algn="l" defTabSz="1270193" rtl="0" eaLnBrk="1" latinLnBrk="0" hangingPunct="1">
        <a:lnSpc>
          <a:spcPct val="90000"/>
        </a:lnSpc>
        <a:spcBef>
          <a:spcPts val="1389"/>
        </a:spcBef>
        <a:buFont typeface="Arial" panose="020B0604020202020204" pitchFamily="34" charset="0"/>
        <a:buChar char="•"/>
        <a:defRPr sz="3889" kern="1200">
          <a:solidFill>
            <a:schemeClr val="tx1"/>
          </a:solidFill>
          <a:latin typeface="+mn-lt"/>
          <a:ea typeface="+mn-ea"/>
          <a:cs typeface="+mn-cs"/>
        </a:defRPr>
      </a:lvl1pPr>
      <a:lvl2pPr marL="952645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587741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3pPr>
      <a:lvl4pPr marL="2222838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857934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31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4128127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763224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398320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5097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0193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290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0386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75483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10579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45676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80772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E3DB-C97C-8243-9928-AFD14693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234" y="2686050"/>
            <a:ext cx="10955120" cy="8948251"/>
          </a:xfrm>
        </p:spPr>
        <p:txBody>
          <a:bodyPr>
            <a:noAutofit/>
          </a:bodyPr>
          <a:lstStyle/>
          <a:p>
            <a:r>
              <a:rPr lang="en-VN" sz="12000" dirty="0"/>
              <a:t>BỎ TÚI LỆNH </a:t>
            </a:r>
            <a:br>
              <a:rPr lang="en-VN" sz="12000" dirty="0"/>
            </a:br>
            <a:r>
              <a:rPr lang="en-VN" sz="15000" b="1" dirty="0"/>
              <a:t>CHMOD</a:t>
            </a:r>
            <a:r>
              <a:rPr lang="en-VN" sz="15000" dirty="0"/>
              <a:t> </a:t>
            </a:r>
            <a:br>
              <a:rPr lang="en-VN" sz="15000" dirty="0"/>
            </a:br>
            <a:r>
              <a:rPr lang="en-VN" sz="15000" dirty="0"/>
              <a:t>THẦN THÁNH</a:t>
            </a:r>
          </a:p>
        </p:txBody>
      </p:sp>
    </p:spTree>
    <p:extLst>
      <p:ext uri="{BB962C8B-B14F-4D97-AF65-F5344CB8AC3E}">
        <p14:creationId xmlns:p14="http://schemas.microsoft.com/office/powerpoint/2010/main" val="399637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7B58-0613-BD42-94E2-9F7AC06C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dirty="0" err="1"/>
              <a:t>chmod</a:t>
            </a:r>
            <a:r>
              <a:rPr lang="en-US" dirty="0"/>
              <a:t>”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ED31-C99F-E748-82E0-26594AD6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c</a:t>
            </a:r>
            <a:r>
              <a:rPr lang="en-VN" sz="6000" dirty="0"/>
              <a:t>hmod = Change Mode</a:t>
            </a:r>
          </a:p>
          <a:p>
            <a:pPr marL="0" indent="0">
              <a:buNone/>
            </a:pPr>
            <a:r>
              <a:rPr lang="en-VN" dirty="0"/>
              <a:t>Mode ở đây là quyền truy cập (access permission) cho file và directory.</a:t>
            </a:r>
          </a:p>
          <a:p>
            <a:pPr marL="0" indent="0">
              <a:buNone/>
            </a:pPr>
            <a:r>
              <a:rPr lang="en-VN" dirty="0"/>
              <a:t>Linux cho phép phân quyền quản lý cho 3 class.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CA5002-8B52-C542-9223-CD63B226A889}"/>
              </a:ext>
            </a:extLst>
          </p:cNvPr>
          <p:cNvGrpSpPr/>
          <p:nvPr/>
        </p:nvGrpSpPr>
        <p:grpSpPr>
          <a:xfrm>
            <a:off x="873234" y="7474337"/>
            <a:ext cx="2622147" cy="3129976"/>
            <a:chOff x="955532" y="6533884"/>
            <a:chExt cx="2622147" cy="3129976"/>
          </a:xfrm>
        </p:grpSpPr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DDC4388B-F73D-124B-8ED4-A39DD944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532" y="6533884"/>
              <a:ext cx="2622147" cy="262214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C696B1-C1F8-D34A-8D7C-872418E4A0F4}"/>
                </a:ext>
              </a:extLst>
            </p:cNvPr>
            <p:cNvSpPr txBox="1"/>
            <p:nvPr/>
          </p:nvSpPr>
          <p:spPr>
            <a:xfrm>
              <a:off x="1754718" y="9017529"/>
              <a:ext cx="1051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3600" dirty="0"/>
                <a:t>User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AB60E1-B1A5-B74A-AE4F-946A495CB6FE}"/>
              </a:ext>
            </a:extLst>
          </p:cNvPr>
          <p:cNvGrpSpPr/>
          <p:nvPr/>
        </p:nvGrpSpPr>
        <p:grpSpPr>
          <a:xfrm>
            <a:off x="5039477" y="7474337"/>
            <a:ext cx="2622147" cy="3129978"/>
            <a:chOff x="5121775" y="6533884"/>
            <a:chExt cx="2622147" cy="3129978"/>
          </a:xfrm>
        </p:grpSpPr>
        <p:pic>
          <p:nvPicPr>
            <p:cNvPr id="9" name="Graphic 8" descr="Social network">
              <a:extLst>
                <a:ext uri="{FF2B5EF4-FFF2-40B4-BE49-F238E27FC236}">
                  <a16:creationId xmlns:a16="http://schemas.microsoft.com/office/drawing/2014/main" id="{380DA873-6E33-0B44-A794-105F7769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1775" y="6533884"/>
              <a:ext cx="2622147" cy="262214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602821-BCA4-D146-B095-7BB6AA3C8253}"/>
                </a:ext>
              </a:extLst>
            </p:cNvPr>
            <p:cNvSpPr txBox="1"/>
            <p:nvPr/>
          </p:nvSpPr>
          <p:spPr>
            <a:xfrm>
              <a:off x="5824848" y="9017531"/>
              <a:ext cx="1357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3600" dirty="0"/>
                <a:t>Group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EF1FC0-B5CB-864C-9BA6-E9E6F0C6A73A}"/>
              </a:ext>
            </a:extLst>
          </p:cNvPr>
          <p:cNvGrpSpPr/>
          <p:nvPr/>
        </p:nvGrpSpPr>
        <p:grpSpPr>
          <a:xfrm>
            <a:off x="9041611" y="7474337"/>
            <a:ext cx="2622147" cy="3129977"/>
            <a:chOff x="9123909" y="6533884"/>
            <a:chExt cx="2622147" cy="3129977"/>
          </a:xfrm>
        </p:grpSpPr>
        <p:pic>
          <p:nvPicPr>
            <p:cNvPr id="7" name="Graphic 6" descr="Users">
              <a:extLst>
                <a:ext uri="{FF2B5EF4-FFF2-40B4-BE49-F238E27FC236}">
                  <a16:creationId xmlns:a16="http://schemas.microsoft.com/office/drawing/2014/main" id="{FB9ADD45-5E68-CD4F-B93B-79A93A1A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23909" y="6533884"/>
              <a:ext cx="2622147" cy="26221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37C8CB-24EB-B544-A8C8-7A7C6D488DE4}"/>
                </a:ext>
              </a:extLst>
            </p:cNvPr>
            <p:cNvSpPr txBox="1"/>
            <p:nvPr/>
          </p:nvSpPr>
          <p:spPr>
            <a:xfrm>
              <a:off x="9612859" y="9017530"/>
              <a:ext cx="14495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3600" dirty="0"/>
                <a:t>Others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01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2DFD-0862-9447-95D1-C43BF26C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Class user trong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B5E0-1CE8-4F4D-90D4-1E3690BE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V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66E56-02F7-554E-B66B-A7F80FEB95CF}"/>
              </a:ext>
            </a:extLst>
          </p:cNvPr>
          <p:cNvGrpSpPr/>
          <p:nvPr/>
        </p:nvGrpSpPr>
        <p:grpSpPr>
          <a:xfrm>
            <a:off x="873232" y="3381210"/>
            <a:ext cx="10955119" cy="2648358"/>
            <a:chOff x="873232" y="3381210"/>
            <a:chExt cx="10955119" cy="264835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38F8AF5-A3B0-8845-B814-EE23B4A5B9B6}"/>
                </a:ext>
              </a:extLst>
            </p:cNvPr>
            <p:cNvSpPr/>
            <p:nvPr/>
          </p:nvSpPr>
          <p:spPr>
            <a:xfrm>
              <a:off x="873232" y="3381210"/>
              <a:ext cx="10955119" cy="2648358"/>
            </a:xfrm>
            <a:prstGeom prst="roundRect">
              <a:avLst>
                <a:gd name="adj" fmla="val 231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0" rtlCol="0" anchor="ctr"/>
            <a:lstStyle/>
            <a:p>
              <a:r>
                <a:rPr lang="en-VN" sz="3600" b="1" dirty="0"/>
                <a:t>USER</a:t>
              </a:r>
              <a:r>
                <a:rPr lang="en-VN" sz="3600" dirty="0"/>
                <a:t> - Hay còn gọi là owner</a:t>
              </a:r>
            </a:p>
            <a:p>
              <a:r>
                <a:rPr lang="en-VN" sz="3600" dirty="0"/>
                <a:t>Mặc định là người tạo ra file đó.</a:t>
              </a:r>
            </a:p>
          </p:txBody>
        </p:sp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5B5CD2AB-4134-9145-A6CD-4CB192862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2289" y="3657066"/>
              <a:ext cx="2160000" cy="2160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B7D307-BA1B-1644-BB65-48C351761599}"/>
              </a:ext>
            </a:extLst>
          </p:cNvPr>
          <p:cNvGrpSpPr/>
          <p:nvPr/>
        </p:nvGrpSpPr>
        <p:grpSpPr>
          <a:xfrm>
            <a:off x="873231" y="6143535"/>
            <a:ext cx="10955119" cy="2648358"/>
            <a:chOff x="873231" y="6143535"/>
            <a:chExt cx="10955119" cy="264835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F5E5D61-8FAC-074B-9FAD-07B8FB1DD212}"/>
                </a:ext>
              </a:extLst>
            </p:cNvPr>
            <p:cNvSpPr/>
            <p:nvPr/>
          </p:nvSpPr>
          <p:spPr>
            <a:xfrm>
              <a:off x="873231" y="6143535"/>
              <a:ext cx="10955119" cy="2648358"/>
            </a:xfrm>
            <a:prstGeom prst="roundRect">
              <a:avLst>
                <a:gd name="adj" fmla="val 231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0" rIns="396000" rtlCol="0" anchor="ctr"/>
            <a:lstStyle/>
            <a:p>
              <a:r>
                <a:rPr lang="en-VN" sz="3600" b="1" dirty="0"/>
                <a:t>GROUP</a:t>
              </a:r>
              <a:r>
                <a:rPr lang="en-VN" sz="3600" dirty="0"/>
                <a:t> - Linux cho phép tạo các group user và phân cấp quyền truy xuất theo từng group riêng.</a:t>
              </a:r>
            </a:p>
          </p:txBody>
        </p:sp>
        <p:pic>
          <p:nvPicPr>
            <p:cNvPr id="9" name="Graphic 8" descr="Social network">
              <a:extLst>
                <a:ext uri="{FF2B5EF4-FFF2-40B4-BE49-F238E27FC236}">
                  <a16:creationId xmlns:a16="http://schemas.microsoft.com/office/drawing/2014/main" id="{03168A1B-9C32-AA41-8032-F95414F2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2289" y="6395494"/>
              <a:ext cx="2160000" cy="216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B954E-348B-8547-9868-2CE98ACD14EA}"/>
              </a:ext>
            </a:extLst>
          </p:cNvPr>
          <p:cNvGrpSpPr/>
          <p:nvPr/>
        </p:nvGrpSpPr>
        <p:grpSpPr>
          <a:xfrm>
            <a:off x="873230" y="8905860"/>
            <a:ext cx="10955119" cy="2648358"/>
            <a:chOff x="873230" y="8905860"/>
            <a:chExt cx="10955119" cy="264835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646ED5-2AC0-1949-AF83-05F06487570C}"/>
                </a:ext>
              </a:extLst>
            </p:cNvPr>
            <p:cNvSpPr/>
            <p:nvPr/>
          </p:nvSpPr>
          <p:spPr>
            <a:xfrm>
              <a:off x="873230" y="8905860"/>
              <a:ext cx="10955119" cy="2648358"/>
            </a:xfrm>
            <a:prstGeom prst="roundRect">
              <a:avLst>
                <a:gd name="adj" fmla="val 231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0" rtlCol="0" anchor="ctr"/>
            <a:lstStyle/>
            <a:p>
              <a:r>
                <a:rPr lang="en-VN" sz="3600" b="1" dirty="0"/>
                <a:t>OTHER</a:t>
              </a:r>
              <a:r>
                <a:rPr lang="en-VN" sz="3600" dirty="0"/>
                <a:t> - Hay còn gọi là everyone</a:t>
              </a:r>
            </a:p>
            <a:p>
              <a:r>
                <a:rPr lang="en-VN" sz="3600" dirty="0"/>
                <a:t>Là những user còn lại</a:t>
              </a:r>
            </a:p>
          </p:txBody>
        </p:sp>
        <p:pic>
          <p:nvPicPr>
            <p:cNvPr id="10" name="Graphic 9" descr="Users">
              <a:extLst>
                <a:ext uri="{FF2B5EF4-FFF2-40B4-BE49-F238E27FC236}">
                  <a16:creationId xmlns:a16="http://schemas.microsoft.com/office/drawing/2014/main" id="{ABCDDCE7-57BB-B241-AFDA-F581295A7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2289" y="9271786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469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5E9B56-F138-3547-9ECC-B13D30507F43}"/>
              </a:ext>
            </a:extLst>
          </p:cNvPr>
          <p:cNvSpPr/>
          <p:nvPr/>
        </p:nvSpPr>
        <p:spPr>
          <a:xfrm>
            <a:off x="873235" y="3381210"/>
            <a:ext cx="10955119" cy="2648358"/>
          </a:xfrm>
          <a:prstGeom prst="roundRect">
            <a:avLst>
              <a:gd name="adj" fmla="val 231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rtlCol="0" anchor="ctr"/>
          <a:lstStyle/>
          <a:p>
            <a:r>
              <a:rPr lang="en-VN" sz="3600" b="1" dirty="0"/>
              <a:t>READ</a:t>
            </a:r>
            <a:r>
              <a:rPr lang="en-VN" sz="3600" dirty="0"/>
              <a:t> – Cho phép đọc nội dung file.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76F56F-4688-2B4E-B1C6-40AB78C25F86}"/>
              </a:ext>
            </a:extLst>
          </p:cNvPr>
          <p:cNvSpPr/>
          <p:nvPr/>
        </p:nvSpPr>
        <p:spPr>
          <a:xfrm>
            <a:off x="873235" y="6086551"/>
            <a:ext cx="10955119" cy="2648358"/>
          </a:xfrm>
          <a:prstGeom prst="roundRect">
            <a:avLst>
              <a:gd name="adj" fmla="val 231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rtlCol="0" anchor="ctr"/>
          <a:lstStyle/>
          <a:p>
            <a:r>
              <a:rPr lang="en-VN" sz="3600" b="1" dirty="0"/>
              <a:t>WRITE</a:t>
            </a:r>
            <a:r>
              <a:rPr lang="en-VN" sz="3600" dirty="0"/>
              <a:t> – Cho phép modify, remove, rename file, thư mục.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C635C34-27DD-4445-99B0-47A91BF04396}"/>
              </a:ext>
            </a:extLst>
          </p:cNvPr>
          <p:cNvSpPr/>
          <p:nvPr/>
        </p:nvSpPr>
        <p:spPr>
          <a:xfrm>
            <a:off x="873235" y="8820385"/>
            <a:ext cx="10955119" cy="2648358"/>
          </a:xfrm>
          <a:prstGeom prst="roundRect">
            <a:avLst>
              <a:gd name="adj" fmla="val 231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rtlCol="0" anchor="ctr"/>
          <a:lstStyle/>
          <a:p>
            <a:r>
              <a:rPr lang="en-VN" sz="3600" b="1" dirty="0"/>
              <a:t>EXECUTE</a:t>
            </a:r>
            <a:r>
              <a:rPr lang="en-VN" sz="3600" dirty="0"/>
              <a:t> – Đối với file execuable (program) quyền này cho phép execute file này.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EFED1-479B-1642-BFA8-18D5CC14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Permission trong Linux</a:t>
            </a:r>
          </a:p>
        </p:txBody>
      </p:sp>
      <p:pic>
        <p:nvPicPr>
          <p:cNvPr id="8" name="Content Placeholder 7" descr="Glasses">
            <a:extLst>
              <a:ext uri="{FF2B5EF4-FFF2-40B4-BE49-F238E27FC236}">
                <a16:creationId xmlns:a16="http://schemas.microsoft.com/office/drawing/2014/main" id="{261B439C-559D-F54E-B70E-0C7648618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851" y="3853062"/>
            <a:ext cx="1800000" cy="1800000"/>
          </a:xfrm>
        </p:spPr>
      </p:pic>
      <p:pic>
        <p:nvPicPr>
          <p:cNvPr id="10" name="Graphic 9" descr="Pencil">
            <a:extLst>
              <a:ext uri="{FF2B5EF4-FFF2-40B4-BE49-F238E27FC236}">
                <a16:creationId xmlns:a16="http://schemas.microsoft.com/office/drawing/2014/main" id="{30AECA70-5866-9A4E-AE3A-77CA75199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851" y="6575904"/>
            <a:ext cx="1800000" cy="1800000"/>
          </a:xfrm>
          <a:prstGeom prst="rect">
            <a:avLst/>
          </a:prstGeom>
        </p:spPr>
      </p:pic>
      <p:pic>
        <p:nvPicPr>
          <p:cNvPr id="12" name="Graphic 11" descr="Web design">
            <a:extLst>
              <a:ext uri="{FF2B5EF4-FFF2-40B4-BE49-F238E27FC236}">
                <a16:creationId xmlns:a16="http://schemas.microsoft.com/office/drawing/2014/main" id="{4D6E0A29-F403-F44A-844F-B0425F4C2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851" y="934774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0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85D8-DC09-DF4C-AAEC-05C0943A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V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E65614-5A5A-8344-A98D-0F532EA89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6000" b="0" dirty="0"/>
              <a:t>c</a:t>
            </a:r>
            <a:r>
              <a:rPr lang="en-VN" sz="6000" b="0" dirty="0"/>
              <a:t>hmod </a:t>
            </a:r>
            <a:r>
              <a:rPr lang="en-VN" sz="6000" dirty="0">
                <a:solidFill>
                  <a:schemeClr val="accent1"/>
                </a:solidFill>
              </a:rPr>
              <a:t>[option]</a:t>
            </a:r>
            <a:endParaRPr lang="en-V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8CFF-3389-3142-A149-8BFE63F31F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VN" sz="2800" dirty="0">
                <a:solidFill>
                  <a:schemeClr val="accent1">
                    <a:lumMod val="75000"/>
                  </a:schemeClr>
                </a:solidFill>
              </a:rPr>
              <a:t>(Tham số optional)</a:t>
            </a:r>
          </a:p>
          <a:p>
            <a:pPr marL="0" indent="0" algn="r">
              <a:buNone/>
            </a:pPr>
            <a:endParaRPr lang="en-VN" sz="4000" dirty="0"/>
          </a:p>
          <a:p>
            <a:pPr marL="0" indent="0" algn="r">
              <a:buNone/>
            </a:pPr>
            <a:endParaRPr lang="en-VN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DF146C-A2B1-0242-873D-8A038AD10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VN" sz="6000" dirty="0">
                <a:solidFill>
                  <a:schemeClr val="accent2"/>
                </a:solidFill>
              </a:rPr>
              <a:t>[mode] </a:t>
            </a:r>
            <a:r>
              <a:rPr lang="en-VN" sz="6000" b="0" dirty="0"/>
              <a:t>[file/dir]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D1FAAC1-75AF-294A-8641-E9E662D8CC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VN" sz="2800" dirty="0">
                <a:solidFill>
                  <a:schemeClr val="accent2">
                    <a:lumMod val="75000"/>
                  </a:schemeClr>
                </a:solidFill>
              </a:rPr>
              <a:t>(Tham số bắt buộc)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4274325-9028-C048-ABF3-6285CAB55719}"/>
              </a:ext>
            </a:extLst>
          </p:cNvPr>
          <p:cNvSpPr/>
          <p:nvPr/>
        </p:nvSpPr>
        <p:spPr>
          <a:xfrm>
            <a:off x="4422711" y="4105470"/>
            <a:ext cx="895739" cy="3172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79D631A-8DCF-5043-B31E-8A6DDD36D00A}"/>
              </a:ext>
            </a:extLst>
          </p:cNvPr>
          <p:cNvSpPr/>
          <p:nvPr/>
        </p:nvSpPr>
        <p:spPr>
          <a:xfrm>
            <a:off x="7206343" y="4105469"/>
            <a:ext cx="895739" cy="31724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6FF3516-A026-B242-A5B7-002863092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35064"/>
              </p:ext>
            </p:extLst>
          </p:nvPr>
        </p:nvGraphicFramePr>
        <p:xfrm>
          <a:off x="6430180" y="5336546"/>
          <a:ext cx="5373364" cy="612722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3933">
                  <a:extLst>
                    <a:ext uri="{9D8B030D-6E8A-4147-A177-3AD203B41FA5}">
                      <a16:colId xmlns:a16="http://schemas.microsoft.com/office/drawing/2014/main" val="42183495"/>
                    </a:ext>
                  </a:extLst>
                </a:gridCol>
                <a:gridCol w="4769431">
                  <a:extLst>
                    <a:ext uri="{9D8B030D-6E8A-4147-A177-3AD203B41FA5}">
                      <a16:colId xmlns:a16="http://schemas.microsoft.com/office/drawing/2014/main" val="2714489526"/>
                    </a:ext>
                  </a:extLst>
                </a:gridCol>
              </a:tblGrid>
              <a:tr h="765903">
                <a:tc>
                  <a:txBody>
                    <a:bodyPr/>
                    <a:lstStyle/>
                    <a:p>
                      <a:pPr algn="ctr"/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read, write, execute</a:t>
                      </a:r>
                      <a:endParaRPr lang="en-VN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714861"/>
                  </a:ext>
                </a:extLst>
              </a:tr>
              <a:tr h="765903">
                <a:tc>
                  <a:txBody>
                    <a:bodyPr/>
                    <a:lstStyle/>
                    <a:p>
                      <a:pPr algn="ctr"/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read, write, </a:t>
                      </a:r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execute</a:t>
                      </a:r>
                      <a:endParaRPr lang="en-VN" sz="360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42445"/>
                  </a:ext>
                </a:extLst>
              </a:tr>
              <a:tr h="765903">
                <a:tc>
                  <a:txBody>
                    <a:bodyPr/>
                    <a:lstStyle/>
                    <a:p>
                      <a:pPr algn="ctr"/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read, </a:t>
                      </a:r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write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, execute</a:t>
                      </a:r>
                      <a:endParaRPr lang="en-VN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33928"/>
                  </a:ext>
                </a:extLst>
              </a:tr>
              <a:tr h="765903">
                <a:tc>
                  <a:txBody>
                    <a:bodyPr/>
                    <a:lstStyle/>
                    <a:p>
                      <a:pPr algn="ctr"/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01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read, </a:t>
                      </a:r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write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execute</a:t>
                      </a:r>
                      <a:endParaRPr lang="en-VN" sz="360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92113"/>
                  </a:ext>
                </a:extLst>
              </a:tr>
              <a:tr h="765903">
                <a:tc>
                  <a:txBody>
                    <a:bodyPr/>
                    <a:lstStyle/>
                    <a:p>
                      <a:pPr algn="ctr"/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read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, write, execute</a:t>
                      </a:r>
                      <a:endParaRPr lang="en-VN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98274"/>
                  </a:ext>
                </a:extLst>
              </a:tr>
              <a:tr h="765903">
                <a:tc>
                  <a:txBody>
                    <a:bodyPr/>
                    <a:lstStyle/>
                    <a:p>
                      <a:pPr algn="ctr"/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read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, write, </a:t>
                      </a:r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execute</a:t>
                      </a:r>
                      <a:endParaRPr lang="en-VN" sz="360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9965"/>
                  </a:ext>
                </a:extLst>
              </a:tr>
              <a:tr h="765903">
                <a:tc>
                  <a:txBody>
                    <a:bodyPr/>
                    <a:lstStyle/>
                    <a:p>
                      <a:pPr algn="ctr"/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01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read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write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, execute</a:t>
                      </a:r>
                      <a:endParaRPr lang="en-VN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23265"/>
                  </a:ext>
                </a:extLst>
              </a:tr>
              <a:tr h="765903">
                <a:tc>
                  <a:txBody>
                    <a:bodyPr/>
                    <a:lstStyle/>
                    <a:p>
                      <a:pPr algn="ctr"/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01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read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write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3600" b="0" strike="sng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execute</a:t>
                      </a:r>
                      <a:endParaRPr lang="en-VN" sz="360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0178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FCB4EF7-7585-6941-B9FE-136DBB0E9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96508"/>
              </p:ext>
            </p:extLst>
          </p:nvPr>
        </p:nvGraphicFramePr>
        <p:xfrm>
          <a:off x="898044" y="5336546"/>
          <a:ext cx="5373364" cy="612722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93877">
                  <a:extLst>
                    <a:ext uri="{9D8B030D-6E8A-4147-A177-3AD203B41FA5}">
                      <a16:colId xmlns:a16="http://schemas.microsoft.com/office/drawing/2014/main" val="42183495"/>
                    </a:ext>
                  </a:extLst>
                </a:gridCol>
                <a:gridCol w="4379487">
                  <a:extLst>
                    <a:ext uri="{9D8B030D-6E8A-4147-A177-3AD203B41FA5}">
                      <a16:colId xmlns:a16="http://schemas.microsoft.com/office/drawing/2014/main" val="2714489526"/>
                    </a:ext>
                  </a:extLst>
                </a:gridCol>
              </a:tblGrid>
              <a:tr h="1586523">
                <a:tc>
                  <a:txBody>
                    <a:bodyPr/>
                    <a:lstStyle/>
                    <a:p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-R</a:t>
                      </a:r>
                    </a:p>
                  </a:txBody>
                  <a:tcPr marL="216000" marR="21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Apply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cho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tất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cả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file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và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thư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mục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con.</a:t>
                      </a:r>
                      <a:endParaRPr lang="en-VN" sz="3600" dirty="0">
                        <a:solidFill>
                          <a:schemeClr val="bg1"/>
                        </a:solidFill>
                      </a:endParaRPr>
                    </a:p>
                  </a:txBody>
                  <a:tcPr marL="216000" marR="216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714861"/>
                  </a:ext>
                </a:extLst>
              </a:tr>
              <a:tr h="1559539">
                <a:tc>
                  <a:txBody>
                    <a:bodyPr/>
                    <a:lstStyle/>
                    <a:p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-f</a:t>
                      </a:r>
                    </a:p>
                  </a:txBody>
                  <a:tcPr marL="216000" marR="21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Không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xuất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thông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báo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lỗi</a:t>
                      </a:r>
                      <a:endParaRPr lang="en-VN" sz="3600" dirty="0">
                        <a:solidFill>
                          <a:schemeClr val="bg1"/>
                        </a:solidFill>
                      </a:endParaRPr>
                    </a:p>
                  </a:txBody>
                  <a:tcPr marL="216000" marR="216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42445"/>
                  </a:ext>
                </a:extLst>
              </a:tr>
              <a:tr h="1490581">
                <a:tc>
                  <a:txBody>
                    <a:bodyPr/>
                    <a:lstStyle/>
                    <a:p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-v</a:t>
                      </a:r>
                    </a:p>
                  </a:txBody>
                  <a:tcPr marL="216000" marR="21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Cho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phép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xuất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thông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báo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lỗi</a:t>
                      </a:r>
                      <a:endParaRPr lang="en-VN" sz="3600" dirty="0">
                        <a:solidFill>
                          <a:schemeClr val="bg1"/>
                        </a:solidFill>
                      </a:endParaRPr>
                    </a:p>
                  </a:txBody>
                  <a:tcPr marL="216000" marR="216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33928"/>
                  </a:ext>
                </a:extLst>
              </a:tr>
              <a:tr h="1490581">
                <a:tc>
                  <a:txBody>
                    <a:bodyPr/>
                    <a:lstStyle/>
                    <a:p>
                      <a:r>
                        <a:rPr lang="en-VN" sz="3600" dirty="0">
                          <a:solidFill>
                            <a:schemeClr val="bg1"/>
                          </a:solidFill>
                        </a:rPr>
                        <a:t>-c</a:t>
                      </a:r>
                    </a:p>
                  </a:txBody>
                  <a:tcPr marL="216000" marR="21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Chỉ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xuất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thông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báo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lỗi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ở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cuối</a:t>
                      </a:r>
                      <a:r>
                        <a:rPr lang="en-US" sz="3600" b="0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chemeClr val="bg1"/>
                          </a:solidFill>
                          <a:effectLst/>
                        </a:rPr>
                        <a:t>cùng</a:t>
                      </a:r>
                      <a:endParaRPr lang="en-VN" sz="3600" dirty="0">
                        <a:solidFill>
                          <a:schemeClr val="bg1"/>
                        </a:solidFill>
                      </a:endParaRPr>
                    </a:p>
                  </a:txBody>
                  <a:tcPr marL="216000" marR="216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92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31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0FE8-50DD-2749-AA9E-138573FB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Một số ví dụ chmod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79C90-A973-8040-BA7E-53CAEEBA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c</a:t>
            </a:r>
            <a:r>
              <a:rPr lang="en-VN" sz="6000" dirty="0"/>
              <a:t>hmod </a:t>
            </a:r>
            <a:r>
              <a:rPr lang="en-VN" sz="6000" b="1" dirty="0"/>
              <a:t>764</a:t>
            </a:r>
            <a:r>
              <a:rPr lang="en-VN" sz="6000" dirty="0"/>
              <a:t> myLetter.txt</a:t>
            </a:r>
          </a:p>
          <a:p>
            <a:r>
              <a:rPr lang="en-US" dirty="0">
                <a:sym typeface="Wingdings" pitchFamily="2" charset="2"/>
              </a:rPr>
              <a:t>U</a:t>
            </a:r>
            <a:r>
              <a:rPr lang="en-VN" dirty="0">
                <a:sym typeface="Wingdings" pitchFamily="2" charset="2"/>
              </a:rPr>
              <a:t>ser  (7) full quyền truy cập file</a:t>
            </a:r>
          </a:p>
          <a:p>
            <a:r>
              <a:rPr lang="en-VN" dirty="0"/>
              <a:t>Group </a:t>
            </a:r>
            <a:r>
              <a:rPr lang="en-VN" dirty="0">
                <a:sym typeface="Wingdings" pitchFamily="2" charset="2"/>
              </a:rPr>
              <a:t> (6) có thể đọc, modify file</a:t>
            </a:r>
          </a:p>
          <a:p>
            <a:r>
              <a:rPr lang="en-VN" dirty="0">
                <a:sym typeface="Wingdings" pitchFamily="2" charset="2"/>
              </a:rPr>
              <a:t>Other  (4) chỉ được đọc file</a:t>
            </a:r>
          </a:p>
          <a:p>
            <a:pPr marL="0" indent="0">
              <a:buNone/>
            </a:pPr>
            <a:endParaRPr lang="en-V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VN" sz="6000" dirty="0">
                <a:sym typeface="Wingdings" pitchFamily="2" charset="2"/>
              </a:rPr>
              <a:t>chmod </a:t>
            </a:r>
            <a:r>
              <a:rPr lang="en-VN" sz="6000" b="1" dirty="0">
                <a:sym typeface="Wingdings" pitchFamily="2" charset="2"/>
              </a:rPr>
              <a:t>-R 777 </a:t>
            </a:r>
            <a:r>
              <a:rPr lang="en-VN" sz="6000" dirty="0">
                <a:sym typeface="Wingdings" pitchFamily="2" charset="2"/>
              </a:rPr>
              <a:t>myDirectory</a:t>
            </a:r>
          </a:p>
          <a:p>
            <a:r>
              <a:rPr lang="en-VN" dirty="0">
                <a:sym typeface="Wingdings" pitchFamily="2" charset="2"/>
              </a:rPr>
              <a:t>Full quyền truy cập cho User, Group, Other.</a:t>
            </a:r>
          </a:p>
          <a:p>
            <a:r>
              <a:rPr lang="en-VN" dirty="0">
                <a:sym typeface="Wingdings" pitchFamily="2" charset="2"/>
              </a:rPr>
              <a:t>Apply quyền này cho tất cả file và thư mục con.</a:t>
            </a:r>
          </a:p>
        </p:txBody>
      </p:sp>
    </p:spTree>
    <p:extLst>
      <p:ext uri="{BB962C8B-B14F-4D97-AF65-F5344CB8AC3E}">
        <p14:creationId xmlns:p14="http://schemas.microsoft.com/office/powerpoint/2010/main" val="93110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4EB1A0-B202-8D4E-BCA6-54F51F8B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dirty="0"/>
              <a:t>Bạn phải cho đi trước khi nhận được.</a:t>
            </a:r>
            <a:br>
              <a:rPr lang="vi-VN" dirty="0"/>
            </a:br>
            <a:r>
              <a:rPr lang="vi-VN" sz="6000" i="1" dirty="0"/>
              <a:t>You give before you get.</a:t>
            </a:r>
            <a:br>
              <a:rPr lang="vi-VN" sz="6000" i="1" dirty="0"/>
            </a:br>
            <a:r>
              <a:rPr lang="vi-VN" sz="6000" b="1" dirty="0"/>
              <a:t>Napoleon Hill</a:t>
            </a:r>
            <a:endParaRPr lang="en-VN" sz="6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03197-E6D7-244E-9393-AF2FF2152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354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346</Words>
  <Application>Microsoft Macintosh PowerPoint</Application>
  <PresentationFormat>Custom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BỎ TÚI LỆNH  CHMOD  THẦN THÁNH</vt:lpstr>
      <vt:lpstr>Chức năng lệnh “chmod”</vt:lpstr>
      <vt:lpstr>Class user trong Linux</vt:lpstr>
      <vt:lpstr>Permission trong Linux</vt:lpstr>
      <vt:lpstr>Cấu trúc lệnh</vt:lpstr>
      <vt:lpstr>Một số ví dụ chmod</vt:lpstr>
      <vt:lpstr>Bạn phải cho đi trước khi nhận được. You give before you get. Napoleon Hill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2021-03-21T03:12:45Z</dcterms:created>
  <dcterms:modified xsi:type="dcterms:W3CDTF">2021-03-21T09:30:20Z</dcterms:modified>
</cp:coreProperties>
</file>