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61" r:id="rId4"/>
    <p:sldId id="262" r:id="rId5"/>
    <p:sldId id="263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341"/>
  </p:normalViewPr>
  <p:slideViewPr>
    <p:cSldViewPr snapToGrid="0" snapToObjects="1">
      <p:cViewPr>
        <p:scale>
          <a:sx n="73" d="100"/>
          <a:sy n="73" d="100"/>
        </p:scale>
        <p:origin x="872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3C5E-916F-2242-B0D1-A3C3B253F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253E-9F15-B247-8754-8259BB2A9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B6A8F-275C-F540-9968-30D5B722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09DB-E767-5742-AB4D-D7A478D135B4}" type="datetimeFigureOut">
              <a:rPr lang="en-VN" smtClean="0"/>
              <a:t>10/01/2021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58F00-80E6-4B41-B6A0-7CE695DF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CB447-DE23-B242-915C-8F04C1D6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E1B7-A60B-BE49-8D54-24FA481615E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086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8048-83BD-1E49-A5FC-1DF58E83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CA3F7-714B-EF43-B7BB-4FD94BBF5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C2290-102A-754B-ADA8-F719F703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09DB-E767-5742-AB4D-D7A478D135B4}" type="datetimeFigureOut">
              <a:rPr lang="en-VN" smtClean="0"/>
              <a:t>10/01/2021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6EDC8-7A19-6740-B24C-53154663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61A71-27DD-204D-8DCF-100E5B82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E1B7-A60B-BE49-8D54-24FA481615E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2805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94941F-BD0B-C247-93D3-ECF471F48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CC62E-ACA0-D54B-B591-F04F01B40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973DB-3791-7742-B0B1-79413981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09DB-E767-5742-AB4D-D7A478D135B4}" type="datetimeFigureOut">
              <a:rPr lang="en-VN" smtClean="0"/>
              <a:t>10/01/2021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17093-CCEB-7040-8078-F2F647A4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CE3-00D9-0445-9BCC-28DB34F9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E1B7-A60B-BE49-8D54-24FA481615E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4938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336E-B0F0-D24D-9611-E27F6C7A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AD9C1-D392-044F-B064-1E55D8E6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9E74A-5D5F-7045-B4F6-E57EE219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09DB-E767-5742-AB4D-D7A478D135B4}" type="datetimeFigureOut">
              <a:rPr lang="en-VN" smtClean="0"/>
              <a:t>10/01/2021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6A020-0787-8249-8D8B-CB503F02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3A124-6996-AA45-8843-EB00EED4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E1B7-A60B-BE49-8D54-24FA481615E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0260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4365-013A-0348-AAEA-F803FF3E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46B74-7601-1A4D-A6EA-9E752DEE5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54FBE-49C9-5B40-867D-9A108308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09DB-E767-5742-AB4D-D7A478D135B4}" type="datetimeFigureOut">
              <a:rPr lang="en-VN" smtClean="0"/>
              <a:t>10/01/2021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FE726-C465-1247-9B0B-F0372652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83E1C-E98F-C140-8913-6A4FA2EF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E1B7-A60B-BE49-8D54-24FA481615E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5551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97F4-7428-ED43-819F-67979E63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1CAF-6E0C-7A43-B31A-19EF83417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E7AA1-ECF7-A642-BA1E-A6E30E8A8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EDE36-AF57-8747-A2D7-81778591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09DB-E767-5742-AB4D-D7A478D135B4}" type="datetimeFigureOut">
              <a:rPr lang="en-VN" smtClean="0"/>
              <a:t>10/01/2021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8BB63-3BB7-904A-8CF2-8872472C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856FF-82E8-6345-9D3C-34214606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E1B7-A60B-BE49-8D54-24FA481615E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1887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A574-B56F-DF4B-A16B-5DA77411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A7A2-D17B-B44E-B1C6-21D589EC9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F5222-3173-0E4D-BA11-2CAC81954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78EE1-B0DE-DB48-996B-92E14901E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757AEF-BF93-D149-A300-D1B539301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1591F-186F-9E40-9D71-A7287A8F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09DB-E767-5742-AB4D-D7A478D135B4}" type="datetimeFigureOut">
              <a:rPr lang="en-VN" smtClean="0"/>
              <a:t>10/01/2021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8B103-F837-3A48-93E8-95B9138B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0F218C-A996-FE4A-B2F6-D9D6AFB2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E1B7-A60B-BE49-8D54-24FA481615E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3269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7697-BA4D-C24F-9EEA-CDB80447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11BD7-F787-8E4D-B7AA-45CC445E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09DB-E767-5742-AB4D-D7A478D135B4}" type="datetimeFigureOut">
              <a:rPr lang="en-VN" smtClean="0"/>
              <a:t>10/01/2021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2BBB3-BBF6-CC44-AA7C-1F24DD25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E7961-FF9A-D245-9391-1C916005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E1B7-A60B-BE49-8D54-24FA481615E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4724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6FE10-0C7D-754E-9291-C4EF4761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09DB-E767-5742-AB4D-D7A478D135B4}" type="datetimeFigureOut">
              <a:rPr lang="en-VN" smtClean="0"/>
              <a:t>10/01/2021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A98D2-0BE1-7243-9CE4-2A1C70F7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77757-5119-704B-A932-463D7657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E1B7-A60B-BE49-8D54-24FA481615E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5059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3403-6F72-1D49-99E8-3394830A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DDFA-C8C3-B547-805A-B357F9136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04EC2-F307-F949-B5E4-840B7C003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800CD-8D1C-C142-9D42-B1A7A112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09DB-E767-5742-AB4D-D7A478D135B4}" type="datetimeFigureOut">
              <a:rPr lang="en-VN" smtClean="0"/>
              <a:t>10/01/2021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55BC4-A2C1-C244-B083-E0B30601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82B25-897E-E343-A954-863B1A9E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E1B7-A60B-BE49-8D54-24FA481615E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1111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C3A5-FF5A-1A45-BF05-C19E6CA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BAD390-CFD5-FD4B-86E1-8C7C9A033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A9E6A-934C-6748-92EC-24543E384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6003D-346C-3E49-9636-5587CD79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09DB-E767-5742-AB4D-D7A478D135B4}" type="datetimeFigureOut">
              <a:rPr lang="en-VN" smtClean="0"/>
              <a:t>10/01/2021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C9269-18B6-8140-8485-FC7E5DEA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92F27-3D69-6947-8CEE-90784F0F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E1B7-A60B-BE49-8D54-24FA481615E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3882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B1AA8-B4EF-6C45-9931-252985007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CE693-9907-2147-8D34-098B32891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4B408-0908-734D-A49F-D18EBA760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609DB-E767-5742-AB4D-D7A478D135B4}" type="datetimeFigureOut">
              <a:rPr lang="en-VN" smtClean="0"/>
              <a:t>10/01/2021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5383E-91D6-3947-AAE2-3C0197416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5F104-838B-BB4B-891F-F5A203B4D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3E1B7-A60B-BE49-8D54-24FA481615E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5880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4.svg"/><Relationship Id="rId10" Type="http://schemas.openxmlformats.org/officeDocument/2006/relationships/image" Target="../media/image23.png"/><Relationship Id="rId4" Type="http://schemas.openxmlformats.org/officeDocument/2006/relationships/image" Target="../media/image13.png"/><Relationship Id="rId9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ED5B-E42D-8F4C-A354-18D4E430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3314-9B69-7140-A0F4-EFF7BD781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Mobile Application?</a:t>
            </a:r>
          </a:p>
          <a:p>
            <a:r>
              <a:rPr lang="en-VN" dirty="0"/>
              <a:t>MobileApp trong mô hình BackEnd-FrontEnd?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18657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271C97C-D3FD-2648-8D27-D533C9F5E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VN" b="1" dirty="0"/>
              <a:t>MOBILE APPLICATION ?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B917E7DF-06CD-F645-9D7C-FADA0718F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F232D5-3B2D-CD4E-A315-AB2BFA386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780" y="2026689"/>
            <a:ext cx="2666748" cy="309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07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DC39-3D5C-6A4D-8546-A35F2D2A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23912"/>
          </a:xfrm>
        </p:spPr>
        <p:txBody>
          <a:bodyPr/>
          <a:lstStyle/>
          <a:p>
            <a:pPr algn="ctr"/>
            <a:r>
              <a:rPr lang="en-VN" dirty="0"/>
              <a:t>Software == Application?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88D02-A008-E943-9B03-4644BDEEA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82078"/>
            <a:ext cx="5157787" cy="823912"/>
          </a:xfrm>
        </p:spPr>
        <p:txBody>
          <a:bodyPr anchor="ctr">
            <a:normAutofit/>
          </a:bodyPr>
          <a:lstStyle/>
          <a:p>
            <a:r>
              <a:rPr lang="en-VN" sz="4000" dirty="0">
                <a:solidFill>
                  <a:schemeClr val="accent6">
                    <a:lumMod val="50000"/>
                  </a:schemeClr>
                </a:solidFill>
              </a:rPr>
              <a:t>Software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730EC-24AB-064D-B188-E4FFC9909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05990"/>
            <a:ext cx="5157787" cy="4183673"/>
          </a:xfrm>
          <a:solidFill>
            <a:schemeClr val="accent6">
              <a:lumMod val="75000"/>
            </a:schemeClr>
          </a:solidFill>
        </p:spPr>
        <p:txBody>
          <a:bodyPr anchor="ctr"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Set of instructions or data that operates the hardware.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An all encompassing term for computer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May executable or may not be.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Not often operating system based.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Not need user interaction for functioning.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Used as mediator between user and hardware.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All the software are not applications.</a:t>
            </a:r>
            <a:endParaRPr lang="en-VN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B598B-615D-8441-9D62-DFDF400D2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82078"/>
            <a:ext cx="5183188" cy="823912"/>
          </a:xfrm>
        </p:spPr>
        <p:txBody>
          <a:bodyPr anchor="ctr">
            <a:normAutofit/>
          </a:bodyPr>
          <a:lstStyle/>
          <a:p>
            <a:r>
              <a:rPr lang="en-VN" sz="4000" dirty="0">
                <a:solidFill>
                  <a:schemeClr val="tx2">
                    <a:lumMod val="50000"/>
                  </a:schemeClr>
                </a:solidFill>
              </a:rPr>
              <a:t>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0B97C-E869-3E46-B909-5F8E2192B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05990"/>
            <a:ext cx="5183188" cy="4183673"/>
          </a:xfrm>
          <a:solidFill>
            <a:schemeClr val="tx2">
              <a:lumMod val="75000"/>
            </a:schemeClr>
          </a:solidFill>
        </p:spPr>
        <p:txBody>
          <a:bodyPr anchor="ctr"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Is a package to perform a specific task.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Is a type of software that does a certain task.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Is always executable.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Is operation system based.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Need user interaction for functioning.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Used only by end users.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All the application are software.</a:t>
            </a:r>
            <a:endParaRPr lang="en-V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71EF1-0040-B54C-8253-82C8C7557CC4}"/>
              </a:ext>
            </a:extLst>
          </p:cNvPr>
          <p:cNvSpPr txBox="1"/>
          <p:nvPr/>
        </p:nvSpPr>
        <p:spPr>
          <a:xfrm>
            <a:off x="703384" y="6308209"/>
            <a:ext cx="760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/difference-between-software-and-application/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612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F86C78-581C-8B48-BAC7-F0B1E5B0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Mobile Application?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205C036-FAD0-454C-813A-6ED4998277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4315A9-E3BD-D445-9D2D-45F2723B43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VN" dirty="0"/>
              <a:t>Là Application base trên Mobile OS, hoặc trên 1 SDK mà Device hỗ trợ.</a:t>
            </a:r>
          </a:p>
          <a:p>
            <a:r>
              <a:rPr lang="en-VN" dirty="0"/>
              <a:t>Cung cấp chức năng, giao diện cho end-user tương tác.</a:t>
            </a:r>
          </a:p>
          <a:p>
            <a:r>
              <a:rPr lang="en-VN" dirty="0"/>
              <a:t>Tập trung vào trải nghiệm user.</a:t>
            </a:r>
          </a:p>
          <a:p>
            <a:r>
              <a:rPr lang="en-VN" dirty="0"/>
              <a:t>Phần cứng hạn chế (Ram, CPU)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4CD9AA-1B51-A14B-B31B-29B61D0BD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4087"/>
            <a:ext cx="4999892" cy="439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4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BE9A87-958A-3E47-90D7-89BE30D4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MobileApp &amp; </a:t>
            </a:r>
            <a:br>
              <a:rPr lang="en-VN" dirty="0"/>
            </a:br>
            <a:r>
              <a:rPr lang="en-VN" dirty="0"/>
              <a:t>Mô hình BackEnd-FrontEnd?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044792-D7C5-C94B-98A5-37B44B4C96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VN" dirty="0"/>
              <a:t>Mô hình BackEnd-FrontEnd</a:t>
            </a:r>
          </a:p>
          <a:p>
            <a:pPr marL="457200" indent="-457200">
              <a:buFont typeface="+mj-lt"/>
              <a:buAutoNum type="arabicPeriod"/>
            </a:pPr>
            <a:r>
              <a:rPr lang="en-VN" dirty="0"/>
              <a:t>So sánh BackEnd-FrontEnd</a:t>
            </a:r>
          </a:p>
          <a:p>
            <a:pPr marL="457200" indent="-457200">
              <a:buFont typeface="+mj-lt"/>
              <a:buAutoNum type="arabicPeriod"/>
            </a:pPr>
            <a:r>
              <a:rPr lang="en-VN" dirty="0"/>
              <a:t>So sánh MobileApp-MobileWeb</a:t>
            </a:r>
          </a:p>
        </p:txBody>
      </p:sp>
    </p:spTree>
    <p:extLst>
      <p:ext uri="{BB962C8B-B14F-4D97-AF65-F5344CB8AC3E}">
        <p14:creationId xmlns:p14="http://schemas.microsoft.com/office/powerpoint/2010/main" val="37904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FDDA-DD3E-DD43-9728-BB1A8E4C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Mô hình </a:t>
            </a:r>
            <a:br>
              <a:rPr lang="en-VN" dirty="0"/>
            </a:br>
            <a:r>
              <a:rPr lang="en-VN" dirty="0"/>
              <a:t>BackEnd-FrontEnd</a:t>
            </a:r>
          </a:p>
        </p:txBody>
      </p:sp>
      <p:pic>
        <p:nvPicPr>
          <p:cNvPr id="20" name="Content Placeholder 19" descr="Users">
            <a:extLst>
              <a:ext uri="{FF2B5EF4-FFF2-40B4-BE49-F238E27FC236}">
                <a16:creationId xmlns:a16="http://schemas.microsoft.com/office/drawing/2014/main" id="{08555245-4E26-5B4C-A12D-FBFDC1673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9043" y="2346438"/>
            <a:ext cx="914400" cy="914400"/>
          </a:xfrm>
        </p:spPr>
      </p:pic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37885D2-FBDE-2E44-AE27-407DF46A1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VN" sz="2400" dirty="0"/>
              <a:t>Giúp Doanh Nghiệp (Enterprise) cung cấp Service đến với User.</a:t>
            </a:r>
          </a:p>
          <a:p>
            <a:pPr marL="285750" indent="-285750">
              <a:buFontTx/>
              <a:buChar char="-"/>
            </a:pPr>
            <a:r>
              <a:rPr lang="en-VN" sz="2400" dirty="0"/>
              <a:t>Tách EnterpriseBusiness Doanh Nghiệp độc lập với ApplicationBussiness User.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CF2C19-438D-134E-99C0-6A3CEB8048BE}"/>
              </a:ext>
            </a:extLst>
          </p:cNvPr>
          <p:cNvGrpSpPr/>
          <p:nvPr/>
        </p:nvGrpSpPr>
        <p:grpSpPr>
          <a:xfrm>
            <a:off x="2010210" y="4319701"/>
            <a:ext cx="1146661" cy="1188822"/>
            <a:chOff x="3940610" y="3330461"/>
            <a:chExt cx="1146661" cy="1188822"/>
          </a:xfrm>
        </p:grpSpPr>
        <p:pic>
          <p:nvPicPr>
            <p:cNvPr id="22" name="Graphic 21" descr="Store">
              <a:extLst>
                <a:ext uri="{FF2B5EF4-FFF2-40B4-BE49-F238E27FC236}">
                  <a16:creationId xmlns:a16="http://schemas.microsoft.com/office/drawing/2014/main" id="{CEE265FB-B60B-F14C-96BB-22CD08699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56741" y="3330461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F41C11-0536-F24C-872B-7EA013A0F0B5}"/>
                </a:ext>
              </a:extLst>
            </p:cNvPr>
            <p:cNvSpPr txBox="1"/>
            <p:nvPr/>
          </p:nvSpPr>
          <p:spPr>
            <a:xfrm>
              <a:off x="3940610" y="4149951"/>
              <a:ext cx="1146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>
                  <a:solidFill>
                    <a:schemeClr val="bg1"/>
                  </a:solidFill>
                </a:rPr>
                <a:t>Enterprise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5D0D341-8C8A-4D4B-A6CE-E78F517E15F0}"/>
              </a:ext>
            </a:extLst>
          </p:cNvPr>
          <p:cNvSpPr txBox="1"/>
          <p:nvPr/>
        </p:nvSpPr>
        <p:spPr>
          <a:xfrm>
            <a:off x="198301" y="5139191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solidFill>
                  <a:schemeClr val="bg1"/>
                </a:solidFill>
              </a:rPr>
              <a:t>Users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DAC58B-D05A-D540-AB42-70528DE87F42}"/>
              </a:ext>
            </a:extLst>
          </p:cNvPr>
          <p:cNvSpPr/>
          <p:nvPr/>
        </p:nvSpPr>
        <p:spPr>
          <a:xfrm>
            <a:off x="5121286" y="1436801"/>
            <a:ext cx="3044258" cy="12411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DC5F1A-E4B6-9141-829B-BB02836E43F5}"/>
              </a:ext>
            </a:extLst>
          </p:cNvPr>
          <p:cNvSpPr/>
          <p:nvPr/>
        </p:nvSpPr>
        <p:spPr>
          <a:xfrm>
            <a:off x="8219300" y="1436801"/>
            <a:ext cx="3044258" cy="124119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A37143-25D8-7C42-8D1F-F4AAC7C02E73}"/>
              </a:ext>
            </a:extLst>
          </p:cNvPr>
          <p:cNvSpPr/>
          <p:nvPr/>
        </p:nvSpPr>
        <p:spPr>
          <a:xfrm>
            <a:off x="5121286" y="2725271"/>
            <a:ext cx="3044258" cy="12411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267067-3E9C-7A44-B34B-59125699CB79}"/>
              </a:ext>
            </a:extLst>
          </p:cNvPr>
          <p:cNvSpPr/>
          <p:nvPr/>
        </p:nvSpPr>
        <p:spPr>
          <a:xfrm>
            <a:off x="8219300" y="2725271"/>
            <a:ext cx="3044258" cy="124119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3928DA-D5DD-6647-9F3A-0793A1B147B5}"/>
              </a:ext>
            </a:extLst>
          </p:cNvPr>
          <p:cNvSpPr txBox="1"/>
          <p:nvPr/>
        </p:nvSpPr>
        <p:spPr>
          <a:xfrm>
            <a:off x="5901096" y="941704"/>
            <a:ext cx="134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b="1" dirty="0"/>
              <a:t>ENTERPRISE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1A1B13-00B6-B142-B7F6-D47B5C242163}"/>
              </a:ext>
            </a:extLst>
          </p:cNvPr>
          <p:cNvSpPr txBox="1"/>
          <p:nvPr/>
        </p:nvSpPr>
        <p:spPr>
          <a:xfrm>
            <a:off x="9284228" y="9463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b="1" dirty="0"/>
              <a:t>USERS</a:t>
            </a:r>
          </a:p>
        </p:txBody>
      </p:sp>
      <p:pic>
        <p:nvPicPr>
          <p:cNvPr id="39" name="Graphic 38" descr="Users">
            <a:extLst>
              <a:ext uri="{FF2B5EF4-FFF2-40B4-BE49-F238E27FC236}">
                <a16:creationId xmlns:a16="http://schemas.microsoft.com/office/drawing/2014/main" id="{1B2D4EAC-D20F-774A-A22E-CDAC68A2F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4228" y="1600200"/>
            <a:ext cx="914400" cy="914400"/>
          </a:xfrm>
          <a:prstGeom prst="rect">
            <a:avLst/>
          </a:prstGeom>
        </p:spPr>
      </p:pic>
      <p:pic>
        <p:nvPicPr>
          <p:cNvPr id="41" name="Graphic 40" descr="City">
            <a:extLst>
              <a:ext uri="{FF2B5EF4-FFF2-40B4-BE49-F238E27FC236}">
                <a16:creationId xmlns:a16="http://schemas.microsoft.com/office/drawing/2014/main" id="{E1B5A6E9-BE2B-8045-B7F4-DF89D4D803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6215" y="1600200"/>
            <a:ext cx="914400" cy="914400"/>
          </a:xfrm>
          <a:prstGeom prst="rect">
            <a:avLst/>
          </a:prstGeom>
        </p:spPr>
      </p:pic>
      <p:pic>
        <p:nvPicPr>
          <p:cNvPr id="45" name="Graphic 44" descr="Database">
            <a:extLst>
              <a:ext uri="{FF2B5EF4-FFF2-40B4-BE49-F238E27FC236}">
                <a16:creationId xmlns:a16="http://schemas.microsoft.com/office/drawing/2014/main" id="{C33816D7-B426-2A4D-9C5F-BC65272135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58943" y="2802265"/>
            <a:ext cx="914400" cy="91440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D0D1564-20A3-2D43-ACB4-EB26EAC6D1F2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7247183" y="1126370"/>
            <a:ext cx="2037045" cy="4637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87A011-CCA3-4447-A5F1-8EB8197DE2FB}"/>
              </a:ext>
            </a:extLst>
          </p:cNvPr>
          <p:cNvSpPr txBox="1"/>
          <p:nvPr/>
        </p:nvSpPr>
        <p:spPr>
          <a:xfrm>
            <a:off x="7675064" y="686743"/>
            <a:ext cx="8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service</a:t>
            </a:r>
          </a:p>
        </p:txBody>
      </p:sp>
      <p:pic>
        <p:nvPicPr>
          <p:cNvPr id="56" name="Graphic 55" descr="Circles with arrows">
            <a:extLst>
              <a:ext uri="{FF2B5EF4-FFF2-40B4-BE49-F238E27FC236}">
                <a16:creationId xmlns:a16="http://schemas.microsoft.com/office/drawing/2014/main" id="{F478B23E-23B8-E047-A810-42B7D03A43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57725" y="2801471"/>
            <a:ext cx="914400" cy="914400"/>
          </a:xfrm>
          <a:prstGeom prst="rect">
            <a:avLst/>
          </a:prstGeom>
        </p:spPr>
      </p:pic>
      <p:pic>
        <p:nvPicPr>
          <p:cNvPr id="59" name="Graphic 58" descr="Circles with arrows">
            <a:extLst>
              <a:ext uri="{FF2B5EF4-FFF2-40B4-BE49-F238E27FC236}">
                <a16:creationId xmlns:a16="http://schemas.microsoft.com/office/drawing/2014/main" id="{2CFA08C2-EF42-924B-8322-2DFDB78AE4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85897" y="2801471"/>
            <a:ext cx="914400" cy="914400"/>
          </a:xfrm>
          <a:prstGeom prst="rect">
            <a:avLst/>
          </a:prstGeom>
        </p:spPr>
      </p:pic>
      <p:pic>
        <p:nvPicPr>
          <p:cNvPr id="58" name="Graphic 57" descr="Transfer">
            <a:extLst>
              <a:ext uri="{FF2B5EF4-FFF2-40B4-BE49-F238E27FC236}">
                <a16:creationId xmlns:a16="http://schemas.microsoft.com/office/drawing/2014/main" id="{32B6A648-D2DB-BA44-93CA-351870B6A9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65945" y="2986528"/>
            <a:ext cx="544286" cy="544286"/>
          </a:xfrm>
          <a:prstGeom prst="rect">
            <a:avLst/>
          </a:prstGeom>
        </p:spPr>
      </p:pic>
      <p:pic>
        <p:nvPicPr>
          <p:cNvPr id="62" name="Graphic 61" descr="Transfer">
            <a:extLst>
              <a:ext uri="{FF2B5EF4-FFF2-40B4-BE49-F238E27FC236}">
                <a16:creationId xmlns:a16="http://schemas.microsoft.com/office/drawing/2014/main" id="{7F2EADAE-ECAD-2E43-8EBD-831BE37E20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69285" y="2986528"/>
            <a:ext cx="544286" cy="544286"/>
          </a:xfrm>
          <a:prstGeom prst="rect">
            <a:avLst/>
          </a:prstGeom>
        </p:spPr>
      </p:pic>
      <p:pic>
        <p:nvPicPr>
          <p:cNvPr id="61" name="Graphic 60" descr="Web design">
            <a:extLst>
              <a:ext uri="{FF2B5EF4-FFF2-40B4-BE49-F238E27FC236}">
                <a16:creationId xmlns:a16="http://schemas.microsoft.com/office/drawing/2014/main" id="{27C3E294-2FFB-DC43-A48A-742F5C7C4F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98901" y="2803965"/>
            <a:ext cx="914400" cy="91440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26866ADD-42B2-8240-AD8C-A6D4E58AB47C}"/>
              </a:ext>
            </a:extLst>
          </p:cNvPr>
          <p:cNvSpPr/>
          <p:nvPr/>
        </p:nvSpPr>
        <p:spPr>
          <a:xfrm>
            <a:off x="5121286" y="4013741"/>
            <a:ext cx="3044258" cy="12411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Database</a:t>
            </a:r>
          </a:p>
          <a:p>
            <a:pPr algn="ctr"/>
            <a:r>
              <a:rPr lang="en-VN" dirty="0"/>
              <a:t>Enterprise Business</a:t>
            </a:r>
          </a:p>
          <a:p>
            <a:pPr algn="ctr"/>
            <a:r>
              <a:rPr lang="en-VN" dirty="0"/>
              <a:t>Sercurity + Performance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C62A0C6-F4D7-2B40-8A25-96967BF1E86F}"/>
              </a:ext>
            </a:extLst>
          </p:cNvPr>
          <p:cNvSpPr/>
          <p:nvPr/>
        </p:nvSpPr>
        <p:spPr>
          <a:xfrm>
            <a:off x="8219300" y="4013741"/>
            <a:ext cx="3044258" cy="124119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User Interface</a:t>
            </a:r>
          </a:p>
          <a:p>
            <a:pPr algn="ctr"/>
            <a:r>
              <a:rPr lang="en-VN" dirty="0"/>
              <a:t>Application Business</a:t>
            </a:r>
          </a:p>
          <a:p>
            <a:pPr algn="ctr"/>
            <a:r>
              <a:rPr lang="en-VN" dirty="0"/>
              <a:t>Memory + Performance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5F1ADC-6FB7-724B-BD6E-810C2B3B6577}"/>
              </a:ext>
            </a:extLst>
          </p:cNvPr>
          <p:cNvSpPr/>
          <p:nvPr/>
        </p:nvSpPr>
        <p:spPr>
          <a:xfrm>
            <a:off x="5121286" y="5331266"/>
            <a:ext cx="3044258" cy="12411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PHP, Node.JS, JavaSpring, Ruby, Python,…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583A3ED-7B15-0F45-9718-9366827F04C6}"/>
              </a:ext>
            </a:extLst>
          </p:cNvPr>
          <p:cNvSpPr/>
          <p:nvPr/>
        </p:nvSpPr>
        <p:spPr>
          <a:xfrm>
            <a:off x="8219300" y="5331266"/>
            <a:ext cx="3044258" cy="124119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iOSApp, AndroidApp, WebApp,…</a:t>
            </a:r>
          </a:p>
        </p:txBody>
      </p:sp>
    </p:spTree>
    <p:extLst>
      <p:ext uri="{BB962C8B-B14F-4D97-AF65-F5344CB8AC3E}">
        <p14:creationId xmlns:p14="http://schemas.microsoft.com/office/powerpoint/2010/main" val="191953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BC67-2DD9-8F46-A971-9FB67AD8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75568" y="2955061"/>
            <a:ext cx="5745526" cy="947879"/>
          </a:xfrm>
        </p:spPr>
        <p:txBody>
          <a:bodyPr>
            <a:normAutofit fontScale="90000"/>
          </a:bodyPr>
          <a:lstStyle/>
          <a:p>
            <a:r>
              <a:rPr lang="en-VN" sz="2800" b="1" dirty="0"/>
              <a:t>[khác nhau] </a:t>
            </a:r>
            <a:br>
              <a:rPr lang="en-VN" sz="2800" b="1" dirty="0"/>
            </a:br>
            <a:r>
              <a:rPr lang="en-VN" b="1" dirty="0"/>
              <a:t>Life Cycle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3CA0BB-CD85-A54D-AEFE-D51455231078}"/>
              </a:ext>
            </a:extLst>
          </p:cNvPr>
          <p:cNvGrpSpPr/>
          <p:nvPr/>
        </p:nvGrpSpPr>
        <p:grpSpPr>
          <a:xfrm>
            <a:off x="7855526" y="556237"/>
            <a:ext cx="4194655" cy="5745525"/>
            <a:chOff x="7855526" y="556237"/>
            <a:chExt cx="4194655" cy="57455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1B90E1-91A1-154A-ABC8-BF320A186FAE}"/>
                </a:ext>
              </a:extLst>
            </p:cNvPr>
            <p:cNvSpPr/>
            <p:nvPr/>
          </p:nvSpPr>
          <p:spPr>
            <a:xfrm>
              <a:off x="7855526" y="556237"/>
              <a:ext cx="4194655" cy="574552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VN" sz="2800" b="1" dirty="0"/>
                <a:t>Application</a:t>
              </a:r>
              <a:r>
                <a:rPr lang="en-VN" sz="2800" dirty="0"/>
                <a:t> Life Cycle </a:t>
              </a:r>
              <a:r>
                <a:rPr lang="en-VN" dirty="0"/>
                <a:t>(MobileApp)</a:t>
              </a:r>
            </a:p>
            <a:p>
              <a:endParaRPr lang="en-VN" dirty="0"/>
            </a:p>
            <a:p>
              <a:r>
                <a:rPr lang="en-VN" dirty="0"/>
                <a:t>- Phụ thuộc vào OS (Android, iOS)</a:t>
              </a:r>
            </a:p>
            <a:p>
              <a:r>
                <a:rPr lang="en-VN" dirty="0"/>
                <a:t>- Chú trọng cycle mỗi khi app được active/deactive, foreground, background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BF5FEE0-2C40-924D-AE9B-1E69D4D2D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4367" y="2571752"/>
              <a:ext cx="3036971" cy="35433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654DEB-A641-CF41-9E89-029318D4D0B7}"/>
              </a:ext>
            </a:extLst>
          </p:cNvPr>
          <p:cNvGrpSpPr/>
          <p:nvPr/>
        </p:nvGrpSpPr>
        <p:grpSpPr>
          <a:xfrm>
            <a:off x="1111637" y="556237"/>
            <a:ext cx="6577636" cy="5745525"/>
            <a:chOff x="1111637" y="556237"/>
            <a:chExt cx="5400000" cy="5745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02850E-BAD6-0440-B6D7-3EE9457F0312}"/>
                </a:ext>
              </a:extLst>
            </p:cNvPr>
            <p:cNvSpPr/>
            <p:nvPr/>
          </p:nvSpPr>
          <p:spPr>
            <a:xfrm>
              <a:off x="1111637" y="556237"/>
              <a:ext cx="5400000" cy="574552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VN" sz="2800" b="1" dirty="0"/>
                <a:t>Request</a:t>
              </a:r>
              <a:r>
                <a:rPr lang="en-VN" sz="2800" dirty="0"/>
                <a:t> Life Cycle </a:t>
              </a:r>
              <a:r>
                <a:rPr lang="en-VN" dirty="0"/>
                <a:t>(BackEnd)</a:t>
              </a:r>
            </a:p>
            <a:p>
              <a:endParaRPr lang="en-VN" dirty="0"/>
            </a:p>
            <a:p>
              <a:r>
                <a:rPr lang="en-VN" dirty="0"/>
                <a:t>- Phụ thuộc vào Framework</a:t>
              </a:r>
            </a:p>
            <a:p>
              <a:r>
                <a:rPr lang="en-VN" dirty="0"/>
                <a:t>- Chú trọng cycle mỗi phiên xử lý request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AD6A791-5A48-AA4D-8DE3-D76B88B17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4837" y="2571752"/>
              <a:ext cx="4913600" cy="3543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686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F2A950-DB8B-944D-BC08-54FBD665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61" y="430037"/>
            <a:ext cx="11541369" cy="1325563"/>
          </a:xfrm>
        </p:spPr>
        <p:txBody>
          <a:bodyPr>
            <a:normAutofit/>
          </a:bodyPr>
          <a:lstStyle/>
          <a:p>
            <a:r>
              <a:rPr lang="en-VN" sz="2800" b="1" dirty="0"/>
              <a:t>[Giống nhau] </a:t>
            </a:r>
            <a:br>
              <a:rPr lang="en-VN" sz="2800" b="1" dirty="0"/>
            </a:br>
            <a:r>
              <a:rPr lang="en-VN" b="1" dirty="0"/>
              <a:t>Mô hình 3 lớp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02850E-BAD6-0440-B6D7-3EE9457F0312}"/>
              </a:ext>
            </a:extLst>
          </p:cNvPr>
          <p:cNvSpPr/>
          <p:nvPr/>
        </p:nvSpPr>
        <p:spPr>
          <a:xfrm>
            <a:off x="365985" y="2064326"/>
            <a:ext cx="5400000" cy="432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1B90E1-91A1-154A-ABC8-BF320A186FAE}"/>
              </a:ext>
            </a:extLst>
          </p:cNvPr>
          <p:cNvSpPr/>
          <p:nvPr/>
        </p:nvSpPr>
        <p:spPr>
          <a:xfrm>
            <a:off x="6516431" y="2064326"/>
            <a:ext cx="5400000" cy="432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25" name="Graphic 24" descr="Web design">
            <a:extLst>
              <a:ext uri="{FF2B5EF4-FFF2-40B4-BE49-F238E27FC236}">
                <a16:creationId xmlns:a16="http://schemas.microsoft.com/office/drawing/2014/main" id="{9BB6260A-5D6B-1647-B072-3F15D28CD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5832" y="4911959"/>
            <a:ext cx="914400" cy="914400"/>
          </a:xfrm>
          <a:prstGeom prst="rect">
            <a:avLst/>
          </a:prstGeom>
        </p:spPr>
      </p:pic>
      <p:pic>
        <p:nvPicPr>
          <p:cNvPr id="27" name="Graphic 26" descr="Transfer">
            <a:extLst>
              <a:ext uri="{FF2B5EF4-FFF2-40B4-BE49-F238E27FC236}">
                <a16:creationId xmlns:a16="http://schemas.microsoft.com/office/drawing/2014/main" id="{F49F1DE2-4477-0244-A280-9958BC4CE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9829" y="5141408"/>
            <a:ext cx="360000" cy="360000"/>
          </a:xfrm>
          <a:prstGeom prst="rect">
            <a:avLst/>
          </a:prstGeom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AFE6C9C-B01F-A142-B4DE-62C317DCA05C}"/>
              </a:ext>
            </a:extLst>
          </p:cNvPr>
          <p:cNvSpPr/>
          <p:nvPr/>
        </p:nvSpPr>
        <p:spPr>
          <a:xfrm>
            <a:off x="4787544" y="4829159"/>
            <a:ext cx="831212" cy="108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chemeClr val="accent6">
                    <a:lumMod val="50000"/>
                  </a:schemeClr>
                </a:solidFill>
              </a:rPr>
              <a:t>View vs</a:t>
            </a:r>
            <a:br>
              <a:rPr lang="en-VN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VN" dirty="0">
                <a:solidFill>
                  <a:schemeClr val="accent6">
                    <a:lumMod val="50000"/>
                  </a:schemeClr>
                </a:solidFill>
              </a:rPr>
              <a:t>Form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6F72CCE-B6F7-AD44-8EB4-FAF8B9CAAAD1}"/>
              </a:ext>
            </a:extLst>
          </p:cNvPr>
          <p:cNvSpPr/>
          <p:nvPr/>
        </p:nvSpPr>
        <p:spPr>
          <a:xfrm rot="16200000">
            <a:off x="5314010" y="3982402"/>
            <a:ext cx="3294716" cy="5701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chemeClr val="tx2">
                    <a:lumMod val="50000"/>
                  </a:schemeClr>
                </a:solidFill>
              </a:rPr>
              <a:t>ApiClient, DB, UserDefault, File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3ABF0BF-3796-8249-A826-66390B1EC699}"/>
              </a:ext>
            </a:extLst>
          </p:cNvPr>
          <p:cNvSpPr/>
          <p:nvPr/>
        </p:nvSpPr>
        <p:spPr>
          <a:xfrm rot="16200000">
            <a:off x="5983056" y="3982401"/>
            <a:ext cx="3294716" cy="5701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chemeClr val="tx2">
                    <a:lumMod val="50000"/>
                  </a:schemeClr>
                </a:solidFill>
              </a:rPr>
              <a:t>Repository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BC1B12D-5E42-CC45-9E13-685B832B4AA5}"/>
              </a:ext>
            </a:extLst>
          </p:cNvPr>
          <p:cNvSpPr/>
          <p:nvPr/>
        </p:nvSpPr>
        <p:spPr>
          <a:xfrm rot="16200000">
            <a:off x="-826778" y="3996692"/>
            <a:ext cx="3323299" cy="5701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chemeClr val="accent6">
                    <a:lumMod val="50000"/>
                  </a:schemeClr>
                </a:solidFill>
              </a:rPr>
              <a:t>ApiClient, DB, Session, File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9C9F5CD-905D-014E-A979-26620E5C7E62}"/>
              </a:ext>
            </a:extLst>
          </p:cNvPr>
          <p:cNvSpPr/>
          <p:nvPr/>
        </p:nvSpPr>
        <p:spPr>
          <a:xfrm rot="16200000">
            <a:off x="-157730" y="3996693"/>
            <a:ext cx="3323295" cy="5701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chemeClr val="accent6">
                    <a:lumMod val="50000"/>
                  </a:schemeClr>
                </a:solidFill>
              </a:rPr>
              <a:t>Repository</a:t>
            </a:r>
          </a:p>
        </p:txBody>
      </p:sp>
      <p:pic>
        <p:nvPicPr>
          <p:cNvPr id="39" name="Graphic 38" descr="Transfer">
            <a:extLst>
              <a:ext uri="{FF2B5EF4-FFF2-40B4-BE49-F238E27FC236}">
                <a16:creationId xmlns:a16="http://schemas.microsoft.com/office/drawing/2014/main" id="{F2D307DA-FF4C-AA44-A8BE-A54FE60C3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2488" y="5212971"/>
            <a:ext cx="360000" cy="360000"/>
          </a:xfrm>
          <a:prstGeom prst="rect">
            <a:avLst/>
          </a:prstGeom>
        </p:spPr>
      </p:pic>
      <p:sp>
        <p:nvSpPr>
          <p:cNvPr id="43" name="Left-Right Arrow 42">
            <a:extLst>
              <a:ext uri="{FF2B5EF4-FFF2-40B4-BE49-F238E27FC236}">
                <a16:creationId xmlns:a16="http://schemas.microsoft.com/office/drawing/2014/main" id="{675D50BA-FAA7-E546-BAE6-B64A86A91502}"/>
              </a:ext>
            </a:extLst>
          </p:cNvPr>
          <p:cNvSpPr/>
          <p:nvPr/>
        </p:nvSpPr>
        <p:spPr>
          <a:xfrm>
            <a:off x="7987422" y="4962110"/>
            <a:ext cx="1238554" cy="788491"/>
          </a:xfrm>
          <a:prstGeom prst="leftRightArrow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chemeClr val="tx2">
                    <a:lumMod val="50000"/>
                  </a:schemeClr>
                </a:solidFill>
              </a:rPr>
              <a:t>DTO</a:t>
            </a:r>
          </a:p>
        </p:txBody>
      </p:sp>
      <p:sp>
        <p:nvSpPr>
          <p:cNvPr id="44" name="Left-Right Arrow 43">
            <a:extLst>
              <a:ext uri="{FF2B5EF4-FFF2-40B4-BE49-F238E27FC236}">
                <a16:creationId xmlns:a16="http://schemas.microsoft.com/office/drawing/2014/main" id="{2C723B06-A6AD-194A-B59F-D353A43B14A2}"/>
              </a:ext>
            </a:extLst>
          </p:cNvPr>
          <p:cNvSpPr/>
          <p:nvPr/>
        </p:nvSpPr>
        <p:spPr>
          <a:xfrm>
            <a:off x="1869324" y="4962110"/>
            <a:ext cx="1238554" cy="788491"/>
          </a:xfrm>
          <a:prstGeom prst="leftRightArrow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chemeClr val="accent6">
                    <a:lumMod val="50000"/>
                  </a:schemeClr>
                </a:solidFill>
              </a:rPr>
              <a:t>DTO</a:t>
            </a:r>
          </a:p>
        </p:txBody>
      </p:sp>
      <p:pic>
        <p:nvPicPr>
          <p:cNvPr id="48" name="Graphic 47" descr="Transfer">
            <a:extLst>
              <a:ext uri="{FF2B5EF4-FFF2-40B4-BE49-F238E27FC236}">
                <a16:creationId xmlns:a16="http://schemas.microsoft.com/office/drawing/2014/main" id="{A45C76BC-42A6-634B-B0D9-35FADB752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56431" y="5067432"/>
            <a:ext cx="577846" cy="577846"/>
          </a:xfrm>
          <a:prstGeom prst="rect">
            <a:avLst/>
          </a:prstGeom>
        </p:spPr>
      </p:pic>
      <p:pic>
        <p:nvPicPr>
          <p:cNvPr id="50" name="Graphic 49" descr="Wireless router">
            <a:extLst>
              <a:ext uri="{FF2B5EF4-FFF2-40B4-BE49-F238E27FC236}">
                <a16:creationId xmlns:a16="http://schemas.microsoft.com/office/drawing/2014/main" id="{EAA75A3B-71D3-3048-B955-072C8B609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74276" y="3825707"/>
            <a:ext cx="797237" cy="797237"/>
          </a:xfrm>
          <a:prstGeom prst="rect">
            <a:avLst/>
          </a:prstGeom>
        </p:spPr>
      </p:pic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C924A26-F6F7-1045-A9D0-8E664B303D6D}"/>
              </a:ext>
            </a:extLst>
          </p:cNvPr>
          <p:cNvSpPr/>
          <p:nvPr/>
        </p:nvSpPr>
        <p:spPr>
          <a:xfrm rot="16200000">
            <a:off x="2058569" y="3757336"/>
            <a:ext cx="3323298" cy="104883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720000" rtlCol="0" anchor="ctr"/>
          <a:lstStyle/>
          <a:p>
            <a:pPr algn="r"/>
            <a:r>
              <a:rPr lang="en-VN" dirty="0">
                <a:solidFill>
                  <a:schemeClr val="accent6">
                    <a:lumMod val="50000"/>
                  </a:schemeClr>
                </a:solidFill>
              </a:rPr>
              <a:t>Business Logic </a:t>
            </a:r>
          </a:p>
        </p:txBody>
      </p:sp>
      <p:pic>
        <p:nvPicPr>
          <p:cNvPr id="23" name="Graphic 22" descr="Circles with arrows">
            <a:extLst>
              <a:ext uri="{FF2B5EF4-FFF2-40B4-BE49-F238E27FC236}">
                <a16:creationId xmlns:a16="http://schemas.microsoft.com/office/drawing/2014/main" id="{25DD5CF9-4C5F-F844-A589-3ADAAE0CB6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64633" y="4835386"/>
            <a:ext cx="1080000" cy="1080000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E2C50BE-2C7C-B345-9EEC-B9F6D4F5949D}"/>
              </a:ext>
            </a:extLst>
          </p:cNvPr>
          <p:cNvSpPr/>
          <p:nvPr/>
        </p:nvSpPr>
        <p:spPr>
          <a:xfrm rot="16200000">
            <a:off x="8192331" y="3757336"/>
            <a:ext cx="3323297" cy="104883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720000" rtlCol="0" anchor="ctr"/>
          <a:lstStyle/>
          <a:p>
            <a:pPr algn="r"/>
            <a:r>
              <a:rPr lang="en-VN" dirty="0">
                <a:solidFill>
                  <a:schemeClr val="tx2">
                    <a:lumMod val="50000"/>
                  </a:schemeClr>
                </a:solidFill>
              </a:rPr>
              <a:t>Business Logic</a:t>
            </a:r>
          </a:p>
        </p:txBody>
      </p:sp>
      <p:pic>
        <p:nvPicPr>
          <p:cNvPr id="55" name="Graphic 54" descr="Circles with arrows">
            <a:extLst>
              <a:ext uri="{FF2B5EF4-FFF2-40B4-BE49-F238E27FC236}">
                <a16:creationId xmlns:a16="http://schemas.microsoft.com/office/drawing/2014/main" id="{6EA92016-207C-6F4E-B53F-1C86792704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98395" y="483538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59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347</Words>
  <Application>Microsoft Macintosh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MOBILE APPLICATION ?</vt:lpstr>
      <vt:lpstr>Software == Application?</vt:lpstr>
      <vt:lpstr>Mobile Application?</vt:lpstr>
      <vt:lpstr>MobileApp &amp;  Mô hình BackEnd-FrontEnd?</vt:lpstr>
      <vt:lpstr>Mô hình  BackEnd-FrontEnd</vt:lpstr>
      <vt:lpstr>[khác nhau]  Life Cycle</vt:lpstr>
      <vt:lpstr>[Giống nhau]  Mô hình 3 lớp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131</cp:revision>
  <dcterms:created xsi:type="dcterms:W3CDTF">2021-01-10T00:06:31Z</dcterms:created>
  <dcterms:modified xsi:type="dcterms:W3CDTF">2021-01-11T02:44:37Z</dcterms:modified>
</cp:coreProperties>
</file>