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9663" y="179831"/>
            <a:ext cx="5749925" cy="321945"/>
          </a:xfrm>
          <a:custGeom>
            <a:avLst/>
            <a:gdLst/>
            <a:ahLst/>
            <a:cxnLst/>
            <a:rect l="l" t="t" r="r" b="b"/>
            <a:pathLst>
              <a:path w="5749925" h="321945">
                <a:moveTo>
                  <a:pt x="5749798" y="0"/>
                </a:moveTo>
                <a:lnTo>
                  <a:pt x="0" y="0"/>
                </a:lnTo>
                <a:lnTo>
                  <a:pt x="0" y="321564"/>
                </a:lnTo>
                <a:lnTo>
                  <a:pt x="5749798" y="321564"/>
                </a:lnTo>
                <a:lnTo>
                  <a:pt x="574979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4579" y="889761"/>
            <a:ext cx="2394585" cy="598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8288" y="1642617"/>
            <a:ext cx="6326505" cy="2536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984" y="179831"/>
            <a:ext cx="5952490" cy="32194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4" name="object 4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7" name="object 7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302" y="10268203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93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288" y="633476"/>
            <a:ext cx="993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Chương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095"/>
              </a:lnSpc>
              <a:spcBef>
                <a:spcPts val="100"/>
              </a:spcBef>
            </a:pPr>
            <a:r>
              <a:rPr dirty="0"/>
              <a:t>BỘ </a:t>
            </a:r>
            <a:r>
              <a:rPr dirty="0" spc="-5"/>
              <a:t>ĐỊNH</a:t>
            </a:r>
            <a:r>
              <a:rPr dirty="0" spc="-80"/>
              <a:t> </a:t>
            </a:r>
            <a:r>
              <a:rPr dirty="0"/>
              <a:t>THỜI</a:t>
            </a:r>
          </a:p>
          <a:p>
            <a:pPr algn="ctr">
              <a:lnSpc>
                <a:spcPts val="1415"/>
              </a:lnSpc>
            </a:pPr>
            <a:r>
              <a:rPr dirty="0" sz="1200" spc="-5"/>
              <a:t>TIMER</a:t>
            </a:r>
            <a:endParaRPr sz="1200"/>
          </a:p>
        </p:txBody>
      </p:sp>
      <p:sp>
        <p:nvSpPr>
          <p:cNvPr id="13" name="object 13"/>
          <p:cNvSpPr txBox="1"/>
          <p:nvPr/>
        </p:nvSpPr>
        <p:spPr>
          <a:xfrm>
            <a:off x="882700" y="1480057"/>
            <a:ext cx="6351905" cy="19050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470"/>
              </a:lnSpc>
            </a:pP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8.1 </a:t>
            </a:r>
            <a:r>
              <a:rPr dirty="0" sz="1300" spc="-10" b="1">
                <a:solidFill>
                  <a:srgbClr val="FFFFFF"/>
                </a:solidFill>
                <a:latin typeface="Times New Roman"/>
                <a:cs typeface="Times New Roman"/>
              </a:rPr>
              <a:t>GIỚI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THIỆU</a:t>
            </a:r>
            <a:r>
              <a:rPr dirty="0" sz="13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Họ STM32F1x có 3 loại timer</a:t>
            </a:r>
            <a:r>
              <a:rPr dirty="0"/>
              <a:t> </a:t>
            </a:r>
            <a:r>
              <a:rPr dirty="0" spc="-5"/>
              <a:t>là:</a:t>
            </a:r>
          </a:p>
          <a:p>
            <a:pPr marL="64325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pc="-5"/>
              <a:t>Các timer </a:t>
            </a:r>
            <a:r>
              <a:rPr dirty="0"/>
              <a:t>điều khiển nâng </a:t>
            </a:r>
            <a:r>
              <a:rPr dirty="0" spc="-5"/>
              <a:t>cao (Advanced </a:t>
            </a:r>
            <a:r>
              <a:rPr dirty="0"/>
              <a:t>control </a:t>
            </a:r>
            <a:r>
              <a:rPr dirty="0" spc="-5"/>
              <a:t>timers –</a:t>
            </a:r>
            <a:r>
              <a:rPr dirty="0"/>
              <a:t> TIM1&amp;TIM8)</a:t>
            </a:r>
          </a:p>
          <a:p>
            <a:pPr marL="643255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pc="-5"/>
              <a:t>Các timer </a:t>
            </a:r>
            <a:r>
              <a:rPr dirty="0"/>
              <a:t>cơ </a:t>
            </a:r>
            <a:r>
              <a:rPr dirty="0" spc="-5"/>
              <a:t>bản ( </a:t>
            </a:r>
            <a:r>
              <a:rPr dirty="0"/>
              <a:t>Basic </a:t>
            </a:r>
            <a:r>
              <a:rPr dirty="0" spc="-5"/>
              <a:t>timers –</a:t>
            </a:r>
            <a:r>
              <a:rPr dirty="0" spc="10"/>
              <a:t> </a:t>
            </a:r>
            <a:r>
              <a:rPr dirty="0"/>
              <a:t>TIM6&amp;TIM7)</a:t>
            </a:r>
          </a:p>
          <a:p>
            <a:pPr algn="r" marL="12700" marR="5080" indent="401955">
              <a:lnSpc>
                <a:spcPct val="95800"/>
              </a:lnSpc>
              <a:spcBef>
                <a:spcPts val="90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pc="-5"/>
              <a:t>Các timer sử dụng cho mục </a:t>
            </a:r>
            <a:r>
              <a:rPr dirty="0"/>
              <a:t>đích thông </a:t>
            </a:r>
            <a:r>
              <a:rPr dirty="0" spc="-5"/>
              <a:t>thường(General purpose </a:t>
            </a:r>
            <a:r>
              <a:rPr dirty="0"/>
              <a:t>timers </a:t>
            </a:r>
            <a:r>
              <a:rPr dirty="0" spc="-5"/>
              <a:t>–timer</a:t>
            </a:r>
            <a:r>
              <a:rPr dirty="0" spc="45"/>
              <a:t> </a:t>
            </a:r>
            <a:r>
              <a:rPr dirty="0" spc="-5"/>
              <a:t>còn</a:t>
            </a:r>
            <a:r>
              <a:rPr dirty="0" spc="5"/>
              <a:t> </a:t>
            </a:r>
            <a:r>
              <a:rPr dirty="0" spc="-5"/>
              <a:t>lại) </a:t>
            </a:r>
            <a:r>
              <a:rPr dirty="0" spc="-5"/>
              <a:t> </a:t>
            </a:r>
            <a:r>
              <a:rPr dirty="0" spc="-10"/>
              <a:t>Nội</a:t>
            </a:r>
            <a:r>
              <a:rPr dirty="0" spc="90"/>
              <a:t> </a:t>
            </a:r>
            <a:r>
              <a:rPr dirty="0"/>
              <a:t>dung</a:t>
            </a:r>
            <a:r>
              <a:rPr dirty="0" spc="95"/>
              <a:t> </a:t>
            </a:r>
            <a:r>
              <a:rPr dirty="0" spc="-5"/>
              <a:t>chương</a:t>
            </a:r>
            <a:r>
              <a:rPr dirty="0" spc="105"/>
              <a:t> </a:t>
            </a:r>
            <a:r>
              <a:rPr dirty="0" spc="-5"/>
              <a:t>8</a:t>
            </a:r>
            <a:r>
              <a:rPr dirty="0" spc="90"/>
              <a:t> </a:t>
            </a:r>
            <a:r>
              <a:rPr dirty="0" spc="-5"/>
              <a:t>chỉ</a:t>
            </a:r>
            <a:r>
              <a:rPr dirty="0" spc="95"/>
              <a:t> </a:t>
            </a:r>
            <a:r>
              <a:rPr dirty="0" spc="-5"/>
              <a:t>tập</a:t>
            </a:r>
            <a:r>
              <a:rPr dirty="0" spc="95"/>
              <a:t> </a:t>
            </a:r>
            <a:r>
              <a:rPr dirty="0"/>
              <a:t>trung</a:t>
            </a:r>
            <a:r>
              <a:rPr dirty="0" spc="90"/>
              <a:t> </a:t>
            </a:r>
            <a:r>
              <a:rPr dirty="0"/>
              <a:t>trình</a:t>
            </a:r>
            <a:r>
              <a:rPr dirty="0" spc="95"/>
              <a:t> </a:t>
            </a:r>
            <a:r>
              <a:rPr dirty="0"/>
              <a:t>bày</a:t>
            </a:r>
            <a:r>
              <a:rPr dirty="0" spc="85"/>
              <a:t> </a:t>
            </a:r>
            <a:r>
              <a:rPr dirty="0" spc="-5"/>
              <a:t>về</a:t>
            </a:r>
            <a:r>
              <a:rPr dirty="0" spc="90"/>
              <a:t> </a:t>
            </a:r>
            <a:r>
              <a:rPr dirty="0" spc="-5"/>
              <a:t>các</a:t>
            </a:r>
            <a:r>
              <a:rPr dirty="0" spc="100"/>
              <a:t> </a:t>
            </a:r>
            <a:r>
              <a:rPr dirty="0"/>
              <a:t>timer</a:t>
            </a:r>
            <a:r>
              <a:rPr dirty="0" spc="100"/>
              <a:t> </a:t>
            </a:r>
            <a:r>
              <a:rPr dirty="0" spc="-5"/>
              <a:t>điều</a:t>
            </a:r>
            <a:r>
              <a:rPr dirty="0" spc="105"/>
              <a:t> </a:t>
            </a:r>
            <a:r>
              <a:rPr dirty="0"/>
              <a:t>khiển</a:t>
            </a:r>
            <a:r>
              <a:rPr dirty="0" spc="95"/>
              <a:t> </a:t>
            </a:r>
            <a:r>
              <a:rPr dirty="0" spc="-5"/>
              <a:t>nâng</a:t>
            </a:r>
            <a:r>
              <a:rPr dirty="0" spc="95"/>
              <a:t> </a:t>
            </a:r>
            <a:r>
              <a:rPr dirty="0"/>
              <a:t>cao</a:t>
            </a:r>
            <a:r>
              <a:rPr dirty="0" spc="90"/>
              <a:t> </a:t>
            </a:r>
            <a:r>
              <a:rPr dirty="0" spc="-5"/>
              <a:t>vì</a:t>
            </a:r>
            <a:r>
              <a:rPr dirty="0" spc="95"/>
              <a:t> </a:t>
            </a:r>
            <a:r>
              <a:rPr dirty="0"/>
              <a:t>đây</a:t>
            </a:r>
            <a:r>
              <a:rPr dirty="0" spc="85"/>
              <a:t> </a:t>
            </a:r>
            <a:r>
              <a:rPr dirty="0"/>
              <a:t>là</a:t>
            </a:r>
            <a:r>
              <a:rPr dirty="0" spc="95"/>
              <a:t> </a:t>
            </a:r>
            <a:r>
              <a:rPr dirty="0" spc="-5"/>
              <a:t>2 </a:t>
            </a:r>
            <a:r>
              <a:rPr dirty="0" spc="-5"/>
              <a:t> </a:t>
            </a:r>
            <a:r>
              <a:rPr dirty="0" spc="-5"/>
              <a:t>timer có nhiều chức </a:t>
            </a:r>
            <a:r>
              <a:rPr dirty="0"/>
              <a:t>năng </a:t>
            </a:r>
            <a:r>
              <a:rPr dirty="0" spc="-5"/>
              <a:t>nhất. </a:t>
            </a:r>
            <a:r>
              <a:rPr dirty="0" spc="-10"/>
              <a:t>Điều </a:t>
            </a:r>
            <a:r>
              <a:rPr dirty="0" spc="-5"/>
              <a:t>khiển </a:t>
            </a:r>
            <a:r>
              <a:rPr dirty="0"/>
              <a:t>được </a:t>
            </a:r>
            <a:r>
              <a:rPr dirty="0" spc="-5"/>
              <a:t>2 timer </a:t>
            </a:r>
            <a:r>
              <a:rPr dirty="0"/>
              <a:t>này </a:t>
            </a:r>
            <a:r>
              <a:rPr dirty="0" spc="-5"/>
              <a:t>ta </a:t>
            </a:r>
            <a:r>
              <a:rPr dirty="0"/>
              <a:t>cũng </a:t>
            </a:r>
            <a:r>
              <a:rPr dirty="0" spc="-5"/>
              <a:t>có thể điều khiển ở </a:t>
            </a:r>
            <a:r>
              <a:rPr dirty="0" spc="-10"/>
              <a:t>mức</a:t>
            </a:r>
            <a:r>
              <a:rPr dirty="0" spc="-120"/>
              <a:t> </a:t>
            </a:r>
            <a:r>
              <a:rPr dirty="0" spc="-5"/>
              <a:t>độ</a:t>
            </a:r>
          </a:p>
          <a:p>
            <a:pPr algn="just" marL="12700">
              <a:lnSpc>
                <a:spcPts val="1465"/>
              </a:lnSpc>
            </a:pPr>
            <a:r>
              <a:rPr dirty="0" spc="-5"/>
              <a:t>cơ bản các timer còn</a:t>
            </a:r>
            <a:r>
              <a:rPr dirty="0" spc="5"/>
              <a:t> </a:t>
            </a:r>
            <a:r>
              <a:rPr dirty="0"/>
              <a:t>lại.</a:t>
            </a:r>
          </a:p>
          <a:p>
            <a:pPr algn="just" marL="12700" marR="5080" indent="287655">
              <a:lnSpc>
                <a:spcPct val="95900"/>
              </a:lnSpc>
              <a:spcBef>
                <a:spcPts val="25"/>
              </a:spcBef>
            </a:pPr>
            <a:r>
              <a:rPr dirty="0" spc="-5"/>
              <a:t>Timer </a:t>
            </a:r>
            <a:r>
              <a:rPr dirty="0"/>
              <a:t>điều </a:t>
            </a:r>
            <a:r>
              <a:rPr dirty="0" spc="-5"/>
              <a:t>khiển </a:t>
            </a:r>
            <a:r>
              <a:rPr dirty="0"/>
              <a:t>nâng </a:t>
            </a:r>
            <a:r>
              <a:rPr dirty="0" spc="-5"/>
              <a:t>cao (TIM1&amp;TIM8) là các timer 16 bit, có khả năng tự động nạp lại  và có bộ </a:t>
            </a:r>
            <a:r>
              <a:rPr dirty="0"/>
              <a:t>chia </a:t>
            </a:r>
            <a:r>
              <a:rPr dirty="0" spc="-5"/>
              <a:t>trước. </a:t>
            </a:r>
            <a:r>
              <a:rPr dirty="0"/>
              <a:t>Các </a:t>
            </a:r>
            <a:r>
              <a:rPr dirty="0" spc="-5"/>
              <a:t>timer </a:t>
            </a:r>
            <a:r>
              <a:rPr dirty="0"/>
              <a:t>này </a:t>
            </a:r>
            <a:r>
              <a:rPr dirty="0" spc="-5"/>
              <a:t>có </a:t>
            </a:r>
            <a:r>
              <a:rPr dirty="0"/>
              <a:t>thể được </a:t>
            </a:r>
            <a:r>
              <a:rPr dirty="0" spc="-5"/>
              <a:t>sử </a:t>
            </a:r>
            <a:r>
              <a:rPr dirty="0"/>
              <a:t>dụng cho nhiều </a:t>
            </a:r>
            <a:r>
              <a:rPr dirty="0" spc="-5"/>
              <a:t>mục </a:t>
            </a:r>
            <a:r>
              <a:rPr dirty="0"/>
              <a:t>đích </a:t>
            </a:r>
            <a:r>
              <a:rPr dirty="0" spc="-5"/>
              <a:t>khác </a:t>
            </a:r>
            <a:r>
              <a:rPr dirty="0"/>
              <a:t>nhau như </a:t>
            </a:r>
            <a:r>
              <a:rPr dirty="0" spc="-5"/>
              <a:t>là  đo</a:t>
            </a:r>
            <a:r>
              <a:rPr dirty="0" spc="-25"/>
              <a:t> </a:t>
            </a:r>
            <a:r>
              <a:rPr dirty="0" spc="-5"/>
              <a:t>độ</a:t>
            </a:r>
            <a:r>
              <a:rPr dirty="0" spc="-25"/>
              <a:t> </a:t>
            </a:r>
            <a:r>
              <a:rPr dirty="0" spc="-5"/>
              <a:t>rộng</a:t>
            </a:r>
            <a:r>
              <a:rPr dirty="0" spc="-20"/>
              <a:t> </a:t>
            </a:r>
            <a:r>
              <a:rPr dirty="0" spc="-5"/>
              <a:t>xung</a:t>
            </a:r>
            <a:r>
              <a:rPr dirty="0" spc="-25"/>
              <a:t> </a:t>
            </a:r>
            <a:r>
              <a:rPr dirty="0"/>
              <a:t>hay</a:t>
            </a:r>
            <a:r>
              <a:rPr dirty="0" spc="-50"/>
              <a:t> </a:t>
            </a:r>
            <a:r>
              <a:rPr dirty="0"/>
              <a:t>tạo</a:t>
            </a:r>
            <a:r>
              <a:rPr dirty="0" spc="-25"/>
              <a:t> </a:t>
            </a:r>
            <a:r>
              <a:rPr dirty="0" spc="-5"/>
              <a:t>ra</a:t>
            </a:r>
            <a:r>
              <a:rPr dirty="0" spc="-15"/>
              <a:t> </a:t>
            </a:r>
            <a:r>
              <a:rPr dirty="0" spc="-5"/>
              <a:t>các</a:t>
            </a:r>
            <a:r>
              <a:rPr dirty="0" spc="-20"/>
              <a:t> </a:t>
            </a:r>
            <a:r>
              <a:rPr dirty="0" spc="-5"/>
              <a:t>dạng</a:t>
            </a:r>
            <a:r>
              <a:rPr dirty="0" spc="-20"/>
              <a:t> </a:t>
            </a:r>
            <a:r>
              <a:rPr dirty="0" spc="-10"/>
              <a:t>sóng</a:t>
            </a:r>
            <a:r>
              <a:rPr dirty="0" spc="-25"/>
              <a:t> </a:t>
            </a:r>
            <a:r>
              <a:rPr dirty="0" spc="-5"/>
              <a:t>điện</a:t>
            </a:r>
            <a:r>
              <a:rPr dirty="0" spc="-15"/>
              <a:t> </a:t>
            </a:r>
            <a:r>
              <a:rPr dirty="0" spc="-5"/>
              <a:t>áp</a:t>
            </a:r>
            <a:r>
              <a:rPr dirty="0" spc="-15"/>
              <a:t> </a:t>
            </a:r>
            <a:r>
              <a:rPr dirty="0" spc="-5"/>
              <a:t>ngõ</a:t>
            </a:r>
            <a:r>
              <a:rPr dirty="0" spc="-25"/>
              <a:t> </a:t>
            </a:r>
            <a:r>
              <a:rPr dirty="0" spc="-5"/>
              <a:t>ra</a:t>
            </a:r>
            <a:r>
              <a:rPr dirty="0" spc="-20"/>
              <a:t> </a:t>
            </a:r>
            <a:r>
              <a:rPr dirty="0" spc="-5"/>
              <a:t>với</a:t>
            </a:r>
            <a:r>
              <a:rPr dirty="0" spc="-25"/>
              <a:t> </a:t>
            </a:r>
            <a:r>
              <a:rPr dirty="0" spc="-5"/>
              <a:t>độ</a:t>
            </a:r>
            <a:r>
              <a:rPr dirty="0" spc="-25"/>
              <a:t> </a:t>
            </a:r>
            <a:r>
              <a:rPr dirty="0" spc="-5"/>
              <a:t>rộng</a:t>
            </a:r>
            <a:r>
              <a:rPr dirty="0" spc="-15"/>
              <a:t> </a:t>
            </a:r>
            <a:r>
              <a:rPr dirty="0" spc="-5"/>
              <a:t>xung</a:t>
            </a:r>
            <a:r>
              <a:rPr dirty="0" spc="-25"/>
              <a:t> </a:t>
            </a:r>
            <a:r>
              <a:rPr dirty="0" spc="-5"/>
              <a:t>có</a:t>
            </a:r>
            <a:r>
              <a:rPr dirty="0" spc="-20"/>
              <a:t> </a:t>
            </a:r>
            <a:r>
              <a:rPr dirty="0" spc="-5"/>
              <a:t>thể</a:t>
            </a:r>
            <a:r>
              <a:rPr dirty="0" spc="-20"/>
              <a:t> </a:t>
            </a:r>
            <a:r>
              <a:rPr dirty="0" spc="-5"/>
              <a:t>được</a:t>
            </a:r>
            <a:r>
              <a:rPr dirty="0" spc="-25"/>
              <a:t> </a:t>
            </a:r>
            <a:r>
              <a:rPr dirty="0" spc="-5"/>
              <a:t>điều</a:t>
            </a:r>
            <a:r>
              <a:rPr dirty="0" spc="-10"/>
              <a:t> </a:t>
            </a:r>
            <a:r>
              <a:rPr dirty="0" spc="-5"/>
              <a:t>biến  từ vài micro </a:t>
            </a:r>
            <a:r>
              <a:rPr dirty="0"/>
              <a:t>giây </a:t>
            </a:r>
            <a:r>
              <a:rPr dirty="0" spc="-5"/>
              <a:t>đến </a:t>
            </a:r>
            <a:r>
              <a:rPr dirty="0"/>
              <a:t>vài </a:t>
            </a:r>
            <a:r>
              <a:rPr dirty="0" spc="-10"/>
              <a:t>mili </a:t>
            </a:r>
            <a:r>
              <a:rPr dirty="0"/>
              <a:t>giây bằng </a:t>
            </a:r>
            <a:r>
              <a:rPr dirty="0" spc="-5"/>
              <a:t>cách </a:t>
            </a:r>
            <a:r>
              <a:rPr dirty="0"/>
              <a:t>sử </a:t>
            </a:r>
            <a:r>
              <a:rPr dirty="0" spc="-5"/>
              <a:t>dụng các </a:t>
            </a:r>
            <a:r>
              <a:rPr dirty="0"/>
              <a:t>bộ chia </a:t>
            </a:r>
            <a:r>
              <a:rPr dirty="0" spc="-5"/>
              <a:t>trước. Timer điều </a:t>
            </a:r>
            <a:r>
              <a:rPr dirty="0"/>
              <a:t>khiển nâng  </a:t>
            </a:r>
            <a:r>
              <a:rPr dirty="0" spc="-5"/>
              <a:t>cao và các timer sử </a:t>
            </a:r>
            <a:r>
              <a:rPr dirty="0"/>
              <a:t>dụng </a:t>
            </a:r>
            <a:r>
              <a:rPr dirty="0" spc="-5"/>
              <a:t>cho mục đích thông thường hoạt động </a:t>
            </a:r>
            <a:r>
              <a:rPr dirty="0"/>
              <a:t>hoàn </a:t>
            </a:r>
            <a:r>
              <a:rPr dirty="0" spc="-5"/>
              <a:t>toàn độc lập với </a:t>
            </a:r>
            <a:r>
              <a:rPr dirty="0"/>
              <a:t>nhau </a:t>
            </a:r>
            <a:r>
              <a:rPr dirty="0" spc="-5"/>
              <a:t>và  không </a:t>
            </a:r>
            <a:r>
              <a:rPr dirty="0"/>
              <a:t>cùng </a:t>
            </a:r>
            <a:r>
              <a:rPr dirty="0" spc="-5"/>
              <a:t>chia sẻ bất cứ tài nguyên </a:t>
            </a:r>
            <a:r>
              <a:rPr dirty="0"/>
              <a:t>nào </a:t>
            </a:r>
            <a:r>
              <a:rPr dirty="0" spc="-5"/>
              <a:t>của</a:t>
            </a:r>
            <a:r>
              <a:rPr dirty="0" spc="45"/>
              <a:t> </a:t>
            </a:r>
            <a:r>
              <a:rPr dirty="0" spc="-5"/>
              <a:t>chip.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2700" y="4363846"/>
            <a:ext cx="6351905" cy="19050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470"/>
              </a:lnSpc>
            </a:pP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8.2 NHỮNG 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ĐẶC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ĐIỂM CHÍNH 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dirty="0" sz="1300" spc="3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TIM1&amp;TIM8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288" y="4526407"/>
            <a:ext cx="6326505" cy="4732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timer </a:t>
            </a:r>
            <a:r>
              <a:rPr dirty="0" sz="1300" spc="-5">
                <a:latin typeface="Times New Roman"/>
                <a:cs typeface="Times New Roman"/>
              </a:rPr>
              <a:t>điều </a:t>
            </a:r>
            <a:r>
              <a:rPr dirty="0" sz="1300">
                <a:latin typeface="Times New Roman"/>
                <a:cs typeface="Times New Roman"/>
              </a:rPr>
              <a:t>khiển </a:t>
            </a:r>
            <a:r>
              <a:rPr dirty="0" sz="1300" spc="-5">
                <a:latin typeface="Times New Roman"/>
                <a:cs typeface="Times New Roman"/>
              </a:rPr>
              <a:t>nâng cao </a:t>
            </a:r>
            <a:r>
              <a:rPr dirty="0" sz="1300">
                <a:latin typeface="Times New Roman"/>
                <a:cs typeface="Times New Roman"/>
              </a:rPr>
              <a:t>có </a:t>
            </a:r>
            <a:r>
              <a:rPr dirty="0" sz="1300" spc="-5">
                <a:latin typeface="Times New Roman"/>
                <a:cs typeface="Times New Roman"/>
              </a:rPr>
              <a:t>khả </a:t>
            </a:r>
            <a:r>
              <a:rPr dirty="0" sz="1300">
                <a:latin typeface="Times New Roman"/>
                <a:cs typeface="Times New Roman"/>
              </a:rPr>
              <a:t>năng </a:t>
            </a:r>
            <a:r>
              <a:rPr dirty="0" sz="1300" spc="-5">
                <a:latin typeface="Times New Roman"/>
                <a:cs typeface="Times New Roman"/>
              </a:rPr>
              <a:t>tự động nạp </a:t>
            </a:r>
            <a:r>
              <a:rPr dirty="0" sz="1300">
                <a:latin typeface="Times New Roman"/>
                <a:cs typeface="Times New Roman"/>
              </a:rPr>
              <a:t>lại </a:t>
            </a:r>
            <a:r>
              <a:rPr dirty="0" sz="1300" spc="-5">
                <a:latin typeface="Times New Roman"/>
                <a:cs typeface="Times New Roman"/>
              </a:rPr>
              <a:t>và hỗ </a:t>
            </a:r>
            <a:r>
              <a:rPr dirty="0" sz="1300">
                <a:latin typeface="Times New Roman"/>
                <a:cs typeface="Times New Roman"/>
              </a:rPr>
              <a:t>trợ </a:t>
            </a:r>
            <a:r>
              <a:rPr dirty="0" sz="1300" spc="-5">
                <a:latin typeface="Times New Roman"/>
                <a:cs typeface="Times New Roman"/>
              </a:rPr>
              <a:t>nhiều </a:t>
            </a:r>
            <a:r>
              <a:rPr dirty="0" sz="1300">
                <a:latin typeface="Times New Roman"/>
                <a:cs typeface="Times New Roman"/>
              </a:rPr>
              <a:t>kiểu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đếm: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Đếm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lên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Đếm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xuống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ts val="1525"/>
              </a:lnSpc>
              <a:spcBef>
                <a:spcPts val="2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Đếm lên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xuống</a:t>
            </a:r>
            <a:endParaRPr sz="1300">
              <a:latin typeface="Times New Roman"/>
              <a:cs typeface="Times New Roman"/>
            </a:endParaRPr>
          </a:p>
          <a:p>
            <a:pPr marL="241300" marR="252729">
              <a:lnSpc>
                <a:spcPts val="1500"/>
              </a:lnSpc>
              <a:spcBef>
                <a:spcPts val="60"/>
              </a:spcBef>
            </a:pPr>
            <a:r>
              <a:rPr dirty="0" sz="1300" spc="-5">
                <a:latin typeface="Times New Roman"/>
                <a:cs typeface="Times New Roman"/>
              </a:rPr>
              <a:t>Bộ chia trước 16 bit </a:t>
            </a:r>
            <a:r>
              <a:rPr dirty="0" sz="1300">
                <a:latin typeface="Times New Roman"/>
                <a:cs typeface="Times New Roman"/>
              </a:rPr>
              <a:t>cho </a:t>
            </a:r>
            <a:r>
              <a:rPr dirty="0" sz="1300" spc="-5">
                <a:latin typeface="Times New Roman"/>
                <a:cs typeface="Times New Roman"/>
              </a:rPr>
              <a:t>phép chia tần số </a:t>
            </a:r>
            <a:r>
              <a:rPr dirty="0" sz="1300">
                <a:latin typeface="Times New Roman"/>
                <a:cs typeface="Times New Roman"/>
              </a:rPr>
              <a:t>nguồn </a:t>
            </a:r>
            <a:r>
              <a:rPr dirty="0" sz="1300" spc="-5">
                <a:latin typeface="Times New Roman"/>
                <a:cs typeface="Times New Roman"/>
              </a:rPr>
              <a:t>xung </a:t>
            </a:r>
            <a:r>
              <a:rPr dirty="0" sz="1300">
                <a:latin typeface="Times New Roman"/>
                <a:cs typeface="Times New Roman"/>
              </a:rPr>
              <a:t>clock </a:t>
            </a:r>
            <a:r>
              <a:rPr dirty="0" sz="1300" spc="-5">
                <a:latin typeface="Times New Roman"/>
                <a:cs typeface="Times New Roman"/>
              </a:rPr>
              <a:t>ngõ vào từ 1 đến </a:t>
            </a:r>
            <a:r>
              <a:rPr dirty="0" sz="1300">
                <a:latin typeface="Times New Roman"/>
                <a:cs typeface="Times New Roman"/>
              </a:rPr>
              <a:t>65535 </a:t>
            </a:r>
            <a:r>
              <a:rPr dirty="0" sz="1300" spc="-10">
                <a:latin typeface="Times New Roman"/>
                <a:cs typeface="Times New Roman"/>
              </a:rPr>
              <a:t>lần.  </a:t>
            </a:r>
            <a:r>
              <a:rPr dirty="0" sz="1300" spc="-5">
                <a:latin typeface="Times New Roman"/>
                <a:cs typeface="Times New Roman"/>
              </a:rPr>
              <a:t>Có tới 4 kênh độc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lập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ts val="1545"/>
              </a:lnSpc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Ngõ vào Capture( </a:t>
            </a:r>
            <a:r>
              <a:rPr dirty="0" sz="1300">
                <a:latin typeface="Times New Roman"/>
                <a:cs typeface="Times New Roman"/>
              </a:rPr>
              <a:t>Input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Capture)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Ngõ ra Compare( </a:t>
            </a:r>
            <a:r>
              <a:rPr dirty="0" sz="1300">
                <a:latin typeface="Times New Roman"/>
                <a:cs typeface="Times New Roman"/>
              </a:rPr>
              <a:t>Output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Compare)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Ngõ ra PWM( Output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PWM)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ts val="1530"/>
              </a:lnSpc>
              <a:spcBef>
                <a:spcPts val="20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10">
                <a:latin typeface="Times New Roman"/>
                <a:cs typeface="Times New Roman"/>
              </a:rPr>
              <a:t>Ngõ </a:t>
            </a:r>
            <a:r>
              <a:rPr dirty="0" sz="1300" spc="-5">
                <a:latin typeface="Times New Roman"/>
                <a:cs typeface="Times New Roman"/>
              </a:rPr>
              <a:t>ra của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1 </a:t>
            </a:r>
            <a:r>
              <a:rPr dirty="0" sz="1300">
                <a:latin typeface="Times New Roman"/>
                <a:cs typeface="Times New Roman"/>
              </a:rPr>
              <a:t>xung( </a:t>
            </a:r>
            <a:r>
              <a:rPr dirty="0" sz="1300" spc="-5">
                <a:latin typeface="Times New Roman"/>
                <a:cs typeface="Times New Roman"/>
              </a:rPr>
              <a:t>One-pulse mode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output)</a:t>
            </a:r>
            <a:endParaRPr sz="1300">
              <a:latin typeface="Times New Roman"/>
              <a:cs typeface="Times New Roman"/>
            </a:endParaRPr>
          </a:p>
          <a:p>
            <a:pPr marL="12700" marR="5080" indent="287655">
              <a:lnSpc>
                <a:spcPts val="1490"/>
              </a:lnSpc>
              <a:spcBef>
                <a:spcPts val="80"/>
              </a:spcBef>
            </a:pPr>
            <a:r>
              <a:rPr dirty="0" sz="1300" spc="-10">
                <a:latin typeface="Times New Roman"/>
                <a:cs typeface="Times New Roman"/>
              </a:rPr>
              <a:t>Mạch </a:t>
            </a:r>
            <a:r>
              <a:rPr dirty="0" sz="1300">
                <a:latin typeface="Times New Roman"/>
                <a:cs typeface="Times New Roman"/>
              </a:rPr>
              <a:t>đồng </a:t>
            </a: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giúp </a:t>
            </a:r>
            <a:r>
              <a:rPr dirty="0" sz="1300" spc="-5">
                <a:latin typeface="Times New Roman"/>
                <a:cs typeface="Times New Roman"/>
              </a:rPr>
              <a:t>điều khiển timer </a:t>
            </a:r>
            <a:r>
              <a:rPr dirty="0" sz="1300">
                <a:latin typeface="Times New Roman"/>
                <a:cs typeface="Times New Roman"/>
              </a:rPr>
              <a:t>bằng </a:t>
            </a:r>
            <a:r>
              <a:rPr dirty="0" sz="1300" spc="-5">
                <a:latin typeface="Times New Roman"/>
                <a:cs typeface="Times New Roman"/>
              </a:rPr>
              <a:t>tín hiệu bên ngoài và tạo kết nối bên trong giữa  một vài </a:t>
            </a:r>
            <a:r>
              <a:rPr dirty="0" sz="1300">
                <a:latin typeface="Times New Roman"/>
                <a:cs typeface="Times New Roman"/>
              </a:rPr>
              <a:t>timer </a:t>
            </a:r>
            <a:r>
              <a:rPr dirty="0" sz="1300" spc="-5">
                <a:latin typeface="Times New Roman"/>
                <a:cs typeface="Times New Roman"/>
              </a:rPr>
              <a:t>với nhau.</a:t>
            </a:r>
            <a:endParaRPr sz="1300">
              <a:latin typeface="Times New Roman"/>
              <a:cs typeface="Times New Roman"/>
            </a:endParaRPr>
          </a:p>
          <a:p>
            <a:pPr marL="12700" marR="6350" indent="287655">
              <a:lnSpc>
                <a:spcPts val="1500"/>
              </a:lnSpc>
            </a:pPr>
            <a:r>
              <a:rPr dirty="0" sz="1300" spc="-5">
                <a:latin typeface="Times New Roman"/>
                <a:cs typeface="Times New Roman"/>
              </a:rPr>
              <a:t>Bộ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lặp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phép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tạo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sự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kiện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cập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nhật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cập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chỉ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khi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counter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đủ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số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chu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kỳ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đã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cài  đặt trong </a:t>
            </a:r>
            <a:r>
              <a:rPr dirty="0" sz="1300">
                <a:latin typeface="Times New Roman"/>
                <a:cs typeface="Times New Roman"/>
              </a:rPr>
              <a:t>bộ đếm lặp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này.</a:t>
            </a:r>
            <a:endParaRPr sz="1300">
              <a:latin typeface="Times New Roman"/>
              <a:cs typeface="Times New Roman"/>
            </a:endParaRPr>
          </a:p>
          <a:p>
            <a:pPr marL="300355">
              <a:lnSpc>
                <a:spcPts val="1420"/>
              </a:lnSpc>
            </a:pPr>
            <a:r>
              <a:rPr dirty="0" sz="1300" spc="-5">
                <a:latin typeface="Times New Roman"/>
                <a:cs typeface="Times New Roman"/>
              </a:rPr>
              <a:t>Ngõ </a:t>
            </a:r>
            <a:r>
              <a:rPr dirty="0" sz="1300">
                <a:latin typeface="Times New Roman"/>
                <a:cs typeface="Times New Roman"/>
              </a:rPr>
              <a:t>vào </a:t>
            </a:r>
            <a:r>
              <a:rPr dirty="0" sz="1300" spc="-5">
                <a:latin typeface="Times New Roman"/>
                <a:cs typeface="Times New Roman"/>
              </a:rPr>
              <a:t>Break </a:t>
            </a:r>
            <a:r>
              <a:rPr dirty="0" sz="1300">
                <a:latin typeface="Times New Roman"/>
                <a:cs typeface="Times New Roman"/>
              </a:rPr>
              <a:t>cho </a:t>
            </a:r>
            <a:r>
              <a:rPr dirty="0" sz="1300" spc="-5">
                <a:latin typeface="Times New Roman"/>
                <a:cs typeface="Times New Roman"/>
              </a:rPr>
              <a:t>phép điều khiển </a:t>
            </a:r>
            <a:r>
              <a:rPr dirty="0" sz="1300">
                <a:latin typeface="Times New Roman"/>
                <a:cs typeface="Times New Roman"/>
              </a:rPr>
              <a:t>tín hiệu </a:t>
            </a:r>
            <a:r>
              <a:rPr dirty="0" sz="1300" spc="-5">
                <a:latin typeface="Times New Roman"/>
                <a:cs typeface="Times New Roman"/>
              </a:rPr>
              <a:t>ngõ ra </a:t>
            </a:r>
            <a:r>
              <a:rPr dirty="0" sz="1300">
                <a:latin typeface="Times New Roman"/>
                <a:cs typeface="Times New Roman"/>
              </a:rPr>
              <a:t>của </a:t>
            </a:r>
            <a:r>
              <a:rPr dirty="0" sz="1300" spc="-5">
                <a:latin typeface="Times New Roman"/>
                <a:cs typeface="Times New Roman"/>
              </a:rPr>
              <a:t>timer về trạng thái mặc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định.</a:t>
            </a:r>
            <a:endParaRPr sz="1300">
              <a:latin typeface="Times New Roman"/>
              <a:cs typeface="Times New Roman"/>
            </a:endParaRPr>
          </a:p>
          <a:p>
            <a:pPr marL="300355">
              <a:lnSpc>
                <a:spcPts val="1530"/>
              </a:lnSpc>
            </a:pPr>
            <a:r>
              <a:rPr dirty="0" sz="1300" spc="-5">
                <a:latin typeface="Times New Roman"/>
                <a:cs typeface="Times New Roman"/>
              </a:rPr>
              <a:t>Có thể tạo ra </a:t>
            </a:r>
            <a:r>
              <a:rPr dirty="0" sz="1300">
                <a:latin typeface="Times New Roman"/>
                <a:cs typeface="Times New Roman"/>
              </a:rPr>
              <a:t>ngắt </a:t>
            </a:r>
            <a:r>
              <a:rPr dirty="0" sz="1300" spc="-5">
                <a:latin typeface="Times New Roman"/>
                <a:cs typeface="Times New Roman"/>
              </a:rPr>
              <a:t>hoặc </a:t>
            </a:r>
            <a:r>
              <a:rPr dirty="0" sz="1300" spc="-15">
                <a:latin typeface="Times New Roman"/>
                <a:cs typeface="Times New Roman"/>
              </a:rPr>
              <a:t>yêu </a:t>
            </a:r>
            <a:r>
              <a:rPr dirty="0" sz="1300" spc="-5">
                <a:latin typeface="Times New Roman"/>
                <a:cs typeface="Times New Roman"/>
              </a:rPr>
              <a:t>cầu </a:t>
            </a:r>
            <a:r>
              <a:rPr dirty="0" sz="1300" spc="-10">
                <a:latin typeface="Times New Roman"/>
                <a:cs typeface="Times New Roman"/>
              </a:rPr>
              <a:t>DMA </a:t>
            </a:r>
            <a:r>
              <a:rPr dirty="0" sz="1300" spc="-5">
                <a:latin typeface="Times New Roman"/>
                <a:cs typeface="Times New Roman"/>
              </a:rPr>
              <a:t>khi một trong các sự kiện </a:t>
            </a:r>
            <a:r>
              <a:rPr dirty="0" sz="1300" spc="-10">
                <a:latin typeface="Times New Roman"/>
                <a:cs typeface="Times New Roman"/>
              </a:rPr>
              <a:t>sau </a:t>
            </a:r>
            <a:r>
              <a:rPr dirty="0" sz="1300">
                <a:latin typeface="Times New Roman"/>
                <a:cs typeface="Times New Roman"/>
              </a:rPr>
              <a:t>xảy</a:t>
            </a:r>
            <a:r>
              <a:rPr dirty="0" sz="1300" spc="1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ra: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Cập nhật: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tràn, cài đặt bộ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đếm.</a:t>
            </a:r>
            <a:endParaRPr sz="1300">
              <a:latin typeface="Times New Roman"/>
              <a:cs typeface="Times New Roman"/>
            </a:endParaRPr>
          </a:p>
          <a:p>
            <a:pPr marL="643255" marR="10795" indent="-228600">
              <a:lnSpc>
                <a:spcPts val="1490"/>
              </a:lnSpc>
              <a:spcBef>
                <a:spcPts val="14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Sự kiện kích hoạt: bắt đầu đếm, dừng đếm, </a:t>
            </a:r>
            <a:r>
              <a:rPr dirty="0" sz="1300">
                <a:latin typeface="Times New Roman"/>
                <a:cs typeface="Times New Roman"/>
              </a:rPr>
              <a:t>cài </a:t>
            </a:r>
            <a:r>
              <a:rPr dirty="0" sz="1300" spc="-5">
                <a:latin typeface="Times New Roman"/>
                <a:cs typeface="Times New Roman"/>
              </a:rPr>
              <a:t>đặt hoặc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bằng nguồn kích hoạt  bên trong, bên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ngoài.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ts val="1555"/>
              </a:lnSpc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Input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Output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Compare</a:t>
            </a:r>
            <a:endParaRPr sz="1300">
              <a:latin typeface="Times New Roman"/>
              <a:cs typeface="Times New Roman"/>
            </a:endParaRPr>
          </a:p>
          <a:p>
            <a:pPr marL="643255" indent="-229235">
              <a:lnSpc>
                <a:spcPts val="1530"/>
              </a:lnSpc>
              <a:spcBef>
                <a:spcPts val="25"/>
              </a:spcBef>
              <a:buFont typeface="Symbol"/>
              <a:buChar char=""/>
              <a:tabLst>
                <a:tab pos="643255" algn="l"/>
                <a:tab pos="643890" algn="l"/>
              </a:tabLst>
            </a:pPr>
            <a:r>
              <a:rPr dirty="0" sz="1300" spc="-5">
                <a:latin typeface="Times New Roman"/>
                <a:cs typeface="Times New Roman"/>
              </a:rPr>
              <a:t>Break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Input</a:t>
            </a:r>
            <a:endParaRPr sz="1300">
              <a:latin typeface="Times New Roman"/>
              <a:cs typeface="Times New Roman"/>
            </a:endParaRPr>
          </a:p>
          <a:p>
            <a:pPr marL="300355" marR="2625725">
              <a:lnSpc>
                <a:spcPts val="1490"/>
              </a:lnSpc>
              <a:spcBef>
                <a:spcPts val="75"/>
              </a:spcBef>
            </a:pPr>
            <a:r>
              <a:rPr dirty="0" sz="1300" spc="-5">
                <a:latin typeface="Times New Roman"/>
                <a:cs typeface="Times New Roman"/>
              </a:rPr>
              <a:t>Hỗ </a:t>
            </a:r>
            <a:r>
              <a:rPr dirty="0" sz="1300">
                <a:latin typeface="Times New Roman"/>
                <a:cs typeface="Times New Roman"/>
              </a:rPr>
              <a:t>trợ </a:t>
            </a:r>
            <a:r>
              <a:rPr dirty="0" sz="1300" spc="-10">
                <a:latin typeface="Times New Roman"/>
                <a:cs typeface="Times New Roman"/>
              </a:rPr>
              <a:t>mạch </a:t>
            </a:r>
            <a:r>
              <a:rPr dirty="0" sz="1300" spc="-5">
                <a:latin typeface="Times New Roman"/>
                <a:cs typeface="Times New Roman"/>
              </a:rPr>
              <a:t>giao </a:t>
            </a:r>
            <a:r>
              <a:rPr dirty="0" sz="1300">
                <a:latin typeface="Times New Roman"/>
                <a:cs typeface="Times New Roman"/>
              </a:rPr>
              <a:t>tiếp </a:t>
            </a:r>
            <a:r>
              <a:rPr dirty="0" sz="1300" spc="-5">
                <a:latin typeface="Times New Roman"/>
                <a:cs typeface="Times New Roman"/>
              </a:rPr>
              <a:t>với </a:t>
            </a:r>
            <a:r>
              <a:rPr dirty="0" sz="1300">
                <a:latin typeface="Times New Roman"/>
                <a:cs typeface="Times New Roman"/>
              </a:rPr>
              <a:t>cảm </a:t>
            </a:r>
            <a:r>
              <a:rPr dirty="0" sz="1300" spc="-5">
                <a:latin typeface="Times New Roman"/>
                <a:cs typeface="Times New Roman"/>
              </a:rPr>
              <a:t>biến </a:t>
            </a:r>
            <a:r>
              <a:rPr dirty="0" sz="1300">
                <a:latin typeface="Times New Roman"/>
                <a:cs typeface="Times New Roman"/>
              </a:rPr>
              <a:t>hall và </a:t>
            </a:r>
            <a:r>
              <a:rPr dirty="0" sz="1300" spc="-5">
                <a:latin typeface="Times New Roman"/>
                <a:cs typeface="Times New Roman"/>
              </a:rPr>
              <a:t>encoder  Có các ngõ vào </a:t>
            </a:r>
            <a:r>
              <a:rPr dirty="0" sz="1300">
                <a:latin typeface="Times New Roman"/>
                <a:cs typeface="Times New Roman"/>
              </a:rPr>
              <a:t>nhận </a:t>
            </a:r>
            <a:r>
              <a:rPr dirty="0" sz="1300" spc="-5">
                <a:latin typeface="Times New Roman"/>
                <a:cs typeface="Times New Roman"/>
              </a:rPr>
              <a:t>xung </a:t>
            </a:r>
            <a:r>
              <a:rPr dirty="0" sz="1300">
                <a:latin typeface="Times New Roman"/>
                <a:cs typeface="Times New Roman"/>
              </a:rPr>
              <a:t>kích </a:t>
            </a:r>
            <a:r>
              <a:rPr dirty="0" sz="1300" spc="-5">
                <a:latin typeface="Times New Roman"/>
                <a:cs typeface="Times New Roman"/>
              </a:rPr>
              <a:t>hoạt từ </a:t>
            </a:r>
            <a:r>
              <a:rPr dirty="0" sz="1300">
                <a:latin typeface="Times New Roman"/>
                <a:cs typeface="Times New Roman"/>
              </a:rPr>
              <a:t>bên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ngoài.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228091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102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63" y="3874135"/>
            <a:ext cx="6327140" cy="3865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8975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b="1">
                <a:latin typeface="Times New Roman"/>
                <a:cs typeface="Times New Roman"/>
              </a:rPr>
              <a:t>8.14 </a:t>
            </a:r>
            <a:r>
              <a:rPr dirty="0" sz="1300" spc="-5">
                <a:latin typeface="Times New Roman"/>
                <a:cs typeface="Times New Roman"/>
              </a:rPr>
              <a:t>ví dụ về chế độ one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pulse</a:t>
            </a:r>
            <a:endParaRPr sz="1300">
              <a:latin typeface="Times New Roman"/>
              <a:cs typeface="Times New Roman"/>
            </a:endParaRPr>
          </a:p>
          <a:p>
            <a:pPr marL="300355" marR="5080">
              <a:lnSpc>
                <a:spcPts val="1500"/>
              </a:lnSpc>
              <a:spcBef>
                <a:spcPts val="125"/>
              </a:spcBef>
            </a:pPr>
            <a:r>
              <a:rPr dirty="0" baseline="4273" sz="1950" spc="-7">
                <a:latin typeface="Times New Roman"/>
                <a:cs typeface="Times New Roman"/>
              </a:rPr>
              <a:t>Thông số thời gian trễ t</a:t>
            </a:r>
            <a:r>
              <a:rPr dirty="0" sz="850" spc="-5">
                <a:latin typeface="Times New Roman"/>
                <a:cs typeface="Times New Roman"/>
              </a:rPr>
              <a:t>DELAY </a:t>
            </a:r>
            <a:r>
              <a:rPr dirty="0" baseline="4273" sz="1950" spc="-7">
                <a:latin typeface="Times New Roman"/>
                <a:cs typeface="Times New Roman"/>
              </a:rPr>
              <a:t>được định bởi giá trị </a:t>
            </a:r>
            <a:r>
              <a:rPr dirty="0" baseline="4273" sz="1950">
                <a:latin typeface="Times New Roman"/>
                <a:cs typeface="Times New Roman"/>
              </a:rPr>
              <a:t>so </a:t>
            </a:r>
            <a:r>
              <a:rPr dirty="0" baseline="4273" sz="1950" spc="-7">
                <a:latin typeface="Times New Roman"/>
                <a:cs typeface="Times New Roman"/>
              </a:rPr>
              <a:t>sánh </a:t>
            </a:r>
            <a:r>
              <a:rPr dirty="0" baseline="4273" sz="1950">
                <a:latin typeface="Times New Roman"/>
                <a:cs typeface="Times New Roman"/>
              </a:rPr>
              <a:t>trong </a:t>
            </a:r>
            <a:r>
              <a:rPr dirty="0" baseline="4273" sz="1950" spc="-7">
                <a:latin typeface="Times New Roman"/>
                <a:cs typeface="Times New Roman"/>
              </a:rPr>
              <a:t>thanh ghi TIMx_CCR1  Thông số độ rộng xung t</a:t>
            </a:r>
            <a:r>
              <a:rPr dirty="0" sz="850" spc="-5">
                <a:latin typeface="Times New Roman"/>
                <a:cs typeface="Times New Roman"/>
              </a:rPr>
              <a:t>PULSE </a:t>
            </a:r>
            <a:r>
              <a:rPr dirty="0" baseline="4273" sz="1950" spc="-7">
                <a:latin typeface="Times New Roman"/>
                <a:cs typeface="Times New Roman"/>
              </a:rPr>
              <a:t>được định bởi hiệu số của giá trị </a:t>
            </a:r>
            <a:r>
              <a:rPr dirty="0" baseline="4273" sz="1950">
                <a:latin typeface="Times New Roman"/>
                <a:cs typeface="Times New Roman"/>
              </a:rPr>
              <a:t>tự </a:t>
            </a:r>
            <a:r>
              <a:rPr dirty="0" baseline="4273" sz="1950" spc="-7">
                <a:latin typeface="Times New Roman"/>
                <a:cs typeface="Times New Roman"/>
              </a:rPr>
              <a:t>động nạp lại </a:t>
            </a:r>
            <a:r>
              <a:rPr dirty="0" baseline="4273" sz="1950" spc="-15">
                <a:latin typeface="Times New Roman"/>
                <a:cs typeface="Times New Roman"/>
              </a:rPr>
              <a:t>với </a:t>
            </a:r>
            <a:r>
              <a:rPr dirty="0" baseline="4273" sz="1950">
                <a:latin typeface="Times New Roman"/>
                <a:cs typeface="Times New Roman"/>
              </a:rPr>
              <a:t>giá trị</a:t>
            </a:r>
            <a:r>
              <a:rPr dirty="0" baseline="4273" sz="1950" spc="-247">
                <a:latin typeface="Times New Roman"/>
                <a:cs typeface="Times New Roman"/>
              </a:rPr>
              <a:t> </a:t>
            </a:r>
            <a:r>
              <a:rPr dirty="0" baseline="4273" sz="1950" spc="-15">
                <a:latin typeface="Times New Roman"/>
                <a:cs typeface="Times New Roman"/>
              </a:rPr>
              <a:t>so</a:t>
            </a:r>
            <a:endParaRPr baseline="4273" sz="19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300" spc="-5">
                <a:latin typeface="Times New Roman"/>
                <a:cs typeface="Times New Roman"/>
              </a:rPr>
              <a:t>sánh(TIMx_ARR -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TIMx_CCR1).</a:t>
            </a:r>
            <a:endParaRPr sz="1300">
              <a:latin typeface="Times New Roman"/>
              <a:cs typeface="Times New Roman"/>
            </a:endParaRPr>
          </a:p>
          <a:p>
            <a:pPr algn="just" marL="12700" marR="5715" indent="287655">
              <a:lnSpc>
                <a:spcPct val="95800"/>
              </a:lnSpc>
              <a:spcBef>
                <a:spcPts val="35"/>
              </a:spcBef>
            </a:pPr>
            <a:r>
              <a:rPr dirty="0" sz="1300" spc="-5">
                <a:latin typeface="Times New Roman"/>
                <a:cs typeface="Times New Roman"/>
              </a:rPr>
              <a:t>Đối với chế độ </a:t>
            </a:r>
            <a:r>
              <a:rPr dirty="0" sz="1300">
                <a:latin typeface="Times New Roman"/>
                <a:cs typeface="Times New Roman"/>
              </a:rPr>
              <a:t>one </a:t>
            </a:r>
            <a:r>
              <a:rPr dirty="0" sz="1300" spc="-5">
                <a:latin typeface="Times New Roman"/>
                <a:cs typeface="Times New Roman"/>
              </a:rPr>
              <a:t>pulse tín </a:t>
            </a:r>
            <a:r>
              <a:rPr dirty="0" sz="1300">
                <a:latin typeface="Times New Roman"/>
                <a:cs typeface="Times New Roman"/>
              </a:rPr>
              <a:t>hiệu cạnh </a:t>
            </a:r>
            <a:r>
              <a:rPr dirty="0" sz="1300" spc="-5">
                <a:latin typeface="Times New Roman"/>
                <a:cs typeface="Times New Roman"/>
              </a:rPr>
              <a:t>từ ngõ vào TIx </a:t>
            </a:r>
            <a:r>
              <a:rPr dirty="0" sz="1300">
                <a:latin typeface="Times New Roman"/>
                <a:cs typeface="Times New Roman"/>
              </a:rPr>
              <a:t>sẽ </a:t>
            </a:r>
            <a:r>
              <a:rPr dirty="0" sz="1300" spc="-5">
                <a:latin typeface="Times New Roman"/>
                <a:cs typeface="Times New Roman"/>
              </a:rPr>
              <a:t>đóng </a:t>
            </a:r>
            <a:r>
              <a:rPr dirty="0" sz="1300">
                <a:latin typeface="Times New Roman"/>
                <a:cs typeface="Times New Roman"/>
              </a:rPr>
              <a:t>vai </a:t>
            </a:r>
            <a:r>
              <a:rPr dirty="0" sz="1300" spc="-5">
                <a:latin typeface="Times New Roman"/>
                <a:cs typeface="Times New Roman"/>
              </a:rPr>
              <a:t>trò là tín </a:t>
            </a:r>
            <a:r>
              <a:rPr dirty="0" sz="1300">
                <a:latin typeface="Times New Roman"/>
                <a:cs typeface="Times New Roman"/>
              </a:rPr>
              <a:t>hiệu </a:t>
            </a:r>
            <a:r>
              <a:rPr dirty="0" sz="1300" spc="-5">
                <a:latin typeface="Times New Roman"/>
                <a:cs typeface="Times New Roman"/>
              </a:rPr>
              <a:t>cho </a:t>
            </a:r>
            <a:r>
              <a:rPr dirty="0" sz="1300">
                <a:latin typeface="Times New Roman"/>
                <a:cs typeface="Times New Roman"/>
              </a:rPr>
              <a:t>phép  </a:t>
            </a:r>
            <a:r>
              <a:rPr dirty="0" sz="1300" spc="-5">
                <a:latin typeface="Times New Roman"/>
                <a:cs typeface="Times New Roman"/>
              </a:rPr>
              <a:t>timer đếm, </a:t>
            </a:r>
            <a:r>
              <a:rPr dirty="0" sz="1300">
                <a:latin typeface="Times New Roman"/>
                <a:cs typeface="Times New Roman"/>
              </a:rPr>
              <a:t>giá </a:t>
            </a:r>
            <a:r>
              <a:rPr dirty="0" sz="1300" spc="-5">
                <a:latin typeface="Times New Roman"/>
                <a:cs typeface="Times New Roman"/>
              </a:rPr>
              <a:t>trị </a:t>
            </a:r>
            <a:r>
              <a:rPr dirty="0" sz="1300">
                <a:latin typeface="Times New Roman"/>
                <a:cs typeface="Times New Roman"/>
              </a:rPr>
              <a:t>đếm này </a:t>
            </a:r>
            <a:r>
              <a:rPr dirty="0" sz="1300" spc="-5">
                <a:latin typeface="Times New Roman"/>
                <a:cs typeface="Times New Roman"/>
              </a:rPr>
              <a:t>sẽ được so sánh </a:t>
            </a:r>
            <a:r>
              <a:rPr dirty="0" sz="1300">
                <a:latin typeface="Times New Roman"/>
                <a:cs typeface="Times New Roman"/>
              </a:rPr>
              <a:t>với </a:t>
            </a:r>
            <a:r>
              <a:rPr dirty="0" sz="1300" spc="-5">
                <a:latin typeface="Times New Roman"/>
                <a:cs typeface="Times New Roman"/>
              </a:rPr>
              <a:t>các giá trị đã được cài đặt sẵn </a:t>
            </a:r>
            <a:r>
              <a:rPr dirty="0" sz="1300">
                <a:latin typeface="Times New Roman"/>
                <a:cs typeface="Times New Roman"/>
              </a:rPr>
              <a:t>trong</a:t>
            </a:r>
            <a:r>
              <a:rPr dirty="0" sz="1300" spc="-1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TIMx_ARR  </a:t>
            </a:r>
            <a:r>
              <a:rPr dirty="0" sz="1300" spc="-5">
                <a:latin typeface="Times New Roman"/>
                <a:cs typeface="Times New Roman"/>
              </a:rPr>
              <a:t>và TIMx_CCR1 </a:t>
            </a:r>
            <a:r>
              <a:rPr dirty="0" sz="1300">
                <a:latin typeface="Times New Roman"/>
                <a:cs typeface="Times New Roman"/>
              </a:rPr>
              <a:t>để </a:t>
            </a:r>
            <a:r>
              <a:rPr dirty="0" sz="1300" spc="-5">
                <a:latin typeface="Times New Roman"/>
                <a:cs typeface="Times New Roman"/>
              </a:rPr>
              <a:t>điều khiển đảo ngõ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dirty="0" sz="1300" spc="-5" b="1">
                <a:latin typeface="Times New Roman"/>
                <a:cs typeface="Times New Roman"/>
              </a:rPr>
              <a:t>8.3.9 Chế độ </a:t>
            </a:r>
            <a:r>
              <a:rPr dirty="0" sz="1300" b="1">
                <a:latin typeface="Times New Roman"/>
                <a:cs typeface="Times New Roman"/>
              </a:rPr>
              <a:t>giao </a:t>
            </a:r>
            <a:r>
              <a:rPr dirty="0" sz="1300" spc="-5" b="1">
                <a:latin typeface="Times New Roman"/>
                <a:cs typeface="Times New Roman"/>
              </a:rPr>
              <a:t>tiếp với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encoder</a:t>
            </a:r>
            <a:endParaRPr sz="1300">
              <a:latin typeface="Times New Roman"/>
              <a:cs typeface="Times New Roman"/>
            </a:endParaRPr>
          </a:p>
          <a:p>
            <a:pPr marL="300355">
              <a:lnSpc>
                <a:spcPts val="1515"/>
              </a:lnSpc>
            </a:pPr>
            <a:r>
              <a:rPr dirty="0" sz="1300" spc="-5">
                <a:latin typeface="Times New Roman"/>
                <a:cs typeface="Times New Roman"/>
              </a:rPr>
              <a:t>Chế </a:t>
            </a:r>
            <a:r>
              <a:rPr dirty="0" sz="1300">
                <a:latin typeface="Times New Roman"/>
                <a:cs typeface="Times New Roman"/>
              </a:rPr>
              <a:t>độ này cho phép </a:t>
            </a:r>
            <a:r>
              <a:rPr dirty="0" sz="1300" spc="-5">
                <a:latin typeface="Times New Roman"/>
                <a:cs typeface="Times New Roman"/>
              </a:rPr>
              <a:t>người </a:t>
            </a:r>
            <a:r>
              <a:rPr dirty="0" sz="1300">
                <a:latin typeface="Times New Roman"/>
                <a:cs typeface="Times New Roman"/>
              </a:rPr>
              <a:t>dùng </a:t>
            </a:r>
            <a:r>
              <a:rPr dirty="0" sz="1300" spc="-5">
                <a:latin typeface="Times New Roman"/>
                <a:cs typeface="Times New Roman"/>
              </a:rPr>
              <a:t>giao </a:t>
            </a:r>
            <a:r>
              <a:rPr dirty="0" sz="1300">
                <a:latin typeface="Times New Roman"/>
                <a:cs typeface="Times New Roman"/>
              </a:rPr>
              <a:t>tiếp </a:t>
            </a:r>
            <a:r>
              <a:rPr dirty="0" sz="1300" spc="-5">
                <a:latin typeface="Times New Roman"/>
                <a:cs typeface="Times New Roman"/>
              </a:rPr>
              <a:t>với encoder theo 3 </a:t>
            </a:r>
            <a:r>
              <a:rPr dirty="0" sz="1300">
                <a:latin typeface="Times New Roman"/>
                <a:cs typeface="Times New Roman"/>
              </a:rPr>
              <a:t>dạng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sau:</a:t>
            </a:r>
            <a:endParaRPr sz="13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Kết nối </a:t>
            </a:r>
            <a:r>
              <a:rPr dirty="0" sz="1300">
                <a:latin typeface="Times New Roman"/>
                <a:cs typeface="Times New Roman"/>
              </a:rPr>
              <a:t>ngõ </a:t>
            </a:r>
            <a:r>
              <a:rPr dirty="0" sz="1300" spc="-5">
                <a:latin typeface="Times New Roman"/>
                <a:cs typeface="Times New Roman"/>
              </a:rPr>
              <a:t>ra của </a:t>
            </a:r>
            <a:r>
              <a:rPr dirty="0" sz="1300">
                <a:latin typeface="Times New Roman"/>
                <a:cs typeface="Times New Roman"/>
              </a:rPr>
              <a:t>encoder </a:t>
            </a:r>
            <a:r>
              <a:rPr dirty="0" sz="1300" spc="-5">
                <a:latin typeface="Times New Roman"/>
                <a:cs typeface="Times New Roman"/>
              </a:rPr>
              <a:t>với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TI1</a:t>
            </a:r>
            <a:endParaRPr sz="13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Kết nối </a:t>
            </a:r>
            <a:r>
              <a:rPr dirty="0" sz="1300">
                <a:latin typeface="Times New Roman"/>
                <a:cs typeface="Times New Roman"/>
              </a:rPr>
              <a:t>ngõ </a:t>
            </a:r>
            <a:r>
              <a:rPr dirty="0" sz="1300" spc="-5">
                <a:latin typeface="Times New Roman"/>
                <a:cs typeface="Times New Roman"/>
              </a:rPr>
              <a:t>ra của </a:t>
            </a:r>
            <a:r>
              <a:rPr dirty="0" sz="1300">
                <a:latin typeface="Times New Roman"/>
                <a:cs typeface="Times New Roman"/>
              </a:rPr>
              <a:t>encoder </a:t>
            </a:r>
            <a:r>
              <a:rPr dirty="0" sz="1300" spc="-5">
                <a:latin typeface="Times New Roman"/>
                <a:cs typeface="Times New Roman"/>
              </a:rPr>
              <a:t>với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TI2</a:t>
            </a:r>
            <a:endParaRPr sz="1300">
              <a:latin typeface="Times New Roman"/>
              <a:cs typeface="Times New Roman"/>
            </a:endParaRPr>
          </a:p>
          <a:p>
            <a:pPr marL="469900" indent="-229235">
              <a:lnSpc>
                <a:spcPts val="1525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Kết nối </a:t>
            </a:r>
            <a:r>
              <a:rPr dirty="0" sz="1300">
                <a:latin typeface="Times New Roman"/>
                <a:cs typeface="Times New Roman"/>
              </a:rPr>
              <a:t>ngõ </a:t>
            </a:r>
            <a:r>
              <a:rPr dirty="0" sz="1300" spc="-5">
                <a:latin typeface="Times New Roman"/>
                <a:cs typeface="Times New Roman"/>
              </a:rPr>
              <a:t>ra của </a:t>
            </a:r>
            <a:r>
              <a:rPr dirty="0" sz="1300">
                <a:latin typeface="Times New Roman"/>
                <a:cs typeface="Times New Roman"/>
              </a:rPr>
              <a:t>encoder </a:t>
            </a:r>
            <a:r>
              <a:rPr dirty="0" sz="1300" spc="-5">
                <a:latin typeface="Times New Roman"/>
                <a:cs typeface="Times New Roman"/>
              </a:rPr>
              <a:t>với cả TI1 và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TI2</a:t>
            </a:r>
            <a:endParaRPr sz="1300">
              <a:latin typeface="Times New Roman"/>
              <a:cs typeface="Times New Roman"/>
            </a:endParaRPr>
          </a:p>
          <a:p>
            <a:pPr marL="12700" marR="5715" indent="287655">
              <a:lnSpc>
                <a:spcPts val="1500"/>
              </a:lnSpc>
              <a:spcBef>
                <a:spcPts val="65"/>
              </a:spcBef>
            </a:pPr>
            <a:r>
              <a:rPr dirty="0" sz="1300" spc="-5">
                <a:latin typeface="Times New Roman"/>
                <a:cs typeface="Times New Roman"/>
              </a:rPr>
              <a:t>Chế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độ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giao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tiếp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với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encoder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chế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độ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xung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clock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ngoại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thứ 2(External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clock</a:t>
            </a:r>
            <a:r>
              <a:rPr dirty="0" sz="1300" spc="-10">
                <a:latin typeface="Times New Roman"/>
                <a:cs typeface="Times New Roman"/>
              </a:rPr>
              <a:t> mode </a:t>
            </a:r>
            <a:r>
              <a:rPr dirty="0" sz="1300" spc="-5">
                <a:latin typeface="Times New Roman"/>
                <a:cs typeface="Times New Roman"/>
              </a:rPr>
              <a:t>2)  không tương thích với nhau do đó không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cấu hình sử </a:t>
            </a:r>
            <a:r>
              <a:rPr dirty="0" sz="1300">
                <a:latin typeface="Times New Roman"/>
                <a:cs typeface="Times New Roman"/>
              </a:rPr>
              <a:t>dụng </a:t>
            </a:r>
            <a:r>
              <a:rPr dirty="0" sz="1300" spc="-5">
                <a:latin typeface="Times New Roman"/>
                <a:cs typeface="Times New Roman"/>
              </a:rPr>
              <a:t>cả 2 chế độ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cùng</a:t>
            </a:r>
            <a:r>
              <a:rPr dirty="0" sz="1300" spc="9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lúc.</a:t>
            </a:r>
            <a:endParaRPr sz="1300">
              <a:latin typeface="Times New Roman"/>
              <a:cs typeface="Times New Roman"/>
            </a:endParaRPr>
          </a:p>
          <a:p>
            <a:pPr marL="300355">
              <a:lnSpc>
                <a:spcPts val="1420"/>
              </a:lnSpc>
            </a:pPr>
            <a:r>
              <a:rPr dirty="0" sz="1300" spc="-5">
                <a:latin typeface="Times New Roman"/>
                <a:cs typeface="Times New Roman"/>
              </a:rPr>
              <a:t>Trong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chế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độ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này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bộ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đếm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được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điều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chỉnh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một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cách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tự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động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phụ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thuộc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tốc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độ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hướng</a:t>
            </a:r>
            <a:endParaRPr sz="1300">
              <a:latin typeface="Times New Roman"/>
              <a:cs typeface="Times New Roman"/>
            </a:endParaRPr>
          </a:p>
          <a:p>
            <a:pPr marL="12700" marR="6350">
              <a:lnSpc>
                <a:spcPts val="1500"/>
              </a:lnSpc>
              <a:spcBef>
                <a:spcPts val="70"/>
              </a:spcBef>
            </a:pPr>
            <a:r>
              <a:rPr dirty="0" sz="1300" spc="-5">
                <a:latin typeface="Times New Roman"/>
                <a:cs typeface="Times New Roman"/>
              </a:rPr>
              <a:t>của encoder vì </a:t>
            </a:r>
            <a:r>
              <a:rPr dirty="0" sz="1300">
                <a:latin typeface="Times New Roman"/>
                <a:cs typeface="Times New Roman"/>
              </a:rPr>
              <a:t>vậy thông </a:t>
            </a:r>
            <a:r>
              <a:rPr dirty="0" sz="1300" spc="-5">
                <a:latin typeface="Times New Roman"/>
                <a:cs typeface="Times New Roman"/>
              </a:rPr>
              <a:t>qua giá </a:t>
            </a:r>
            <a:r>
              <a:rPr dirty="0" sz="1300">
                <a:latin typeface="Times New Roman"/>
                <a:cs typeface="Times New Roman"/>
              </a:rPr>
              <a:t>trị đếm được </a:t>
            </a:r>
            <a:r>
              <a:rPr dirty="0" sz="1300" spc="-5">
                <a:latin typeface="Times New Roman"/>
                <a:cs typeface="Times New Roman"/>
              </a:rPr>
              <a:t>ta </a:t>
            </a:r>
            <a:r>
              <a:rPr dirty="0" sz="1300">
                <a:latin typeface="Times New Roman"/>
                <a:cs typeface="Times New Roman"/>
              </a:rPr>
              <a:t>có </a:t>
            </a:r>
            <a:r>
              <a:rPr dirty="0" sz="1300" spc="-5">
                <a:latin typeface="Times New Roman"/>
                <a:cs typeface="Times New Roman"/>
              </a:rPr>
              <a:t>thể xác định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vị trí và </a:t>
            </a:r>
            <a:r>
              <a:rPr dirty="0" sz="1300">
                <a:latin typeface="Times New Roman"/>
                <a:cs typeface="Times New Roman"/>
              </a:rPr>
              <a:t>tốc </a:t>
            </a:r>
            <a:r>
              <a:rPr dirty="0" sz="1300" spc="-5">
                <a:latin typeface="Times New Roman"/>
                <a:cs typeface="Times New Roman"/>
              </a:rPr>
              <a:t>độ </a:t>
            </a:r>
            <a:r>
              <a:rPr dirty="0" sz="1300">
                <a:latin typeface="Times New Roman"/>
                <a:cs typeface="Times New Roman"/>
              </a:rPr>
              <a:t>quay </a:t>
            </a:r>
            <a:r>
              <a:rPr dirty="0" sz="1300" spc="-5">
                <a:latin typeface="Times New Roman"/>
                <a:cs typeface="Times New Roman"/>
              </a:rPr>
              <a:t>của  động cơ. </a:t>
            </a:r>
            <a:r>
              <a:rPr dirty="0" sz="1300" spc="-5" b="1">
                <a:latin typeface="Times New Roman"/>
                <a:cs typeface="Times New Roman"/>
              </a:rPr>
              <a:t>Bảng </a:t>
            </a:r>
            <a:r>
              <a:rPr dirty="0" sz="1300" b="1">
                <a:latin typeface="Times New Roman"/>
                <a:cs typeface="Times New Roman"/>
              </a:rPr>
              <a:t>8.1 </a:t>
            </a:r>
            <a:r>
              <a:rPr dirty="0" sz="1300" spc="-15">
                <a:latin typeface="Times New Roman"/>
                <a:cs typeface="Times New Roman"/>
              </a:rPr>
              <a:t>mô </a:t>
            </a:r>
            <a:r>
              <a:rPr dirty="0" sz="1300" spc="-5">
                <a:latin typeface="Times New Roman"/>
                <a:cs typeface="Times New Roman"/>
              </a:rPr>
              <a:t>tả </a:t>
            </a:r>
            <a:r>
              <a:rPr dirty="0" sz="1300" spc="-10">
                <a:latin typeface="Times New Roman"/>
                <a:cs typeface="Times New Roman"/>
              </a:rPr>
              <a:t>mối </a:t>
            </a:r>
            <a:r>
              <a:rPr dirty="0" sz="1300" spc="-5">
                <a:latin typeface="Times New Roman"/>
                <a:cs typeface="Times New Roman"/>
              </a:rPr>
              <a:t>liên hệ giữa hướng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với các chế độ sử</a:t>
            </a:r>
            <a:r>
              <a:rPr dirty="0" sz="1300" spc="1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dụng.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Bảng 8.1 </a:t>
            </a:r>
            <a:r>
              <a:rPr dirty="0" sz="1300" spc="-5">
                <a:latin typeface="Times New Roman"/>
                <a:cs typeface="Times New Roman"/>
              </a:rPr>
              <a:t>mối </a:t>
            </a:r>
            <a:r>
              <a:rPr dirty="0" sz="1300">
                <a:latin typeface="Times New Roman"/>
                <a:cs typeface="Times New Roman"/>
              </a:rPr>
              <a:t>liên </a:t>
            </a:r>
            <a:r>
              <a:rPr dirty="0" sz="1300" spc="-5">
                <a:latin typeface="Times New Roman"/>
                <a:cs typeface="Times New Roman"/>
              </a:rPr>
              <a:t>hệ </a:t>
            </a:r>
            <a:r>
              <a:rPr dirty="0" sz="1300">
                <a:latin typeface="Times New Roman"/>
                <a:cs typeface="Times New Roman"/>
              </a:rPr>
              <a:t>giữa </a:t>
            </a:r>
            <a:r>
              <a:rPr dirty="0" sz="1300" spc="-5">
                <a:latin typeface="Times New Roman"/>
                <a:cs typeface="Times New Roman"/>
              </a:rPr>
              <a:t>hướng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với các chế độ sử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dụng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9663" y="7733665"/>
          <a:ext cx="6304915" cy="214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991235"/>
                <a:gridCol w="990600"/>
                <a:gridCol w="1079500"/>
                <a:gridCol w="991235"/>
                <a:gridCol w="1076325"/>
              </a:tblGrid>
              <a:tr h="1969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dirty="0" sz="13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cực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81915" marR="76200" indent="1905">
                        <a:lnSpc>
                          <a:spcPct val="95800"/>
                        </a:lnSpc>
                        <a:spcBef>
                          <a:spcPts val="15"/>
                        </a:spcBef>
                      </a:pP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Mức logic  của tín</a:t>
                      </a:r>
                      <a:r>
                        <a:rPr dirty="0" sz="1300" spc="-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hiệu 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còn lại</a:t>
                      </a:r>
                      <a:r>
                        <a:rPr dirty="0" sz="1300" spc="-8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giữa  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TI1FP1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và  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TI2FP2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7675">
                        <a:lnSpc>
                          <a:spcPts val="1450"/>
                        </a:lnSpc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Tín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hiệu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TI1FP1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4500">
                        <a:lnSpc>
                          <a:spcPts val="1450"/>
                        </a:lnSpc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Tín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hiệu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TI2FP2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5895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Cạnh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Cạnh</a:t>
                      </a:r>
                      <a:r>
                        <a:rPr dirty="0" sz="13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Cạnh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Cạnh</a:t>
                      </a:r>
                      <a:r>
                        <a:rPr dirty="0" sz="13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196595">
                <a:tc rowSpan="2">
                  <a:txBody>
                    <a:bodyPr/>
                    <a:lstStyle/>
                    <a:p>
                      <a:pPr marL="464820" marR="165735" indent="-291465">
                        <a:lnSpc>
                          <a:spcPts val="1490"/>
                        </a:lnSpc>
                        <a:spcBef>
                          <a:spcPts val="4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xung</a:t>
                      </a:r>
                      <a:r>
                        <a:rPr dirty="0" sz="13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ở  TI1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</a:tr>
              <a:tr h="19659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Thấp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</a:tr>
              <a:tr h="196595">
                <a:tc rowSpan="2">
                  <a:txBody>
                    <a:bodyPr/>
                    <a:lstStyle/>
                    <a:p>
                      <a:pPr marL="464820" marR="165735" indent="-291465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xung</a:t>
                      </a:r>
                      <a:r>
                        <a:rPr dirty="0" sz="13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ở  TI2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0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Thấp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 rowSpan="2">
                  <a:txBody>
                    <a:bodyPr/>
                    <a:lstStyle/>
                    <a:p>
                      <a:pPr marL="130810" marR="82550" indent="-43180">
                        <a:lnSpc>
                          <a:spcPts val="1490"/>
                        </a:lnSpc>
                        <a:spcBef>
                          <a:spcPts val="45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xung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trên  cả TI1 và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Thấp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67315" y="670577"/>
            <a:ext cx="6281865" cy="322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84" y="179831"/>
            <a:ext cx="5952490" cy="28511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103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3933" y="3378835"/>
            <a:ext cx="50939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8.15 </a:t>
            </a:r>
            <a:r>
              <a:rPr dirty="0" sz="1300" spc="-5">
                <a:latin typeface="Times New Roman"/>
                <a:cs typeface="Times New Roman"/>
              </a:rPr>
              <a:t>Ví dụ về </a:t>
            </a:r>
            <a:r>
              <a:rPr dirty="0" sz="1300">
                <a:latin typeface="Times New Roman"/>
                <a:cs typeface="Times New Roman"/>
              </a:rPr>
              <a:t>hoạt </a:t>
            </a:r>
            <a:r>
              <a:rPr dirty="0" sz="1300" spc="-5">
                <a:latin typeface="Times New Roman"/>
                <a:cs typeface="Times New Roman"/>
              </a:rPr>
              <a:t>động của chế độ </a:t>
            </a:r>
            <a:r>
              <a:rPr dirty="0" sz="1300">
                <a:latin typeface="Times New Roman"/>
                <a:cs typeface="Times New Roman"/>
              </a:rPr>
              <a:t>encoder </a:t>
            </a:r>
            <a:r>
              <a:rPr dirty="0" sz="1300" spc="-5">
                <a:latin typeface="Times New Roman"/>
                <a:cs typeface="Times New Roman"/>
              </a:rPr>
              <a:t>khi sử </a:t>
            </a:r>
            <a:r>
              <a:rPr dirty="0" sz="1300">
                <a:latin typeface="Times New Roman"/>
                <a:cs typeface="Times New Roman"/>
              </a:rPr>
              <a:t>dụng </a:t>
            </a:r>
            <a:r>
              <a:rPr dirty="0" sz="1300" spc="-5">
                <a:latin typeface="Times New Roman"/>
                <a:cs typeface="Times New Roman"/>
              </a:rPr>
              <a:t>cả </a:t>
            </a:r>
            <a:r>
              <a:rPr dirty="0" sz="1300">
                <a:latin typeface="Times New Roman"/>
                <a:cs typeface="Times New Roman"/>
              </a:rPr>
              <a:t>TI1 </a:t>
            </a:r>
            <a:r>
              <a:rPr dirty="0" sz="1300" spc="-5">
                <a:latin typeface="Times New Roman"/>
                <a:cs typeface="Times New Roman"/>
              </a:rPr>
              <a:t>và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584" y="6331076"/>
            <a:ext cx="5950585" cy="158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935">
              <a:lnSpc>
                <a:spcPts val="154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8.16 </a:t>
            </a:r>
            <a:r>
              <a:rPr dirty="0" sz="1300" spc="-5">
                <a:latin typeface="Times New Roman"/>
                <a:cs typeface="Times New Roman"/>
              </a:rPr>
              <a:t>Ví dụ về </a:t>
            </a:r>
            <a:r>
              <a:rPr dirty="0" sz="1300">
                <a:latin typeface="Times New Roman"/>
                <a:cs typeface="Times New Roman"/>
              </a:rPr>
              <a:t>hoạt </a:t>
            </a:r>
            <a:r>
              <a:rPr dirty="0" sz="1300" spc="-5">
                <a:latin typeface="Times New Roman"/>
                <a:cs typeface="Times New Roman"/>
              </a:rPr>
              <a:t>động của chế độ </a:t>
            </a:r>
            <a:r>
              <a:rPr dirty="0" sz="1300">
                <a:latin typeface="Times New Roman"/>
                <a:cs typeface="Times New Roman"/>
              </a:rPr>
              <a:t>encoder </a:t>
            </a:r>
            <a:r>
              <a:rPr dirty="0" sz="1300" spc="-5">
                <a:latin typeface="Times New Roman"/>
                <a:cs typeface="Times New Roman"/>
              </a:rPr>
              <a:t>với </a:t>
            </a:r>
            <a:r>
              <a:rPr dirty="0" sz="1300">
                <a:latin typeface="Times New Roman"/>
                <a:cs typeface="Times New Roman"/>
              </a:rPr>
              <a:t>tín </a:t>
            </a:r>
            <a:r>
              <a:rPr dirty="0" sz="1300" spc="-5">
                <a:latin typeface="Times New Roman"/>
                <a:cs typeface="Times New Roman"/>
              </a:rPr>
              <a:t>hiệu </a:t>
            </a:r>
            <a:r>
              <a:rPr dirty="0" sz="1300">
                <a:latin typeface="Times New Roman"/>
                <a:cs typeface="Times New Roman"/>
              </a:rPr>
              <a:t>TI1FP1 </a:t>
            </a:r>
            <a:r>
              <a:rPr dirty="0" sz="1300" spc="-5">
                <a:latin typeface="Times New Roman"/>
                <a:cs typeface="Times New Roman"/>
              </a:rPr>
              <a:t>nghịch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đảo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95"/>
              </a:lnSpc>
            </a:pPr>
            <a:r>
              <a:rPr dirty="0" sz="1300" spc="-5" b="1">
                <a:latin typeface="Times New Roman"/>
                <a:cs typeface="Times New Roman"/>
              </a:rPr>
              <a:t>8.3.10 Chế độ tớ( </a:t>
            </a:r>
            <a:r>
              <a:rPr dirty="0" sz="1300" b="1">
                <a:latin typeface="Times New Roman"/>
                <a:cs typeface="Times New Roman"/>
              </a:rPr>
              <a:t>slave</a:t>
            </a:r>
            <a:r>
              <a:rPr dirty="0" sz="1300" spc="2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mode)</a:t>
            </a:r>
            <a:endParaRPr sz="1300">
              <a:latin typeface="Times New Roman"/>
              <a:cs typeface="Times New Roman"/>
            </a:endParaRPr>
          </a:p>
          <a:p>
            <a:pPr marL="217804">
              <a:lnSpc>
                <a:spcPts val="1510"/>
              </a:lnSpc>
            </a:pPr>
            <a:r>
              <a:rPr dirty="0" sz="1300" spc="-5">
                <a:latin typeface="Times New Roman"/>
                <a:cs typeface="Times New Roman"/>
              </a:rPr>
              <a:t>Timer </a:t>
            </a:r>
            <a:r>
              <a:rPr dirty="0" sz="1300">
                <a:latin typeface="Times New Roman"/>
                <a:cs typeface="Times New Roman"/>
              </a:rPr>
              <a:t>có </a:t>
            </a:r>
            <a:r>
              <a:rPr dirty="0" sz="1300" spc="-5">
                <a:latin typeface="Times New Roman"/>
                <a:cs typeface="Times New Roman"/>
              </a:rPr>
              <a:t>thể được đồng bộ với tín </a:t>
            </a:r>
            <a:r>
              <a:rPr dirty="0" sz="1300">
                <a:latin typeface="Times New Roman"/>
                <a:cs typeface="Times New Roman"/>
              </a:rPr>
              <a:t>hiệu kích </a:t>
            </a:r>
            <a:r>
              <a:rPr dirty="0" sz="1300" spc="-5">
                <a:latin typeface="Times New Roman"/>
                <a:cs typeface="Times New Roman"/>
              </a:rPr>
              <a:t>hoạt từ bên ngoài </a:t>
            </a:r>
            <a:r>
              <a:rPr dirty="0" sz="1300">
                <a:latin typeface="Times New Roman"/>
                <a:cs typeface="Times New Roman"/>
              </a:rPr>
              <a:t>thông </a:t>
            </a:r>
            <a:r>
              <a:rPr dirty="0" sz="1300" spc="-5">
                <a:latin typeface="Times New Roman"/>
                <a:cs typeface="Times New Roman"/>
              </a:rPr>
              <a:t>qua các chế độ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tớ</a:t>
            </a:r>
            <a:endParaRPr sz="1300">
              <a:latin typeface="Times New Roman"/>
              <a:cs typeface="Times New Roman"/>
            </a:endParaRPr>
          </a:p>
          <a:p>
            <a:pPr marL="38735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387350" algn="l"/>
                <a:tab pos="387985" algn="l"/>
              </a:tabLst>
            </a:pPr>
            <a:r>
              <a:rPr dirty="0" sz="1300" spc="-5">
                <a:latin typeface="Times New Roman"/>
                <a:cs typeface="Times New Roman"/>
              </a:rPr>
              <a:t>Chế độ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Reset</a:t>
            </a:r>
            <a:endParaRPr sz="1300">
              <a:latin typeface="Times New Roman"/>
              <a:cs typeface="Times New Roman"/>
            </a:endParaRPr>
          </a:p>
          <a:p>
            <a:pPr marL="387350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387350" algn="l"/>
                <a:tab pos="387985" algn="l"/>
              </a:tabLst>
            </a:pPr>
            <a:r>
              <a:rPr dirty="0" sz="1300" spc="-5">
                <a:latin typeface="Times New Roman"/>
                <a:cs typeface="Times New Roman"/>
              </a:rPr>
              <a:t>Chế độ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Gate</a:t>
            </a:r>
            <a:endParaRPr sz="1300">
              <a:latin typeface="Times New Roman"/>
              <a:cs typeface="Times New Roman"/>
            </a:endParaRPr>
          </a:p>
          <a:p>
            <a:pPr marL="387350" indent="-229235">
              <a:lnSpc>
                <a:spcPts val="1540"/>
              </a:lnSpc>
              <a:spcBef>
                <a:spcPts val="25"/>
              </a:spcBef>
              <a:buFont typeface="Symbol"/>
              <a:buChar char=""/>
              <a:tabLst>
                <a:tab pos="387350" algn="l"/>
                <a:tab pos="387985" algn="l"/>
              </a:tabLst>
            </a:pPr>
            <a:r>
              <a:rPr dirty="0" sz="1300" spc="-5">
                <a:latin typeface="Times New Roman"/>
                <a:cs typeface="Times New Roman"/>
              </a:rPr>
              <a:t>Chế độ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Trigger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95"/>
              </a:lnSpc>
            </a:pPr>
            <a:r>
              <a:rPr dirty="0" sz="1300" spc="-5" b="1">
                <a:latin typeface="Times New Roman"/>
                <a:cs typeface="Times New Roman"/>
              </a:rPr>
              <a:t>a. Chế </a:t>
            </a:r>
            <a:r>
              <a:rPr dirty="0" sz="1300" b="1">
                <a:latin typeface="Times New Roman"/>
                <a:cs typeface="Times New Roman"/>
              </a:rPr>
              <a:t>độ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Reset</a:t>
            </a:r>
            <a:endParaRPr sz="1300">
              <a:latin typeface="Times New Roman"/>
              <a:cs typeface="Times New Roman"/>
            </a:endParaRPr>
          </a:p>
          <a:p>
            <a:pPr marL="135890">
              <a:lnSpc>
                <a:spcPts val="1515"/>
              </a:lnSpc>
            </a:pPr>
            <a:r>
              <a:rPr dirty="0" sz="1300" spc="-5">
                <a:latin typeface="Times New Roman"/>
                <a:cs typeface="Times New Roman"/>
              </a:rPr>
              <a:t>Trong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</a:t>
            </a:r>
            <a:r>
              <a:rPr dirty="0" sz="1300">
                <a:latin typeface="Times New Roman"/>
                <a:cs typeface="Times New Roman"/>
              </a:rPr>
              <a:t>Reset bộ đếm </a:t>
            </a:r>
            <a:r>
              <a:rPr dirty="0" sz="1300" spc="-5">
                <a:latin typeface="Times New Roman"/>
                <a:cs typeface="Times New Roman"/>
              </a:rPr>
              <a:t>sẽ được xóa </a:t>
            </a:r>
            <a:r>
              <a:rPr dirty="0" sz="1300" spc="5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có tín </a:t>
            </a:r>
            <a:r>
              <a:rPr dirty="0" sz="1300">
                <a:latin typeface="Times New Roman"/>
                <a:cs typeface="Times New Roman"/>
              </a:rPr>
              <a:t>hiệu </a:t>
            </a:r>
            <a:r>
              <a:rPr dirty="0" sz="1300" spc="-5">
                <a:latin typeface="Times New Roman"/>
                <a:cs typeface="Times New Roman"/>
              </a:rPr>
              <a:t>kích </a:t>
            </a:r>
            <a:r>
              <a:rPr dirty="0" sz="1300">
                <a:latin typeface="Times New Roman"/>
                <a:cs typeface="Times New Roman"/>
              </a:rPr>
              <a:t>hoạt từ </a:t>
            </a:r>
            <a:r>
              <a:rPr dirty="0" sz="1300" spc="-5">
                <a:latin typeface="Times New Roman"/>
                <a:cs typeface="Times New Roman"/>
              </a:rPr>
              <a:t>bên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ngoài.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9925" y="9732974"/>
            <a:ext cx="530288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Hình 8.17 </a:t>
            </a:r>
            <a:r>
              <a:rPr dirty="0" sz="1300" spc="-5">
                <a:latin typeface="Times New Roman"/>
                <a:cs typeface="Times New Roman"/>
              </a:rPr>
              <a:t>Ví </a:t>
            </a:r>
            <a:r>
              <a:rPr dirty="0" sz="1300">
                <a:latin typeface="Times New Roman"/>
                <a:cs typeface="Times New Roman"/>
              </a:rPr>
              <a:t>dụ </a:t>
            </a:r>
            <a:r>
              <a:rPr dirty="0" sz="1300" spc="-5">
                <a:latin typeface="Times New Roman"/>
                <a:cs typeface="Times New Roman"/>
              </a:rPr>
              <a:t>về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Reset khi </a:t>
            </a:r>
            <a:r>
              <a:rPr dirty="0" sz="1300">
                <a:latin typeface="Times New Roman"/>
                <a:cs typeface="Times New Roman"/>
              </a:rPr>
              <a:t>timer đếm </a:t>
            </a:r>
            <a:r>
              <a:rPr dirty="0" sz="1300" spc="-5">
                <a:latin typeface="Times New Roman"/>
                <a:cs typeface="Times New Roman"/>
              </a:rPr>
              <a:t>lên với giá trị tự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là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0x36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9403" y="662939"/>
            <a:ext cx="6278204" cy="273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0683" y="3595115"/>
            <a:ext cx="6286912" cy="2734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9214" y="7912607"/>
            <a:ext cx="6287113" cy="183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63" y="179831"/>
            <a:ext cx="5749925" cy="32194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104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259" y="639572"/>
            <a:ext cx="5537835" cy="407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05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b. Chế độ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Gate</a:t>
            </a:r>
            <a:endParaRPr sz="1300">
              <a:latin typeface="Times New Roman"/>
              <a:cs typeface="Times New Roman"/>
            </a:endParaRPr>
          </a:p>
          <a:p>
            <a:pPr marL="135890">
              <a:lnSpc>
                <a:spcPts val="1505"/>
              </a:lnSpc>
            </a:pP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được cho </a:t>
            </a:r>
            <a:r>
              <a:rPr dirty="0" sz="1300">
                <a:latin typeface="Times New Roman"/>
                <a:cs typeface="Times New Roman"/>
              </a:rPr>
              <a:t>phép </a:t>
            </a:r>
            <a:r>
              <a:rPr dirty="0" sz="1300" spc="-5">
                <a:latin typeface="Times New Roman"/>
                <a:cs typeface="Times New Roman"/>
              </a:rPr>
              <a:t>hoặc </a:t>
            </a:r>
            <a:r>
              <a:rPr dirty="0" sz="1300">
                <a:latin typeface="Times New Roman"/>
                <a:cs typeface="Times New Roman"/>
              </a:rPr>
              <a:t>cấm </a:t>
            </a:r>
            <a:r>
              <a:rPr dirty="0" sz="1300" spc="-5">
                <a:latin typeface="Times New Roman"/>
                <a:cs typeface="Times New Roman"/>
              </a:rPr>
              <a:t>phụ </a:t>
            </a:r>
            <a:r>
              <a:rPr dirty="0" sz="1300">
                <a:latin typeface="Times New Roman"/>
                <a:cs typeface="Times New Roman"/>
              </a:rPr>
              <a:t>thuộc </a:t>
            </a:r>
            <a:r>
              <a:rPr dirty="0" sz="1300" spc="-5">
                <a:latin typeface="Times New Roman"/>
                <a:cs typeface="Times New Roman"/>
              </a:rPr>
              <a:t>vào </a:t>
            </a:r>
            <a:r>
              <a:rPr dirty="0" sz="1300" spc="-10">
                <a:latin typeface="Times New Roman"/>
                <a:cs typeface="Times New Roman"/>
              </a:rPr>
              <a:t>mức </a:t>
            </a:r>
            <a:r>
              <a:rPr dirty="0" sz="1300" spc="-5">
                <a:latin typeface="Times New Roman"/>
                <a:cs typeface="Times New Roman"/>
              </a:rPr>
              <a:t>logic của tín hiệu kích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hoạt.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259" y="3148710"/>
            <a:ext cx="5744845" cy="791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1175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Hình 8.18 </a:t>
            </a:r>
            <a:r>
              <a:rPr dirty="0" sz="1300" spc="-5">
                <a:latin typeface="Times New Roman"/>
                <a:cs typeface="Times New Roman"/>
              </a:rPr>
              <a:t>Ví </a:t>
            </a:r>
            <a:r>
              <a:rPr dirty="0" sz="1300">
                <a:latin typeface="Times New Roman"/>
                <a:cs typeface="Times New Roman"/>
              </a:rPr>
              <a:t>dụ </a:t>
            </a:r>
            <a:r>
              <a:rPr dirty="0" sz="1300" spc="-5">
                <a:latin typeface="Times New Roman"/>
                <a:cs typeface="Times New Roman"/>
              </a:rPr>
              <a:t>về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</a:t>
            </a:r>
            <a:r>
              <a:rPr dirty="0" sz="1300" spc="-10">
                <a:latin typeface="Times New Roman"/>
                <a:cs typeface="Times New Roman"/>
              </a:rPr>
              <a:t>Gate </a:t>
            </a:r>
            <a:r>
              <a:rPr dirty="0" sz="1300" spc="-5">
                <a:latin typeface="Times New Roman"/>
                <a:cs typeface="Times New Roman"/>
              </a:rPr>
              <a:t>khi timer </a:t>
            </a:r>
            <a:r>
              <a:rPr dirty="0" sz="1300">
                <a:latin typeface="Times New Roman"/>
                <a:cs typeface="Times New Roman"/>
              </a:rPr>
              <a:t>đếm lên </a:t>
            </a:r>
            <a:r>
              <a:rPr dirty="0" sz="1300" spc="-5">
                <a:latin typeface="Times New Roman"/>
                <a:cs typeface="Times New Roman"/>
              </a:rPr>
              <a:t>với giá trị tự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là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0x36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505"/>
              </a:lnSpc>
            </a:pPr>
            <a:r>
              <a:rPr dirty="0" sz="1300" spc="-5" b="1">
                <a:latin typeface="Times New Roman"/>
                <a:cs typeface="Times New Roman"/>
              </a:rPr>
              <a:t>c. Chế </a:t>
            </a:r>
            <a:r>
              <a:rPr dirty="0" sz="1300" b="1">
                <a:latin typeface="Times New Roman"/>
                <a:cs typeface="Times New Roman"/>
              </a:rPr>
              <a:t>độ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Trigger</a:t>
            </a:r>
            <a:endParaRPr sz="1300">
              <a:latin typeface="Times New Roman"/>
              <a:cs typeface="Times New Roman"/>
            </a:endParaRPr>
          </a:p>
          <a:p>
            <a:pPr marL="135890">
              <a:lnSpc>
                <a:spcPts val="1505"/>
              </a:lnSpc>
            </a:pPr>
            <a:r>
              <a:rPr dirty="0" sz="1300" spc="-5">
                <a:latin typeface="Times New Roman"/>
                <a:cs typeface="Times New Roman"/>
              </a:rPr>
              <a:t>Khi </a:t>
            </a:r>
            <a:r>
              <a:rPr dirty="0" sz="1300">
                <a:latin typeface="Times New Roman"/>
                <a:cs typeface="Times New Roman"/>
              </a:rPr>
              <a:t>nhận </a:t>
            </a:r>
            <a:r>
              <a:rPr dirty="0" sz="1300" spc="-5">
                <a:latin typeface="Times New Roman"/>
                <a:cs typeface="Times New Roman"/>
              </a:rPr>
              <a:t>được tín </a:t>
            </a:r>
            <a:r>
              <a:rPr dirty="0" sz="1300">
                <a:latin typeface="Times New Roman"/>
                <a:cs typeface="Times New Roman"/>
              </a:rPr>
              <a:t>hiệu </a:t>
            </a:r>
            <a:r>
              <a:rPr dirty="0" sz="1300" spc="-5">
                <a:latin typeface="Times New Roman"/>
                <a:cs typeface="Times New Roman"/>
              </a:rPr>
              <a:t>kích </a:t>
            </a:r>
            <a:r>
              <a:rPr dirty="0" sz="1300">
                <a:latin typeface="Times New Roman"/>
                <a:cs typeface="Times New Roman"/>
              </a:rPr>
              <a:t>hoạt </a:t>
            </a:r>
            <a:r>
              <a:rPr dirty="0" sz="1300" spc="-5">
                <a:latin typeface="Times New Roman"/>
                <a:cs typeface="Times New Roman"/>
              </a:rPr>
              <a:t>thì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mới bắt đầu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8254" y="5680328"/>
            <a:ext cx="35471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Hình 8.19 </a:t>
            </a:r>
            <a:r>
              <a:rPr dirty="0" sz="1300" spc="-5">
                <a:latin typeface="Times New Roman"/>
                <a:cs typeface="Times New Roman"/>
              </a:rPr>
              <a:t>Ví </a:t>
            </a:r>
            <a:r>
              <a:rPr dirty="0" sz="1300">
                <a:latin typeface="Times New Roman"/>
                <a:cs typeface="Times New Roman"/>
              </a:rPr>
              <a:t>dụ </a:t>
            </a:r>
            <a:r>
              <a:rPr dirty="0" sz="1300" spc="-5">
                <a:latin typeface="Times New Roman"/>
                <a:cs typeface="Times New Roman"/>
              </a:rPr>
              <a:t>về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Trigger khi </a:t>
            </a:r>
            <a:r>
              <a:rPr dirty="0" sz="1300">
                <a:latin typeface="Times New Roman"/>
                <a:cs typeface="Times New Roman"/>
              </a:rPr>
              <a:t>timer đếm </a:t>
            </a:r>
            <a:r>
              <a:rPr dirty="0" sz="1300" spc="-5">
                <a:latin typeface="Times New Roman"/>
                <a:cs typeface="Times New Roman"/>
              </a:rPr>
              <a:t>lên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375" y="6087744"/>
            <a:ext cx="6338570" cy="18923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470"/>
              </a:lnSpc>
            </a:pP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8.4. LỰA CHỌN NGUỒN XUNG CLOCK CHO</a:t>
            </a:r>
            <a:r>
              <a:rPr dirty="0" sz="1300" spc="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963" y="6248780"/>
            <a:ext cx="6327140" cy="2549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có thể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cung cấp xung </a:t>
            </a:r>
            <a:r>
              <a:rPr dirty="0" sz="1300">
                <a:latin typeface="Times New Roman"/>
                <a:cs typeface="Times New Roman"/>
              </a:rPr>
              <a:t>clock </a:t>
            </a:r>
            <a:r>
              <a:rPr dirty="0" sz="1300" spc="-5">
                <a:latin typeface="Times New Roman"/>
                <a:cs typeface="Times New Roman"/>
              </a:rPr>
              <a:t>từ các nguồn sau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đây:</a:t>
            </a:r>
            <a:endParaRPr sz="1300">
              <a:latin typeface="Times New Roman"/>
              <a:cs typeface="Times New Roman"/>
            </a:endParaRPr>
          </a:p>
          <a:p>
            <a:pPr marL="511175" indent="-27051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511175" algn="l"/>
                <a:tab pos="511809" algn="l"/>
              </a:tabLst>
            </a:pPr>
            <a:r>
              <a:rPr dirty="0" sz="1300" spc="-5">
                <a:latin typeface="Times New Roman"/>
                <a:cs typeface="Times New Roman"/>
              </a:rPr>
              <a:t>Xung clock nội(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CK_INT)</a:t>
            </a:r>
            <a:endParaRPr sz="13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Xung clock ngoại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1( External clock mode1): </a:t>
            </a:r>
            <a:r>
              <a:rPr dirty="0" sz="1300">
                <a:latin typeface="Times New Roman"/>
                <a:cs typeface="Times New Roman"/>
              </a:rPr>
              <a:t>xung </a:t>
            </a:r>
            <a:r>
              <a:rPr dirty="0" sz="1300" spc="-5">
                <a:latin typeface="Times New Roman"/>
                <a:cs typeface="Times New Roman"/>
              </a:rPr>
              <a:t>clock </a:t>
            </a:r>
            <a:r>
              <a:rPr dirty="0" sz="1300">
                <a:latin typeface="Times New Roman"/>
                <a:cs typeface="Times New Roman"/>
              </a:rPr>
              <a:t>từ ngõ </a:t>
            </a:r>
            <a:r>
              <a:rPr dirty="0" sz="1300" spc="-5">
                <a:latin typeface="Times New Roman"/>
                <a:cs typeface="Times New Roman"/>
              </a:rPr>
              <a:t>vào bên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ngoài</a:t>
            </a:r>
            <a:endParaRPr sz="1300">
              <a:latin typeface="Times New Roman"/>
              <a:cs typeface="Times New Roman"/>
            </a:endParaRPr>
          </a:p>
          <a:p>
            <a:pPr marL="469900" marR="6350" indent="-229235">
              <a:lnSpc>
                <a:spcPts val="1500"/>
              </a:lnSpc>
              <a:spcBef>
                <a:spcPts val="1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Xung clock ngoại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2( External clock mode2): </a:t>
            </a:r>
            <a:r>
              <a:rPr dirty="0" sz="1300">
                <a:latin typeface="Times New Roman"/>
                <a:cs typeface="Times New Roman"/>
              </a:rPr>
              <a:t>xung </a:t>
            </a:r>
            <a:r>
              <a:rPr dirty="0" sz="1300" spc="-5">
                <a:latin typeface="Times New Roman"/>
                <a:cs typeface="Times New Roman"/>
              </a:rPr>
              <a:t>clock đưa vào chân </a:t>
            </a:r>
            <a:r>
              <a:rPr dirty="0" sz="1300" spc="5">
                <a:latin typeface="Times New Roman"/>
                <a:cs typeface="Times New Roman"/>
              </a:rPr>
              <a:t>nhận </a:t>
            </a:r>
            <a:r>
              <a:rPr dirty="0" sz="1300" spc="-5">
                <a:latin typeface="Times New Roman"/>
                <a:cs typeface="Times New Roman"/>
              </a:rPr>
              <a:t>kích  hoạt từ bên </a:t>
            </a:r>
            <a:r>
              <a:rPr dirty="0" sz="1300">
                <a:latin typeface="Times New Roman"/>
                <a:cs typeface="Times New Roman"/>
              </a:rPr>
              <a:t>ngoài( </a:t>
            </a:r>
            <a:r>
              <a:rPr dirty="0" sz="1300" spc="-5">
                <a:latin typeface="Times New Roman"/>
                <a:cs typeface="Times New Roman"/>
              </a:rPr>
              <a:t>chân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ETR)</a:t>
            </a:r>
            <a:endParaRPr sz="1300">
              <a:latin typeface="Times New Roman"/>
              <a:cs typeface="Times New Roman"/>
            </a:endParaRPr>
          </a:p>
          <a:p>
            <a:pPr marL="469900" marR="6985" indent="-229235">
              <a:lnSpc>
                <a:spcPts val="1500"/>
              </a:lnSpc>
              <a:spcBef>
                <a:spcPts val="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Ngõ nhận xung kích </a:t>
            </a:r>
            <a:r>
              <a:rPr dirty="0" sz="1300">
                <a:latin typeface="Times New Roman"/>
                <a:cs typeface="Times New Roman"/>
              </a:rPr>
              <a:t>hoạt </a:t>
            </a:r>
            <a:r>
              <a:rPr dirty="0" sz="1300" spc="-5">
                <a:latin typeface="Times New Roman"/>
                <a:cs typeface="Times New Roman"/>
              </a:rPr>
              <a:t>nội( ITRx): sử </a:t>
            </a:r>
            <a:r>
              <a:rPr dirty="0" sz="1300">
                <a:latin typeface="Times New Roman"/>
                <a:cs typeface="Times New Roman"/>
              </a:rPr>
              <a:t>dụng </a:t>
            </a:r>
            <a:r>
              <a:rPr dirty="0" sz="1300" spc="-5">
                <a:latin typeface="Times New Roman"/>
                <a:cs typeface="Times New Roman"/>
              </a:rPr>
              <a:t>1 timer </a:t>
            </a:r>
            <a:r>
              <a:rPr dirty="0" sz="1300">
                <a:latin typeface="Times New Roman"/>
                <a:cs typeface="Times New Roman"/>
              </a:rPr>
              <a:t>làm bộ chia trước </a:t>
            </a:r>
            <a:r>
              <a:rPr dirty="0" sz="1300" spc="-5">
                <a:latin typeface="Times New Roman"/>
                <a:cs typeface="Times New Roman"/>
              </a:rPr>
              <a:t>cho </a:t>
            </a:r>
            <a:r>
              <a:rPr dirty="0" sz="1300">
                <a:latin typeface="Times New Roman"/>
                <a:cs typeface="Times New Roman"/>
              </a:rPr>
              <a:t>timer khác.  </a:t>
            </a:r>
            <a:r>
              <a:rPr dirty="0" sz="1300" spc="-5">
                <a:latin typeface="Times New Roman"/>
                <a:cs typeface="Times New Roman"/>
              </a:rPr>
              <a:t>Ví dụ sử </a:t>
            </a:r>
            <a:r>
              <a:rPr dirty="0" sz="1300">
                <a:latin typeface="Times New Roman"/>
                <a:cs typeface="Times New Roman"/>
              </a:rPr>
              <a:t>dụng </a:t>
            </a:r>
            <a:r>
              <a:rPr dirty="0" sz="1300" spc="-5">
                <a:latin typeface="Times New Roman"/>
                <a:cs typeface="Times New Roman"/>
              </a:rPr>
              <a:t>Timer 1 làm </a:t>
            </a:r>
            <a:r>
              <a:rPr dirty="0" sz="1300">
                <a:latin typeface="Times New Roman"/>
                <a:cs typeface="Times New Roman"/>
              </a:rPr>
              <a:t>bộ </a:t>
            </a:r>
            <a:r>
              <a:rPr dirty="0" sz="1300" spc="-5">
                <a:latin typeface="Times New Roman"/>
                <a:cs typeface="Times New Roman"/>
              </a:rPr>
              <a:t>chia trước cho Timer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35890">
              <a:lnSpc>
                <a:spcPts val="1505"/>
              </a:lnSpc>
            </a:pPr>
            <a:r>
              <a:rPr dirty="0" sz="1300" spc="-5" b="1">
                <a:latin typeface="Times New Roman"/>
                <a:cs typeface="Times New Roman"/>
              </a:rPr>
              <a:t>8.4.1 Xung </a:t>
            </a:r>
            <a:r>
              <a:rPr dirty="0" sz="1300" b="1">
                <a:latin typeface="Times New Roman"/>
                <a:cs typeface="Times New Roman"/>
              </a:rPr>
              <a:t>clock </a:t>
            </a:r>
            <a:r>
              <a:rPr dirty="0" sz="1300" spc="-5" b="1">
                <a:latin typeface="Times New Roman"/>
                <a:cs typeface="Times New Roman"/>
              </a:rPr>
              <a:t>nội </a:t>
            </a:r>
            <a:r>
              <a:rPr dirty="0" sz="1300" spc="-10" b="1">
                <a:latin typeface="Times New Roman"/>
                <a:cs typeface="Times New Roman"/>
              </a:rPr>
              <a:t>(Internal </a:t>
            </a:r>
            <a:r>
              <a:rPr dirty="0" sz="1300" spc="-5" b="1">
                <a:latin typeface="Times New Roman"/>
                <a:cs typeface="Times New Roman"/>
              </a:rPr>
              <a:t>clock source -</a:t>
            </a:r>
            <a:r>
              <a:rPr dirty="0" sz="1300" spc="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CK_INT)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05740">
              <a:lnSpc>
                <a:spcPct val="959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Nếu tắt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tớ( SMS=000) thì các </a:t>
            </a:r>
            <a:r>
              <a:rPr dirty="0" sz="1300">
                <a:latin typeface="Times New Roman"/>
                <a:cs typeface="Times New Roman"/>
              </a:rPr>
              <a:t>bit </a:t>
            </a:r>
            <a:r>
              <a:rPr dirty="0" sz="1300" spc="-5">
                <a:latin typeface="Times New Roman"/>
                <a:cs typeface="Times New Roman"/>
              </a:rPr>
              <a:t>CEN, DIR </a:t>
            </a:r>
            <a:r>
              <a:rPr dirty="0" sz="1300">
                <a:latin typeface="Times New Roman"/>
                <a:cs typeface="Times New Roman"/>
              </a:rPr>
              <a:t>trong thanh </a:t>
            </a:r>
            <a:r>
              <a:rPr dirty="0" sz="1300" spc="-5">
                <a:latin typeface="Times New Roman"/>
                <a:cs typeface="Times New Roman"/>
              </a:rPr>
              <a:t>ghi TIMx_CR1 và bit UG  trong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thanh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ghi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TIMx_EGR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sử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dụng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như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là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những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bit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điều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khiển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thật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sự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chỉ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có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thể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được  thay </a:t>
            </a:r>
            <a:r>
              <a:rPr dirty="0" sz="1300" spc="-5">
                <a:latin typeface="Times New Roman"/>
                <a:cs typeface="Times New Roman"/>
              </a:rPr>
              <a:t>đổi bằng phần </a:t>
            </a:r>
            <a:r>
              <a:rPr dirty="0" sz="1300" spc="-10">
                <a:latin typeface="Times New Roman"/>
                <a:cs typeface="Times New Roman"/>
              </a:rPr>
              <a:t>mềm( </a:t>
            </a:r>
            <a:r>
              <a:rPr dirty="0" sz="1300" spc="-5">
                <a:latin typeface="Times New Roman"/>
                <a:cs typeface="Times New Roman"/>
              </a:rPr>
              <a:t>ngoại trừ bit </a:t>
            </a:r>
            <a:r>
              <a:rPr dirty="0" sz="1300" spc="-10">
                <a:latin typeface="Times New Roman"/>
                <a:cs typeface="Times New Roman"/>
              </a:rPr>
              <a:t>UG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tự </a:t>
            </a:r>
            <a:r>
              <a:rPr dirty="0" sz="1300">
                <a:latin typeface="Times New Roman"/>
                <a:cs typeface="Times New Roman"/>
              </a:rPr>
              <a:t>động xóa). </a:t>
            </a:r>
            <a:r>
              <a:rPr dirty="0" sz="1300" spc="5">
                <a:latin typeface="Times New Roman"/>
                <a:cs typeface="Times New Roman"/>
              </a:rPr>
              <a:t>Ngay </a:t>
            </a:r>
            <a:r>
              <a:rPr dirty="0" sz="1300" spc="-5">
                <a:latin typeface="Times New Roman"/>
                <a:cs typeface="Times New Roman"/>
              </a:rPr>
              <a:t>khi set bit CEN </a:t>
            </a:r>
            <a:r>
              <a:rPr dirty="0" sz="1300">
                <a:latin typeface="Times New Roman"/>
                <a:cs typeface="Times New Roman"/>
              </a:rPr>
              <a:t>thì bộ chia  </a:t>
            </a:r>
            <a:r>
              <a:rPr dirty="0" sz="1300" spc="-5">
                <a:latin typeface="Times New Roman"/>
                <a:cs typeface="Times New Roman"/>
              </a:rPr>
              <a:t>trước được cấp </a:t>
            </a:r>
            <a:r>
              <a:rPr dirty="0" sz="1300">
                <a:latin typeface="Times New Roman"/>
                <a:cs typeface="Times New Roman"/>
              </a:rPr>
              <a:t>xung clock </a:t>
            </a:r>
            <a:r>
              <a:rPr dirty="0" sz="1300" spc="-5">
                <a:latin typeface="Times New Roman"/>
                <a:cs typeface="Times New Roman"/>
              </a:rPr>
              <a:t>bởi </a:t>
            </a:r>
            <a:r>
              <a:rPr dirty="0" sz="1300">
                <a:latin typeface="Times New Roman"/>
                <a:cs typeface="Times New Roman"/>
              </a:rPr>
              <a:t>nguồn clock nội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CK_INT.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196" y="1050941"/>
            <a:ext cx="6288635" cy="2114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8185" y="3943478"/>
            <a:ext cx="6280125" cy="1753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84" y="179831"/>
            <a:ext cx="5952490" cy="28511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105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2654553"/>
            <a:ext cx="6328410" cy="1171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0099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Hình 8.20 </a:t>
            </a:r>
            <a:r>
              <a:rPr dirty="0" sz="1300" spc="-5">
                <a:latin typeface="Times New Roman"/>
                <a:cs typeface="Times New Roman"/>
              </a:rPr>
              <a:t>Ví dụ về sử </a:t>
            </a:r>
            <a:r>
              <a:rPr dirty="0" sz="1300">
                <a:latin typeface="Times New Roman"/>
                <a:cs typeface="Times New Roman"/>
              </a:rPr>
              <a:t>dụng xung </a:t>
            </a:r>
            <a:r>
              <a:rPr dirty="0" sz="1300" spc="-5">
                <a:latin typeface="Times New Roman"/>
                <a:cs typeface="Times New Roman"/>
              </a:rPr>
              <a:t>clock </a:t>
            </a:r>
            <a:r>
              <a:rPr dirty="0" sz="1300">
                <a:latin typeface="Times New Roman"/>
                <a:cs typeface="Times New Roman"/>
              </a:rPr>
              <a:t>nội </a:t>
            </a:r>
            <a:r>
              <a:rPr dirty="0" sz="1300" spc="-5">
                <a:latin typeface="Times New Roman"/>
                <a:cs typeface="Times New Roman"/>
              </a:rPr>
              <a:t>với bộ </a:t>
            </a:r>
            <a:r>
              <a:rPr dirty="0" sz="1300">
                <a:latin typeface="Times New Roman"/>
                <a:cs typeface="Times New Roman"/>
              </a:rPr>
              <a:t>chia trước </a:t>
            </a:r>
            <a:r>
              <a:rPr dirty="0" sz="1300" spc="-5">
                <a:latin typeface="Times New Roman"/>
                <a:cs typeface="Times New Roman"/>
              </a:rPr>
              <a:t>là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94615">
              <a:lnSpc>
                <a:spcPts val="1505"/>
              </a:lnSpc>
            </a:pPr>
            <a:r>
              <a:rPr dirty="0" sz="1300" spc="-5" b="1">
                <a:latin typeface="Times New Roman"/>
                <a:cs typeface="Times New Roman"/>
              </a:rPr>
              <a:t>8.4.2 Xung </a:t>
            </a:r>
            <a:r>
              <a:rPr dirty="0" sz="1300" b="1">
                <a:latin typeface="Times New Roman"/>
                <a:cs typeface="Times New Roman"/>
              </a:rPr>
              <a:t>clock </a:t>
            </a:r>
            <a:r>
              <a:rPr dirty="0" sz="1300" spc="-5" b="1">
                <a:latin typeface="Times New Roman"/>
                <a:cs typeface="Times New Roman"/>
              </a:rPr>
              <a:t>ngoại chế độ 1(External </a:t>
            </a:r>
            <a:r>
              <a:rPr dirty="0" sz="1300" b="1">
                <a:latin typeface="Times New Roman"/>
                <a:cs typeface="Times New Roman"/>
              </a:rPr>
              <a:t>clock </a:t>
            </a:r>
            <a:r>
              <a:rPr dirty="0" sz="1300" spc="-5" b="1">
                <a:latin typeface="Times New Roman"/>
                <a:cs typeface="Times New Roman"/>
              </a:rPr>
              <a:t>source </a:t>
            </a:r>
            <a:r>
              <a:rPr dirty="0" sz="1300" spc="-10" b="1">
                <a:latin typeface="Times New Roman"/>
                <a:cs typeface="Times New Roman"/>
              </a:rPr>
              <a:t>mode</a:t>
            </a:r>
            <a:r>
              <a:rPr dirty="0" sz="1300" spc="5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1)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46379">
              <a:lnSpc>
                <a:spcPct val="95800"/>
              </a:lnSpc>
              <a:spcBef>
                <a:spcPts val="15"/>
              </a:spcBef>
            </a:pPr>
            <a:r>
              <a:rPr dirty="0" sz="1300" spc="-5">
                <a:latin typeface="Times New Roman"/>
                <a:cs typeface="Times New Roman"/>
              </a:rPr>
              <a:t>Bộ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sẽ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hoạt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động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ở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chế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độ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này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khi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ta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cấu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hình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các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bit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SMS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trong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thanh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ghi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TIMx_SMCR  </a:t>
            </a:r>
            <a:r>
              <a:rPr dirty="0" sz="1300" spc="-5">
                <a:latin typeface="Times New Roman"/>
                <a:cs typeface="Times New Roman"/>
              </a:rPr>
              <a:t>bằng “111”.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5">
                <a:latin typeface="Times New Roman"/>
                <a:cs typeface="Times New Roman"/>
              </a:rPr>
              <a:t>sẽ </a:t>
            </a:r>
            <a:r>
              <a:rPr dirty="0" sz="1300" spc="-5">
                <a:latin typeface="Times New Roman"/>
                <a:cs typeface="Times New Roman"/>
              </a:rPr>
              <a:t>đếm </a:t>
            </a:r>
            <a:r>
              <a:rPr dirty="0" sz="1300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có xung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xuống hoặc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lên đưa vào ngõ vào đã </a:t>
            </a:r>
            <a:r>
              <a:rPr dirty="0" sz="1300">
                <a:latin typeface="Times New Roman"/>
                <a:cs typeface="Times New Roman"/>
              </a:rPr>
              <a:t>được  </a:t>
            </a:r>
            <a:r>
              <a:rPr dirty="0" sz="1300" spc="-5">
                <a:latin typeface="Times New Roman"/>
                <a:cs typeface="Times New Roman"/>
              </a:rPr>
              <a:t>chọn trước đó.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6536816"/>
            <a:ext cx="6325870" cy="982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8.21 </a:t>
            </a:r>
            <a:r>
              <a:rPr dirty="0" sz="1300" spc="-5">
                <a:latin typeface="Times New Roman"/>
                <a:cs typeface="Times New Roman"/>
              </a:rPr>
              <a:t>Sơ </a:t>
            </a:r>
            <a:r>
              <a:rPr dirty="0" sz="1300">
                <a:latin typeface="Times New Roman"/>
                <a:cs typeface="Times New Roman"/>
              </a:rPr>
              <a:t>đồ </a:t>
            </a:r>
            <a:r>
              <a:rPr dirty="0" sz="1300" spc="-5">
                <a:latin typeface="Times New Roman"/>
                <a:cs typeface="Times New Roman"/>
              </a:rPr>
              <a:t>kết </a:t>
            </a:r>
            <a:r>
              <a:rPr dirty="0" sz="1300">
                <a:latin typeface="Times New Roman"/>
                <a:cs typeface="Times New Roman"/>
              </a:rPr>
              <a:t>nối </a:t>
            </a:r>
            <a:r>
              <a:rPr dirty="0" sz="1300" spc="-10">
                <a:latin typeface="Times New Roman"/>
                <a:cs typeface="Times New Roman"/>
              </a:rPr>
              <a:t>ngõ vào </a:t>
            </a:r>
            <a:r>
              <a:rPr dirty="0" sz="1300" spc="-5">
                <a:latin typeface="Times New Roman"/>
                <a:cs typeface="Times New Roman"/>
              </a:rPr>
              <a:t>TI2 trước </a:t>
            </a:r>
            <a:r>
              <a:rPr dirty="0" sz="1300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được dùng </a:t>
            </a:r>
            <a:r>
              <a:rPr dirty="0" sz="1300">
                <a:latin typeface="Times New Roman"/>
                <a:cs typeface="Times New Roman"/>
              </a:rPr>
              <a:t>làm xung </a:t>
            </a:r>
            <a:r>
              <a:rPr dirty="0" sz="1300" spc="-5">
                <a:latin typeface="Times New Roman"/>
                <a:cs typeface="Times New Roman"/>
              </a:rPr>
              <a:t>clock cho </a:t>
            </a:r>
            <a:r>
              <a:rPr dirty="0" sz="1300" spc="5">
                <a:latin typeface="Times New Roman"/>
                <a:cs typeface="Times New Roman"/>
              </a:rPr>
              <a:t>bộ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 indent="246379">
              <a:lnSpc>
                <a:spcPct val="95800"/>
              </a:lnSpc>
            </a:pPr>
            <a:r>
              <a:rPr dirty="0" sz="1300" spc="-5">
                <a:latin typeface="Times New Roman"/>
                <a:cs typeface="Times New Roman"/>
              </a:rPr>
              <a:t>Khi có </a:t>
            </a:r>
            <a:r>
              <a:rPr dirty="0" sz="1300">
                <a:latin typeface="Times New Roman"/>
                <a:cs typeface="Times New Roman"/>
              </a:rPr>
              <a:t>tín </a:t>
            </a:r>
            <a:r>
              <a:rPr dirty="0" sz="1300" spc="-5">
                <a:latin typeface="Times New Roman"/>
                <a:cs typeface="Times New Roman"/>
              </a:rPr>
              <a:t>hiệu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lên ở chân </a:t>
            </a:r>
            <a:r>
              <a:rPr dirty="0" sz="1300">
                <a:latin typeface="Times New Roman"/>
                <a:cs typeface="Times New Roman"/>
              </a:rPr>
              <a:t>TI2 </a:t>
            </a: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sẽ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lên 1 </a:t>
            </a:r>
            <a:r>
              <a:rPr dirty="0" sz="1300">
                <a:latin typeface="Times New Roman"/>
                <a:cs typeface="Times New Roman"/>
              </a:rPr>
              <a:t>đơn </a:t>
            </a:r>
            <a:r>
              <a:rPr dirty="0" sz="1300" spc="-5">
                <a:latin typeface="Times New Roman"/>
                <a:cs typeface="Times New Roman"/>
              </a:rPr>
              <a:t>vị và và cờ TIF được set.</a:t>
            </a:r>
            <a:r>
              <a:rPr dirty="0" sz="1300" spc="-19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Thời  gian trể từ </a:t>
            </a:r>
            <a:r>
              <a:rPr dirty="0" sz="1300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xuất </a:t>
            </a:r>
            <a:r>
              <a:rPr dirty="0" sz="1300">
                <a:latin typeface="Times New Roman"/>
                <a:cs typeface="Times New Roman"/>
              </a:rPr>
              <a:t>hiện </a:t>
            </a:r>
            <a:r>
              <a:rPr dirty="0" sz="1300" spc="-5">
                <a:latin typeface="Times New Roman"/>
                <a:cs typeface="Times New Roman"/>
              </a:rPr>
              <a:t>xung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lên ở TI2 đến khi </a:t>
            </a:r>
            <a:r>
              <a:rPr dirty="0" sz="1300">
                <a:latin typeface="Times New Roman"/>
                <a:cs typeface="Times New Roman"/>
              </a:rPr>
              <a:t>bộ đếm đếm phụ </a:t>
            </a:r>
            <a:r>
              <a:rPr dirty="0" sz="1300" spc="-5">
                <a:latin typeface="Times New Roman"/>
                <a:cs typeface="Times New Roman"/>
              </a:rPr>
              <a:t>thuộc </a:t>
            </a:r>
            <a:r>
              <a:rPr dirty="0" sz="1300">
                <a:latin typeface="Times New Roman"/>
                <a:cs typeface="Times New Roman"/>
              </a:rPr>
              <a:t>vào </a:t>
            </a:r>
            <a:r>
              <a:rPr dirty="0" sz="1300" spc="-5">
                <a:latin typeface="Times New Roman"/>
                <a:cs typeface="Times New Roman"/>
              </a:rPr>
              <a:t>mạch đồng bộ  ở ngõ vào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TI2.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4577" y="9694874"/>
            <a:ext cx="48685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Hình 8.22 </a:t>
            </a:r>
            <a:r>
              <a:rPr dirty="0" sz="1300" spc="-5">
                <a:latin typeface="Times New Roman"/>
                <a:cs typeface="Times New Roman"/>
              </a:rPr>
              <a:t>Ví </a:t>
            </a:r>
            <a:r>
              <a:rPr dirty="0" sz="1300">
                <a:latin typeface="Times New Roman"/>
                <a:cs typeface="Times New Roman"/>
              </a:rPr>
              <a:t>dụ </a:t>
            </a:r>
            <a:r>
              <a:rPr dirty="0" sz="1300" spc="-5">
                <a:latin typeface="Times New Roman"/>
                <a:cs typeface="Times New Roman"/>
              </a:rPr>
              <a:t>về hoạt </a:t>
            </a:r>
            <a:r>
              <a:rPr dirty="0" sz="1300">
                <a:latin typeface="Times New Roman"/>
                <a:cs typeface="Times New Roman"/>
              </a:rPr>
              <a:t>động </a:t>
            </a:r>
            <a:r>
              <a:rPr dirty="0" sz="1300" spc="-5">
                <a:latin typeface="Times New Roman"/>
                <a:cs typeface="Times New Roman"/>
              </a:rPr>
              <a:t>của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khi sử </a:t>
            </a:r>
            <a:r>
              <a:rPr dirty="0" sz="1300">
                <a:latin typeface="Times New Roman"/>
                <a:cs typeface="Times New Roman"/>
              </a:rPr>
              <a:t>dụng </a:t>
            </a:r>
            <a:r>
              <a:rPr dirty="0" sz="1300" spc="-5">
                <a:latin typeface="Times New Roman"/>
                <a:cs typeface="Times New Roman"/>
              </a:rPr>
              <a:t>xung </a:t>
            </a:r>
            <a:r>
              <a:rPr dirty="0" sz="1300">
                <a:latin typeface="Times New Roman"/>
                <a:cs typeface="Times New Roman"/>
              </a:rPr>
              <a:t>clock </a:t>
            </a:r>
            <a:r>
              <a:rPr dirty="0" sz="1300" spc="-5">
                <a:latin typeface="Times New Roman"/>
                <a:cs typeface="Times New Roman"/>
              </a:rPr>
              <a:t>từ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3300" y="662939"/>
            <a:ext cx="5978556" cy="200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8234" y="4011167"/>
            <a:ext cx="5986549" cy="254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61170" y="7702295"/>
            <a:ext cx="5938910" cy="1995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228091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106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63" y="639572"/>
            <a:ext cx="6322695" cy="598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615">
              <a:lnSpc>
                <a:spcPts val="1505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8.4.3 Xung </a:t>
            </a:r>
            <a:r>
              <a:rPr dirty="0" sz="1300" b="1">
                <a:latin typeface="Times New Roman"/>
                <a:cs typeface="Times New Roman"/>
              </a:rPr>
              <a:t>clock </a:t>
            </a:r>
            <a:r>
              <a:rPr dirty="0" sz="1300" spc="-5" b="1">
                <a:latin typeface="Times New Roman"/>
                <a:cs typeface="Times New Roman"/>
              </a:rPr>
              <a:t>ngoại chế độ 2(External </a:t>
            </a:r>
            <a:r>
              <a:rPr dirty="0" sz="1300" b="1">
                <a:latin typeface="Times New Roman"/>
                <a:cs typeface="Times New Roman"/>
              </a:rPr>
              <a:t>clock </a:t>
            </a:r>
            <a:r>
              <a:rPr dirty="0" sz="1300" spc="-5" b="1">
                <a:latin typeface="Times New Roman"/>
                <a:cs typeface="Times New Roman"/>
              </a:rPr>
              <a:t>source </a:t>
            </a:r>
            <a:r>
              <a:rPr dirty="0" sz="1300" spc="-10" b="1">
                <a:latin typeface="Times New Roman"/>
                <a:cs typeface="Times New Roman"/>
              </a:rPr>
              <a:t>mode</a:t>
            </a:r>
            <a:r>
              <a:rPr dirty="0" sz="1300" spc="6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2)</a:t>
            </a:r>
            <a:endParaRPr sz="1300">
              <a:latin typeface="Times New Roman"/>
              <a:cs typeface="Times New Roman"/>
            </a:endParaRPr>
          </a:p>
          <a:p>
            <a:pPr marL="12700" marR="5080" indent="246379">
              <a:lnSpc>
                <a:spcPts val="1500"/>
              </a:lnSpc>
              <a:spcBef>
                <a:spcPts val="45"/>
              </a:spcBef>
            </a:pPr>
            <a:r>
              <a:rPr dirty="0" sz="1300" spc="-5">
                <a:latin typeface="Times New Roman"/>
                <a:cs typeface="Times New Roman"/>
              </a:rPr>
              <a:t>Để cấu hình bộ </a:t>
            </a:r>
            <a:r>
              <a:rPr dirty="0" sz="1300">
                <a:latin typeface="Times New Roman"/>
                <a:cs typeface="Times New Roman"/>
              </a:rPr>
              <a:t>đếm hoạt </a:t>
            </a:r>
            <a:r>
              <a:rPr dirty="0" sz="1300" spc="-5">
                <a:latin typeface="Times New Roman"/>
                <a:cs typeface="Times New Roman"/>
              </a:rPr>
              <a:t>động ở chế độ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ta set </a:t>
            </a:r>
            <a:r>
              <a:rPr dirty="0" sz="1300">
                <a:latin typeface="Times New Roman"/>
                <a:cs typeface="Times New Roman"/>
              </a:rPr>
              <a:t>bit </a:t>
            </a:r>
            <a:r>
              <a:rPr dirty="0" sz="1300" spc="-5">
                <a:latin typeface="Times New Roman"/>
                <a:cs typeface="Times New Roman"/>
              </a:rPr>
              <a:t>ECE </a:t>
            </a:r>
            <a:r>
              <a:rPr dirty="0" sz="1300">
                <a:latin typeface="Times New Roman"/>
                <a:cs typeface="Times New Roman"/>
              </a:rPr>
              <a:t>trong </a:t>
            </a:r>
            <a:r>
              <a:rPr dirty="0" sz="1300" spc="-5">
                <a:latin typeface="Times New Roman"/>
                <a:cs typeface="Times New Roman"/>
              </a:rPr>
              <a:t>thanh ghi TIMx_SMCR. 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sẽ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mỗi </a:t>
            </a:r>
            <a:r>
              <a:rPr dirty="0" sz="1300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có xung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lên </a:t>
            </a:r>
            <a:r>
              <a:rPr dirty="0" sz="1300">
                <a:latin typeface="Times New Roman"/>
                <a:cs typeface="Times New Roman"/>
              </a:rPr>
              <a:t>hoặc </a:t>
            </a:r>
            <a:r>
              <a:rPr dirty="0" sz="1300" spc="-5">
                <a:latin typeface="Times New Roman"/>
                <a:cs typeface="Times New Roman"/>
              </a:rPr>
              <a:t>cạnh </a:t>
            </a:r>
            <a:r>
              <a:rPr dirty="0" sz="1300">
                <a:latin typeface="Times New Roman"/>
                <a:cs typeface="Times New Roman"/>
              </a:rPr>
              <a:t>xuống </a:t>
            </a:r>
            <a:r>
              <a:rPr dirty="0" sz="1300" spc="-5">
                <a:latin typeface="Times New Roman"/>
                <a:cs typeface="Times New Roman"/>
              </a:rPr>
              <a:t>tác </a:t>
            </a:r>
            <a:r>
              <a:rPr dirty="0" sz="1300">
                <a:latin typeface="Times New Roman"/>
                <a:cs typeface="Times New Roman"/>
              </a:rPr>
              <a:t>động </a:t>
            </a:r>
            <a:r>
              <a:rPr dirty="0" sz="1300" spc="-5">
                <a:latin typeface="Times New Roman"/>
                <a:cs typeface="Times New Roman"/>
              </a:rPr>
              <a:t>vào chân</a:t>
            </a:r>
            <a:r>
              <a:rPr dirty="0" sz="1300">
                <a:latin typeface="Times New Roman"/>
                <a:cs typeface="Times New Roman"/>
              </a:rPr>
              <a:t> ETR.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948" y="3698874"/>
            <a:ext cx="58197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8.23 </a:t>
            </a:r>
            <a:r>
              <a:rPr dirty="0" sz="1300" spc="-5">
                <a:latin typeface="Times New Roman"/>
                <a:cs typeface="Times New Roman"/>
              </a:rPr>
              <a:t>Sơ </a:t>
            </a:r>
            <a:r>
              <a:rPr dirty="0" sz="1300">
                <a:latin typeface="Times New Roman"/>
                <a:cs typeface="Times New Roman"/>
              </a:rPr>
              <a:t>đồ </a:t>
            </a:r>
            <a:r>
              <a:rPr dirty="0" sz="1300" spc="-5">
                <a:latin typeface="Times New Roman"/>
                <a:cs typeface="Times New Roman"/>
              </a:rPr>
              <a:t>kết </a:t>
            </a:r>
            <a:r>
              <a:rPr dirty="0" sz="1300">
                <a:latin typeface="Times New Roman"/>
                <a:cs typeface="Times New Roman"/>
              </a:rPr>
              <a:t>nối </a:t>
            </a:r>
            <a:r>
              <a:rPr dirty="0" sz="1300" spc="-10">
                <a:latin typeface="Times New Roman"/>
                <a:cs typeface="Times New Roman"/>
              </a:rPr>
              <a:t>ngõ vào </a:t>
            </a:r>
            <a:r>
              <a:rPr dirty="0" sz="1300" spc="-5">
                <a:latin typeface="Times New Roman"/>
                <a:cs typeface="Times New Roman"/>
              </a:rPr>
              <a:t>ETR trước khi được </a:t>
            </a:r>
            <a:r>
              <a:rPr dirty="0" sz="1300">
                <a:latin typeface="Times New Roman"/>
                <a:cs typeface="Times New Roman"/>
              </a:rPr>
              <a:t>dùng làm xung </a:t>
            </a:r>
            <a:r>
              <a:rPr dirty="0" sz="1300" spc="-5">
                <a:latin typeface="Times New Roman"/>
                <a:cs typeface="Times New Roman"/>
              </a:rPr>
              <a:t>clock cho </a:t>
            </a:r>
            <a:r>
              <a:rPr dirty="0" sz="1300">
                <a:latin typeface="Times New Roman"/>
                <a:cs typeface="Times New Roman"/>
              </a:rPr>
              <a:t>bộ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563" y="6213728"/>
            <a:ext cx="58674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8.24 </a:t>
            </a:r>
            <a:r>
              <a:rPr dirty="0" sz="1300" spc="-5">
                <a:latin typeface="Times New Roman"/>
                <a:cs typeface="Times New Roman"/>
              </a:rPr>
              <a:t>Ví dụ về </a:t>
            </a:r>
            <a:r>
              <a:rPr dirty="0" sz="1300">
                <a:latin typeface="Times New Roman"/>
                <a:cs typeface="Times New Roman"/>
              </a:rPr>
              <a:t>hoạt </a:t>
            </a:r>
            <a:r>
              <a:rPr dirty="0" sz="1300" spc="-5">
                <a:latin typeface="Times New Roman"/>
                <a:cs typeface="Times New Roman"/>
              </a:rPr>
              <a:t>động của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khi sử dụng </a:t>
            </a:r>
            <a:r>
              <a:rPr dirty="0" sz="1300">
                <a:latin typeface="Times New Roman"/>
                <a:cs typeface="Times New Roman"/>
              </a:rPr>
              <a:t>xung </a:t>
            </a:r>
            <a:r>
              <a:rPr dirty="0" sz="1300" spc="-5">
                <a:latin typeface="Times New Roman"/>
                <a:cs typeface="Times New Roman"/>
              </a:rPr>
              <a:t>clock từ ETR qua </a:t>
            </a:r>
            <a:r>
              <a:rPr dirty="0" sz="1300">
                <a:latin typeface="Times New Roman"/>
                <a:cs typeface="Times New Roman"/>
              </a:rPr>
              <a:t>bộ </a:t>
            </a:r>
            <a:r>
              <a:rPr dirty="0" sz="1300" spc="-5">
                <a:latin typeface="Times New Roman"/>
                <a:cs typeface="Times New Roman"/>
              </a:rPr>
              <a:t>chia</a:t>
            </a:r>
            <a:r>
              <a:rPr dirty="0" sz="1300" spc="1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375" y="6621144"/>
            <a:ext cx="6338570" cy="18923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470"/>
              </a:lnSpc>
            </a:pP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8.5. CÁC </a:t>
            </a:r>
            <a:r>
              <a:rPr dirty="0" sz="1300" spc="-10" b="1">
                <a:solidFill>
                  <a:srgbClr val="FFFFFF"/>
                </a:solidFill>
                <a:latin typeface="Times New Roman"/>
                <a:cs typeface="Times New Roman"/>
              </a:rPr>
              <a:t>LỆNH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THƯỜNG DÙNG LIÊN QUAN 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ĐẾN</a:t>
            </a:r>
            <a:r>
              <a:rPr dirty="0" sz="130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963" y="6782180"/>
            <a:ext cx="39503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Bảng 8.2 </a:t>
            </a: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lệnh thông </a:t>
            </a:r>
            <a:r>
              <a:rPr dirty="0" sz="1300" spc="-5">
                <a:latin typeface="Times New Roman"/>
                <a:cs typeface="Times New Roman"/>
              </a:rPr>
              <a:t>dụng </a:t>
            </a:r>
            <a:r>
              <a:rPr dirty="0" sz="1300">
                <a:latin typeface="Times New Roman"/>
                <a:cs typeface="Times New Roman"/>
              </a:rPr>
              <a:t>dùng </a:t>
            </a:r>
            <a:r>
              <a:rPr dirty="0" sz="1300" spc="-5">
                <a:latin typeface="Times New Roman"/>
                <a:cs typeface="Times New Roman"/>
              </a:rPr>
              <a:t>để </a:t>
            </a:r>
            <a:r>
              <a:rPr dirty="0" sz="1300">
                <a:latin typeface="Times New Roman"/>
                <a:cs typeface="Times New Roman"/>
              </a:rPr>
              <a:t>cấu hình </a:t>
            </a:r>
            <a:r>
              <a:rPr dirty="0" sz="1300" spc="-5">
                <a:latin typeface="Times New Roman"/>
                <a:cs typeface="Times New Roman"/>
              </a:rPr>
              <a:t>timer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base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0520" y="7000620"/>
          <a:ext cx="6330950" cy="286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2758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DỤNG THƯ VIỆN</a:t>
                      </a:r>
                      <a:r>
                        <a:rPr dirty="0" sz="13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“stm32f10x_tim”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7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Lệnh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2691">
                <a:tc>
                  <a:txBody>
                    <a:bodyPr/>
                    <a:lstStyle/>
                    <a:p>
                      <a:pPr marL="948055">
                        <a:lnSpc>
                          <a:spcPts val="149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hay dùng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Giải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thích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5577">
                <a:tc gridSpan="2"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tabLst>
                          <a:tab pos="2219325" algn="l"/>
                        </a:tabLst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TIM_TimeBaseInitTypeDef	A;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746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(Khai báo biến 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thuộc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kiểu TIM_TimeBaseInitTypeDef</a:t>
                      </a:r>
                      <a:r>
                        <a:rPr dirty="0" sz="13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A.TIM_Period =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chọn chu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kỳ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cho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timer- giá trị tự động nạp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7575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[0-65535]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2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cài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đặt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Giới hạn từ 0 đến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65535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049">
                <a:tc gridSpan="2">
                  <a:txBody>
                    <a:bodyPr/>
                    <a:lstStyle/>
                    <a:p>
                      <a:pPr marL="233807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TIM_Prescaler =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chọn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chia(xung)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trước khi vào bộ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đếm)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100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[0-65535]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2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cài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đặt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Giới hạn từ 0 đến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65535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50176" y="1421891"/>
            <a:ext cx="6121047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3676" y="4107179"/>
            <a:ext cx="6121047" cy="2122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60" y="179831"/>
            <a:ext cx="6411595" cy="321945"/>
            <a:chOff x="791260" y="179831"/>
            <a:chExt cx="6411595" cy="321945"/>
          </a:xfrm>
        </p:grpSpPr>
        <p:sp>
          <p:nvSpPr>
            <p:cNvPr id="3" name="object 3"/>
            <p:cNvSpPr/>
            <p:nvPr/>
          </p:nvSpPr>
          <p:spPr>
            <a:xfrm>
              <a:off x="791260" y="179831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440436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440436" y="321564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984" y="179831"/>
              <a:ext cx="5952490" cy="321945"/>
            </a:xfrm>
            <a:custGeom>
              <a:avLst/>
              <a:gdLst/>
              <a:ahLst/>
              <a:cxnLst/>
              <a:rect l="l" t="t" r="r" b="b"/>
              <a:pathLst>
                <a:path w="5952490" h="321945">
                  <a:moveTo>
                    <a:pt x="595249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5952490" y="321564"/>
                  </a:lnTo>
                  <a:lnTo>
                    <a:pt x="595249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49984" y="228091"/>
            <a:ext cx="5952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7" name="object 7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10" name="object 10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91844" y="662939"/>
          <a:ext cx="6330950" cy="480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417829">
                <a:tc gridSpan="2">
                  <a:txBody>
                    <a:bodyPr/>
                    <a:lstStyle/>
                    <a:p>
                      <a:pPr marL="219456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TIM_ClockDivision=</a:t>
                      </a:r>
                      <a:r>
                        <a:rPr dirty="0" sz="13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chọn bộ chia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clock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72668">
                <a:tc>
                  <a:txBody>
                    <a:bodyPr/>
                    <a:lstStyle/>
                    <a:p>
                      <a:pPr marL="67945" marR="1974214">
                        <a:lnSpc>
                          <a:spcPct val="95100"/>
                        </a:lnSpc>
                        <a:spcBef>
                          <a:spcPts val="1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TIM_C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D_DIV1  TIM_C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D_DIV2  TIM_C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D_DIV4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26314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Bộ</a:t>
                      </a:r>
                      <a:r>
                        <a:rPr dirty="0" sz="13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  Chia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A.TIM_RepetitionCounter=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E;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chọn số lần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lặp 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7575"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Bef>
                          <a:spcPts val="3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[0-255]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69227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E: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Số lần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lặp  Giá trị từ 0 đến</a:t>
                      </a:r>
                      <a:r>
                        <a:rPr dirty="0" sz="13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255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marL="220345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TIM_CounterMode=</a:t>
                      </a:r>
                      <a:r>
                        <a:rPr dirty="0" sz="13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chọn chế độ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động cho timer</a:t>
                      </a:r>
                      <a:r>
                        <a:rPr dirty="0" sz="13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51001">
                <a:tc>
                  <a:txBody>
                    <a:bodyPr/>
                    <a:lstStyle/>
                    <a:p>
                      <a:pPr marL="67945">
                        <a:lnSpc>
                          <a:spcPts val="144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726440">
                        <a:lnSpc>
                          <a:spcPct val="9600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TIM_CounterMode_Up  TIM_CounterMode_Down  TIM_CounterMode_CenterAligned1  TIM_CounterMode_CenterAligned2  TIM_CounterMode_CenterAligned3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7945" marR="162052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hoạt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động  Đếm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>
                        <a:lnSpc>
                          <a:spcPts val="143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 marR="1845945">
                        <a:lnSpc>
                          <a:spcPct val="95800"/>
                        </a:lnSpc>
                        <a:spcBef>
                          <a:spcPts val="35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r>
                        <a:rPr dirty="0" sz="13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r>
                        <a:rPr dirty="0" sz="13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r>
                        <a:rPr dirty="0" sz="13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 marL="8064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TIM_TimeBaseInit(G,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&amp;A);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cài đặt các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thông số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đã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Timer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72668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G: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ts val="1500"/>
                        </a:lnSpc>
                        <a:spcBef>
                          <a:spcPts val="6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8336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88288" y="5633084"/>
            <a:ext cx="41332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Bảng 8.3 </a:t>
            </a: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lệnh thông </a:t>
            </a:r>
            <a:r>
              <a:rPr dirty="0" sz="1300" spc="-5">
                <a:latin typeface="Times New Roman"/>
                <a:cs typeface="Times New Roman"/>
              </a:rPr>
              <a:t>dụng </a:t>
            </a:r>
            <a:r>
              <a:rPr dirty="0" sz="1300">
                <a:latin typeface="Times New Roman"/>
                <a:cs typeface="Times New Roman"/>
              </a:rPr>
              <a:t>dùng </a:t>
            </a:r>
            <a:r>
              <a:rPr dirty="0" sz="1300" spc="-5">
                <a:latin typeface="Times New Roman"/>
                <a:cs typeface="Times New Roman"/>
              </a:rPr>
              <a:t>để </a:t>
            </a:r>
            <a:r>
              <a:rPr dirty="0" sz="1300">
                <a:latin typeface="Times New Roman"/>
                <a:cs typeface="Times New Roman"/>
              </a:rPr>
              <a:t>cấu hình </a:t>
            </a:r>
            <a:r>
              <a:rPr dirty="0" sz="1300" spc="-10">
                <a:latin typeface="Times New Roman"/>
                <a:cs typeface="Times New Roman"/>
              </a:rPr>
              <a:t>input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91844" y="5850000"/>
          <a:ext cx="6330950" cy="395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2758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DỤNG THƯ VIỆN</a:t>
                      </a:r>
                      <a:r>
                        <a:rPr dirty="0" sz="13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“stm32f10x_tim”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Lệnh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168">
                <a:tc>
                  <a:txBody>
                    <a:bodyPr/>
                    <a:lstStyle/>
                    <a:p>
                      <a:pPr marL="947419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hay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dùng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Giải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thích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5196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TIM_ICInitTypeDef 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93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(Khai báo biến 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thuộc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kiểu TIM_ICInitTypeDef</a:t>
                      </a:r>
                      <a:r>
                        <a:rPr dirty="0" sz="13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99">
                <a:tc gridSpan="2">
                  <a:txBody>
                    <a:bodyPr/>
                    <a:lstStyle/>
                    <a:p>
                      <a:pPr algn="ctr" marL="22542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 TIM_Channel</a:t>
                      </a:r>
                      <a:r>
                        <a:rPr dirty="0" sz="1300" spc="-1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=B;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521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chọn kênh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Capture)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62025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 marR="2066289">
                        <a:lnSpc>
                          <a:spcPct val="95700"/>
                        </a:lnSpc>
                        <a:spcBef>
                          <a:spcPts val="2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TIM_Cha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nel_1  TIM_Cha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nel_2  TIM_Cha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nel_3  TIM_Cha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nel_4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68719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Kênh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được chọn  Kênh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Kênh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Kênh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Kênh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marL="239268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TIM_ICPolarity =</a:t>
                      </a:r>
                      <a:r>
                        <a:rPr dirty="0" sz="13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2623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chọn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tích cực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tín hiệu Input</a:t>
                      </a:r>
                      <a:r>
                        <a:rPr dirty="0" sz="13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Capture)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61593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50010">
                        <a:lnSpc>
                          <a:spcPts val="1500"/>
                        </a:lnSpc>
                        <a:spcBef>
                          <a:spcPts val="4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TIM_ICPolarity_Rising  TIM_ICPolarity_Falling  TIM_ICPolarity_BothEdge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1102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tích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cực  Tích cực cạnh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cả cạnh lên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lẫn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228091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108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0520" y="662939"/>
          <a:ext cx="6330950" cy="908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417829">
                <a:tc gridSpan="2">
                  <a:txBody>
                    <a:bodyPr/>
                    <a:lstStyle/>
                    <a:p>
                      <a:pPr marL="2380615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TIM_ICSelection=</a:t>
                      </a:r>
                      <a:r>
                        <a:rPr dirty="0" sz="13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54480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cách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kết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nối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tín hiệu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3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Capture)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52144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TIM_ICSelection_DirectTI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249045">
                        <a:lnSpc>
                          <a:spcPct val="1915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TIM_ICSelection_IndirectTI  TIM_ICSelection_TRC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Cách kết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nối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Input 1, 2,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3,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được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kết nối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tương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ứng với Input Capture 1, 2, 3, và</a:t>
                      </a:r>
                      <a:r>
                        <a:rPr dirty="0" sz="13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Input 1, 2,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3,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được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kết nối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tương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ứng với Input Capture 2, 1, 4,</a:t>
                      </a:r>
                      <a:r>
                        <a:rPr dirty="0" sz="13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Các ngõ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Capture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kết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nối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với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TRC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marL="235204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TIM_ICPrescaler =</a:t>
                      </a:r>
                      <a:r>
                        <a:rPr dirty="0" sz="130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E;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07820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chọn bộ chia trước cho tín hiệu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3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Captuer)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62025">
                <a:tc>
                  <a:txBody>
                    <a:bodyPr/>
                    <a:lstStyle/>
                    <a:p>
                      <a:pPr marL="67945" marR="1862455">
                        <a:lnSpc>
                          <a:spcPct val="95200"/>
                        </a:lnSpc>
                        <a:spcBef>
                          <a:spcPts val="1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E: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TIM_IC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SC_D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V1  TIM_IC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SC_D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2  TIM_IC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SC_D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4  TIM_IC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SC_D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78964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E: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Bộ chia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trước  Chia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575">
                <a:tc gridSpan="2">
                  <a:txBody>
                    <a:bodyPr/>
                    <a:lstStyle/>
                    <a:p>
                      <a:pPr marL="248920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 TIM_ICFilter =</a:t>
                      </a:r>
                      <a:r>
                        <a:rPr dirty="0" sz="13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7228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chọn hệ số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 cho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tín hiệu Input</a:t>
                      </a:r>
                      <a:r>
                        <a:rPr dirty="0" sz="13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Capture)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100">
                <a:tc>
                  <a:txBody>
                    <a:bodyPr/>
                    <a:lstStyle/>
                    <a:p>
                      <a:pPr marL="67945">
                        <a:lnSpc>
                          <a:spcPts val="145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[0-15]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Hệ số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từ 0 đến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TIM_ICInit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(G,&amp;A);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(Lệnh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cài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đặt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các thông số đã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để Timer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hoạt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động ở chế độ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Capture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bình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thường)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71398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G: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8336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062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TIM_PWMIConfig(G,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&amp;A);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Lệnh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cài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đặt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các thông số đã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để timer hoạt động ở chế độ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Captuer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xung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PWM)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71144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G: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ts val="1500"/>
                        </a:lnSpc>
                        <a:spcBef>
                          <a:spcPts val="6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8336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099">
                <a:tc gridSpan="2"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TIM_SelectInputTrigger(G, H) 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Lệnh chọn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tín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hiệu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kích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hoạt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từ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bên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ngoài)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1402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G: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700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H: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TIM_TS_ITR0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871980">
                        <a:lnSpc>
                          <a:spcPct val="95800"/>
                        </a:lnSpc>
                        <a:spcBef>
                          <a:spcPts val="3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TIM_TS_ITR1  TIM_TS_ITR2  TIM_TS_ITR3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TIM_TS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TI1F_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TIM_TS_TI1FP1  TIM_TS_TI2FP2  TIM_TS_ETRF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8336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819785">
                        <a:lnSpc>
                          <a:spcPct val="96000"/>
                        </a:lnSpc>
                        <a:spcBef>
                          <a:spcPts val="2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hiệu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kích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 được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 ITR0 ( từ timer 1 trigger out)  ITR1 ( từ timer 2 trigger out)  ITR2 ( từ timer 3 trigger out)  ITR3 ( từ timer 4 trigger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out)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600075">
                        <a:lnSpc>
                          <a:spcPts val="1500"/>
                        </a:lnSpc>
                        <a:spcBef>
                          <a:spcPts val="3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TI1( CH1) qua mạch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phát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hiện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cạnh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TI1( CH1) qua mạch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TI2( CH2) qua mạch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ETR qua mạch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lọc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60" y="179831"/>
            <a:ext cx="6411595" cy="321945"/>
            <a:chOff x="791260" y="179831"/>
            <a:chExt cx="6411595" cy="321945"/>
          </a:xfrm>
        </p:grpSpPr>
        <p:sp>
          <p:nvSpPr>
            <p:cNvPr id="3" name="object 3"/>
            <p:cNvSpPr/>
            <p:nvPr/>
          </p:nvSpPr>
          <p:spPr>
            <a:xfrm>
              <a:off x="791260" y="179831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440436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440436" y="321564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984" y="179831"/>
              <a:ext cx="5952490" cy="321945"/>
            </a:xfrm>
            <a:custGeom>
              <a:avLst/>
              <a:gdLst/>
              <a:ahLst/>
              <a:cxnLst/>
              <a:rect l="l" t="t" r="r" b="b"/>
              <a:pathLst>
                <a:path w="5952490" h="321945">
                  <a:moveTo>
                    <a:pt x="595249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5952490" y="321564"/>
                  </a:lnTo>
                  <a:lnTo>
                    <a:pt x="595249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88288" y="228091"/>
            <a:ext cx="6314440" cy="62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Bảng 8.4 </a:t>
            </a: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lệnh thông </a:t>
            </a:r>
            <a:r>
              <a:rPr dirty="0" sz="1300" spc="-5">
                <a:latin typeface="Times New Roman"/>
                <a:cs typeface="Times New Roman"/>
              </a:rPr>
              <a:t>dụng </a:t>
            </a:r>
            <a:r>
              <a:rPr dirty="0" sz="1300">
                <a:latin typeface="Times New Roman"/>
                <a:cs typeface="Times New Roman"/>
              </a:rPr>
              <a:t>dùng </a:t>
            </a:r>
            <a:r>
              <a:rPr dirty="0" sz="1300" spc="-5">
                <a:latin typeface="Times New Roman"/>
                <a:cs typeface="Times New Roman"/>
              </a:rPr>
              <a:t>để </a:t>
            </a:r>
            <a:r>
              <a:rPr dirty="0" sz="1300">
                <a:latin typeface="Times New Roman"/>
                <a:cs typeface="Times New Roman"/>
              </a:rPr>
              <a:t>cấu hình </a:t>
            </a:r>
            <a:r>
              <a:rPr dirty="0" sz="1300" spc="-5">
                <a:latin typeface="Times New Roman"/>
                <a:cs typeface="Times New Roman"/>
              </a:rPr>
              <a:t>ouput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compare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9" name="object 9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109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91844" y="851915"/>
          <a:ext cx="6336665" cy="911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8490"/>
                <a:gridCol w="82550"/>
                <a:gridCol w="3068955"/>
              </a:tblGrid>
              <a:tr h="276098">
                <a:tc gridSpan="3"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DỤNG THƯ VIỆN</a:t>
                      </a:r>
                      <a:r>
                        <a:rPr dirty="0" sz="13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“stm32f10x_tim”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272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Lệnh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167">
                <a:tc gridSpan="2">
                  <a:txBody>
                    <a:bodyPr/>
                    <a:lstStyle/>
                    <a:p>
                      <a:pPr marL="947419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hay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dùng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48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Giải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thích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5196">
                <a:tc gridSpan="3">
                  <a:txBody>
                    <a:bodyPr/>
                    <a:lstStyle/>
                    <a:p>
                      <a:pPr algn="ctr" marR="1270">
                        <a:lnSpc>
                          <a:spcPts val="1500"/>
                        </a:lnSpc>
                        <a:tabLst>
                          <a:tab pos="1891664" algn="l"/>
                        </a:tabLst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TIM_OCInitTypeDef	A;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36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(Khai báo biến 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thuộc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kiểu TIM_OCInitTypeDef</a:t>
                      </a:r>
                      <a:r>
                        <a:rPr dirty="0" sz="13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100">
                <a:tc gridSpan="3">
                  <a:txBody>
                    <a:bodyPr/>
                    <a:lstStyle/>
                    <a:p>
                      <a:pPr algn="ctr" marR="127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A.TIM_OCMode =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538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chọn chế độ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động cho ouput</a:t>
                      </a:r>
                      <a:r>
                        <a:rPr dirty="0" sz="13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compare)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41145">
                <a:tc gridSpan="2"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550670">
                        <a:lnSpc>
                          <a:spcPct val="95700"/>
                        </a:lnSpc>
                        <a:spcBef>
                          <a:spcPts val="2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TIM_OCMode_Timing  TIM_OCMode_Active  TIM_OCMode_Inactive  TIM_OCMode_Toggle  TIM_OCMode_PWM1  TIM_OCMode_PWM2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động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884045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định</a:t>
                      </a:r>
                      <a:r>
                        <a:rPr dirty="0" sz="13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thời  Chế độ tích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cực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29159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không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 Chế độ nghịch đảo ngõ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47117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tạo xung PWM ở ngõ ra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loại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  Chế độ tạo xung PWM ở ngõ ra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loại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(PWM loại 1 và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loại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 nghịch đảo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nhau)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336">
                <a:tc gridSpan="3"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Bef>
                          <a:spcPts val="6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A.TIM_OutputState =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cho phép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hoặc cấm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Output Compare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xuất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tín hiệu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chân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CHx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dirty="0" sz="13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072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22070">
                        <a:lnSpc>
                          <a:spcPts val="1490"/>
                        </a:lnSpc>
                        <a:spcBef>
                          <a:spcPts val="6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TIM_OutputState_Disable  TIM_OutputState_Enable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 marR="155321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Không 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43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071">
                <a:tc gridSpan="3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A.TIM_OutputNState = D;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616585" marR="613410">
                        <a:lnSpc>
                          <a:spcPts val="1500"/>
                        </a:lnSpc>
                        <a:spcBef>
                          <a:spcPts val="4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cho phép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hoặc cấm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Output Compare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xuất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tín hiệu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các chân CHxN)  (Chỉ dùng cho TIMER 1 và TIMER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4801">
                <a:tc>
                  <a:txBody>
                    <a:bodyPr/>
                    <a:lstStyle/>
                    <a:p>
                      <a:pPr marL="67945">
                        <a:lnSpc>
                          <a:spcPts val="144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203325">
                        <a:lnSpc>
                          <a:spcPts val="1500"/>
                        </a:lnSpc>
                        <a:spcBef>
                          <a:spcPts val="4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TIM_OutputNState_Disable  TIM_OutputNState_Enable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 marR="155321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Không 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43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7096">
                <a:tc gridSpan="3"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A.TIM_OCPolarity =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E;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mức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tích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cực của Output Compare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đối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với các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chân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CHx)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072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534160">
                        <a:lnSpc>
                          <a:spcPts val="1500"/>
                        </a:lnSpc>
                        <a:spcBef>
                          <a:spcPts val="45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TIM_O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Polari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High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TIM_OCPolarity_Low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 marR="189420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E: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Mức tích cực  Tích cực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45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thấp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071">
                <a:tc gridSpan="3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A.TIM_OCNPolarity =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650240" marR="645160">
                        <a:lnSpc>
                          <a:spcPts val="1500"/>
                        </a:lnSpc>
                        <a:spcBef>
                          <a:spcPts val="4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mức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tích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cực của Output Compare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đối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với các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chân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CHxN)  (Chỉ dùng cho TIMER 1 và TIMER</a:t>
                      </a:r>
                      <a:r>
                        <a:rPr dirty="0" sz="13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4928">
                <a:tc>
                  <a:txBody>
                    <a:bodyPr/>
                    <a:lstStyle/>
                    <a:p>
                      <a:pPr marL="67945">
                        <a:lnSpc>
                          <a:spcPts val="144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14145">
                        <a:lnSpc>
                          <a:spcPts val="1500"/>
                        </a:lnSpc>
                        <a:spcBef>
                          <a:spcPts val="45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TIM_O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NPolari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gh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TIM_OCNPolarity_Low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 marR="189420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F: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Mức tích cực  Tích cực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thấp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7096">
                <a:tc gridSpan="3"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A.TIM_Pulse = G;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trị so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sánh cho Output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Compare)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5572">
                <a:tc>
                  <a:txBody>
                    <a:bodyPr/>
                    <a:lstStyle/>
                    <a:p>
                      <a:pPr marL="67945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G: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[0-65535]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42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sánh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Giới hạn từ 0 đến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65535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55497">
                <a:tc gridSpan="3">
                  <a:txBody>
                    <a:bodyPr/>
                    <a:lstStyle/>
                    <a:p>
                      <a:pPr algn="just" marL="2338070" marR="2331720">
                        <a:lnSpc>
                          <a:spcPct val="959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TIM_OC1Init(H,</a:t>
                      </a:r>
                      <a:r>
                        <a:rPr dirty="0" sz="13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&amp;A);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TIM_OC2Init(H,</a:t>
                      </a:r>
                      <a:r>
                        <a:rPr dirty="0" sz="13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&amp;A);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TIM_OC3Init(H,</a:t>
                      </a:r>
                      <a:r>
                        <a:rPr dirty="0" sz="13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&amp;A);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TIM_OC4Init(H,</a:t>
                      </a:r>
                      <a:r>
                        <a:rPr dirty="0" sz="13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&amp;A);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26084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(Các lệnh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cấu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hình những thông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được lưu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trong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biến A các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compare</a:t>
                      </a:r>
                      <a:r>
                        <a:rPr dirty="0" sz="13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228091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0520" y="662939"/>
          <a:ext cx="6336665" cy="555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8490"/>
                <a:gridCol w="3150869"/>
              </a:tblGrid>
              <a:tr h="765301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H: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698115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7162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54825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572">
                <a:tc gridSpan="2"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TIM_SelectOutputTrigger (H,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tín hiệu kích hoạt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xuất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bên ngoài-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TRGO)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56580">
                <a:tc>
                  <a:txBody>
                    <a:bodyPr/>
                    <a:lstStyle/>
                    <a:p>
                      <a:pPr marL="67945">
                        <a:lnSpc>
                          <a:spcPts val="145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H: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698115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 marR="1626235">
                        <a:lnSpc>
                          <a:spcPts val="1490"/>
                        </a:lnSpc>
                        <a:spcBef>
                          <a:spcPts val="2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69113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09276"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Bef>
                          <a:spcPts val="66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I: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157605">
                        <a:lnSpc>
                          <a:spcPct val="959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TIM_TRGOSource_Reset  TIM_TRGOSource_Enable  TIM_TRGOSource_Update  TIM_TRGOSource_OC1  TIM_TRGOSource_OC1Ref  TIM_TRGOSource_OC2Ref  TIM_TRGOSource_OC3Ref  TIM_TRGOSource_OC4Ref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30"/>
                        </a:lnSpc>
                        <a:spcBef>
                          <a:spcPts val="63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I: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Nguồn xung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kích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448945">
                        <a:lnSpc>
                          <a:spcPct val="96000"/>
                        </a:lnSpc>
                        <a:spcBef>
                          <a:spcPts val="3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Xuất xung kích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 khi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reset  Xuất xung kích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 khi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phép timer  Xuất xung kích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 khi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cập nhật  Xung kích hoạt là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tín hiệu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OC1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Xung kích hoạt là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tín hiệu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OC1Ref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 marR="765175">
                        <a:lnSpc>
                          <a:spcPct val="95800"/>
                        </a:lnSpc>
                        <a:spcBef>
                          <a:spcPts val="4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Xung kích hoạt là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tín hiệu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OC2Ref  Xung kích hoạt là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tín hiệu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OC3Ref  Xung kích hoạt là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tín hiệu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OC4Ref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572">
                <a:tc gridSpan="2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TIM_CtrlPWMOutputs(H,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J)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xuất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xung PWM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ở ngõ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ra)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402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H: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864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864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J: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J: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ENABLE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1837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DISABLE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46963" y="6381369"/>
            <a:ext cx="45726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Bảng 8.5 </a:t>
            </a: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lệnh thông </a:t>
            </a:r>
            <a:r>
              <a:rPr dirty="0" sz="1300" spc="-5">
                <a:latin typeface="Times New Roman"/>
                <a:cs typeface="Times New Roman"/>
              </a:rPr>
              <a:t>dụng để chọn lựa </a:t>
            </a:r>
            <a:r>
              <a:rPr dirty="0" sz="1300">
                <a:latin typeface="Times New Roman"/>
                <a:cs typeface="Times New Roman"/>
              </a:rPr>
              <a:t>xung </a:t>
            </a:r>
            <a:r>
              <a:rPr dirty="0" sz="1300" spc="-5">
                <a:latin typeface="Times New Roman"/>
                <a:cs typeface="Times New Roman"/>
              </a:rPr>
              <a:t>clock cấp cho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50520" y="6599808"/>
          <a:ext cx="6330950" cy="309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2758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DỤNG THƯ VIỆN</a:t>
                      </a:r>
                      <a:r>
                        <a:rPr dirty="0" sz="13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“stm32f10x_tim”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7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Lệnh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2691">
                <a:tc>
                  <a:txBody>
                    <a:bodyPr/>
                    <a:lstStyle/>
                    <a:p>
                      <a:pPr marL="948055">
                        <a:lnSpc>
                          <a:spcPts val="149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hay dùng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Giải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thích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 marL="455295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TIM_ITRxExternalClockConfig(A, B)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45402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tín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hiệu ITRx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làm xung clock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timer)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021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Nguồn xung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clock được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 chọn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TIM_TS_ITR0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ITR0 ( từ timer 1 trigger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out)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TIM_TS_ITR1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ITR1 ( từ timer 2 trigger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out)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712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TIM_TS_ITR2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ITR2 ( từ timer 3 trigger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out)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0788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TIM_TS_ITR3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ITR3 ( từ timer 4 trigger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out)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60" y="179831"/>
            <a:ext cx="6411595" cy="321945"/>
            <a:chOff x="791260" y="179831"/>
            <a:chExt cx="6411595" cy="321945"/>
          </a:xfrm>
        </p:grpSpPr>
        <p:sp>
          <p:nvSpPr>
            <p:cNvPr id="3" name="object 3"/>
            <p:cNvSpPr/>
            <p:nvPr/>
          </p:nvSpPr>
          <p:spPr>
            <a:xfrm>
              <a:off x="791260" y="179831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440436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440436" y="321564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984" y="179831"/>
              <a:ext cx="5952490" cy="321945"/>
            </a:xfrm>
            <a:custGeom>
              <a:avLst/>
              <a:gdLst/>
              <a:ahLst/>
              <a:cxnLst/>
              <a:rect l="l" t="t" r="r" b="b"/>
              <a:pathLst>
                <a:path w="5952490" h="321945">
                  <a:moveTo>
                    <a:pt x="595249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5952490" y="321564"/>
                  </a:lnTo>
                  <a:lnTo>
                    <a:pt x="595249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49984" y="228091"/>
            <a:ext cx="5952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7" name="object 7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10" name="object 10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111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91844" y="662939"/>
          <a:ext cx="6330950" cy="909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417829">
                <a:tc gridSpan="2">
                  <a:txBody>
                    <a:bodyPr/>
                    <a:lstStyle/>
                    <a:p>
                      <a:pPr algn="ctr" marL="32512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TIM_TIxExternalClockConfig(A, B, C,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0670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cấu hình 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xung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đưa vào</a:t>
                      </a:r>
                      <a:r>
                        <a:rPr dirty="0" sz="13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1453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TIM_TIxExternalCLK1Source_TI1ED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 marR="790575">
                        <a:lnSpc>
                          <a:spcPct val="96900"/>
                        </a:lnSpc>
                        <a:spcBef>
                          <a:spcPts val="2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TIM_TIxExternalCLK1Source_TI1  TIM_TIxExternalCLK1Source_TI2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54178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TIM_ICPolarity_Rising  TIM_ICPolarity_Falling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4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[0-15]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4749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cấu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5999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67056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xung ngõ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vào 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bộ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TI1(CH1) qua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phát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hiện cạnh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6271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TI1(CH1) qua mạch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TI2(CH2) qua mạch</a:t>
                      </a:r>
                      <a:r>
                        <a:rPr dirty="0" sz="13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cực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601470">
                        <a:lnSpc>
                          <a:spcPts val="1490"/>
                        </a:lnSpc>
                        <a:spcBef>
                          <a:spcPts val="8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lên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cạnh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5763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số bộ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từ 0 đến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marL="187452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TIM_ETRClockMode1Config(A, B,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C,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25425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clock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ngoại chế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độ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 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timer-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Sử dụng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ngõ TRGI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cấp xung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70302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68120">
                        <a:lnSpc>
                          <a:spcPts val="149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TIM_ExtTRGPSC_OFF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TIM_Ext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RGP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6748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TIM_Ext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RGP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4  TIM_Ext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RGP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781685">
                        <a:lnSpc>
                          <a:spcPct val="969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TIM_ExtTRGPolarity_Inverted  TIM_ExtTRGPolarity_NonInverted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[0-15]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4749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cấu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59990">
                        <a:lnSpc>
                          <a:spcPts val="15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bộ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643380">
                        <a:lnSpc>
                          <a:spcPct val="95700"/>
                        </a:lnSpc>
                        <a:spcBef>
                          <a:spcPts val="4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Không dùng bộ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  Chọn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  Chọn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589915" indent="40640">
                        <a:lnSpc>
                          <a:spcPct val="9580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mức tích cực  Tích cực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 hoặc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thấp  Tích cực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lên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cao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57630">
                        <a:lnSpc>
                          <a:spcPts val="1490"/>
                        </a:lnSpc>
                        <a:spcBef>
                          <a:spcPts val="4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số bộ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từ 0 đến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marL="1874520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TIM_ETRClockMode2Config(A, B,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C,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clock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ngoại chế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độ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 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timer-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Sử dụng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ngõ ETRF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cấp xung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70378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70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6812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TIM_ExtTRGPSC_OFF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TIM_Ext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RGP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6748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TIM_Ext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RGP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4  TIM_Ext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RGP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C_D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781685">
                        <a:lnSpc>
                          <a:spcPct val="969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TIM_ExtTRGPolarity_Inverted  TIM_ExtTRGPolarity_NonInverted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[0-15]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4749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cấu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5999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bộ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643380">
                        <a:lnSpc>
                          <a:spcPct val="95600"/>
                        </a:lnSpc>
                        <a:spcBef>
                          <a:spcPts val="4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Không dùng bộ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  Chọn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  Chọn bộ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589915" indent="40640">
                        <a:lnSpc>
                          <a:spcPct val="9580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mức tích cực  Tích cực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 hoặc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thấp  Tích cực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lên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mức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cao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57630">
                        <a:lnSpc>
                          <a:spcPts val="1490"/>
                        </a:lnSpc>
                        <a:spcBef>
                          <a:spcPts val="4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số bộ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lọc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từ 0 đến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63" y="179831"/>
            <a:ext cx="5749925" cy="32194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94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7438" y="6068948"/>
            <a:ext cx="28016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8.1 </a:t>
            </a:r>
            <a:r>
              <a:rPr dirty="0" sz="1300" spc="-5">
                <a:latin typeface="Times New Roman"/>
                <a:cs typeface="Times New Roman"/>
              </a:rPr>
              <a:t>Sơ đồ khối </a:t>
            </a:r>
            <a:r>
              <a:rPr dirty="0" sz="1300">
                <a:latin typeface="Times New Roman"/>
                <a:cs typeface="Times New Roman"/>
              </a:rPr>
              <a:t>của </a:t>
            </a:r>
            <a:r>
              <a:rPr dirty="0" sz="1300" spc="-5">
                <a:latin typeface="Times New Roman"/>
                <a:cs typeface="Times New Roman"/>
              </a:rPr>
              <a:t>timer1 và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timer8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375" y="6476364"/>
            <a:ext cx="6338570" cy="18923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470"/>
              </a:lnSpc>
            </a:pP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8.3 CÁC CHẾ ĐỘ HOẠT ĐỘNG CHÍNH CỦA</a:t>
            </a:r>
            <a:r>
              <a:rPr dirty="0" sz="1300" spc="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TIMER1&amp;TIMER8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963" y="6641972"/>
            <a:ext cx="6327775" cy="3305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lvl="2" marL="465455" indent="-371475">
              <a:lnSpc>
                <a:spcPts val="1530"/>
              </a:lnSpc>
              <a:spcBef>
                <a:spcPts val="95"/>
              </a:spcBef>
              <a:buAutoNum type="arabicPeriod"/>
              <a:tabLst>
                <a:tab pos="46609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Các chế độ</a:t>
            </a:r>
            <a:r>
              <a:rPr dirty="0" sz="1300" spc="2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đếm</a:t>
            </a:r>
            <a:endParaRPr sz="1300">
              <a:latin typeface="Times New Roman"/>
              <a:cs typeface="Times New Roman"/>
            </a:endParaRPr>
          </a:p>
          <a:p>
            <a:pPr algn="just" marL="177165">
              <a:lnSpc>
                <a:spcPts val="1475"/>
              </a:lnSpc>
            </a:pPr>
            <a:r>
              <a:rPr dirty="0" sz="1300" spc="-5" b="1">
                <a:latin typeface="Times New Roman"/>
                <a:cs typeface="Times New Roman"/>
              </a:rPr>
              <a:t>a. Chế độ đếm lên- upcounting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mode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9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Bộ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sẽ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từ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0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đến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giá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trị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đăt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trong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thanh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ghi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TIMx_ARR,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sau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đó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sẽ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bắt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đầu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  </a:t>
            </a:r>
            <a:r>
              <a:rPr dirty="0" sz="1300" spc="-5">
                <a:latin typeface="Times New Roman"/>
                <a:cs typeface="Times New Roman"/>
              </a:rPr>
              <a:t>lại từ 0 và tạo ra </a:t>
            </a:r>
            <a:r>
              <a:rPr dirty="0" sz="1300" spc="-10">
                <a:latin typeface="Times New Roman"/>
                <a:cs typeface="Times New Roman"/>
              </a:rPr>
              <a:t>một </a:t>
            </a:r>
            <a:r>
              <a:rPr dirty="0" sz="1300">
                <a:latin typeface="Times New Roman"/>
                <a:cs typeface="Times New Roman"/>
              </a:rPr>
              <a:t>sự </a:t>
            </a:r>
            <a:r>
              <a:rPr dirty="0" sz="1300" spc="-5">
                <a:latin typeface="Times New Roman"/>
                <a:cs typeface="Times New Roman"/>
              </a:rPr>
              <a:t>kiện tràn timer. </a:t>
            </a:r>
            <a:r>
              <a:rPr dirty="0" sz="1300">
                <a:latin typeface="Times New Roman"/>
                <a:cs typeface="Times New Roman"/>
              </a:rPr>
              <a:t>Nếu </a:t>
            </a:r>
            <a:r>
              <a:rPr dirty="0" sz="1300" spc="-5">
                <a:latin typeface="Times New Roman"/>
                <a:cs typeface="Times New Roman"/>
              </a:rPr>
              <a:t>hoạt động ở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lặp(repetition </a:t>
            </a:r>
            <a:r>
              <a:rPr dirty="0" sz="1300">
                <a:latin typeface="Times New Roman"/>
                <a:cs typeface="Times New Roman"/>
              </a:rPr>
              <a:t>counter) </a:t>
            </a:r>
            <a:r>
              <a:rPr dirty="0" sz="1300" spc="-5">
                <a:latin typeface="Times New Roman"/>
                <a:cs typeface="Times New Roman"/>
              </a:rPr>
              <a:t>thì  sự kiện cập nhật( UEV-update event) chỉ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tạo khi </a:t>
            </a:r>
            <a:r>
              <a:rPr dirty="0" sz="1300">
                <a:latin typeface="Times New Roman"/>
                <a:cs typeface="Times New Roman"/>
              </a:rPr>
              <a:t>số </a:t>
            </a:r>
            <a:r>
              <a:rPr dirty="0" sz="1300" spc="-5">
                <a:latin typeface="Times New Roman"/>
                <a:cs typeface="Times New Roman"/>
              </a:rPr>
              <a:t>lần tràn của bộ đếm </a:t>
            </a:r>
            <a:r>
              <a:rPr dirty="0" sz="1300">
                <a:latin typeface="Times New Roman"/>
                <a:cs typeface="Times New Roman"/>
              </a:rPr>
              <a:t>lớn </a:t>
            </a:r>
            <a:r>
              <a:rPr dirty="0" sz="1300" spc="-5">
                <a:latin typeface="Times New Roman"/>
                <a:cs typeface="Times New Roman"/>
              </a:rPr>
              <a:t>hơn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đã  được lập </a:t>
            </a:r>
            <a:r>
              <a:rPr dirty="0" sz="1300">
                <a:latin typeface="Times New Roman"/>
                <a:cs typeface="Times New Roman"/>
              </a:rPr>
              <a:t>trình trong thanh </a:t>
            </a:r>
            <a:r>
              <a:rPr dirty="0" sz="1300" spc="-5">
                <a:latin typeface="Times New Roman"/>
                <a:cs typeface="Times New Roman"/>
              </a:rPr>
              <a:t>ghi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 1 đơn </a:t>
            </a:r>
            <a:r>
              <a:rPr dirty="0" sz="1300">
                <a:latin typeface="Times New Roman"/>
                <a:cs typeface="Times New Roman"/>
              </a:rPr>
              <a:t>vị( </a:t>
            </a:r>
            <a:r>
              <a:rPr dirty="0" sz="1300" spc="-5">
                <a:latin typeface="Times New Roman"/>
                <a:cs typeface="Times New Roman"/>
              </a:rPr>
              <a:t>TIMx_RCR+1). </a:t>
            </a:r>
            <a:r>
              <a:rPr dirty="0" sz="1300">
                <a:latin typeface="Times New Roman"/>
                <a:cs typeface="Times New Roman"/>
              </a:rPr>
              <a:t>Tuy </a:t>
            </a:r>
            <a:r>
              <a:rPr dirty="0" sz="1300" spc="-5">
                <a:latin typeface="Times New Roman"/>
                <a:cs typeface="Times New Roman"/>
              </a:rPr>
              <a:t>nhiên, nếu bộ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1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không  </a:t>
            </a:r>
            <a:r>
              <a:rPr dirty="0" sz="1300" spc="-5">
                <a:latin typeface="Times New Roman"/>
                <a:cs typeface="Times New Roman"/>
              </a:rPr>
              <a:t>hoạt </a:t>
            </a:r>
            <a:r>
              <a:rPr dirty="0" sz="1300">
                <a:latin typeface="Times New Roman"/>
                <a:cs typeface="Times New Roman"/>
              </a:rPr>
              <a:t>động </a:t>
            </a:r>
            <a:r>
              <a:rPr dirty="0" sz="1300" spc="-5">
                <a:latin typeface="Times New Roman"/>
                <a:cs typeface="Times New Roman"/>
              </a:rPr>
              <a:t>ở chế </a:t>
            </a:r>
            <a:r>
              <a:rPr dirty="0" sz="1300">
                <a:latin typeface="Times New Roman"/>
                <a:cs typeface="Times New Roman"/>
              </a:rPr>
              <a:t>độ đếm </a:t>
            </a:r>
            <a:r>
              <a:rPr dirty="0" sz="1300" spc="-5">
                <a:latin typeface="Times New Roman"/>
                <a:cs typeface="Times New Roman"/>
              </a:rPr>
              <a:t>lặp </a:t>
            </a:r>
            <a:r>
              <a:rPr dirty="0" sz="1300">
                <a:latin typeface="Times New Roman"/>
                <a:cs typeface="Times New Roman"/>
              </a:rPr>
              <a:t>thì sự </a:t>
            </a:r>
            <a:r>
              <a:rPr dirty="0" sz="1300" spc="-5">
                <a:latin typeface="Times New Roman"/>
                <a:cs typeface="Times New Roman"/>
              </a:rPr>
              <a:t>kiện </a:t>
            </a:r>
            <a:r>
              <a:rPr dirty="0" sz="1300">
                <a:latin typeface="Times New Roman"/>
                <a:cs typeface="Times New Roman"/>
              </a:rPr>
              <a:t>cập nhật </a:t>
            </a:r>
            <a:r>
              <a:rPr dirty="0" sz="1300" spc="-5">
                <a:latin typeface="Times New Roman"/>
                <a:cs typeface="Times New Roman"/>
              </a:rPr>
              <a:t>sẽ được tạo ra </a:t>
            </a:r>
            <a:r>
              <a:rPr dirty="0" sz="1300" spc="5">
                <a:latin typeface="Times New Roman"/>
                <a:cs typeface="Times New Roman"/>
              </a:rPr>
              <a:t>ngay </a:t>
            </a:r>
            <a:r>
              <a:rPr dirty="0" sz="1300" spc="-5">
                <a:latin typeface="Times New Roman"/>
                <a:cs typeface="Times New Roman"/>
              </a:rPr>
              <a:t>khi </a:t>
            </a:r>
            <a:r>
              <a:rPr dirty="0" sz="1300" spc="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tràn. Việc set  bit UG trong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TIMx_EGR( bằng </a:t>
            </a:r>
            <a:r>
              <a:rPr dirty="0" sz="1300">
                <a:latin typeface="Times New Roman"/>
                <a:cs typeface="Times New Roman"/>
              </a:rPr>
              <a:t>phần </a:t>
            </a:r>
            <a:r>
              <a:rPr dirty="0" sz="1300" spc="-5">
                <a:latin typeface="Times New Roman"/>
                <a:cs typeface="Times New Roman"/>
              </a:rPr>
              <a:t>mềm hoặc sử dụng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tớ) cũng có </a:t>
            </a:r>
            <a:r>
              <a:rPr dirty="0" sz="1300">
                <a:latin typeface="Times New Roman"/>
                <a:cs typeface="Times New Roman"/>
              </a:rPr>
              <a:t>thể tạo</a:t>
            </a:r>
            <a:r>
              <a:rPr dirty="0" sz="1300" spc="-1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  một sự kiện cập nhật. Sự kiện cập nhật UEV có </a:t>
            </a:r>
            <a:r>
              <a:rPr dirty="0" sz="1300">
                <a:latin typeface="Times New Roman"/>
                <a:cs typeface="Times New Roman"/>
              </a:rPr>
              <a:t>thể được </a:t>
            </a:r>
            <a:r>
              <a:rPr dirty="0" sz="1300" spc="-5">
                <a:latin typeface="Times New Roman"/>
                <a:cs typeface="Times New Roman"/>
              </a:rPr>
              <a:t>tắt bằng </a:t>
            </a:r>
            <a:r>
              <a:rPr dirty="0" sz="1300">
                <a:latin typeface="Times New Roman"/>
                <a:cs typeface="Times New Roman"/>
              </a:rPr>
              <a:t>phần </a:t>
            </a:r>
            <a:r>
              <a:rPr dirty="0" sz="1300" spc="-5">
                <a:latin typeface="Times New Roman"/>
                <a:cs typeface="Times New Roman"/>
              </a:rPr>
              <a:t>mềm bằng cách </a:t>
            </a:r>
            <a:r>
              <a:rPr dirty="0" sz="1300">
                <a:latin typeface="Times New Roman"/>
                <a:cs typeface="Times New Roman"/>
              </a:rPr>
              <a:t>set </a:t>
            </a:r>
            <a:r>
              <a:rPr dirty="0" sz="1300" spc="-5">
                <a:latin typeface="Times New Roman"/>
                <a:cs typeface="Times New Roman"/>
              </a:rPr>
              <a:t>bit  UDIS trong thanh </a:t>
            </a:r>
            <a:r>
              <a:rPr dirty="0" sz="1300">
                <a:latin typeface="Times New Roman"/>
                <a:cs typeface="Times New Roman"/>
              </a:rPr>
              <a:t>ghi </a:t>
            </a:r>
            <a:r>
              <a:rPr dirty="0" sz="1300" spc="-5">
                <a:latin typeface="Times New Roman"/>
                <a:cs typeface="Times New Roman"/>
              </a:rPr>
              <a:t>TIMx_CR1. </a:t>
            </a:r>
            <a:r>
              <a:rPr dirty="0" sz="1300">
                <a:latin typeface="Times New Roman"/>
                <a:cs typeface="Times New Roman"/>
              </a:rPr>
              <a:t>Việc </a:t>
            </a:r>
            <a:r>
              <a:rPr dirty="0" sz="1300" spc="-5">
                <a:latin typeface="Times New Roman"/>
                <a:cs typeface="Times New Roman"/>
              </a:rPr>
              <a:t>tắt </a:t>
            </a:r>
            <a:r>
              <a:rPr dirty="0" sz="1300">
                <a:latin typeface="Times New Roman"/>
                <a:cs typeface="Times New Roman"/>
              </a:rPr>
              <a:t>sự </a:t>
            </a:r>
            <a:r>
              <a:rPr dirty="0" sz="1300" spc="-5">
                <a:latin typeface="Times New Roman"/>
                <a:cs typeface="Times New Roman"/>
              </a:rPr>
              <a:t>kiện cập nhật giúp bộ </a:t>
            </a:r>
            <a:r>
              <a:rPr dirty="0" sz="1300">
                <a:latin typeface="Times New Roman"/>
                <a:cs typeface="Times New Roman"/>
              </a:rPr>
              <a:t>đếm không bị </a:t>
            </a:r>
            <a:r>
              <a:rPr dirty="0" sz="1300" spc="-5">
                <a:latin typeface="Times New Roman"/>
                <a:cs typeface="Times New Roman"/>
              </a:rPr>
              <a:t>cập nhật giá  trị cũ trong khi đang </a:t>
            </a:r>
            <a:r>
              <a:rPr dirty="0" sz="1300">
                <a:latin typeface="Times New Roman"/>
                <a:cs typeface="Times New Roman"/>
              </a:rPr>
              <a:t>cài </a:t>
            </a:r>
            <a:r>
              <a:rPr dirty="0" sz="1300" spc="-5">
                <a:latin typeface="Times New Roman"/>
                <a:cs typeface="Times New Roman"/>
              </a:rPr>
              <a:t>đặt giá trị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mới.</a:t>
            </a:r>
            <a:endParaRPr sz="1300">
              <a:latin typeface="Times New Roman"/>
              <a:cs typeface="Times New Roman"/>
            </a:endParaRPr>
          </a:p>
          <a:p>
            <a:pPr algn="just" marL="300355">
              <a:lnSpc>
                <a:spcPts val="1500"/>
              </a:lnSpc>
            </a:pPr>
            <a:r>
              <a:rPr dirty="0" sz="1300" spc="-5">
                <a:latin typeface="Times New Roman"/>
                <a:cs typeface="Times New Roman"/>
              </a:rPr>
              <a:t>Khi sự </a:t>
            </a:r>
            <a:r>
              <a:rPr dirty="0" sz="1300">
                <a:latin typeface="Times New Roman"/>
                <a:cs typeface="Times New Roman"/>
              </a:rPr>
              <a:t>kiện </a:t>
            </a:r>
            <a:r>
              <a:rPr dirty="0" sz="1300" spc="-5">
                <a:latin typeface="Times New Roman"/>
                <a:cs typeface="Times New Roman"/>
              </a:rPr>
              <a:t>cập </a:t>
            </a:r>
            <a:r>
              <a:rPr dirty="0" sz="1300">
                <a:latin typeface="Times New Roman"/>
                <a:cs typeface="Times New Roman"/>
              </a:rPr>
              <a:t>nhật xảy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thì:</a:t>
            </a:r>
            <a:endParaRPr sz="1300">
              <a:latin typeface="Times New Roman"/>
              <a:cs typeface="Times New Roman"/>
            </a:endParaRPr>
          </a:p>
          <a:p>
            <a:pPr lvl="3" marL="55372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Cờ cập </a:t>
            </a:r>
            <a:r>
              <a:rPr dirty="0" sz="1300">
                <a:latin typeface="Times New Roman"/>
                <a:cs typeface="Times New Roman"/>
              </a:rPr>
              <a:t>nhật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set</a:t>
            </a:r>
            <a:endParaRPr sz="1300">
              <a:latin typeface="Times New Roman"/>
              <a:cs typeface="Times New Roman"/>
            </a:endParaRPr>
          </a:p>
          <a:p>
            <a:pPr lvl="3" marL="553720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Giá trị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 được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từ thanh ghi</a:t>
            </a:r>
            <a:r>
              <a:rPr dirty="0" sz="1300">
                <a:latin typeface="Times New Roman"/>
                <a:cs typeface="Times New Roman"/>
              </a:rPr>
              <a:t> TIMx_RCR</a:t>
            </a:r>
            <a:endParaRPr sz="1300">
              <a:latin typeface="Times New Roman"/>
              <a:cs typeface="Times New Roman"/>
            </a:endParaRPr>
          </a:p>
          <a:p>
            <a:pPr lvl="3" marL="55372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Giới hạn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được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từ </a:t>
            </a:r>
            <a:r>
              <a:rPr dirty="0" sz="1300" spc="-10">
                <a:latin typeface="Times New Roman"/>
                <a:cs typeface="Times New Roman"/>
              </a:rPr>
              <a:t>thanh </a:t>
            </a:r>
            <a:r>
              <a:rPr dirty="0" sz="1300">
                <a:latin typeface="Times New Roman"/>
                <a:cs typeface="Times New Roman"/>
              </a:rPr>
              <a:t>ghi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TIMx_ARR.</a:t>
            </a:r>
            <a:endParaRPr sz="1300">
              <a:latin typeface="Times New Roman"/>
              <a:cs typeface="Times New Roman"/>
            </a:endParaRPr>
          </a:p>
          <a:p>
            <a:pPr lvl="3" marL="300355" marR="2049145" indent="24130">
              <a:lnSpc>
                <a:spcPts val="1500"/>
              </a:lnSpc>
              <a:spcBef>
                <a:spcPts val="120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Giá trị của </a:t>
            </a:r>
            <a:r>
              <a:rPr dirty="0" sz="1300">
                <a:latin typeface="Times New Roman"/>
                <a:cs typeface="Times New Roman"/>
              </a:rPr>
              <a:t>bộ </a:t>
            </a:r>
            <a:r>
              <a:rPr dirty="0" sz="1300" spc="-5">
                <a:latin typeface="Times New Roman"/>
                <a:cs typeface="Times New Roman"/>
              </a:rPr>
              <a:t>chia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nạp lại từ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</a:t>
            </a:r>
            <a:r>
              <a:rPr dirty="0" sz="1300">
                <a:latin typeface="Times New Roman"/>
                <a:cs typeface="Times New Roman"/>
              </a:rPr>
              <a:t>TIMx_PSC  </a:t>
            </a:r>
            <a:r>
              <a:rPr dirty="0" sz="1300" spc="-5">
                <a:latin typeface="Times New Roman"/>
                <a:cs typeface="Times New Roman"/>
              </a:rPr>
              <a:t>Sự kiện </a:t>
            </a:r>
            <a:r>
              <a:rPr dirty="0" sz="1300">
                <a:latin typeface="Times New Roman"/>
                <a:cs typeface="Times New Roman"/>
              </a:rPr>
              <a:t>cập </a:t>
            </a:r>
            <a:r>
              <a:rPr dirty="0" sz="1300" spc="-5">
                <a:latin typeface="Times New Roman"/>
                <a:cs typeface="Times New Roman"/>
              </a:rPr>
              <a:t>nhật </a:t>
            </a:r>
            <a:r>
              <a:rPr dirty="0" sz="1300">
                <a:latin typeface="Times New Roman"/>
                <a:cs typeface="Times New Roman"/>
              </a:rPr>
              <a:t>có </a:t>
            </a:r>
            <a:r>
              <a:rPr dirty="0" sz="1300" spc="-5">
                <a:latin typeface="Times New Roman"/>
                <a:cs typeface="Times New Roman"/>
              </a:rPr>
              <a:t>thể tạo ra </a:t>
            </a:r>
            <a:r>
              <a:rPr dirty="0" sz="1300" spc="-10">
                <a:latin typeface="Times New Roman"/>
                <a:cs typeface="Times New Roman"/>
              </a:rPr>
              <a:t>yêu </a:t>
            </a:r>
            <a:r>
              <a:rPr dirty="0" sz="1300" spc="-5">
                <a:latin typeface="Times New Roman"/>
                <a:cs typeface="Times New Roman"/>
              </a:rPr>
              <a:t>cầu </a:t>
            </a:r>
            <a:r>
              <a:rPr dirty="0" sz="1300">
                <a:latin typeface="Times New Roman"/>
                <a:cs typeface="Times New Roman"/>
              </a:rPr>
              <a:t>ngắt </a:t>
            </a:r>
            <a:r>
              <a:rPr dirty="0" sz="1300" spc="-5">
                <a:latin typeface="Times New Roman"/>
                <a:cs typeface="Times New Roman"/>
              </a:rPr>
              <a:t>hoặc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DMA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879" y="722831"/>
            <a:ext cx="6252874" cy="534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963" y="228091"/>
            <a:ext cx="3697604" cy="62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Bảng 8.6 </a:t>
            </a: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lệnh thông </a:t>
            </a:r>
            <a:r>
              <a:rPr dirty="0" sz="1300" spc="-5">
                <a:latin typeface="Times New Roman"/>
                <a:cs typeface="Times New Roman"/>
              </a:rPr>
              <a:t>dụng </a:t>
            </a:r>
            <a:r>
              <a:rPr dirty="0" sz="1300">
                <a:latin typeface="Times New Roman"/>
                <a:cs typeface="Times New Roman"/>
              </a:rPr>
              <a:t>liên </a:t>
            </a:r>
            <a:r>
              <a:rPr dirty="0" sz="1300" spc="-5">
                <a:latin typeface="Times New Roman"/>
                <a:cs typeface="Times New Roman"/>
              </a:rPr>
              <a:t>quan đến ngắt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112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0520" y="851915"/>
          <a:ext cx="6330950" cy="908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27609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DỤNG THƯ VIỆN</a:t>
                      </a:r>
                      <a:r>
                        <a:rPr dirty="0" sz="13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“stm32f10x_tim”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Lệnh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167">
                <a:tc>
                  <a:txBody>
                    <a:bodyPr/>
                    <a:lstStyle/>
                    <a:p>
                      <a:pPr marL="948055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hay dùng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Giải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thích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 marL="40830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TIM_ITConfig (A,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B,C);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45529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ngắt cho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9904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730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TIM_IT_Update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 marR="2165985">
                        <a:lnSpc>
                          <a:spcPct val="95800"/>
                        </a:lnSpc>
                        <a:spcBef>
                          <a:spcPts val="3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TIM_IT_CC1  TIM_IT_CC2  TIM_IT_CC3  TIM_IT_CC4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TIM_IT_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OM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047239">
                        <a:lnSpc>
                          <a:spcPts val="1490"/>
                        </a:lnSpc>
                        <a:spcBef>
                          <a:spcPts val="5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TIM_IT_T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igger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TIM_IT_Break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8880">
                        <a:lnSpc>
                          <a:spcPct val="94600"/>
                        </a:lnSpc>
                        <a:spcBef>
                          <a:spcPts val="2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ENABLE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DISABLE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12903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dirty="0" sz="13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 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28115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nguồn ngắt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khi timer cập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nhật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85598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của bộ Capture Compare 1  Ngắt của bộ Capture Compare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85598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của bộ Capture Compare 3  Ngắt của bộ Capture Compare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có sự kiện Comunication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871855">
                        <a:lnSpc>
                          <a:spcPts val="1490"/>
                        </a:lnSpc>
                        <a:spcBef>
                          <a:spcPts val="8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khi có sự kiện Trigger  Ngắt khi có sự kiện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Break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Input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68453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không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Không cho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TIM_GetITStatus(A, B,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đọc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cờ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của timer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1706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TIM_IT_Update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 marR="2165985">
                        <a:lnSpc>
                          <a:spcPct val="95800"/>
                        </a:lnSpc>
                        <a:spcBef>
                          <a:spcPts val="3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TIM_IT_CC1  TIM_IT_CC2  TIM_IT_CC3  TIM_IT_CC4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TIM_IT_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OM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047239">
                        <a:lnSpc>
                          <a:spcPts val="1490"/>
                        </a:lnSpc>
                        <a:spcBef>
                          <a:spcPts val="5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TIM_IT_T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igger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TIM_IT_Break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1800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</a:t>
                      </a:r>
                      <a:r>
                        <a:rPr dirty="0" sz="13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đọc  Timer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062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2811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Cờ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ngắt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đọc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khi timer cập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nhật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85598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của bộ Capture Compare 1  Ngắt của bộ Capture Compare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của bộ Capture Compare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855980">
                        <a:lnSpc>
                          <a:spcPct val="95700"/>
                        </a:lnSpc>
                        <a:spcBef>
                          <a:spcPts val="3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của bộ Capture Compare 4  Ngắt có sự kiện Comunication  Ngắt khi có sự kiện Trigger  Ngắt khi có sự kiện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Break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Input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TIM_ClearITPendingBit(A, B);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xóa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cờ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của Timer</a:t>
                      </a:r>
                      <a:r>
                        <a:rPr dirty="0" sz="13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1569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TIM_IT_Update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1800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</a:t>
                      </a:r>
                      <a:r>
                        <a:rPr dirty="0" sz="13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xóa  Timer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062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2811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Cờ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ngắt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xóa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Ngắt khi timer cập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nhật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giống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TIM_GetITStatus(A,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3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60" y="179831"/>
            <a:ext cx="6411595" cy="321945"/>
            <a:chOff x="791260" y="179831"/>
            <a:chExt cx="6411595" cy="321945"/>
          </a:xfrm>
        </p:grpSpPr>
        <p:sp>
          <p:nvSpPr>
            <p:cNvPr id="3" name="object 3"/>
            <p:cNvSpPr/>
            <p:nvPr/>
          </p:nvSpPr>
          <p:spPr>
            <a:xfrm>
              <a:off x="791260" y="179831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440436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440436" y="321564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984" y="179831"/>
              <a:ext cx="5952490" cy="321945"/>
            </a:xfrm>
            <a:custGeom>
              <a:avLst/>
              <a:gdLst/>
              <a:ahLst/>
              <a:cxnLst/>
              <a:rect l="l" t="t" r="r" b="b"/>
              <a:pathLst>
                <a:path w="5952490" h="321945">
                  <a:moveTo>
                    <a:pt x="595249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5952490" y="321564"/>
                  </a:lnTo>
                  <a:lnTo>
                    <a:pt x="595249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49984" y="228091"/>
            <a:ext cx="5952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7" name="object 7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10" name="object 10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288" y="634999"/>
            <a:ext cx="38392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Bảng 8.7 </a:t>
            </a: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lệnh thông </a:t>
            </a:r>
            <a:r>
              <a:rPr dirty="0" sz="1300" spc="-5">
                <a:latin typeface="Times New Roman"/>
                <a:cs typeface="Times New Roman"/>
              </a:rPr>
              <a:t>dụng </a:t>
            </a:r>
            <a:r>
              <a:rPr dirty="0" sz="1300">
                <a:latin typeface="Times New Roman"/>
                <a:cs typeface="Times New Roman"/>
              </a:rPr>
              <a:t>liên </a:t>
            </a:r>
            <a:r>
              <a:rPr dirty="0" sz="1300" spc="-5">
                <a:latin typeface="Times New Roman"/>
                <a:cs typeface="Times New Roman"/>
              </a:rPr>
              <a:t>quan đến chế độ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slave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91844" y="851915"/>
          <a:ext cx="6330950" cy="485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27609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DỤNG THƯ VIỆN</a:t>
                      </a:r>
                      <a:r>
                        <a:rPr dirty="0" sz="13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“stm32f10x_tim”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Lệnh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167">
                <a:tc>
                  <a:txBody>
                    <a:bodyPr/>
                    <a:lstStyle/>
                    <a:p>
                      <a:pPr marL="947419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hay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dùng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Giải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thích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TIM_SelectMasterSlaveMode(A,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chủ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tớ)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41500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730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TIM_MasterSlaveMode_Enable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TIM_MasterSlaveMode_Disable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47495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cấu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71930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cấm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TIM_SelectSlaveMode(A, B);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chọn chế độ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hoạt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động của Timer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tớ)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1350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730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TIM_SlaveMode_Reset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03655">
                        <a:lnSpc>
                          <a:spcPct val="95800"/>
                        </a:lnSpc>
                        <a:spcBef>
                          <a:spcPts val="3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TIM_SlaveMode_Gated  TIM_SlaveMode_Trigger  TIM_SlaveMode_External1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9225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cấu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610995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hoạt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động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Reset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97866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Gate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Trigger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8255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External1( Tín hiệu cạnh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lên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của  TRGI là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nguồn xung clock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cấp cho bộ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đếm)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888288" y="5872352"/>
            <a:ext cx="30645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Bảng 8.8 </a:t>
            </a:r>
            <a:r>
              <a:rPr dirty="0" sz="1300" spc="-5">
                <a:latin typeface="Times New Roman"/>
                <a:cs typeface="Times New Roman"/>
              </a:rPr>
              <a:t>Các </a:t>
            </a:r>
            <a:r>
              <a:rPr dirty="0" sz="1300">
                <a:latin typeface="Times New Roman"/>
                <a:cs typeface="Times New Roman"/>
              </a:rPr>
              <a:t>lệnh thông </a:t>
            </a:r>
            <a:r>
              <a:rPr dirty="0" sz="1300" spc="-5">
                <a:latin typeface="Times New Roman"/>
                <a:cs typeface="Times New Roman"/>
              </a:rPr>
              <a:t>dụng </a:t>
            </a:r>
            <a:r>
              <a:rPr dirty="0" sz="1300">
                <a:latin typeface="Times New Roman"/>
                <a:cs typeface="Times New Roman"/>
              </a:rPr>
              <a:t>khác </a:t>
            </a:r>
            <a:r>
              <a:rPr dirty="0" sz="1300" spc="-5">
                <a:latin typeface="Times New Roman"/>
                <a:cs typeface="Times New Roman"/>
              </a:rPr>
              <a:t>của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91844" y="6090792"/>
          <a:ext cx="6330950" cy="3856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2758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DỤNG THƯ VIỆN</a:t>
                      </a:r>
                      <a:r>
                        <a:rPr dirty="0" sz="13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“stm32f10x_tim”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7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Lệnh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2691">
                <a:tc>
                  <a:txBody>
                    <a:bodyPr/>
                    <a:lstStyle/>
                    <a:p>
                      <a:pPr marL="947419">
                        <a:lnSpc>
                          <a:spcPts val="1495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hay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dùng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Giải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thích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TIM_EncoderInterfaceConfig(A, B, C,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cấu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ngõ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 Encoder)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70378"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70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52336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TIM_Enc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derMod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_T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1  TIM_Enc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derMod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_T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TIM_EncoderMode_TI12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67945" marR="1541780">
                        <a:lnSpc>
                          <a:spcPct val="9690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TIM_ICPolarity_Falling  TIM_ICPolarity_Rising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54178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TIM_ICPolarity_Falling  TIM_ICPolarity_Rising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1732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điều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khiển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062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010919">
                        <a:lnSpc>
                          <a:spcPts val="150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Ngõ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vào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xung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encoder  TI1 (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CH1)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TI2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(CH2)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TI12( CH1 và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CH2)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935355">
                        <a:lnSpc>
                          <a:spcPts val="1500"/>
                        </a:lnSpc>
                        <a:spcBef>
                          <a:spcPts val="6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C: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cho TI1  Cạnh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Cạnh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936625">
                        <a:lnSpc>
                          <a:spcPts val="1500"/>
                        </a:lnSpc>
                        <a:spcBef>
                          <a:spcPts val="7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cạnh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tích cực cho TI2  Cạnh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xuống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Cạnh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lên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228091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114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0520" y="662939"/>
          <a:ext cx="6330950" cy="917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417829">
                <a:tc gridSpan="2"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TIM_ARRPreloadConfig(A, B)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9370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cho phép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hoặc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chế độ tự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động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nạp lại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41120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1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ENABLE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DISABLE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1732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điều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khiển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062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71930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dirty="0" sz="13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TIM_Cmd (A,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cho phép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hoặc cấm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2001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8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2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ENABLE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DISABLE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1732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điều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khiển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0625">
                        <a:lnSpc>
                          <a:spcPts val="149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471930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phép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dirty="0" sz="13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cấm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phép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Cấm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2168">
                <a:tc gridSpan="2">
                  <a:txBody>
                    <a:bodyPr/>
                    <a:lstStyle/>
                    <a:p>
                      <a:pPr algn="ctr" marL="2279015" marR="2270760" indent="-1905">
                        <a:lnSpc>
                          <a:spcPts val="1500"/>
                        </a:lnSpc>
                        <a:spcBef>
                          <a:spcPts val="8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unsigned short B; 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=TIM_Ge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Counte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(Lệnh đọc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giá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của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61898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ts val="1490"/>
                        </a:lnSpc>
                        <a:spcBef>
                          <a:spcPts val="7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7325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đọc  Timer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460625">
                        <a:lnSpc>
                          <a:spcPts val="149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099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TIM_SetCounter(A,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cài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đặt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đếm cho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41120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6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0-65535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67640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 cài</a:t>
                      </a:r>
                      <a:r>
                        <a:rPr dirty="0" sz="13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đặt  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607820">
                        <a:lnSpc>
                          <a:spcPts val="1500"/>
                        </a:lnSpc>
                        <a:spcBef>
                          <a:spcPts val="60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cài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đặt  Từ 0 đến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65535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481">
                <a:tc gridSpan="2"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TIM_GetCaptureX(A)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đọc 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capture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2069">
                <a:tc>
                  <a:txBody>
                    <a:bodyPr/>
                    <a:lstStyle/>
                    <a:p>
                      <a:pPr marL="67945">
                        <a:lnSpc>
                          <a:spcPts val="145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780030">
                        <a:lnSpc>
                          <a:spcPct val="96900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TIMn 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X: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3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2999740">
                        <a:lnSpc>
                          <a:spcPts val="1490"/>
                        </a:lnSpc>
                        <a:spcBef>
                          <a:spcPts val="8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73250">
                        <a:lnSpc>
                          <a:spcPts val="150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đọc  Timer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 marR="1353185">
                        <a:lnSpc>
                          <a:spcPts val="1500"/>
                        </a:lnSpc>
                        <a:spcBef>
                          <a:spcPts val="6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X: 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capture cần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đọc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Input capture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2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52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Input capture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60" y="179831"/>
            <a:ext cx="6411595" cy="321945"/>
            <a:chOff x="791260" y="179831"/>
            <a:chExt cx="6411595" cy="321945"/>
          </a:xfrm>
        </p:grpSpPr>
        <p:sp>
          <p:nvSpPr>
            <p:cNvPr id="3" name="object 3"/>
            <p:cNvSpPr/>
            <p:nvPr/>
          </p:nvSpPr>
          <p:spPr>
            <a:xfrm>
              <a:off x="791260" y="179831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440436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440436" y="321564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984" y="179831"/>
              <a:ext cx="5952490" cy="321945"/>
            </a:xfrm>
            <a:custGeom>
              <a:avLst/>
              <a:gdLst/>
              <a:ahLst/>
              <a:cxnLst/>
              <a:rect l="l" t="t" r="r" b="b"/>
              <a:pathLst>
                <a:path w="5952490" h="321945">
                  <a:moveTo>
                    <a:pt x="595249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5952490" y="321564"/>
                  </a:lnTo>
                  <a:lnTo>
                    <a:pt x="595249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49984" y="228091"/>
            <a:ext cx="5952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7" name="object 7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10" name="object 10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115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91844" y="662939"/>
          <a:ext cx="6330950" cy="2348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3061970"/>
              </a:tblGrid>
              <a:tr h="417829">
                <a:tc gridSpan="2"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TIM_SetCompareX(A,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B);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( Lệnh cài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đặt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kênh so sánh 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402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 cần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đọc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8213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738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738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2023"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cài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đặt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0-65535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0 đến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65535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X: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X: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kênh so sánh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cần cài</a:t>
                      </a:r>
                      <a:r>
                        <a:rPr dirty="0" sz="13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đặt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Kênh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…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1075">
                <a:tc>
                  <a:txBody>
                    <a:bodyPr/>
                    <a:lstStyle/>
                    <a:p>
                      <a:pPr marL="67945">
                        <a:lnSpc>
                          <a:spcPts val="1445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4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Kênh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82700" y="3200730"/>
            <a:ext cx="6338570" cy="19113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475"/>
              </a:lnSpc>
            </a:pP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8.6 CÁC VÍ DỤ 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LIÊN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QUAN 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ĐẾN</a:t>
            </a:r>
            <a:r>
              <a:rPr dirty="0" sz="1300" spc="-1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288" y="3368166"/>
            <a:ext cx="28416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8.6.1	Ví dụ về định </a:t>
            </a:r>
            <a:r>
              <a:rPr dirty="0" sz="1300" b="1">
                <a:latin typeface="Times New Roman"/>
                <a:cs typeface="Times New Roman"/>
              </a:rPr>
              <a:t>thời </a:t>
            </a:r>
            <a:r>
              <a:rPr dirty="0" sz="1300" spc="-5" b="1">
                <a:latin typeface="Times New Roman"/>
                <a:cs typeface="Times New Roman"/>
              </a:rPr>
              <a:t>sử dụng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9360" y="3583558"/>
            <a:ext cx="6445250" cy="222885"/>
          </a:xfrm>
          <a:prstGeom prst="rect">
            <a:avLst/>
          </a:prstGeom>
          <a:solidFill>
            <a:srgbClr val="C5DFB3"/>
          </a:solidFill>
          <a:ln w="609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Ví dụ 8.1 </a:t>
            </a:r>
            <a:r>
              <a:rPr dirty="0" sz="1300" spc="-5">
                <a:latin typeface="Times New Roman"/>
                <a:cs typeface="Times New Roman"/>
              </a:rPr>
              <a:t>Viết chương trình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5">
                <a:latin typeface="Times New Roman"/>
                <a:cs typeface="Times New Roman"/>
              </a:rPr>
              <a:t>giây </a:t>
            </a:r>
            <a:r>
              <a:rPr dirty="0" sz="1300" spc="-5">
                <a:latin typeface="Times New Roman"/>
                <a:cs typeface="Times New Roman"/>
              </a:rPr>
              <a:t>từ </a:t>
            </a:r>
            <a:r>
              <a:rPr dirty="0" sz="1300">
                <a:latin typeface="Times New Roman"/>
                <a:cs typeface="Times New Roman"/>
              </a:rPr>
              <a:t>00-59 </a:t>
            </a:r>
            <a:r>
              <a:rPr dirty="0" sz="1300" spc="-5">
                <a:latin typeface="Times New Roman"/>
                <a:cs typeface="Times New Roman"/>
              </a:rPr>
              <a:t>sử dụng </a:t>
            </a:r>
            <a:r>
              <a:rPr dirty="0" sz="1300">
                <a:latin typeface="Times New Roman"/>
                <a:cs typeface="Times New Roman"/>
              </a:rPr>
              <a:t>ngắt </a:t>
            </a:r>
            <a:r>
              <a:rPr dirty="0" sz="1300" spc="-5">
                <a:latin typeface="Times New Roman"/>
                <a:cs typeface="Times New Roman"/>
              </a:rPr>
              <a:t>timer 2 để cập nhật giá trị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giây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2408" y="5705094"/>
            <a:ext cx="6445250" cy="4140200"/>
            <a:chOff x="832408" y="5705094"/>
            <a:chExt cx="6445250" cy="4140200"/>
          </a:xfrm>
        </p:grpSpPr>
        <p:sp>
          <p:nvSpPr>
            <p:cNvPr id="19" name="object 19"/>
            <p:cNvSpPr/>
            <p:nvPr/>
          </p:nvSpPr>
          <p:spPr>
            <a:xfrm>
              <a:off x="832408" y="5708269"/>
              <a:ext cx="6438900" cy="6350"/>
            </a:xfrm>
            <a:custGeom>
              <a:avLst/>
              <a:gdLst/>
              <a:ahLst/>
              <a:cxnLst/>
              <a:rect l="l" t="t" r="r" b="b"/>
              <a:pathLst>
                <a:path w="6438900" h="6350">
                  <a:moveTo>
                    <a:pt x="643864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438646" y="6095"/>
                  </a:lnTo>
                  <a:lnTo>
                    <a:pt x="6438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74052" y="5708269"/>
              <a:ext cx="0" cy="4133850"/>
            </a:xfrm>
            <a:custGeom>
              <a:avLst/>
              <a:gdLst/>
              <a:ahLst/>
              <a:cxnLst/>
              <a:rect l="l" t="t" r="r" b="b"/>
              <a:pathLst>
                <a:path w="0" h="4133850">
                  <a:moveTo>
                    <a:pt x="0" y="0"/>
                  </a:moveTo>
                  <a:lnTo>
                    <a:pt x="0" y="413341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88288" y="3785742"/>
            <a:ext cx="6256655" cy="6240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228600">
              <a:lnSpc>
                <a:spcPts val="1510"/>
              </a:lnSpc>
              <a:spcBef>
                <a:spcPts val="95"/>
              </a:spcBef>
              <a:buAutoNum type="alphaLcPeriod"/>
              <a:tabLst>
                <a:tab pos="469900" algn="l"/>
              </a:tabLst>
            </a:pPr>
            <a:r>
              <a:rPr dirty="0" sz="1300" spc="-10" b="1">
                <a:latin typeface="Times New Roman"/>
                <a:cs typeface="Times New Roman"/>
              </a:rPr>
              <a:t>Tính </a:t>
            </a:r>
            <a:r>
              <a:rPr dirty="0" sz="1300" spc="-5" b="1">
                <a:latin typeface="Times New Roman"/>
                <a:cs typeface="Times New Roman"/>
              </a:rPr>
              <a:t>toán thời </a:t>
            </a:r>
            <a:r>
              <a:rPr dirty="0" sz="1300" b="1">
                <a:latin typeface="Times New Roman"/>
                <a:cs typeface="Times New Roman"/>
              </a:rPr>
              <a:t>gian</a:t>
            </a:r>
            <a:endParaRPr sz="1300">
              <a:latin typeface="Times New Roman"/>
              <a:cs typeface="Times New Roman"/>
            </a:endParaRPr>
          </a:p>
          <a:p>
            <a:pPr lvl="1" marL="697865" marR="5080" indent="-228600">
              <a:lnSpc>
                <a:spcPts val="1490"/>
              </a:lnSpc>
              <a:spcBef>
                <a:spcPts val="60"/>
              </a:spcBef>
              <a:buChar char="-"/>
              <a:tabLst>
                <a:tab pos="697865" algn="l"/>
                <a:tab pos="698500" algn="l"/>
              </a:tabLst>
            </a:pPr>
            <a:r>
              <a:rPr dirty="0" sz="1300" spc="-5">
                <a:latin typeface="Times New Roman"/>
                <a:cs typeface="Times New Roman"/>
              </a:rPr>
              <a:t>Do sử dụng </a:t>
            </a:r>
            <a:r>
              <a:rPr dirty="0" sz="1300">
                <a:latin typeface="Times New Roman"/>
                <a:cs typeface="Times New Roman"/>
              </a:rPr>
              <a:t>lệnh </a:t>
            </a:r>
            <a:r>
              <a:rPr dirty="0" sz="1300" spc="-5">
                <a:latin typeface="Times New Roman"/>
                <a:cs typeface="Times New Roman"/>
              </a:rPr>
              <a:t>SystemInit() nên APB1 = 36Mhz và </a:t>
            </a:r>
            <a:r>
              <a:rPr dirty="0" sz="1300">
                <a:latin typeface="Times New Roman"/>
                <a:cs typeface="Times New Roman"/>
              </a:rPr>
              <a:t>nguồn xung này trước </a:t>
            </a:r>
            <a:r>
              <a:rPr dirty="0" sz="1300" spc="-5">
                <a:latin typeface="Times New Roman"/>
                <a:cs typeface="Times New Roman"/>
              </a:rPr>
              <a:t>khi cấp  cho Timer 4 được </a:t>
            </a:r>
            <a:r>
              <a:rPr dirty="0" sz="1300">
                <a:latin typeface="Times New Roman"/>
                <a:cs typeface="Times New Roman"/>
              </a:rPr>
              <a:t>nhân </a:t>
            </a:r>
            <a:r>
              <a:rPr dirty="0" sz="1300" spc="-5">
                <a:latin typeface="Times New Roman"/>
                <a:cs typeface="Times New Roman"/>
              </a:rPr>
              <a:t>2 nên </a:t>
            </a:r>
            <a:r>
              <a:rPr dirty="0" sz="1300">
                <a:latin typeface="Times New Roman"/>
                <a:cs typeface="Times New Roman"/>
              </a:rPr>
              <a:t>thành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72Mhz</a:t>
            </a:r>
            <a:endParaRPr sz="1300">
              <a:latin typeface="Times New Roman"/>
              <a:cs typeface="Times New Roman"/>
            </a:endParaRPr>
          </a:p>
          <a:p>
            <a:pPr marL="469265">
              <a:lnSpc>
                <a:spcPts val="1425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Timer phải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72 </a:t>
            </a:r>
            <a:r>
              <a:rPr dirty="0" sz="1300">
                <a:latin typeface="Times New Roman"/>
                <a:cs typeface="Times New Roman"/>
              </a:rPr>
              <a:t>triệu </a:t>
            </a:r>
            <a:r>
              <a:rPr dirty="0" sz="1300" spc="-5">
                <a:latin typeface="Times New Roman"/>
                <a:cs typeface="Times New Roman"/>
              </a:rPr>
              <a:t>số thì được 1 </a:t>
            </a:r>
            <a:r>
              <a:rPr dirty="0" sz="1300">
                <a:latin typeface="Times New Roman"/>
                <a:cs typeface="Times New Roman"/>
              </a:rPr>
              <a:t>giây</a:t>
            </a:r>
            <a:endParaRPr sz="1300">
              <a:latin typeface="Times New Roman"/>
              <a:cs typeface="Times New Roman"/>
            </a:endParaRPr>
          </a:p>
          <a:p>
            <a:pPr lvl="1" marL="697865" indent="-229235">
              <a:lnSpc>
                <a:spcPts val="1495"/>
              </a:lnSpc>
              <a:buChar char="-"/>
              <a:tabLst>
                <a:tab pos="697865" algn="l"/>
                <a:tab pos="698500" algn="l"/>
              </a:tabLst>
            </a:pPr>
            <a:r>
              <a:rPr dirty="0" sz="1300" spc="-10">
                <a:latin typeface="Times New Roman"/>
                <a:cs typeface="Times New Roman"/>
              </a:rPr>
              <a:t>Mà </a:t>
            </a:r>
            <a:r>
              <a:rPr dirty="0" sz="1300" spc="-5">
                <a:latin typeface="Times New Roman"/>
                <a:cs typeface="Times New Roman"/>
              </a:rPr>
              <a:t>giá trị </a:t>
            </a:r>
            <a:r>
              <a:rPr dirty="0" sz="1300" spc="5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tối đa </a:t>
            </a:r>
            <a:r>
              <a:rPr dirty="0" sz="1300">
                <a:latin typeface="Times New Roman"/>
                <a:cs typeface="Times New Roman"/>
              </a:rPr>
              <a:t>của </a:t>
            </a:r>
            <a:r>
              <a:rPr dirty="0" sz="1300" spc="-5">
                <a:latin typeface="Times New Roman"/>
                <a:cs typeface="Times New Roman"/>
              </a:rPr>
              <a:t>timer chỉ được </a:t>
            </a:r>
            <a:r>
              <a:rPr dirty="0" sz="1300">
                <a:latin typeface="Times New Roman"/>
                <a:cs typeface="Times New Roman"/>
              </a:rPr>
              <a:t>65535 </a:t>
            </a:r>
            <a:r>
              <a:rPr dirty="0" sz="1300" spc="-5">
                <a:latin typeface="Times New Roman"/>
                <a:cs typeface="Times New Roman"/>
              </a:rPr>
              <a:t>nên ta </a:t>
            </a:r>
            <a:r>
              <a:rPr dirty="0" sz="1300">
                <a:latin typeface="Times New Roman"/>
                <a:cs typeface="Times New Roman"/>
              </a:rPr>
              <a:t>phải </a:t>
            </a:r>
            <a:r>
              <a:rPr dirty="0" sz="1300" spc="-5">
                <a:latin typeface="Times New Roman"/>
                <a:cs typeface="Times New Roman"/>
              </a:rPr>
              <a:t>sử dụng </a:t>
            </a:r>
            <a:r>
              <a:rPr dirty="0" sz="1300">
                <a:latin typeface="Times New Roman"/>
                <a:cs typeface="Times New Roman"/>
              </a:rPr>
              <a:t>bộ </a:t>
            </a:r>
            <a:r>
              <a:rPr dirty="0" sz="1300" spc="-5">
                <a:latin typeface="Times New Roman"/>
                <a:cs typeface="Times New Roman"/>
              </a:rPr>
              <a:t>chia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trước</a:t>
            </a:r>
            <a:endParaRPr sz="1300">
              <a:latin typeface="Times New Roman"/>
              <a:cs typeface="Times New Roman"/>
            </a:endParaRPr>
          </a:p>
          <a:p>
            <a:pPr marL="469265">
              <a:lnSpc>
                <a:spcPts val="1495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3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Chọn bộ </a:t>
            </a:r>
            <a:r>
              <a:rPr dirty="0" sz="1300">
                <a:latin typeface="Times New Roman"/>
                <a:cs typeface="Times New Roman"/>
              </a:rPr>
              <a:t>chi </a:t>
            </a:r>
            <a:r>
              <a:rPr dirty="0" sz="1300" spc="-5">
                <a:latin typeface="Times New Roman"/>
                <a:cs typeface="Times New Roman"/>
              </a:rPr>
              <a:t>trước là </a:t>
            </a:r>
            <a:r>
              <a:rPr dirty="0" sz="1300">
                <a:latin typeface="Times New Roman"/>
                <a:cs typeface="Times New Roman"/>
              </a:rPr>
              <a:t>7200</a:t>
            </a:r>
            <a:endParaRPr sz="1300">
              <a:latin typeface="Times New Roman"/>
              <a:cs typeface="Times New Roman"/>
            </a:endParaRPr>
          </a:p>
          <a:p>
            <a:pPr marL="469265">
              <a:lnSpc>
                <a:spcPts val="1495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Vậy </a:t>
            </a:r>
            <a:r>
              <a:rPr dirty="0" sz="1300" spc="-5">
                <a:latin typeface="Times New Roman"/>
                <a:cs typeface="Times New Roman"/>
              </a:rPr>
              <a:t>lúc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timer </a:t>
            </a:r>
            <a:r>
              <a:rPr dirty="0" sz="1300">
                <a:latin typeface="Times New Roman"/>
                <a:cs typeface="Times New Roman"/>
              </a:rPr>
              <a:t>phải đếm </a:t>
            </a:r>
            <a:r>
              <a:rPr dirty="0" sz="1300" spc="-5">
                <a:latin typeface="Times New Roman"/>
                <a:cs typeface="Times New Roman"/>
              </a:rPr>
              <a:t>72M/7200 = 10 </a:t>
            </a:r>
            <a:r>
              <a:rPr dirty="0" sz="1300">
                <a:latin typeface="Times New Roman"/>
                <a:cs typeface="Times New Roman"/>
              </a:rPr>
              <a:t>000 </a:t>
            </a:r>
            <a:r>
              <a:rPr dirty="0" sz="1300" spc="-5">
                <a:latin typeface="Times New Roman"/>
                <a:cs typeface="Times New Roman"/>
              </a:rPr>
              <a:t>xung </a:t>
            </a:r>
            <a:r>
              <a:rPr dirty="0" sz="1300">
                <a:latin typeface="Times New Roman"/>
                <a:cs typeface="Times New Roman"/>
              </a:rPr>
              <a:t>thì </a:t>
            </a:r>
            <a:r>
              <a:rPr dirty="0" sz="1300" spc="-5">
                <a:latin typeface="Times New Roman"/>
                <a:cs typeface="Times New Roman"/>
              </a:rPr>
              <a:t>được 1 </a:t>
            </a:r>
            <a:r>
              <a:rPr dirty="0" sz="1300">
                <a:latin typeface="Times New Roman"/>
                <a:cs typeface="Times New Roman"/>
              </a:rPr>
              <a:t>giây</a:t>
            </a:r>
            <a:endParaRPr sz="1300">
              <a:latin typeface="Times New Roman"/>
              <a:cs typeface="Times New Roman"/>
            </a:endParaRPr>
          </a:p>
          <a:p>
            <a:pPr marL="469265">
              <a:lnSpc>
                <a:spcPts val="1530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3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Cài đặt cho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tự </a:t>
            </a:r>
            <a:r>
              <a:rPr dirty="0" sz="1300">
                <a:latin typeface="Times New Roman"/>
                <a:cs typeface="Times New Roman"/>
              </a:rPr>
              <a:t>động </a:t>
            </a:r>
            <a:r>
              <a:rPr dirty="0" sz="1300" spc="-5">
                <a:latin typeface="Times New Roman"/>
                <a:cs typeface="Times New Roman"/>
              </a:rPr>
              <a:t>nạp lại là 10 </a:t>
            </a:r>
            <a:r>
              <a:rPr dirty="0" sz="1300">
                <a:latin typeface="Times New Roman"/>
                <a:cs typeface="Times New Roman"/>
              </a:rPr>
              <a:t>000 </a:t>
            </a:r>
            <a:r>
              <a:rPr dirty="0" sz="1300" spc="-5">
                <a:latin typeface="Times New Roman"/>
                <a:cs typeface="Times New Roman"/>
              </a:rPr>
              <a:t>– 1 = 9 999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155440" indent="228600">
              <a:lnSpc>
                <a:spcPct val="95800"/>
              </a:lnSpc>
              <a:buAutoNum type="alphaLcPeriod" startAt="2"/>
              <a:tabLst>
                <a:tab pos="469900" algn="l"/>
              </a:tabLst>
            </a:pPr>
            <a:r>
              <a:rPr dirty="0" sz="1300" spc="-10" b="1">
                <a:latin typeface="Times New Roman"/>
                <a:cs typeface="Times New Roman"/>
              </a:rPr>
              <a:t>Chương </a:t>
            </a:r>
            <a:r>
              <a:rPr dirty="0" sz="1300" spc="-5" b="1">
                <a:latin typeface="Times New Roman"/>
                <a:cs typeface="Times New Roman"/>
              </a:rPr>
              <a:t>trình </a:t>
            </a:r>
            <a:r>
              <a:rPr dirty="0" sz="1300" spc="-5" b="1">
                <a:solidFill>
                  <a:srgbClr val="804000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#include&lt;stm32f10x.h&gt; 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char</a:t>
            </a:r>
            <a:r>
              <a:rPr dirty="0" sz="1300" spc="-1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giay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cauhinhTIMER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475"/>
              </a:lnSpc>
              <a:tabLst>
                <a:tab pos="3380104" algn="l"/>
              </a:tabLst>
            </a:pPr>
            <a:r>
              <a:rPr dirty="0" sz="1300" spc="-5" b="1">
                <a:latin typeface="Courier New"/>
                <a:cs typeface="Courier New"/>
              </a:rPr>
              <a:t>TIM_TimeBaseInitTypeDef	</a:t>
            </a:r>
            <a:r>
              <a:rPr dirty="0" sz="1300" b="1">
                <a:latin typeface="Courier New"/>
                <a:cs typeface="Courier New"/>
              </a:rPr>
              <a:t>TM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 marR="93345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latin typeface="Courier New"/>
                <a:cs typeface="Courier New"/>
              </a:rPr>
              <a:t>RCC_APB1PeriphClockCmd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RCC_APB1Periph_TIM4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TIM_ClockDivision</a:t>
            </a:r>
            <a:r>
              <a:rPr dirty="0" sz="1300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380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Không sử dụng bộ chia</a:t>
            </a:r>
            <a:r>
              <a:rPr dirty="0" sz="1300" spc="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xung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475"/>
              </a:lnSpc>
            </a:pP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TIM_CounterMode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TIM_CounterMode_Up</a:t>
            </a:r>
            <a:r>
              <a:rPr dirty="0" sz="1300" spc="15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 marR="2967355">
              <a:lnSpc>
                <a:spcPts val="1460"/>
              </a:lnSpc>
              <a:spcBef>
                <a:spcPts val="90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Sử dụng chế độ đếm lên  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TIM_Period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9999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 marR="1976755">
              <a:lnSpc>
                <a:spcPts val="1480"/>
              </a:lnSpc>
              <a:spcBef>
                <a:spcPts val="5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Giá trị tự động nạp lại là 9 999  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TIM_Prescaler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7199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 marR="2471420">
              <a:lnSpc>
                <a:spcPts val="1460"/>
              </a:lnSpc>
              <a:spcBef>
                <a:spcPts val="10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Sử dụng bộ chia trước 7 200  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TIM_RepetitionCounter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405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Mỗi lần tràn đều cho phép báo</a:t>
            </a:r>
            <a:r>
              <a:rPr dirty="0" sz="1300" spc="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ngắt</a:t>
            </a:r>
            <a:endParaRPr sz="1300">
              <a:latin typeface="Courier New"/>
              <a:cs typeface="Courier New"/>
            </a:endParaRPr>
          </a:p>
          <a:p>
            <a:pPr marL="804545" marR="1381125">
              <a:lnSpc>
                <a:spcPct val="94200"/>
              </a:lnSpc>
              <a:spcBef>
                <a:spcPts val="50"/>
              </a:spcBef>
            </a:pPr>
            <a:r>
              <a:rPr dirty="0" sz="1300" spc="-5" b="1">
                <a:latin typeface="Courier New"/>
                <a:cs typeface="Courier New"/>
              </a:rPr>
              <a:t>TIM_TimeBaseInit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TIM4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TIM_ITConfig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TIM4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TIM_IT_Update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TIM4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52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cauhinhNVIC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2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6300" y="5708281"/>
            <a:ext cx="6450965" cy="4339590"/>
          </a:xfrm>
          <a:custGeom>
            <a:avLst/>
            <a:gdLst/>
            <a:ahLst/>
            <a:cxnLst/>
            <a:rect l="l" t="t" r="r" b="b"/>
            <a:pathLst>
              <a:path w="6450965" h="4339590">
                <a:moveTo>
                  <a:pt x="6108" y="0"/>
                </a:moveTo>
                <a:lnTo>
                  <a:pt x="0" y="0"/>
                </a:lnTo>
                <a:lnTo>
                  <a:pt x="0" y="4333049"/>
                </a:lnTo>
                <a:lnTo>
                  <a:pt x="6108" y="4333049"/>
                </a:lnTo>
                <a:lnTo>
                  <a:pt x="6108" y="0"/>
                </a:lnTo>
                <a:close/>
              </a:path>
              <a:path w="6450965" h="4339590">
                <a:moveTo>
                  <a:pt x="6450787" y="4333062"/>
                </a:moveTo>
                <a:lnTo>
                  <a:pt x="6444755" y="4333062"/>
                </a:lnTo>
                <a:lnTo>
                  <a:pt x="6108" y="4333062"/>
                </a:lnTo>
                <a:lnTo>
                  <a:pt x="0" y="4333062"/>
                </a:lnTo>
                <a:lnTo>
                  <a:pt x="0" y="4339145"/>
                </a:lnTo>
                <a:lnTo>
                  <a:pt x="6108" y="4339145"/>
                </a:lnTo>
                <a:lnTo>
                  <a:pt x="6444704" y="4339145"/>
                </a:lnTo>
                <a:lnTo>
                  <a:pt x="6450787" y="4339145"/>
                </a:lnTo>
                <a:lnTo>
                  <a:pt x="6450787" y="4333062"/>
                </a:lnTo>
                <a:close/>
              </a:path>
              <a:path w="6450965" h="4339590">
                <a:moveTo>
                  <a:pt x="6450787" y="4133405"/>
                </a:moveTo>
                <a:lnTo>
                  <a:pt x="6444704" y="4133405"/>
                </a:lnTo>
                <a:lnTo>
                  <a:pt x="6444704" y="4333049"/>
                </a:lnTo>
                <a:lnTo>
                  <a:pt x="6450787" y="4333049"/>
                </a:lnTo>
                <a:lnTo>
                  <a:pt x="6450787" y="413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4" name="object 4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116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4988" y="662939"/>
            <a:ext cx="6450965" cy="4900295"/>
            <a:chOff x="284988" y="662939"/>
            <a:chExt cx="6450965" cy="4900295"/>
          </a:xfrm>
        </p:grpSpPr>
        <p:sp>
          <p:nvSpPr>
            <p:cNvPr id="9" name="object 9"/>
            <p:cNvSpPr/>
            <p:nvPr/>
          </p:nvSpPr>
          <p:spPr>
            <a:xfrm>
              <a:off x="291084" y="662939"/>
              <a:ext cx="6438900" cy="6350"/>
            </a:xfrm>
            <a:custGeom>
              <a:avLst/>
              <a:gdLst/>
              <a:ahLst/>
              <a:cxnLst/>
              <a:rect l="l" t="t" r="r" b="b"/>
              <a:pathLst>
                <a:path w="6438900" h="6350">
                  <a:moveTo>
                    <a:pt x="643864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438645" y="6096"/>
                  </a:lnTo>
                  <a:lnTo>
                    <a:pt x="6438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32777" y="662939"/>
              <a:ext cx="0" cy="4694555"/>
            </a:xfrm>
            <a:custGeom>
              <a:avLst/>
              <a:gdLst/>
              <a:ahLst/>
              <a:cxnLst/>
              <a:rect l="l" t="t" r="r" b="b"/>
              <a:pathLst>
                <a:path w="0" h="4694555">
                  <a:moveTo>
                    <a:pt x="0" y="0"/>
                  </a:moveTo>
                  <a:lnTo>
                    <a:pt x="0" y="4694555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4975" y="662939"/>
              <a:ext cx="6450965" cy="4900295"/>
            </a:xfrm>
            <a:custGeom>
              <a:avLst/>
              <a:gdLst/>
              <a:ahLst/>
              <a:cxnLst/>
              <a:rect l="l" t="t" r="r" b="b"/>
              <a:pathLst>
                <a:path w="6450965" h="4900295">
                  <a:moveTo>
                    <a:pt x="6450838" y="4694555"/>
                  </a:moveTo>
                  <a:lnTo>
                    <a:pt x="6444742" y="4694555"/>
                  </a:lnTo>
                  <a:lnTo>
                    <a:pt x="6444742" y="4894199"/>
                  </a:lnTo>
                  <a:lnTo>
                    <a:pt x="6108" y="4894199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4900295"/>
                  </a:lnTo>
                  <a:lnTo>
                    <a:pt x="6108" y="4900295"/>
                  </a:lnTo>
                  <a:lnTo>
                    <a:pt x="6444742" y="4900295"/>
                  </a:lnTo>
                  <a:lnTo>
                    <a:pt x="6450838" y="4900295"/>
                  </a:lnTo>
                  <a:lnTo>
                    <a:pt x="6450838" y="4694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6963" y="228091"/>
            <a:ext cx="5772150" cy="572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805180">
              <a:lnSpc>
                <a:spcPts val="1510"/>
              </a:lnSpc>
              <a:tabLst>
                <a:tab pos="2785745" algn="l"/>
              </a:tabLst>
            </a:pPr>
            <a:r>
              <a:rPr dirty="0" sz="1300" spc="-5" b="1">
                <a:latin typeface="Courier New"/>
                <a:cs typeface="Courier New"/>
              </a:rPr>
              <a:t>NVIC_InitTypeDef	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5180" marR="5080">
              <a:lnSpc>
                <a:spcPct val="94400"/>
              </a:lnSpc>
              <a:spcBef>
                <a:spcPts val="40"/>
              </a:spcBef>
            </a:pPr>
            <a:r>
              <a:rPr dirty="0" sz="1300" spc="-5" b="1">
                <a:latin typeface="Courier New"/>
                <a:cs typeface="Courier New"/>
              </a:rPr>
              <a:t>NVIC_PriorityGroupConfig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 </a:t>
            </a:r>
            <a:r>
              <a:rPr dirty="0" sz="1300" spc="-5" b="1">
                <a:latin typeface="Courier New"/>
                <a:cs typeface="Courier New"/>
              </a:rPr>
              <a:t>NVIC_PriorityGroup_0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TIM4_IRQn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NVIC_IRQChannelSubPriority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10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430"/>
              </a:lnSpc>
            </a:pPr>
            <a:r>
              <a:rPr dirty="0" sz="1300" spc="-5" b="1">
                <a:latin typeface="Courier New"/>
                <a:cs typeface="Courier New"/>
              </a:rPr>
              <a:t>NVIC_Init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(&amp;</a:t>
            </a: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TIM4_IRQHandler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470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TIM_GetITStatus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TIM4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TIM_IT_Update</a:t>
            </a:r>
            <a:r>
              <a:rPr dirty="0" sz="1300" spc="15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endParaRPr sz="1300">
              <a:latin typeface="Courier New"/>
              <a:cs typeface="Courier New"/>
            </a:endParaRPr>
          </a:p>
          <a:p>
            <a:pPr marL="90424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399540" marR="5080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latin typeface="Courier New"/>
                <a:cs typeface="Courier New"/>
              </a:rPr>
              <a:t>TIM_ClearITPendingBit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TIM4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TIM_IT_Update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giay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++;</a:t>
            </a:r>
            <a:endParaRPr sz="1300">
              <a:latin typeface="Courier New"/>
              <a:cs typeface="Courier New"/>
            </a:endParaRPr>
          </a:p>
          <a:p>
            <a:pPr marL="1399540">
              <a:lnSpc>
                <a:spcPts val="1385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giay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60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dirty="0" sz="1300" spc="-5" b="1">
                <a:latin typeface="Courier New"/>
                <a:cs typeface="Courier New"/>
              </a:rPr>
              <a:t>giay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90424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int </a:t>
            </a:r>
            <a:r>
              <a:rPr dirty="0" sz="1300" spc="-5" b="1">
                <a:latin typeface="Courier New"/>
                <a:cs typeface="Courier New"/>
              </a:rPr>
              <a:t>main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05180" marR="3472815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SystemInit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cauhinhTIMER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cauhinhNVIC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43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399540">
              <a:lnSpc>
                <a:spcPts val="1470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Hiển thị giá trị “giay” để quan</a:t>
            </a:r>
            <a:r>
              <a:rPr dirty="0" sz="1300" spc="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sát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2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8.6.2	Ví dụ về đếm </a:t>
            </a:r>
            <a:r>
              <a:rPr dirty="0" sz="1300" b="1">
                <a:latin typeface="Times New Roman"/>
                <a:cs typeface="Times New Roman"/>
              </a:rPr>
              <a:t>xung ngoại </a:t>
            </a:r>
            <a:r>
              <a:rPr dirty="0" sz="1300" spc="-5" b="1">
                <a:latin typeface="Times New Roman"/>
                <a:cs typeface="Times New Roman"/>
              </a:rPr>
              <a:t>sử dụng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Timer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036" y="5946012"/>
            <a:ext cx="6445250" cy="222885"/>
          </a:xfrm>
          <a:prstGeom prst="rect">
            <a:avLst/>
          </a:prstGeom>
          <a:solidFill>
            <a:srgbClr val="C5DFB3"/>
          </a:solidFill>
          <a:ln w="609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Ví dụ 8.2 </a:t>
            </a:r>
            <a:r>
              <a:rPr dirty="0" sz="1300" spc="-5">
                <a:latin typeface="Times New Roman"/>
                <a:cs typeface="Times New Roman"/>
              </a:rPr>
              <a:t>Viết chương trình </a:t>
            </a:r>
            <a:r>
              <a:rPr dirty="0" sz="1300">
                <a:latin typeface="Times New Roman"/>
                <a:cs typeface="Times New Roman"/>
              </a:rPr>
              <a:t>đếm xung ngoại từ </a:t>
            </a:r>
            <a:r>
              <a:rPr dirty="0" sz="1300" spc="-5">
                <a:latin typeface="Times New Roman"/>
                <a:cs typeface="Times New Roman"/>
              </a:rPr>
              <a:t>1 đến 10 đưa vào </a:t>
            </a:r>
            <a:r>
              <a:rPr dirty="0" sz="1300">
                <a:latin typeface="Times New Roman"/>
                <a:cs typeface="Times New Roman"/>
              </a:rPr>
              <a:t>chân </a:t>
            </a:r>
            <a:r>
              <a:rPr dirty="0" sz="1300" spc="-5">
                <a:latin typeface="Times New Roman"/>
                <a:cs typeface="Times New Roman"/>
              </a:rPr>
              <a:t>A0 ( timer 2 channel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0026" y="6338696"/>
            <a:ext cx="9988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Chương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trình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036" y="6554089"/>
            <a:ext cx="6445250" cy="339915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1425"/>
              </a:lnSpc>
            </a:pP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#include&lt;stm32f10x.h&gt;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7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Câu hình chan A0 nhận xung</a:t>
            </a:r>
            <a:r>
              <a:rPr dirty="0" sz="1300" spc="4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clock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765175">
              <a:lnSpc>
                <a:spcPts val="1475"/>
              </a:lnSpc>
              <a:tabLst>
                <a:tab pos="2844800" algn="l"/>
              </a:tabLst>
            </a:pPr>
            <a:r>
              <a:rPr dirty="0" sz="1300" spc="-5" b="1">
                <a:latin typeface="Courier New"/>
                <a:cs typeface="Courier New"/>
              </a:rPr>
              <a:t>GPIO_InitTypeDef	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765175" marR="321310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RCC_APB2PeriphClockCmd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RCC_APB2Periph_GPIOA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GPIO_Pin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latin typeface="Courier New"/>
                <a:cs typeface="Courier New"/>
              </a:rPr>
              <a:t>GPIO_Pin_0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GPIO_Mode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latin typeface="Courier New"/>
                <a:cs typeface="Courier New"/>
              </a:rPr>
              <a:t>GPIO_Mode_IN_FLOATING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GPIO_Init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GPIOA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&amp;</a:t>
            </a:r>
            <a:r>
              <a:rPr dirty="0" sz="1300" spc="-5" b="1">
                <a:latin typeface="Courier New"/>
                <a:cs typeface="Courier New"/>
              </a:rPr>
              <a:t>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2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7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cauhinhCounter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765175" marR="519430">
              <a:lnSpc>
                <a:spcPct val="94200"/>
              </a:lnSpc>
              <a:spcBef>
                <a:spcPts val="45"/>
              </a:spcBef>
              <a:tabLst>
                <a:tab pos="3340100" algn="l"/>
              </a:tabLst>
            </a:pPr>
            <a:r>
              <a:rPr dirty="0" sz="1300" spc="-5" b="1">
                <a:latin typeface="Courier New"/>
                <a:cs typeface="Courier New"/>
              </a:rPr>
              <a:t>TIM_TimeBaseInitTypeDef	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RCC_APB1PeriphClockCmd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RCC_APB1Periph_TIM2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TIM_ClockDivision</a:t>
            </a:r>
            <a:r>
              <a:rPr dirty="0" sz="1300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765175" marR="1609725">
              <a:lnSpc>
                <a:spcPts val="1480"/>
              </a:lnSpc>
              <a:spcBef>
                <a:spcPts val="35"/>
              </a:spcBef>
            </a:pP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TIM_CounterMode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TIM_CounterMode_Up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TIM_Period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64235">
              <a:lnSpc>
                <a:spcPts val="1390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//Đếm tối đa là</a:t>
            </a:r>
            <a:r>
              <a:rPr dirty="0" sz="1300" spc="-5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10</a:t>
            </a:r>
            <a:endParaRPr sz="1300">
              <a:latin typeface="Courier New"/>
              <a:cs typeface="Courier New"/>
            </a:endParaRPr>
          </a:p>
          <a:p>
            <a:pPr marL="864235">
              <a:lnSpc>
                <a:spcPts val="1525"/>
              </a:lnSpc>
            </a:pP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TIM_Prescaler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60" y="179831"/>
            <a:ext cx="6411595" cy="321945"/>
            <a:chOff x="791260" y="179831"/>
            <a:chExt cx="6411595" cy="321945"/>
          </a:xfrm>
        </p:grpSpPr>
        <p:sp>
          <p:nvSpPr>
            <p:cNvPr id="3" name="object 3"/>
            <p:cNvSpPr/>
            <p:nvPr/>
          </p:nvSpPr>
          <p:spPr>
            <a:xfrm>
              <a:off x="791260" y="179831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440436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440436" y="321564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984" y="179831"/>
              <a:ext cx="5952490" cy="321945"/>
            </a:xfrm>
            <a:custGeom>
              <a:avLst/>
              <a:gdLst/>
              <a:ahLst/>
              <a:cxnLst/>
              <a:rect l="l" t="t" r="r" b="b"/>
              <a:pathLst>
                <a:path w="5952490" h="321945">
                  <a:moveTo>
                    <a:pt x="595249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5952490" y="321564"/>
                  </a:lnTo>
                  <a:lnTo>
                    <a:pt x="595249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49984" y="228091"/>
            <a:ext cx="5952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7" name="object 7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10" name="object 10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117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9360" y="665987"/>
            <a:ext cx="6445250" cy="37725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63600" marR="2402205">
              <a:lnSpc>
                <a:spcPct val="94300"/>
              </a:lnSpc>
            </a:pP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TIM_RepetitionCounter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TIM_TimeBaseInit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TM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TIM_TIxExternalClockConfig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2944495" marR="321945">
              <a:lnSpc>
                <a:spcPts val="1480"/>
              </a:lnSpc>
              <a:spcBef>
                <a:spcPts val="20"/>
              </a:spcBef>
            </a:pPr>
            <a:r>
              <a:rPr dirty="0" sz="1300" spc="-5" b="1">
                <a:latin typeface="Courier New"/>
                <a:cs typeface="Courier New"/>
              </a:rPr>
              <a:t>TIM_TIxExternalCLK1Source_TI1ED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dirty="0" sz="1300" spc="-5" b="1">
                <a:latin typeface="Courier New"/>
                <a:cs typeface="Courier New"/>
              </a:rPr>
              <a:t>TIM_ICPolarity_Falling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863600" marR="1808480">
              <a:lnSpc>
                <a:spcPts val="1460"/>
              </a:lnSpc>
              <a:spcBef>
                <a:spcPts val="5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Đếm xung ngoại từ timer 2 channel 1  </a:t>
            </a:r>
            <a:r>
              <a:rPr dirty="0" sz="1300" spc="-5" b="1">
                <a:latin typeface="Courier New"/>
                <a:cs typeface="Courier New"/>
              </a:rPr>
              <a:t>TIM_Cmd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0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7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int </a:t>
            </a:r>
            <a:r>
              <a:rPr dirty="0" sz="1300" spc="-5" b="1">
                <a:latin typeface="Courier New"/>
                <a:cs typeface="Courier New"/>
              </a:rPr>
              <a:t>main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467359" marR="4284345" indent="-396240">
              <a:lnSpc>
                <a:spcPct val="94200"/>
              </a:lnSpc>
              <a:spcBef>
                <a:spcPts val="50"/>
              </a:spcBef>
              <a:tabLst>
                <a:tab pos="467359" algn="l"/>
              </a:tabLst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	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 int</a:t>
            </a:r>
            <a:r>
              <a:rPr dirty="0" sz="1300" spc="-5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dem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SystemInit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cauhinhCounte</a:t>
            </a:r>
            <a:r>
              <a:rPr dirty="0" sz="1300" b="1">
                <a:latin typeface="Courier New"/>
                <a:cs typeface="Courier New"/>
              </a:rPr>
              <a:t>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66420">
              <a:lnSpc>
                <a:spcPts val="143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061720">
              <a:lnSpc>
                <a:spcPts val="1475"/>
              </a:lnSpc>
            </a:pPr>
            <a:r>
              <a:rPr dirty="0" sz="1300" spc="-5" b="1">
                <a:latin typeface="Courier New"/>
                <a:cs typeface="Courier New"/>
              </a:rPr>
              <a:t>dem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latin typeface="Courier New"/>
                <a:cs typeface="Courier New"/>
              </a:rPr>
              <a:t>TIM_GetCounter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061720">
              <a:lnSpc>
                <a:spcPts val="1470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Đọc giá trị</a:t>
            </a:r>
            <a:r>
              <a:rPr dirty="0" sz="1300" spc="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đếm</a:t>
            </a:r>
            <a:endParaRPr sz="1300">
              <a:latin typeface="Courier New"/>
              <a:cs typeface="Courier New"/>
            </a:endParaRPr>
          </a:p>
          <a:p>
            <a:pPr marL="1061720">
              <a:lnSpc>
                <a:spcPts val="1470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Hiển thị giá trị đếm để quan</a:t>
            </a:r>
            <a:r>
              <a:rPr dirty="0" sz="1300" spc="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sát</a:t>
            </a:r>
            <a:endParaRPr sz="1300">
              <a:latin typeface="Courier New"/>
              <a:cs typeface="Courier New"/>
            </a:endParaRPr>
          </a:p>
          <a:p>
            <a:pPr marL="566420">
              <a:lnSpc>
                <a:spcPts val="148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70180">
              <a:lnSpc>
                <a:spcPts val="152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288" y="4605654"/>
            <a:ext cx="36906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8.6.3	Ví dụ về sử PWM INPUT và PWM</a:t>
            </a:r>
            <a:r>
              <a:rPr dirty="0" sz="1300" b="1">
                <a:latin typeface="Times New Roman"/>
                <a:cs typeface="Times New Roman"/>
              </a:rPr>
              <a:t> OUTPUT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360" y="4821046"/>
            <a:ext cx="6445250" cy="601980"/>
          </a:xfrm>
          <a:prstGeom prst="rect">
            <a:avLst/>
          </a:prstGeom>
          <a:solidFill>
            <a:srgbClr val="C5DFB3"/>
          </a:solidFill>
          <a:ln w="609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algn="just" marL="71120" marR="65405">
              <a:lnSpc>
                <a:spcPct val="96200"/>
              </a:lnSpc>
              <a:spcBef>
                <a:spcPts val="65"/>
              </a:spcBef>
            </a:pPr>
            <a:r>
              <a:rPr dirty="0" sz="1300" spc="-5" b="1">
                <a:latin typeface="Times New Roman"/>
                <a:cs typeface="Times New Roman"/>
              </a:rPr>
              <a:t>Ví dụ 8.3 </a:t>
            </a:r>
            <a:r>
              <a:rPr dirty="0" sz="1300" spc="-5">
                <a:latin typeface="Times New Roman"/>
                <a:cs typeface="Times New Roman"/>
              </a:rPr>
              <a:t>Viết chương trình phát xung vuông ở </a:t>
            </a:r>
            <a:r>
              <a:rPr dirty="0" sz="1300">
                <a:latin typeface="Times New Roman"/>
                <a:cs typeface="Times New Roman"/>
              </a:rPr>
              <a:t>chân A2 </a:t>
            </a:r>
            <a:r>
              <a:rPr dirty="0" sz="1300" spc="-5">
                <a:latin typeface="Times New Roman"/>
                <a:cs typeface="Times New Roman"/>
              </a:rPr>
              <a:t>( timer channel 3) </a:t>
            </a:r>
            <a:r>
              <a:rPr dirty="0" sz="1300">
                <a:latin typeface="Times New Roman"/>
                <a:cs typeface="Times New Roman"/>
              </a:rPr>
              <a:t>với </a:t>
            </a:r>
            <a:r>
              <a:rPr dirty="0" sz="1300" spc="-5">
                <a:latin typeface="Times New Roman"/>
                <a:cs typeface="Times New Roman"/>
              </a:rPr>
              <a:t>tần số là </a:t>
            </a:r>
            <a:r>
              <a:rPr dirty="0" sz="1300">
                <a:latin typeface="Times New Roman"/>
                <a:cs typeface="Times New Roman"/>
              </a:rPr>
              <a:t>2Khz  </a:t>
            </a:r>
            <a:r>
              <a:rPr dirty="0" sz="1300" spc="-5">
                <a:latin typeface="Times New Roman"/>
                <a:cs typeface="Times New Roman"/>
              </a:rPr>
              <a:t>và </a:t>
            </a:r>
            <a:r>
              <a:rPr dirty="0" sz="1300">
                <a:latin typeface="Times New Roman"/>
                <a:cs typeface="Times New Roman"/>
              </a:rPr>
              <a:t>duty </a:t>
            </a:r>
            <a:r>
              <a:rPr dirty="0" sz="1300" spc="-5">
                <a:latin typeface="Times New Roman"/>
                <a:cs typeface="Times New Roman"/>
              </a:rPr>
              <a:t>là 70%. </a:t>
            </a:r>
            <a:r>
              <a:rPr dirty="0" sz="1300">
                <a:latin typeface="Times New Roman"/>
                <a:cs typeface="Times New Roman"/>
              </a:rPr>
              <a:t>Đồng thời </a:t>
            </a:r>
            <a:r>
              <a:rPr dirty="0" sz="1300" spc="-5">
                <a:latin typeface="Times New Roman"/>
                <a:cs typeface="Times New Roman"/>
              </a:rPr>
              <a:t>viết chương </a:t>
            </a:r>
            <a:r>
              <a:rPr dirty="0" sz="1300">
                <a:latin typeface="Times New Roman"/>
                <a:cs typeface="Times New Roman"/>
              </a:rPr>
              <a:t>trình cho </a:t>
            </a:r>
            <a:r>
              <a:rPr dirty="0" sz="1300" spc="-5">
                <a:latin typeface="Times New Roman"/>
                <a:cs typeface="Times New Roman"/>
              </a:rPr>
              <a:t>timer 5 channel 2 ( chân </a:t>
            </a:r>
            <a:r>
              <a:rPr dirty="0" sz="1300" spc="-10">
                <a:latin typeface="Times New Roman"/>
                <a:cs typeface="Times New Roman"/>
              </a:rPr>
              <a:t>A1) </a:t>
            </a:r>
            <a:r>
              <a:rPr dirty="0" sz="1300" spc="-5">
                <a:latin typeface="Times New Roman"/>
                <a:cs typeface="Times New Roman"/>
              </a:rPr>
              <a:t>đo tín </a:t>
            </a:r>
            <a:r>
              <a:rPr dirty="0" sz="1300">
                <a:latin typeface="Times New Roman"/>
                <a:cs typeface="Times New Roman"/>
              </a:rPr>
              <a:t>hiệu xung  </a:t>
            </a:r>
            <a:r>
              <a:rPr dirty="0" sz="1300" spc="-5">
                <a:latin typeface="Times New Roman"/>
                <a:cs typeface="Times New Roman"/>
              </a:rPr>
              <a:t>vuông phát ra từ chân A2( nối tắt chân A2 </a:t>
            </a:r>
            <a:r>
              <a:rPr dirty="0" sz="1300">
                <a:latin typeface="Times New Roman"/>
                <a:cs typeface="Times New Roman"/>
              </a:rPr>
              <a:t>với </a:t>
            </a:r>
            <a:r>
              <a:rPr dirty="0" sz="1300" spc="-5">
                <a:latin typeface="Times New Roman"/>
                <a:cs typeface="Times New Roman"/>
              </a:rPr>
              <a:t>A1) để kiểm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tra.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6888" y="5402707"/>
            <a:ext cx="4632325" cy="1172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ts val="1515"/>
              </a:lnSpc>
              <a:spcBef>
                <a:spcPts val="95"/>
              </a:spcBef>
              <a:buAutoNum type="alphaLcPeriod"/>
              <a:tabLst>
                <a:tab pos="241300" algn="l"/>
              </a:tabLst>
            </a:pPr>
            <a:r>
              <a:rPr dirty="0" sz="1300" spc="-10" b="1">
                <a:latin typeface="Times New Roman"/>
                <a:cs typeface="Times New Roman"/>
              </a:rPr>
              <a:t>Tính </a:t>
            </a:r>
            <a:r>
              <a:rPr dirty="0" sz="1300" spc="-5" b="1">
                <a:latin typeface="Times New Roman"/>
                <a:cs typeface="Times New Roman"/>
              </a:rPr>
              <a:t>toán thời </a:t>
            </a:r>
            <a:r>
              <a:rPr dirty="0" sz="1300" b="1">
                <a:latin typeface="Times New Roman"/>
                <a:cs typeface="Times New Roman"/>
              </a:rPr>
              <a:t>gian</a:t>
            </a:r>
            <a:endParaRPr sz="1300">
              <a:latin typeface="Times New Roman"/>
              <a:cs typeface="Times New Roman"/>
            </a:endParaRPr>
          </a:p>
          <a:p>
            <a:pPr marL="240665">
              <a:lnSpc>
                <a:spcPts val="1475"/>
              </a:lnSpc>
              <a:tabLst>
                <a:tab pos="469265" algn="l"/>
              </a:tabLst>
            </a:pPr>
            <a:r>
              <a:rPr dirty="0" sz="1300" spc="-5">
                <a:latin typeface="Times New Roman"/>
                <a:cs typeface="Times New Roman"/>
              </a:rPr>
              <a:t>-	Tính toán như </a:t>
            </a:r>
            <a:r>
              <a:rPr dirty="0" sz="1300" spc="-5" b="1">
                <a:latin typeface="Times New Roman"/>
                <a:cs typeface="Times New Roman"/>
              </a:rPr>
              <a:t>ví dụ </a:t>
            </a:r>
            <a:r>
              <a:rPr dirty="0" sz="1300" b="1">
                <a:latin typeface="Times New Roman"/>
                <a:cs typeface="Times New Roman"/>
              </a:rPr>
              <a:t>8.1 </a:t>
            </a:r>
            <a:r>
              <a:rPr dirty="0" sz="1300" spc="-5">
                <a:latin typeface="Times New Roman"/>
                <a:cs typeface="Times New Roman"/>
              </a:rPr>
              <a:t>để tạo được xung có </a:t>
            </a:r>
            <a:r>
              <a:rPr dirty="0" sz="1300">
                <a:latin typeface="Times New Roman"/>
                <a:cs typeface="Times New Roman"/>
              </a:rPr>
              <a:t>tần </a:t>
            </a:r>
            <a:r>
              <a:rPr dirty="0" sz="1300" spc="-5">
                <a:latin typeface="Times New Roman"/>
                <a:cs typeface="Times New Roman"/>
              </a:rPr>
              <a:t>số 2Khz ta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có</a:t>
            </a:r>
            <a:endParaRPr sz="1300">
              <a:latin typeface="Times New Roman"/>
              <a:cs typeface="Times New Roman"/>
            </a:endParaRPr>
          </a:p>
          <a:p>
            <a:pPr marL="240665">
              <a:lnSpc>
                <a:spcPts val="1495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3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Bộ chia trước là 36 ( </a:t>
            </a:r>
            <a:r>
              <a:rPr dirty="0" sz="1300" spc="5">
                <a:latin typeface="Times New Roman"/>
                <a:cs typeface="Times New Roman"/>
              </a:rPr>
              <a:t>giá </a:t>
            </a:r>
            <a:r>
              <a:rPr dirty="0" sz="1300" spc="-5">
                <a:latin typeface="Times New Roman"/>
                <a:cs typeface="Times New Roman"/>
              </a:rPr>
              <a:t>trị cài đặt </a:t>
            </a:r>
            <a:r>
              <a:rPr dirty="0" sz="1300">
                <a:latin typeface="Times New Roman"/>
                <a:cs typeface="Times New Roman"/>
              </a:rPr>
              <a:t>là: 36-1=35)</a:t>
            </a:r>
            <a:endParaRPr sz="1300">
              <a:latin typeface="Times New Roman"/>
              <a:cs typeface="Times New Roman"/>
            </a:endParaRPr>
          </a:p>
          <a:p>
            <a:pPr marL="240665">
              <a:lnSpc>
                <a:spcPts val="1495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40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Giá trị tự động nạp lại </a:t>
            </a:r>
            <a:r>
              <a:rPr dirty="0" sz="1300">
                <a:latin typeface="Times New Roman"/>
                <a:cs typeface="Times New Roman"/>
              </a:rPr>
              <a:t>là </a:t>
            </a:r>
            <a:r>
              <a:rPr dirty="0" sz="1300" spc="-5">
                <a:latin typeface="Times New Roman"/>
                <a:cs typeface="Times New Roman"/>
              </a:rPr>
              <a:t>1000( giá trị cài </a:t>
            </a:r>
            <a:r>
              <a:rPr dirty="0" sz="1300">
                <a:latin typeface="Times New Roman"/>
                <a:cs typeface="Times New Roman"/>
              </a:rPr>
              <a:t>đặt là </a:t>
            </a:r>
            <a:r>
              <a:rPr dirty="0" sz="1300" spc="-5">
                <a:latin typeface="Times New Roman"/>
                <a:cs typeface="Times New Roman"/>
              </a:rPr>
              <a:t>: 1000-1= </a:t>
            </a:r>
            <a:r>
              <a:rPr dirty="0" sz="1300" spc="-459">
                <a:latin typeface="Times New Roman"/>
                <a:cs typeface="Times New Roman"/>
              </a:rPr>
              <a:t>999)</a:t>
            </a:r>
            <a:endParaRPr sz="1300">
              <a:latin typeface="Times New Roman"/>
              <a:cs typeface="Times New Roman"/>
            </a:endParaRPr>
          </a:p>
          <a:p>
            <a:pPr marL="240665">
              <a:lnSpc>
                <a:spcPts val="1510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29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Với </a:t>
            </a:r>
            <a:r>
              <a:rPr dirty="0" sz="1300" spc="-10">
                <a:latin typeface="Times New Roman"/>
                <a:cs typeface="Times New Roman"/>
              </a:rPr>
              <a:t>chu </a:t>
            </a:r>
            <a:r>
              <a:rPr dirty="0" sz="1300" spc="10">
                <a:latin typeface="Times New Roman"/>
                <a:cs typeface="Times New Roman"/>
              </a:rPr>
              <a:t>kỳ </a:t>
            </a:r>
            <a:r>
              <a:rPr dirty="0" sz="1300" spc="-5">
                <a:latin typeface="Times New Roman"/>
                <a:cs typeface="Times New Roman"/>
              </a:rPr>
              <a:t>là </a:t>
            </a:r>
            <a:r>
              <a:rPr dirty="0" sz="1300">
                <a:latin typeface="Times New Roman"/>
                <a:cs typeface="Times New Roman"/>
              </a:rPr>
              <a:t>1000 </a:t>
            </a:r>
            <a:r>
              <a:rPr dirty="0" sz="1300" spc="-5">
                <a:latin typeface="Times New Roman"/>
                <a:cs typeface="Times New Roman"/>
              </a:rPr>
              <a:t>nên </a:t>
            </a:r>
            <a:r>
              <a:rPr dirty="0" sz="1300">
                <a:latin typeface="Times New Roman"/>
                <a:cs typeface="Times New Roman"/>
              </a:rPr>
              <a:t>duty </a:t>
            </a:r>
            <a:r>
              <a:rPr dirty="0" sz="1300" spc="-5">
                <a:latin typeface="Times New Roman"/>
                <a:cs typeface="Times New Roman"/>
              </a:rPr>
              <a:t>70% = 7 00</a:t>
            </a:r>
            <a:endParaRPr sz="1300">
              <a:latin typeface="Times New Roman"/>
              <a:cs typeface="Times New Roman"/>
            </a:endParaRPr>
          </a:p>
          <a:p>
            <a:pPr marL="240665" indent="-228600">
              <a:lnSpc>
                <a:spcPts val="1550"/>
              </a:lnSpc>
              <a:buAutoNum type="alphaLcPeriod" startAt="2"/>
              <a:tabLst>
                <a:tab pos="241300" algn="l"/>
              </a:tabLst>
            </a:pPr>
            <a:r>
              <a:rPr dirty="0" sz="1300" spc="-10" b="1">
                <a:latin typeface="Times New Roman"/>
                <a:cs typeface="Times New Roman"/>
              </a:rPr>
              <a:t>Chương </a:t>
            </a:r>
            <a:r>
              <a:rPr dirty="0" sz="1300" spc="-5" b="1">
                <a:latin typeface="Times New Roman"/>
                <a:cs typeface="Times New Roman"/>
              </a:rPr>
              <a:t>trình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360" y="6567804"/>
            <a:ext cx="6445250" cy="339915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1430"/>
              </a:lnSpc>
            </a:pP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#include&lt;stm32f10x.h&gt;</a:t>
            </a:r>
            <a:endParaRPr sz="1300">
              <a:latin typeface="Courier New"/>
              <a:cs typeface="Courier New"/>
            </a:endParaRPr>
          </a:p>
          <a:p>
            <a:pPr marL="71120" marR="916305">
              <a:lnSpc>
                <a:spcPts val="1460"/>
              </a:lnSpc>
              <a:spcBef>
                <a:spcPts val="90"/>
              </a:spcBef>
              <a:tabLst>
                <a:tab pos="1656714" algn="l"/>
              </a:tabLst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 long </a:t>
            </a:r>
            <a:r>
              <a:rPr dirty="0" sz="1300" spc="-5" b="1">
                <a:latin typeface="Courier New"/>
                <a:cs typeface="Courier New"/>
              </a:rPr>
              <a:t>Frequency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DutyCycle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IC2Value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</a:t>
            </a:r>
            <a:r>
              <a:rPr dirty="0" sz="1300" spc="15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short	</a:t>
            </a:r>
            <a:r>
              <a:rPr dirty="0" sz="1300" spc="-5" b="1">
                <a:latin typeface="Courier New"/>
                <a:cs typeface="Courier New"/>
              </a:rPr>
              <a:t>chuky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999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bochia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35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duty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700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0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62660" marR="222250">
              <a:lnSpc>
                <a:spcPts val="1460"/>
              </a:lnSpc>
              <a:spcBef>
                <a:spcPts val="90"/>
              </a:spcBef>
              <a:tabLst>
                <a:tab pos="4033520" algn="l"/>
              </a:tabLst>
            </a:pPr>
            <a:r>
              <a:rPr dirty="0" sz="1300" spc="-5" b="1">
                <a:latin typeface="Courier New"/>
                <a:cs typeface="Courier New"/>
              </a:rPr>
              <a:t>GPIO_InitTypeDef	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RCC_APB2PeriphClockCmd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RCC_APB2Periph_GPIOA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3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962660" marR="322580">
              <a:lnSpc>
                <a:spcPts val="1480"/>
              </a:lnSpc>
              <a:spcBef>
                <a:spcPts val="5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Cấu hình chân A2 là ngõ ra PWM của timer 2 kênh 3  </a:t>
            </a:r>
            <a:r>
              <a:rPr dirty="0" sz="1300" spc="-5" b="1">
                <a:latin typeface="Courier New"/>
                <a:cs typeface="Courier New"/>
              </a:rPr>
              <a:t>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GPIO_Pin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GPIO_Pin_2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962660">
              <a:lnSpc>
                <a:spcPts val="1380"/>
              </a:lnSpc>
            </a:pPr>
            <a:r>
              <a:rPr dirty="0" sz="1300" spc="-5" b="1">
                <a:latin typeface="Courier New"/>
                <a:cs typeface="Courier New"/>
              </a:rPr>
              <a:t>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GPIO_Mode_AF_PP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962660" marR="2005964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latin typeface="Courier New"/>
                <a:cs typeface="Courier New"/>
              </a:rPr>
              <a:t>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GPIO_Speed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GPIO_Speed_50MHz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GPIO_Init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GPIOA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962660" marR="222885">
              <a:lnSpc>
                <a:spcPts val="1460"/>
              </a:lnSpc>
              <a:spcBef>
                <a:spcPts val="5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Cấu hình chân A1 là ngõ vào PWM của timer 5 kênh 2  </a:t>
            </a:r>
            <a:r>
              <a:rPr dirty="0" sz="1300" spc="-5" b="1">
                <a:latin typeface="Courier New"/>
                <a:cs typeface="Courier New"/>
              </a:rPr>
              <a:t>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GPIO_Pin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GPIO_Pin_1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358900" marR="1609725" indent="-396240">
              <a:lnSpc>
                <a:spcPts val="1480"/>
              </a:lnSpc>
              <a:spcBef>
                <a:spcPts val="5"/>
              </a:spcBef>
            </a:pPr>
            <a:r>
              <a:rPr dirty="0" sz="1300" spc="-5" b="1">
                <a:latin typeface="Courier New"/>
                <a:cs typeface="Courier New"/>
              </a:rPr>
              <a:t>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GPIO_Mode_IN_FLOATING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GPIO_Init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GPIOA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PWM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2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228091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118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1084" y="659764"/>
            <a:ext cx="6445250" cy="9189720"/>
            <a:chOff x="291084" y="659764"/>
            <a:chExt cx="6445250" cy="9189720"/>
          </a:xfrm>
        </p:grpSpPr>
        <p:sp>
          <p:nvSpPr>
            <p:cNvPr id="10" name="object 10"/>
            <p:cNvSpPr/>
            <p:nvPr/>
          </p:nvSpPr>
          <p:spPr>
            <a:xfrm>
              <a:off x="291084" y="662939"/>
              <a:ext cx="6438900" cy="6350"/>
            </a:xfrm>
            <a:custGeom>
              <a:avLst/>
              <a:gdLst/>
              <a:ahLst/>
              <a:cxnLst/>
              <a:rect l="l" t="t" r="r" b="b"/>
              <a:pathLst>
                <a:path w="6438900" h="6350">
                  <a:moveTo>
                    <a:pt x="643864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438645" y="6096"/>
                  </a:lnTo>
                  <a:lnTo>
                    <a:pt x="6438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32778" y="662939"/>
              <a:ext cx="0" cy="9183370"/>
            </a:xfrm>
            <a:custGeom>
              <a:avLst/>
              <a:gdLst/>
              <a:ahLst/>
              <a:cxnLst/>
              <a:rect l="l" t="t" r="r" b="b"/>
              <a:pathLst>
                <a:path w="0" h="9183370">
                  <a:moveTo>
                    <a:pt x="0" y="0"/>
                  </a:moveTo>
                  <a:lnTo>
                    <a:pt x="0" y="9183319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6963" y="642619"/>
            <a:ext cx="2700020" cy="782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10"/>
              </a:lnSpc>
              <a:spcBef>
                <a:spcPts val="95"/>
              </a:spcBef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1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cauhinhPWMOUT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ts val="1460"/>
              </a:lnSpc>
              <a:spcBef>
                <a:spcPts val="90"/>
              </a:spcBef>
            </a:pPr>
            <a:r>
              <a:rPr dirty="0" sz="1300" spc="-5" b="1">
                <a:latin typeface="Courier New"/>
                <a:cs typeface="Courier New"/>
              </a:rPr>
              <a:t>TIM_TimeBaseInitTypeDef  TIM_OCInitTypeDef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9639" y="1016253"/>
            <a:ext cx="2205990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-635">
              <a:lnSpc>
                <a:spcPts val="1460"/>
              </a:lnSpc>
              <a:spcBef>
                <a:spcPts val="225"/>
              </a:spcBef>
            </a:pP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TIM_OCInitStructure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963" y="1389634"/>
            <a:ext cx="6267450" cy="8641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08940" marR="5080">
              <a:lnSpc>
                <a:spcPct val="94500"/>
              </a:lnSpc>
              <a:spcBef>
                <a:spcPts val="180"/>
              </a:spcBef>
            </a:pPr>
            <a:r>
              <a:rPr dirty="0" sz="1300" spc="-5" b="1">
                <a:latin typeface="Courier New"/>
                <a:cs typeface="Courier New"/>
              </a:rPr>
              <a:t>RCC_APB1PeriphClockCmd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RCC_APB1Periph_TIM2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TIM_Period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chuky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TIM_Prescaler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bochia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TIM_ClockDivision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TIM_CounterMode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TIM_CounterMode_Up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&amp;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ts val="1480"/>
              </a:lnSpc>
              <a:spcBef>
                <a:spcPts val="20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Cấu hình timer 2 CH3 phát xung PWM với duty = 7000/10000  </a:t>
            </a:r>
            <a:r>
              <a:rPr dirty="0" sz="1300" spc="-5" b="1">
                <a:latin typeface="Courier New"/>
                <a:cs typeface="Courier New"/>
              </a:rPr>
              <a:t>TIM_OCInitStructure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TIM_OCMode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TIM_OCMode_PWM1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TIM_OCInitStructure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TIM_OutputState</a:t>
            </a:r>
            <a:r>
              <a:rPr dirty="0" sz="1300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endParaRPr sz="1300">
              <a:latin typeface="Courier New"/>
              <a:cs typeface="Courier New"/>
            </a:endParaRPr>
          </a:p>
          <a:p>
            <a:pPr marL="3975735">
              <a:lnSpc>
                <a:spcPts val="1380"/>
              </a:lnSpc>
            </a:pPr>
            <a:r>
              <a:rPr dirty="0" sz="1300" spc="-5" b="1">
                <a:latin typeface="Courier New"/>
                <a:cs typeface="Courier New"/>
              </a:rPr>
              <a:t>TIM_OutputState_Enable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08940" marR="203200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TIM_OCInitStructure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TIM_Pulse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latin typeface="Courier New"/>
                <a:cs typeface="Courier New"/>
              </a:rPr>
              <a:t>duty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TIM_OCInitStructure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TIM_OCPolarity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TIM_OCPolarity_High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TIM_OC3Init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&amp;</a:t>
            </a:r>
            <a:r>
              <a:rPr dirty="0" sz="1300" spc="-5" b="1">
                <a:latin typeface="Courier New"/>
                <a:cs typeface="Courier New"/>
              </a:rPr>
              <a:t>TIM_OCInitStructure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TIM_CtrlPWMOutputs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35"/>
              </a:lnSpc>
            </a:pPr>
            <a:r>
              <a:rPr dirty="0" sz="1300" spc="-5" b="1">
                <a:latin typeface="Courier New"/>
                <a:cs typeface="Courier New"/>
              </a:rPr>
              <a:t>TIM_Cmd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2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520"/>
              </a:lnSpc>
              <a:spcBef>
                <a:spcPts val="5"/>
              </a:spcBef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cauhinhPWMIN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8940" marR="698500">
              <a:lnSpc>
                <a:spcPct val="94200"/>
              </a:lnSpc>
              <a:spcBef>
                <a:spcPts val="45"/>
              </a:spcBef>
              <a:tabLst>
                <a:tab pos="2290445" algn="l"/>
                <a:tab pos="2884805" algn="l"/>
              </a:tabLst>
            </a:pPr>
            <a:r>
              <a:rPr dirty="0" sz="1300" spc="-5" b="1">
                <a:latin typeface="Courier New"/>
                <a:cs typeface="Courier New"/>
              </a:rPr>
              <a:t>TIM_ICInitTypeDef	TIM_ICInitStructure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TIM_TimeBaseInitTypeDef	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RCC_APB1PeriphClockCmd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RCC_APB1Periph_TIM5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3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 marR="203835">
              <a:lnSpc>
                <a:spcPct val="94200"/>
              </a:lnSpc>
              <a:spcBef>
                <a:spcPts val="10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Cấu hinh timer 5 base, nếu tràn thì tăng bộ chia trước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TIM_Period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0xffff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TIM_Prescaler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ct val="94200"/>
              </a:lnSpc>
              <a:spcBef>
                <a:spcPts val="5"/>
              </a:spcBef>
            </a:pP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TIM_ClockDivision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TIM_CounterMode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TIM_CounterMode_Up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&amp;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ct val="94400"/>
              </a:lnSpc>
              <a:spcBef>
                <a:spcPts val="5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cấu hình timer 5 CH2 làm ngõ PWM IN  </a:t>
            </a:r>
            <a:r>
              <a:rPr dirty="0" sz="1300" spc="-5" b="1">
                <a:latin typeface="Courier New"/>
                <a:cs typeface="Courier New"/>
              </a:rPr>
              <a:t>TIM_ICInitStructure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TIM_Channel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TIM_Channel_2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TIM_ICInitStructure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TIM_ICPolarity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TIM_ICPolarity_Rising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TIM_ICInitStructure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TIM_ICSelection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endParaRPr sz="1300">
              <a:latin typeface="Courier New"/>
              <a:cs typeface="Courier New"/>
            </a:endParaRPr>
          </a:p>
          <a:p>
            <a:pPr marL="408940" marR="5080" indent="3368040">
              <a:lnSpc>
                <a:spcPct val="94300"/>
              </a:lnSpc>
              <a:spcBef>
                <a:spcPts val="5"/>
              </a:spcBef>
            </a:pPr>
            <a:r>
              <a:rPr dirty="0" sz="1300" spc="-5" b="1">
                <a:latin typeface="Courier New"/>
                <a:cs typeface="Courier New"/>
              </a:rPr>
              <a:t>TIM_ICSelection_DirectTI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TIM_ICInitStructure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TIM_ICPrescaler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TIM_ICPSC_DIV1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TIM_ICInitStructure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TIM_ICFilter</a:t>
            </a:r>
            <a:r>
              <a:rPr dirty="0" sz="1300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08940" marR="1590040">
              <a:lnSpc>
                <a:spcPts val="1480"/>
              </a:lnSpc>
              <a:spcBef>
                <a:spcPts val="30"/>
              </a:spcBef>
            </a:pPr>
            <a:r>
              <a:rPr dirty="0" sz="1300" spc="-5" b="1">
                <a:latin typeface="Courier New"/>
                <a:cs typeface="Courier New"/>
              </a:rPr>
              <a:t>TIM_PWMIConfig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&amp;</a:t>
            </a:r>
            <a:r>
              <a:rPr dirty="0" sz="1300" spc="-5" b="1">
                <a:latin typeface="Courier New"/>
                <a:cs typeface="Courier New"/>
              </a:rPr>
              <a:t>TIM_ICInitStructure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TIM_ITConfig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TIM_IT_CC2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ts val="1460"/>
              </a:lnSpc>
              <a:spcBef>
                <a:spcPts val="10"/>
              </a:spcBef>
            </a:pPr>
            <a:r>
              <a:rPr dirty="0" sz="1300" spc="-5" b="1">
                <a:latin typeface="Courier New"/>
                <a:cs typeface="Courier New"/>
              </a:rPr>
              <a:t>TIM_SelectInputTrigger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TIM_TS_TI2FP2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TIM_SelectMasterSlaveMode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TIM_MasterSlaveMode_Enable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05"/>
              </a:lnSpc>
            </a:pPr>
            <a:r>
              <a:rPr dirty="0" sz="1300" spc="-5" b="1">
                <a:latin typeface="Courier New"/>
                <a:cs typeface="Courier New"/>
              </a:rPr>
              <a:t>TIM_SelectSlaveMode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TIM_SlaveMode_Reset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 marR="401955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Sử dụng chế độ slave reset – xem lý thuyết PWM INPUT  </a:t>
            </a:r>
            <a:r>
              <a:rPr dirty="0" sz="1300" spc="-5" b="1">
                <a:latin typeface="Courier New"/>
                <a:cs typeface="Courier New"/>
              </a:rPr>
              <a:t>TIM_Cmd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2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52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NVIC_Configuration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11125">
              <a:lnSpc>
                <a:spcPts val="152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975" y="662939"/>
            <a:ext cx="6450965" cy="9391015"/>
          </a:xfrm>
          <a:custGeom>
            <a:avLst/>
            <a:gdLst/>
            <a:ahLst/>
            <a:cxnLst/>
            <a:rect l="l" t="t" r="r" b="b"/>
            <a:pathLst>
              <a:path w="6450965" h="9391015">
                <a:moveTo>
                  <a:pt x="6450838" y="9183319"/>
                </a:moveTo>
                <a:lnTo>
                  <a:pt x="6444742" y="9183319"/>
                </a:lnTo>
                <a:lnTo>
                  <a:pt x="6444742" y="9384487"/>
                </a:lnTo>
                <a:lnTo>
                  <a:pt x="6108" y="9384487"/>
                </a:lnTo>
                <a:lnTo>
                  <a:pt x="6108" y="0"/>
                </a:lnTo>
                <a:lnTo>
                  <a:pt x="0" y="0"/>
                </a:lnTo>
                <a:lnTo>
                  <a:pt x="0" y="9390583"/>
                </a:lnTo>
                <a:lnTo>
                  <a:pt x="6108" y="9390583"/>
                </a:lnTo>
                <a:lnTo>
                  <a:pt x="6444742" y="9390583"/>
                </a:lnTo>
                <a:lnTo>
                  <a:pt x="6450838" y="9390583"/>
                </a:lnTo>
                <a:lnTo>
                  <a:pt x="6450838" y="9183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60" y="179831"/>
            <a:ext cx="6411595" cy="321945"/>
            <a:chOff x="791260" y="179831"/>
            <a:chExt cx="6411595" cy="321945"/>
          </a:xfrm>
        </p:grpSpPr>
        <p:sp>
          <p:nvSpPr>
            <p:cNvPr id="3" name="object 3"/>
            <p:cNvSpPr/>
            <p:nvPr/>
          </p:nvSpPr>
          <p:spPr>
            <a:xfrm>
              <a:off x="791260" y="179831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440436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440436" y="321564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984" y="179831"/>
              <a:ext cx="5952490" cy="321945"/>
            </a:xfrm>
            <a:custGeom>
              <a:avLst/>
              <a:gdLst/>
              <a:ahLst/>
              <a:cxnLst/>
              <a:rect l="l" t="t" r="r" b="b"/>
              <a:pathLst>
                <a:path w="5952490" h="321945">
                  <a:moveTo>
                    <a:pt x="595249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5952490" y="321564"/>
                  </a:lnTo>
                  <a:lnTo>
                    <a:pt x="595249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119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6312" y="662939"/>
            <a:ext cx="6450965" cy="7519670"/>
            <a:chOff x="826312" y="662939"/>
            <a:chExt cx="6450965" cy="7519670"/>
          </a:xfrm>
        </p:grpSpPr>
        <p:sp>
          <p:nvSpPr>
            <p:cNvPr id="13" name="object 13"/>
            <p:cNvSpPr/>
            <p:nvPr/>
          </p:nvSpPr>
          <p:spPr>
            <a:xfrm>
              <a:off x="832408" y="662939"/>
              <a:ext cx="6438900" cy="6350"/>
            </a:xfrm>
            <a:custGeom>
              <a:avLst/>
              <a:gdLst/>
              <a:ahLst/>
              <a:cxnLst/>
              <a:rect l="l" t="t" r="r" b="b"/>
              <a:pathLst>
                <a:path w="6438900" h="6350">
                  <a:moveTo>
                    <a:pt x="643864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438646" y="6096"/>
                  </a:lnTo>
                  <a:lnTo>
                    <a:pt x="6438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74051" y="662939"/>
              <a:ext cx="0" cy="7313930"/>
            </a:xfrm>
            <a:custGeom>
              <a:avLst/>
              <a:gdLst/>
              <a:ahLst/>
              <a:cxnLst/>
              <a:rect l="l" t="t" r="r" b="b"/>
              <a:pathLst>
                <a:path w="0" h="7313930">
                  <a:moveTo>
                    <a:pt x="0" y="0"/>
                  </a:moveTo>
                  <a:lnTo>
                    <a:pt x="0" y="7313422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6300" y="662939"/>
              <a:ext cx="6450965" cy="7519670"/>
            </a:xfrm>
            <a:custGeom>
              <a:avLst/>
              <a:gdLst/>
              <a:ahLst/>
              <a:cxnLst/>
              <a:rect l="l" t="t" r="r" b="b"/>
              <a:pathLst>
                <a:path w="6450965" h="7519670">
                  <a:moveTo>
                    <a:pt x="6450787" y="7313435"/>
                  </a:moveTo>
                  <a:lnTo>
                    <a:pt x="6444704" y="7313435"/>
                  </a:lnTo>
                  <a:lnTo>
                    <a:pt x="6444704" y="7513079"/>
                  </a:lnTo>
                  <a:lnTo>
                    <a:pt x="6108" y="7513079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7519162"/>
                  </a:lnTo>
                  <a:lnTo>
                    <a:pt x="6108" y="7519162"/>
                  </a:lnTo>
                  <a:lnTo>
                    <a:pt x="6444704" y="7519162"/>
                  </a:lnTo>
                  <a:lnTo>
                    <a:pt x="6450787" y="7519162"/>
                  </a:lnTo>
                  <a:lnTo>
                    <a:pt x="6450787" y="7313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88288" y="228091"/>
            <a:ext cx="6314440" cy="83000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09245" marR="349250">
              <a:lnSpc>
                <a:spcPct val="94300"/>
              </a:lnSpc>
            </a:pPr>
            <a:r>
              <a:rPr dirty="0" sz="1300" spc="-5" b="1">
                <a:latin typeface="Courier New"/>
                <a:cs typeface="Courier New"/>
              </a:rPr>
              <a:t>NVIC_InitTypeDef NVIC_InitStructure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NVIC_InitStructure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TIM5_IRQn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NVIC_InitStructure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NVIC_IRQChannelPreemptionPriority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309245" marR="1042669">
              <a:lnSpc>
                <a:spcPts val="1480"/>
              </a:lnSpc>
              <a:spcBef>
                <a:spcPts val="20"/>
              </a:spcBef>
            </a:pPr>
            <a:r>
              <a:rPr dirty="0" sz="1300" spc="-5" b="1">
                <a:latin typeface="Courier New"/>
                <a:cs typeface="Courier New"/>
              </a:rPr>
              <a:t>NVIC_InitStructure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NVIC_IRQChannelSubPriority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NVIC_InitStructure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NVIC_Init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(&amp;</a:t>
            </a:r>
            <a:r>
              <a:rPr dirty="0" sz="1300" spc="-5" b="1">
                <a:latin typeface="Courier New"/>
                <a:cs typeface="Courier New"/>
              </a:rPr>
              <a:t>NVIC_InitStructure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11125">
              <a:lnSpc>
                <a:spcPts val="138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TIM5_IRQHandler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11125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09245">
              <a:lnSpc>
                <a:spcPts val="1470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 </a:t>
            </a:r>
            <a:r>
              <a:rPr dirty="0" sz="1300" spc="-5" b="1">
                <a:latin typeface="Courier New"/>
                <a:cs typeface="Courier New"/>
              </a:rPr>
              <a:t>TIM_GetITStatus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TIM_IT_CC2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endParaRPr sz="1300">
              <a:latin typeface="Courier New"/>
              <a:cs typeface="Courier New"/>
            </a:endParaRPr>
          </a:p>
          <a:p>
            <a:pPr marL="507365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04545" marR="1537970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latin typeface="Courier New"/>
                <a:cs typeface="Courier New"/>
              </a:rPr>
              <a:t>TIM_ClearITPendingBit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TIM_IT_CC2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IC2Value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TIM_GetCapture2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385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IC2Value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!=</a:t>
            </a:r>
            <a:r>
              <a:rPr dirty="0" sz="130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101725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00785">
              <a:lnSpc>
                <a:spcPts val="1475"/>
              </a:lnSpc>
            </a:pPr>
            <a:r>
              <a:rPr dirty="0" sz="1300" spc="-5" b="1">
                <a:latin typeface="Courier New"/>
                <a:cs typeface="Courier New"/>
              </a:rPr>
              <a:t>DutyCycle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1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TIM_GetCapture1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)*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100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dirty="0" sz="1300" spc="-5" b="1">
                <a:latin typeface="Courier New"/>
                <a:cs typeface="Courier New"/>
              </a:rPr>
              <a:t>IC2Value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200785" marR="2033905">
              <a:lnSpc>
                <a:spcPts val="1460"/>
              </a:lnSpc>
              <a:spcBef>
                <a:spcPts val="90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tính duty theo đơn vị %  </a:t>
            </a:r>
            <a:r>
              <a:rPr dirty="0" sz="1300" spc="-5" b="1">
                <a:latin typeface="Courier New"/>
                <a:cs typeface="Courier New"/>
              </a:rPr>
              <a:t>Frequency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72000000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dirty="0" sz="1300" spc="-1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IC2Value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200785">
              <a:lnSpc>
                <a:spcPts val="1405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tính tần</a:t>
            </a:r>
            <a:r>
              <a:rPr dirty="0" sz="1300" spc="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số</a:t>
            </a:r>
            <a:endParaRPr sz="1300">
              <a:latin typeface="Courier New"/>
              <a:cs typeface="Courier New"/>
            </a:endParaRPr>
          </a:p>
          <a:p>
            <a:pPr algn="r" marR="510540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algn="r" marR="5104765">
              <a:lnSpc>
                <a:spcPts val="1470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300">
              <a:latin typeface="Courier New"/>
              <a:cs typeface="Courier New"/>
            </a:endParaRPr>
          </a:p>
          <a:p>
            <a:pPr algn="r" marR="51054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00785">
              <a:lnSpc>
                <a:spcPts val="1475"/>
              </a:lnSpc>
            </a:pPr>
            <a:r>
              <a:rPr dirty="0" sz="1300" spc="-5" b="1">
                <a:latin typeface="Courier New"/>
                <a:cs typeface="Courier New"/>
              </a:rPr>
              <a:t>DutyCycle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6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200785">
              <a:lnSpc>
                <a:spcPts val="1470"/>
              </a:lnSpc>
            </a:pPr>
            <a:r>
              <a:rPr dirty="0" sz="1300" spc="-5" b="1">
                <a:latin typeface="Courier New"/>
                <a:cs typeface="Courier New"/>
              </a:rPr>
              <a:t>Frequency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6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101725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606425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11125">
              <a:lnSpc>
                <a:spcPts val="152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52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int </a:t>
            </a:r>
            <a:r>
              <a:rPr dirty="0" sz="1300" spc="-5" b="1">
                <a:latin typeface="Courier New"/>
                <a:cs typeface="Courier New"/>
              </a:rPr>
              <a:t>main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09245" marR="3816985" indent="98425">
              <a:lnSpc>
                <a:spcPct val="943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SystemInit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cauhinhPWMOUT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cauhinhPWMIN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NVIC_Configuration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07365">
              <a:lnSpc>
                <a:spcPts val="143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705485">
              <a:lnSpc>
                <a:spcPts val="1470"/>
              </a:lnSpc>
            </a:pPr>
            <a:r>
              <a:rPr dirty="0" sz="1300" spc="-5" b="1">
                <a:solidFill>
                  <a:srgbClr val="00AF50"/>
                </a:solidFill>
                <a:latin typeface="Courier New"/>
                <a:cs typeface="Courier New"/>
              </a:rPr>
              <a:t>// hiển thị “DutyCycle” và “Frequency” để quan</a:t>
            </a:r>
            <a:r>
              <a:rPr dirty="0" sz="1300" spc="4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AF50"/>
                </a:solidFill>
                <a:latin typeface="Courier New"/>
                <a:cs typeface="Courier New"/>
              </a:rPr>
              <a:t>sát</a:t>
            </a:r>
            <a:endParaRPr sz="1300">
              <a:latin typeface="Courier New"/>
              <a:cs typeface="Courier New"/>
            </a:endParaRPr>
          </a:p>
          <a:p>
            <a:pPr marL="507365">
              <a:lnSpc>
                <a:spcPts val="148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11125">
              <a:lnSpc>
                <a:spcPts val="152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8.6.4	Ví dụ về sử dụng trigger out </a:t>
            </a:r>
            <a:r>
              <a:rPr dirty="0" sz="1300" b="1">
                <a:latin typeface="Times New Roman"/>
                <a:cs typeface="Times New Roman"/>
              </a:rPr>
              <a:t>của </a:t>
            </a:r>
            <a:r>
              <a:rPr dirty="0" sz="1300" spc="-5" b="1">
                <a:latin typeface="Times New Roman"/>
                <a:cs typeface="Times New Roman"/>
              </a:rPr>
              <a:t>timer để </a:t>
            </a:r>
            <a:r>
              <a:rPr dirty="0" sz="1300" b="1">
                <a:latin typeface="Times New Roman"/>
                <a:cs typeface="Times New Roman"/>
              </a:rPr>
              <a:t>kích </a:t>
            </a:r>
            <a:r>
              <a:rPr dirty="0" sz="1300" spc="-5" b="1">
                <a:latin typeface="Times New Roman"/>
                <a:cs typeface="Times New Roman"/>
              </a:rPr>
              <a:t>hoạt ADC </a:t>
            </a:r>
            <a:r>
              <a:rPr dirty="0" sz="1300" b="1">
                <a:latin typeface="Times New Roman"/>
                <a:cs typeface="Times New Roman"/>
              </a:rPr>
              <a:t>chuyển</a:t>
            </a:r>
            <a:r>
              <a:rPr dirty="0" sz="1300" spc="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đổi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9360" y="8521954"/>
            <a:ext cx="6445250" cy="601980"/>
          </a:xfrm>
          <a:prstGeom prst="rect">
            <a:avLst/>
          </a:prstGeom>
          <a:solidFill>
            <a:srgbClr val="C5DFB3"/>
          </a:solidFill>
          <a:ln w="6095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just" marL="71120" marR="63500">
              <a:lnSpc>
                <a:spcPct val="95800"/>
              </a:lnSpc>
              <a:spcBef>
                <a:spcPts val="70"/>
              </a:spcBef>
            </a:pPr>
            <a:r>
              <a:rPr dirty="0" sz="1300" spc="-5" b="1">
                <a:latin typeface="Times New Roman"/>
                <a:cs typeface="Times New Roman"/>
              </a:rPr>
              <a:t>Ví dụ </a:t>
            </a:r>
            <a:r>
              <a:rPr dirty="0" sz="1300" b="1">
                <a:latin typeface="Times New Roman"/>
                <a:cs typeface="Times New Roman"/>
              </a:rPr>
              <a:t>8.4 </a:t>
            </a:r>
            <a:r>
              <a:rPr dirty="0" sz="1300" spc="-5">
                <a:latin typeface="Times New Roman"/>
                <a:cs typeface="Times New Roman"/>
              </a:rPr>
              <a:t>Viết chương trình </a:t>
            </a:r>
            <a:r>
              <a:rPr dirty="0" sz="1300">
                <a:latin typeface="Times New Roman"/>
                <a:cs typeface="Times New Roman"/>
              </a:rPr>
              <a:t>dùng </a:t>
            </a:r>
            <a:r>
              <a:rPr dirty="0" sz="1300" spc="-5">
                <a:latin typeface="Times New Roman"/>
                <a:cs typeface="Times New Roman"/>
              </a:rPr>
              <a:t>timer kích hoạt ADC1 chuyển đổi tín hiệu tương tự đi </a:t>
            </a:r>
            <a:r>
              <a:rPr dirty="0" sz="1300">
                <a:latin typeface="Times New Roman"/>
                <a:cs typeface="Times New Roman"/>
              </a:rPr>
              <a:t>vào  </a:t>
            </a:r>
            <a:r>
              <a:rPr dirty="0" sz="1300" spc="-5">
                <a:latin typeface="Times New Roman"/>
                <a:cs typeface="Times New Roman"/>
              </a:rPr>
              <a:t>kênh số 15 cứ mỗi </a:t>
            </a:r>
            <a:r>
              <a:rPr dirty="0" sz="1300">
                <a:latin typeface="Times New Roman"/>
                <a:cs typeface="Times New Roman"/>
              </a:rPr>
              <a:t>50ms </a:t>
            </a:r>
            <a:r>
              <a:rPr dirty="0" sz="1300" spc="-10">
                <a:latin typeface="Times New Roman"/>
                <a:cs typeface="Times New Roman"/>
              </a:rPr>
              <a:t>một </a:t>
            </a:r>
            <a:r>
              <a:rPr dirty="0" sz="1300" spc="-5">
                <a:latin typeface="Times New Roman"/>
                <a:cs typeface="Times New Roman"/>
              </a:rPr>
              <a:t>lần. </a:t>
            </a:r>
            <a:r>
              <a:rPr dirty="0" sz="1300">
                <a:latin typeface="Times New Roman"/>
                <a:cs typeface="Times New Roman"/>
              </a:rPr>
              <a:t>Sau </a:t>
            </a:r>
            <a:r>
              <a:rPr dirty="0" sz="1300" spc="-10">
                <a:latin typeface="Times New Roman"/>
                <a:cs typeface="Times New Roman"/>
              </a:rPr>
              <a:t>mỗi </a:t>
            </a:r>
            <a:r>
              <a:rPr dirty="0" sz="1300">
                <a:latin typeface="Times New Roman"/>
                <a:cs typeface="Times New Roman"/>
              </a:rPr>
              <a:t>giây </a:t>
            </a:r>
            <a:r>
              <a:rPr dirty="0" sz="1300" spc="-5">
                <a:latin typeface="Times New Roman"/>
                <a:cs typeface="Times New Roman"/>
              </a:rPr>
              <a:t>sẽ tính trung bình kết quả của 20 lần chuyển đổi  để quan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sát.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6888" y="9292538"/>
            <a:ext cx="5885180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ts val="1510"/>
              </a:lnSpc>
              <a:spcBef>
                <a:spcPts val="95"/>
              </a:spcBef>
              <a:buAutoNum type="alphaLcPeriod"/>
              <a:tabLst>
                <a:tab pos="241300" algn="l"/>
              </a:tabLst>
            </a:pPr>
            <a:r>
              <a:rPr dirty="0" sz="1300" spc="-10" b="1">
                <a:latin typeface="Times New Roman"/>
                <a:cs typeface="Times New Roman"/>
              </a:rPr>
              <a:t>Tính </a:t>
            </a:r>
            <a:r>
              <a:rPr dirty="0" sz="1300" spc="-5" b="1">
                <a:latin typeface="Times New Roman"/>
                <a:cs typeface="Times New Roman"/>
              </a:rPr>
              <a:t>toán thời </a:t>
            </a:r>
            <a:r>
              <a:rPr dirty="0" sz="1300" b="1">
                <a:latin typeface="Times New Roman"/>
                <a:cs typeface="Times New Roman"/>
              </a:rPr>
              <a:t>gian</a:t>
            </a:r>
            <a:endParaRPr sz="13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ts val="1490"/>
              </a:lnSpc>
              <a:spcBef>
                <a:spcPts val="6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Tra lệnh </a:t>
            </a:r>
            <a:r>
              <a:rPr dirty="0" sz="1300">
                <a:latin typeface="Times New Roman"/>
                <a:cs typeface="Times New Roman"/>
              </a:rPr>
              <a:t>“ADC_ExternalTrigConv” </a:t>
            </a:r>
            <a:r>
              <a:rPr dirty="0" sz="1300" spc="-10">
                <a:latin typeface="Times New Roman"/>
                <a:cs typeface="Times New Roman"/>
              </a:rPr>
              <a:t>trong </a:t>
            </a:r>
            <a:r>
              <a:rPr dirty="0" sz="1300" spc="-5" b="1">
                <a:latin typeface="Times New Roman"/>
                <a:cs typeface="Times New Roman"/>
              </a:rPr>
              <a:t>bảng 7.3 </a:t>
            </a:r>
            <a:r>
              <a:rPr dirty="0" sz="1300" spc="-5">
                <a:latin typeface="Times New Roman"/>
                <a:cs typeface="Times New Roman"/>
              </a:rPr>
              <a:t>ta </a:t>
            </a:r>
            <a:r>
              <a:rPr dirty="0" sz="1300">
                <a:latin typeface="Times New Roman"/>
                <a:cs typeface="Times New Roman"/>
              </a:rPr>
              <a:t>chọn nguồn xung </a:t>
            </a:r>
            <a:r>
              <a:rPr dirty="0" sz="1300" spc="-5">
                <a:latin typeface="Times New Roman"/>
                <a:cs typeface="Times New Roman"/>
              </a:rPr>
              <a:t>kích </a:t>
            </a:r>
            <a:r>
              <a:rPr dirty="0" sz="1300">
                <a:latin typeface="Times New Roman"/>
                <a:cs typeface="Times New Roman"/>
              </a:rPr>
              <a:t>hoạt  </a:t>
            </a:r>
            <a:r>
              <a:rPr dirty="0" sz="1300" spc="-5">
                <a:latin typeface="Times New Roman"/>
                <a:cs typeface="Times New Roman"/>
              </a:rPr>
              <a:t>ngoại cho ADC chuyển đổi là </a:t>
            </a:r>
            <a:r>
              <a:rPr dirty="0" sz="1300">
                <a:latin typeface="Times New Roman"/>
                <a:cs typeface="Times New Roman"/>
              </a:rPr>
              <a:t>Timer </a:t>
            </a:r>
            <a:r>
              <a:rPr dirty="0" sz="1300" spc="-5">
                <a:latin typeface="Times New Roman"/>
                <a:cs typeface="Times New Roman"/>
              </a:rPr>
              <a:t>3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TRGO.</a:t>
            </a:r>
            <a:endParaRPr sz="1300">
              <a:latin typeface="Times New Roman"/>
              <a:cs typeface="Times New Roman"/>
            </a:endParaRPr>
          </a:p>
          <a:p>
            <a:pPr lvl="1" marL="469265" indent="-229235">
              <a:lnSpc>
                <a:spcPts val="1460"/>
              </a:lnSpc>
              <a:buChar char="-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Tính toán như </a:t>
            </a:r>
            <a:r>
              <a:rPr dirty="0" sz="1300" spc="-5" b="1">
                <a:latin typeface="Times New Roman"/>
                <a:cs typeface="Times New Roman"/>
              </a:rPr>
              <a:t>ví dụ </a:t>
            </a:r>
            <a:r>
              <a:rPr dirty="0" sz="1300" b="1">
                <a:latin typeface="Times New Roman"/>
                <a:cs typeface="Times New Roman"/>
              </a:rPr>
              <a:t>8.1 </a:t>
            </a:r>
            <a:r>
              <a:rPr dirty="0" sz="1300" spc="-5">
                <a:latin typeface="Times New Roman"/>
                <a:cs typeface="Times New Roman"/>
              </a:rPr>
              <a:t>để định </a:t>
            </a:r>
            <a:r>
              <a:rPr dirty="0" sz="1300">
                <a:latin typeface="Times New Roman"/>
                <a:cs typeface="Times New Roman"/>
              </a:rPr>
              <a:t>thời </a:t>
            </a:r>
            <a:r>
              <a:rPr dirty="0" sz="1300" spc="-5">
                <a:latin typeface="Times New Roman"/>
                <a:cs typeface="Times New Roman"/>
              </a:rPr>
              <a:t>được 50 </a:t>
            </a:r>
            <a:r>
              <a:rPr dirty="0" sz="1300" spc="-10">
                <a:latin typeface="Times New Roman"/>
                <a:cs typeface="Times New Roman"/>
              </a:rPr>
              <a:t>ms </a:t>
            </a:r>
            <a:r>
              <a:rPr dirty="0" sz="1300" spc="-5">
                <a:latin typeface="Times New Roman"/>
                <a:cs typeface="Times New Roman"/>
              </a:rPr>
              <a:t>ta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có: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0116" y="228091"/>
            <a:ext cx="4622800" cy="1014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396875">
              <a:lnSpc>
                <a:spcPts val="1525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38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Bộ chia trước là 7200(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cài </a:t>
            </a:r>
            <a:r>
              <a:rPr dirty="0" sz="1300">
                <a:latin typeface="Times New Roman"/>
                <a:cs typeface="Times New Roman"/>
              </a:rPr>
              <a:t>đặt </a:t>
            </a:r>
            <a:r>
              <a:rPr dirty="0" sz="1300" spc="-5">
                <a:latin typeface="Times New Roman"/>
                <a:cs typeface="Times New Roman"/>
              </a:rPr>
              <a:t>là : 7200-1= 7199)</a:t>
            </a:r>
            <a:endParaRPr sz="1300">
              <a:latin typeface="Times New Roman"/>
              <a:cs typeface="Times New Roman"/>
            </a:endParaRPr>
          </a:p>
          <a:p>
            <a:pPr marL="396875">
              <a:lnSpc>
                <a:spcPts val="1515"/>
              </a:lnSpc>
            </a:pPr>
            <a:r>
              <a:rPr dirty="0" sz="1300" spc="1860">
                <a:latin typeface="Wingdings"/>
                <a:cs typeface="Wingdings"/>
              </a:rPr>
              <a:t></a:t>
            </a:r>
            <a:r>
              <a:rPr dirty="0" sz="1300" spc="4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Giá trị tự động nạp lại </a:t>
            </a:r>
            <a:r>
              <a:rPr dirty="0" sz="1300">
                <a:latin typeface="Times New Roman"/>
                <a:cs typeface="Times New Roman"/>
              </a:rPr>
              <a:t>là </a:t>
            </a:r>
            <a:r>
              <a:rPr dirty="0" sz="1300" spc="-5">
                <a:latin typeface="Times New Roman"/>
                <a:cs typeface="Times New Roman"/>
              </a:rPr>
              <a:t>500(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cài đặt là : 500-1= </a:t>
            </a:r>
            <a:r>
              <a:rPr dirty="0" sz="1300" spc="-465">
                <a:latin typeface="Times New Roman"/>
                <a:cs typeface="Times New Roman"/>
              </a:rPr>
              <a:t>499)</a:t>
            </a:r>
            <a:endParaRPr sz="1300">
              <a:latin typeface="Times New Roman"/>
              <a:cs typeface="Times New Roman"/>
            </a:endParaRPr>
          </a:p>
          <a:p>
            <a:pPr marL="167640">
              <a:lnSpc>
                <a:spcPts val="1550"/>
              </a:lnSpc>
            </a:pPr>
            <a:r>
              <a:rPr dirty="0" sz="1300" spc="-5" b="1">
                <a:latin typeface="Times New Roman"/>
                <a:cs typeface="Times New Roman"/>
              </a:rPr>
              <a:t>b. </a:t>
            </a:r>
            <a:r>
              <a:rPr dirty="0" sz="1300" spc="-10" b="1">
                <a:latin typeface="Times New Roman"/>
                <a:cs typeface="Times New Roman"/>
              </a:rPr>
              <a:t>Chương</a:t>
            </a:r>
            <a:r>
              <a:rPr dirty="0" sz="1300" spc="-21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trình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084" y="1231645"/>
            <a:ext cx="6438900" cy="6350"/>
          </a:xfrm>
          <a:custGeom>
            <a:avLst/>
            <a:gdLst/>
            <a:ahLst/>
            <a:cxnLst/>
            <a:rect l="l" t="t" r="r" b="b"/>
            <a:pathLst>
              <a:path w="6438900" h="6350">
                <a:moveTo>
                  <a:pt x="6438645" y="0"/>
                </a:moveTo>
                <a:lnTo>
                  <a:pt x="0" y="0"/>
                </a:lnTo>
                <a:lnTo>
                  <a:pt x="0" y="6096"/>
                </a:lnTo>
                <a:lnTo>
                  <a:pt x="6438645" y="6096"/>
                </a:lnTo>
                <a:lnTo>
                  <a:pt x="6438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6963" y="1211325"/>
            <a:ext cx="2205355" cy="13449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104139">
              <a:lnSpc>
                <a:spcPts val="1480"/>
              </a:lnSpc>
              <a:spcBef>
                <a:spcPts val="210"/>
              </a:spcBef>
            </a:pP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#include&lt;stm32f10x.h&gt; 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char</a:t>
            </a:r>
            <a:r>
              <a:rPr dirty="0" sz="1300" spc="-1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8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 short</a:t>
            </a:r>
            <a:r>
              <a:rPr dirty="0" sz="1300" spc="-4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kq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20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];</a:t>
            </a:r>
            <a:endParaRPr sz="1300">
              <a:latin typeface="Courier New"/>
              <a:cs typeface="Courier New"/>
            </a:endParaRPr>
          </a:p>
          <a:p>
            <a:pPr marL="12700" marR="203200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 long </a:t>
            </a:r>
            <a:r>
              <a:rPr dirty="0" sz="1300" spc="-5" b="1">
                <a:latin typeface="Courier New"/>
                <a:cs typeface="Courier New"/>
              </a:rPr>
              <a:t>kqt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2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cauhinhGPIO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8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520"/>
              </a:lnSpc>
            </a:pPr>
            <a:r>
              <a:rPr dirty="0" sz="1300" spc="-5" b="1">
                <a:latin typeface="Courier New"/>
                <a:cs typeface="Courier New"/>
              </a:rPr>
              <a:t>GPIO_InitTypeDef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4098" y="2332989"/>
            <a:ext cx="5207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Courier New"/>
                <a:cs typeface="Courier New"/>
              </a:rPr>
              <a:t>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963" y="2520441"/>
            <a:ext cx="6267450" cy="695705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498600" marR="5080" indent="-990600">
              <a:lnSpc>
                <a:spcPts val="1480"/>
              </a:lnSpc>
              <a:spcBef>
                <a:spcPts val="210"/>
              </a:spcBef>
            </a:pPr>
            <a:r>
              <a:rPr dirty="0" sz="1300" spc="-5" b="1">
                <a:latin typeface="Courier New"/>
                <a:cs typeface="Courier New"/>
              </a:rPr>
              <a:t>RCC_APB2PeriphClockCmd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RCC_APB2Periph_GPIOC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|  </a:t>
            </a:r>
            <a:r>
              <a:rPr dirty="0" sz="1300" spc="-5" b="1">
                <a:latin typeface="Courier New"/>
                <a:cs typeface="Courier New"/>
              </a:rPr>
              <a:t>RCC_APB2Periph_ADC1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|</a:t>
            </a:r>
            <a:r>
              <a:rPr dirty="0" sz="1300" spc="-5" b="1">
                <a:latin typeface="Courier New"/>
                <a:cs typeface="Courier New"/>
              </a:rPr>
              <a:t>RCC_APB2Periph_AFIO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380"/>
              </a:lnSpc>
            </a:pPr>
            <a:r>
              <a:rPr dirty="0" sz="1300" spc="-5" b="1">
                <a:latin typeface="Courier New"/>
                <a:cs typeface="Courier New"/>
              </a:rPr>
              <a:t>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GPIO_Pin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GPIO_Pin_5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508000" marR="2581275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latin typeface="Courier New"/>
                <a:cs typeface="Courier New"/>
              </a:rPr>
              <a:t>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GPIO_Mode_AIN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GPIO_Init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GPIOC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8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508000" marR="1788795">
              <a:lnSpc>
                <a:spcPct val="94400"/>
              </a:lnSpc>
              <a:spcBef>
                <a:spcPts val="45"/>
              </a:spcBef>
              <a:tabLst>
                <a:tab pos="2885440" algn="l"/>
              </a:tabLst>
            </a:pPr>
            <a:r>
              <a:rPr dirty="0" sz="1300" spc="-5" b="1">
                <a:latin typeface="Courier New"/>
                <a:cs typeface="Courier New"/>
              </a:rPr>
              <a:t>ADC_InitTypeDef	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ADC_Mode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ADC_Mode_Independent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ADC_ScanConvMode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DISABLE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ADC_ContinuousConvMode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DISABLE</a:t>
            </a:r>
            <a:r>
              <a:rPr dirty="0" sz="1300" spc="10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508000" marR="5080">
              <a:lnSpc>
                <a:spcPts val="1480"/>
              </a:lnSpc>
              <a:spcBef>
                <a:spcPts val="20"/>
              </a:spcBef>
            </a:pPr>
            <a:r>
              <a:rPr dirty="0" sz="1300" spc="-5" b="1">
                <a:latin typeface="Courier New"/>
                <a:cs typeface="Courier New"/>
              </a:rPr>
              <a:t>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ADC_ExternalTrigConv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latin typeface="Courier New"/>
                <a:cs typeface="Courier New"/>
              </a:rPr>
              <a:t>ADC_ExternalTrigConv_T3_TRGO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ADC_DataAlign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ADC_DataAlign_Right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ADC_NbrOfChannel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385"/>
              </a:lnSpc>
            </a:pPr>
            <a:r>
              <a:rPr dirty="0" sz="1300" spc="-5" b="1">
                <a:latin typeface="Courier New"/>
                <a:cs typeface="Courier New"/>
              </a:rPr>
              <a:t>ADC_Init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CHADC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470"/>
              </a:lnSpc>
            </a:pPr>
            <a:r>
              <a:rPr dirty="0" sz="1300" spc="-5" b="1">
                <a:latin typeface="Courier New"/>
                <a:cs typeface="Courier New"/>
              </a:rPr>
              <a:t>ADC_RegularChannelConfig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ADC_Channel_15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3579495">
              <a:lnSpc>
                <a:spcPts val="1475"/>
              </a:lnSpc>
            </a:pPr>
            <a:r>
              <a:rPr dirty="0" sz="1300" spc="-5" b="1">
                <a:latin typeface="Courier New"/>
                <a:cs typeface="Courier New"/>
              </a:rPr>
              <a:t>ADC_SampleTime_13Cycles5</a:t>
            </a:r>
            <a:r>
              <a:rPr dirty="0" sz="1300" spc="-20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08000" marR="3175635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latin typeface="Courier New"/>
                <a:cs typeface="Courier New"/>
              </a:rPr>
              <a:t>ADC_DMACmd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ADC_Cmd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380"/>
              </a:lnSpc>
            </a:pPr>
            <a:r>
              <a:rPr dirty="0" sz="1300" spc="-5" b="1">
                <a:latin typeface="Courier New"/>
                <a:cs typeface="Courier New"/>
              </a:rPr>
              <a:t>ADC_ResetCalibration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08000" marR="1490980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ADC_GetResetCalibrationStatus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));  </a:t>
            </a:r>
            <a:r>
              <a:rPr dirty="0" sz="1300" spc="-5" b="1">
                <a:latin typeface="Courier New"/>
                <a:cs typeface="Courier New"/>
              </a:rPr>
              <a:t>ADC_StartCalibration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ADC_GetCalibrationStatus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));  </a:t>
            </a:r>
            <a:r>
              <a:rPr dirty="0" sz="1300" spc="-5" b="1">
                <a:latin typeface="Courier New"/>
                <a:cs typeface="Courier New"/>
              </a:rPr>
              <a:t>ADC_ExternalTrigConvCmd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5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cauhinhT3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508000" marR="401320" indent="-495934">
              <a:lnSpc>
                <a:spcPct val="94700"/>
              </a:lnSpc>
              <a:spcBef>
                <a:spcPts val="35"/>
              </a:spcBef>
              <a:tabLst>
                <a:tab pos="508000" algn="l"/>
                <a:tab pos="3082925" algn="l"/>
              </a:tabLst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	</a:t>
            </a:r>
            <a:r>
              <a:rPr dirty="0" sz="1300" spc="-5" b="1">
                <a:latin typeface="Courier New"/>
                <a:cs typeface="Courier New"/>
              </a:rPr>
              <a:t>TIM_TimeBaseInitTypeDef	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RCC_APB1PeriphClockCmd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RCC_APB1Periph_TIM3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TIM_Period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499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420"/>
              </a:lnSpc>
            </a:pP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TIM_Prescaler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7199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508000" marR="5080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TIM_ClockDivision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TIM_CounterMode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latin typeface="Courier New"/>
                <a:cs typeface="Courier New"/>
              </a:rPr>
              <a:t>TIM_CounterMode_Up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&amp;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TIM_SelectOutputTrigger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TIM_TRGOSource_Update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5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963" y="9441891"/>
            <a:ext cx="1808480" cy="598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10"/>
              </a:lnSpc>
              <a:spcBef>
                <a:spcPts val="95"/>
              </a:spcBef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3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cauhinhDMA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09880">
              <a:lnSpc>
                <a:spcPts val="1525"/>
              </a:lnSpc>
            </a:pPr>
            <a:r>
              <a:rPr dirty="0" sz="1300" spc="-5" b="1">
                <a:latin typeface="Courier New"/>
                <a:cs typeface="Courier New"/>
              </a:rPr>
              <a:t>DMA_InitTypeDef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1342" y="9816794"/>
            <a:ext cx="3232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Courier New"/>
                <a:cs typeface="Courier New"/>
              </a:rPr>
              <a:t>D</a:t>
            </a:r>
            <a:r>
              <a:rPr dirty="0" sz="1300" b="1">
                <a:latin typeface="Courier New"/>
                <a:cs typeface="Courier New"/>
              </a:rPr>
              <a:t>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975" y="1231645"/>
            <a:ext cx="6450965" cy="8829675"/>
          </a:xfrm>
          <a:custGeom>
            <a:avLst/>
            <a:gdLst/>
            <a:ahLst/>
            <a:cxnLst/>
            <a:rect l="l" t="t" r="r" b="b"/>
            <a:pathLst>
              <a:path w="6450965" h="8829675">
                <a:moveTo>
                  <a:pt x="6108" y="0"/>
                </a:moveTo>
                <a:lnTo>
                  <a:pt x="0" y="0"/>
                </a:lnTo>
                <a:lnTo>
                  <a:pt x="0" y="8823401"/>
                </a:lnTo>
                <a:lnTo>
                  <a:pt x="6108" y="8823401"/>
                </a:lnTo>
                <a:lnTo>
                  <a:pt x="6108" y="0"/>
                </a:lnTo>
                <a:close/>
              </a:path>
              <a:path w="6450965" h="8829675">
                <a:moveTo>
                  <a:pt x="6450838" y="8823414"/>
                </a:moveTo>
                <a:lnTo>
                  <a:pt x="6444755" y="8823414"/>
                </a:lnTo>
                <a:lnTo>
                  <a:pt x="6108" y="8823414"/>
                </a:lnTo>
                <a:lnTo>
                  <a:pt x="12" y="8823414"/>
                </a:lnTo>
                <a:lnTo>
                  <a:pt x="12" y="8829497"/>
                </a:lnTo>
                <a:lnTo>
                  <a:pt x="6108" y="8829497"/>
                </a:lnTo>
                <a:lnTo>
                  <a:pt x="6444755" y="8829497"/>
                </a:lnTo>
                <a:lnTo>
                  <a:pt x="6450838" y="8829497"/>
                </a:lnTo>
                <a:lnTo>
                  <a:pt x="6450838" y="8823414"/>
                </a:lnTo>
                <a:close/>
              </a:path>
              <a:path w="6450965" h="8829675">
                <a:moveTo>
                  <a:pt x="6450838" y="0"/>
                </a:moveTo>
                <a:lnTo>
                  <a:pt x="6444742" y="0"/>
                </a:lnTo>
                <a:lnTo>
                  <a:pt x="6444742" y="8823401"/>
                </a:lnTo>
                <a:lnTo>
                  <a:pt x="6450838" y="8823401"/>
                </a:lnTo>
                <a:lnTo>
                  <a:pt x="6450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84" y="179831"/>
            <a:ext cx="5952490" cy="28511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121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2408" y="659764"/>
            <a:ext cx="6445250" cy="9189720"/>
            <a:chOff x="832408" y="659764"/>
            <a:chExt cx="6445250" cy="9189720"/>
          </a:xfrm>
        </p:grpSpPr>
        <p:sp>
          <p:nvSpPr>
            <p:cNvPr id="13" name="object 13"/>
            <p:cNvSpPr/>
            <p:nvPr/>
          </p:nvSpPr>
          <p:spPr>
            <a:xfrm>
              <a:off x="832408" y="662939"/>
              <a:ext cx="6438900" cy="6350"/>
            </a:xfrm>
            <a:custGeom>
              <a:avLst/>
              <a:gdLst/>
              <a:ahLst/>
              <a:cxnLst/>
              <a:rect l="l" t="t" r="r" b="b"/>
              <a:pathLst>
                <a:path w="6438900" h="6350">
                  <a:moveTo>
                    <a:pt x="643864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438646" y="6096"/>
                  </a:lnTo>
                  <a:lnTo>
                    <a:pt x="6438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74052" y="662939"/>
              <a:ext cx="0" cy="9183370"/>
            </a:xfrm>
            <a:custGeom>
              <a:avLst/>
              <a:gdLst/>
              <a:ahLst/>
              <a:cxnLst/>
              <a:rect l="l" t="t" r="r" b="b"/>
              <a:pathLst>
                <a:path w="0" h="9183370">
                  <a:moveTo>
                    <a:pt x="0" y="0"/>
                  </a:moveTo>
                  <a:lnTo>
                    <a:pt x="0" y="9183319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88288" y="642619"/>
            <a:ext cx="6267450" cy="32156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09245" marR="995044">
              <a:lnSpc>
                <a:spcPts val="1460"/>
              </a:lnSpc>
              <a:spcBef>
                <a:spcPts val="225"/>
              </a:spcBef>
            </a:pPr>
            <a:r>
              <a:rPr dirty="0" sz="1300" spc="-5" b="1">
                <a:latin typeface="Courier New"/>
                <a:cs typeface="Courier New"/>
              </a:rPr>
              <a:t>RCC_AHBPeriphClockCmd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RCC_AHBPeriph_DMA1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DMA_DeInit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DMA1_Channel1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309245" marR="698500">
              <a:lnSpc>
                <a:spcPts val="1460"/>
              </a:lnSpc>
              <a:spcBef>
                <a:spcPts val="25"/>
              </a:spcBef>
            </a:pP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DMA_PeripheralBaseAddr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(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 long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)&amp;</a:t>
            </a:r>
            <a:r>
              <a:rPr dirty="0" sz="1300" spc="-5" b="1">
                <a:latin typeface="Courier New"/>
                <a:cs typeface="Courier New"/>
              </a:rPr>
              <a:t>ADC1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dirty="0" sz="1300" spc="-5" b="1">
                <a:latin typeface="Courier New"/>
                <a:cs typeface="Courier New"/>
              </a:rPr>
              <a:t>DR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DMA_MemoryBaseAddr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(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</a:t>
            </a:r>
            <a:r>
              <a:rPr dirty="0" sz="1300" spc="15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long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)&amp;</a:t>
            </a:r>
            <a:r>
              <a:rPr dirty="0" sz="1300" spc="-5" b="1">
                <a:latin typeface="Courier New"/>
                <a:cs typeface="Courier New"/>
              </a:rPr>
              <a:t>kq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309245" marR="2481580">
              <a:lnSpc>
                <a:spcPts val="1480"/>
              </a:lnSpc>
              <a:spcBef>
                <a:spcPts val="5"/>
              </a:spcBef>
            </a:pP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DMA_DIR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DMA_DIR_PeripheralSRC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DMA_BufferSize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20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309245">
              <a:lnSpc>
                <a:spcPts val="1380"/>
              </a:lnSpc>
            </a:pP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DMA_PeripheralInc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DMA_PeripheralInc_Disable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309245" marR="5080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DMA_MemoryInc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DMA_MemoryInc_Enable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DMA_PeripheralDataSize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DMA_PeripheralDataSize_HalfWord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DMA_MemoryDataSize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DMA_MemoryDataSize_HalfWord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DMA_Priority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DMA_Priority_High</a:t>
            </a:r>
            <a:r>
              <a:rPr dirty="0" sz="1300" spc="15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309245" marR="2778760">
              <a:lnSpc>
                <a:spcPct val="94200"/>
              </a:lnSpc>
              <a:spcBef>
                <a:spcPts val="5"/>
              </a:spcBef>
            </a:pP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DMA_Mode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DMA_Mode_Circular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DMA_M2M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DMA_M2M_Disable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DMA_Init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DMA1_Channel1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DM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309245" marR="1391285">
              <a:lnSpc>
                <a:spcPts val="1480"/>
              </a:lnSpc>
              <a:spcBef>
                <a:spcPts val="35"/>
              </a:spcBef>
            </a:pPr>
            <a:r>
              <a:rPr dirty="0" sz="1300" spc="-5" b="1">
                <a:latin typeface="Courier New"/>
                <a:cs typeface="Courier New"/>
              </a:rPr>
              <a:t>DMA_ITConfig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DMA1_Channel1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DMA_IT_TC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DMA_Cmd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DMA1_Channel1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4531" y="4195698"/>
            <a:ext cx="3232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b="1">
                <a:latin typeface="Courier New"/>
                <a:cs typeface="Courier New"/>
              </a:rPr>
              <a:t>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288" y="3820795"/>
            <a:ext cx="2402840" cy="784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95"/>
              </a:spcBef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1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cauhinhNVIC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09245" marR="5080">
              <a:lnSpc>
                <a:spcPts val="1460"/>
              </a:lnSpc>
              <a:spcBef>
                <a:spcPts val="90"/>
              </a:spcBef>
              <a:tabLst>
                <a:tab pos="1200785" algn="l"/>
              </a:tabLst>
            </a:pPr>
            <a:r>
              <a:rPr dirty="0" sz="1300" spc="-5" b="1">
                <a:latin typeface="Courier New"/>
                <a:cs typeface="Courier New"/>
              </a:rPr>
              <a:t>NVIC_InitTypeDef  </a:t>
            </a: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#ifdef</a:t>
            </a:r>
            <a:r>
              <a:rPr dirty="0" sz="1300" b="1">
                <a:solidFill>
                  <a:srgbClr val="804000"/>
                </a:solidFill>
                <a:latin typeface="Courier New"/>
                <a:cs typeface="Courier New"/>
              </a:rPr>
              <a:t>	</a:t>
            </a: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VECT_TAB_RAM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8288" y="4569078"/>
            <a:ext cx="6067425" cy="54616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09245" marR="1588770">
              <a:lnSpc>
                <a:spcPct val="94400"/>
              </a:lnSpc>
              <a:spcBef>
                <a:spcPts val="180"/>
              </a:spcBef>
            </a:pPr>
            <a:r>
              <a:rPr dirty="0" sz="1300" spc="-5" b="1">
                <a:latin typeface="Courier New"/>
                <a:cs typeface="Courier New"/>
              </a:rPr>
              <a:t>NVIC_SetVectorTable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NVIC_VectTab_RAM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#else  </a:t>
            </a:r>
            <a:r>
              <a:rPr dirty="0" sz="1300" spc="-5" b="1">
                <a:latin typeface="Courier New"/>
                <a:cs typeface="Courier New"/>
              </a:rPr>
              <a:t>NVIC_SetVectorTable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NVIC_VectTab_FLASH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#endif</a:t>
            </a:r>
            <a:endParaRPr sz="1300">
              <a:latin typeface="Courier New"/>
              <a:cs typeface="Courier New"/>
            </a:endParaRPr>
          </a:p>
          <a:p>
            <a:pPr marL="309245">
              <a:lnSpc>
                <a:spcPts val="1435"/>
              </a:lnSpc>
            </a:pPr>
            <a:r>
              <a:rPr dirty="0" sz="1300" spc="-5" b="1">
                <a:latin typeface="Courier New"/>
                <a:cs typeface="Courier New"/>
              </a:rPr>
              <a:t>NVIC_PriorityGroupConfig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NVIC_PriorityGroup_0</a:t>
            </a:r>
            <a:r>
              <a:rPr dirty="0" sz="1300" spc="5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309245" marR="1786889">
              <a:lnSpc>
                <a:spcPct val="94400"/>
              </a:lnSpc>
              <a:spcBef>
                <a:spcPts val="50"/>
              </a:spcBef>
            </a:pP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DMA1_Channel1_IRQn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NVIC_IRQChannelSubPriority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NVIC_IRQChannelCmd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ENABLE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NVIC_Init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(&amp;</a:t>
            </a:r>
            <a:r>
              <a:rPr dirty="0" sz="1300" spc="-5" b="1">
                <a:latin typeface="Courier New"/>
                <a:cs typeface="Courier New"/>
              </a:rPr>
              <a:t>NV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ts val="1480"/>
              </a:lnSpc>
              <a:spcBef>
                <a:spcPts val="65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Được 20 lần đo thì DMA xảy ra ngắt lúc này tính trung bình 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 </a:t>
            </a:r>
            <a:r>
              <a:rPr dirty="0" sz="1300" spc="-5" b="1">
                <a:latin typeface="Courier New"/>
                <a:cs typeface="Courier New"/>
              </a:rPr>
              <a:t>DMA1_Channel1_IRQHandler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9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09245">
              <a:lnSpc>
                <a:spcPts val="1470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DMA_GetITStatus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DMA_IT_TC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07365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04545" marR="1885950">
              <a:lnSpc>
                <a:spcPts val="1480"/>
              </a:lnSpc>
              <a:spcBef>
                <a:spcPts val="75"/>
              </a:spcBef>
            </a:pPr>
            <a:r>
              <a:rPr dirty="0" sz="1300" spc="-5" b="1">
                <a:latin typeface="Courier New"/>
                <a:cs typeface="Courier New"/>
              </a:rPr>
              <a:t>DMA_ClearITPendingBit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DMA_IT_TC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kqt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385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20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++)</a:t>
            </a:r>
            <a:r>
              <a:rPr dirty="0" sz="1300" spc="-5" b="1">
                <a:latin typeface="Courier New"/>
                <a:cs typeface="Courier New"/>
              </a:rPr>
              <a:t>kqt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kqt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kq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];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475"/>
              </a:lnSpc>
            </a:pPr>
            <a:r>
              <a:rPr dirty="0" sz="1300" spc="-5" b="1">
                <a:latin typeface="Courier New"/>
                <a:cs typeface="Courier New"/>
              </a:rPr>
              <a:t>kqt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/=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20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475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Hiển thị biến “kqt” ra để quan</a:t>
            </a:r>
            <a:r>
              <a:rPr dirty="0" sz="1300" spc="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sát</a:t>
            </a:r>
            <a:endParaRPr sz="1300">
              <a:latin typeface="Courier New"/>
              <a:cs typeface="Courier New"/>
            </a:endParaRPr>
          </a:p>
          <a:p>
            <a:pPr marL="606425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int </a:t>
            </a:r>
            <a:r>
              <a:rPr dirty="0" sz="1300" spc="-5" b="1">
                <a:latin typeface="Courier New"/>
                <a:cs typeface="Courier New"/>
              </a:rPr>
              <a:t>main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03605" marR="3768090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SystemInit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cauhinhGPI</a:t>
            </a:r>
            <a:r>
              <a:rPr dirty="0" sz="1300" b="1">
                <a:latin typeface="Courier New"/>
                <a:cs typeface="Courier New"/>
              </a:rPr>
              <a:t>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cauhinhADC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cauhinhDMA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cauhinhNVI</a:t>
            </a:r>
            <a:r>
              <a:rPr dirty="0" sz="1300" b="1">
                <a:latin typeface="Courier New"/>
                <a:cs typeface="Courier New"/>
              </a:rPr>
              <a:t>C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6300" y="662939"/>
            <a:ext cx="6450965" cy="9391015"/>
          </a:xfrm>
          <a:custGeom>
            <a:avLst/>
            <a:gdLst/>
            <a:ahLst/>
            <a:cxnLst/>
            <a:rect l="l" t="t" r="r" b="b"/>
            <a:pathLst>
              <a:path w="6450965" h="9391015">
                <a:moveTo>
                  <a:pt x="6450787" y="9183319"/>
                </a:moveTo>
                <a:lnTo>
                  <a:pt x="6444704" y="9183319"/>
                </a:lnTo>
                <a:lnTo>
                  <a:pt x="6444704" y="9384487"/>
                </a:lnTo>
                <a:lnTo>
                  <a:pt x="6108" y="9384487"/>
                </a:lnTo>
                <a:lnTo>
                  <a:pt x="6108" y="0"/>
                </a:lnTo>
                <a:lnTo>
                  <a:pt x="0" y="0"/>
                </a:lnTo>
                <a:lnTo>
                  <a:pt x="0" y="9390583"/>
                </a:lnTo>
                <a:lnTo>
                  <a:pt x="6108" y="9390583"/>
                </a:lnTo>
                <a:lnTo>
                  <a:pt x="6444704" y="9390583"/>
                </a:lnTo>
                <a:lnTo>
                  <a:pt x="6450787" y="9390583"/>
                </a:lnTo>
                <a:lnTo>
                  <a:pt x="6450787" y="9183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84" y="179831"/>
            <a:ext cx="5952490" cy="28511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302" y="10268203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95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3607435"/>
            <a:ext cx="6327140" cy="3295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8.2 </a:t>
            </a:r>
            <a:r>
              <a:rPr dirty="0" sz="1300" spc="-5">
                <a:latin typeface="Times New Roman"/>
                <a:cs typeface="Times New Roman"/>
              </a:rPr>
              <a:t>Chế độ </a:t>
            </a:r>
            <a:r>
              <a:rPr dirty="0" sz="1300">
                <a:latin typeface="Times New Roman"/>
                <a:cs typeface="Times New Roman"/>
              </a:rPr>
              <a:t>đếm lên </a:t>
            </a:r>
            <a:r>
              <a:rPr dirty="0" sz="1300" spc="-5">
                <a:latin typeface="Times New Roman"/>
                <a:cs typeface="Times New Roman"/>
              </a:rPr>
              <a:t>với giá trị nạp </a:t>
            </a:r>
            <a:r>
              <a:rPr dirty="0" sz="1300">
                <a:latin typeface="Times New Roman"/>
                <a:cs typeface="Times New Roman"/>
              </a:rPr>
              <a:t>lại </a:t>
            </a:r>
            <a:r>
              <a:rPr dirty="0" sz="1300" spc="-5">
                <a:latin typeface="Times New Roman"/>
                <a:cs typeface="Times New Roman"/>
              </a:rPr>
              <a:t>là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0x36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77165">
              <a:lnSpc>
                <a:spcPts val="1505"/>
              </a:lnSpc>
            </a:pPr>
            <a:r>
              <a:rPr dirty="0" sz="1300" spc="-5" b="1">
                <a:latin typeface="Times New Roman"/>
                <a:cs typeface="Times New Roman"/>
              </a:rPr>
              <a:t>b. Chế độ đếm xuống – downcounting</a:t>
            </a:r>
            <a:r>
              <a:rPr dirty="0" sz="1300" spc="2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mode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9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Trong chế độ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xuống,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sẽ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từ giá trị giá trị tự động nạp lại( chứa trong thanh  ghi TIMx_ARR) </a:t>
            </a:r>
            <a:r>
              <a:rPr dirty="0" sz="1300">
                <a:latin typeface="Times New Roman"/>
                <a:cs typeface="Times New Roman"/>
              </a:rPr>
              <a:t>xuống </a:t>
            </a:r>
            <a:r>
              <a:rPr dirty="0" sz="1300" spc="-5">
                <a:latin typeface="Times New Roman"/>
                <a:cs typeface="Times New Roman"/>
              </a:rPr>
              <a:t>0, </a:t>
            </a:r>
            <a:r>
              <a:rPr dirty="0" sz="1300" spc="-10">
                <a:latin typeface="Times New Roman"/>
                <a:cs typeface="Times New Roman"/>
              </a:rPr>
              <a:t>sau </a:t>
            </a:r>
            <a:r>
              <a:rPr dirty="0" sz="1300">
                <a:latin typeface="Times New Roman"/>
                <a:cs typeface="Times New Roman"/>
              </a:rPr>
              <a:t>đó tiếp tục đếm </a:t>
            </a:r>
            <a:r>
              <a:rPr dirty="0" sz="1300" spc="-5">
                <a:latin typeface="Times New Roman"/>
                <a:cs typeface="Times New Roman"/>
              </a:rPr>
              <a:t>xuông từ </a:t>
            </a:r>
            <a:r>
              <a:rPr dirty="0" sz="1300">
                <a:latin typeface="Times New Roman"/>
                <a:cs typeface="Times New Roman"/>
              </a:rPr>
              <a:t>giá </a:t>
            </a:r>
            <a:r>
              <a:rPr dirty="0" sz="1300" spc="-5">
                <a:latin typeface="Times New Roman"/>
                <a:cs typeface="Times New Roman"/>
              </a:rPr>
              <a:t>trị tự </a:t>
            </a:r>
            <a:r>
              <a:rPr dirty="0" sz="1300">
                <a:latin typeface="Times New Roman"/>
                <a:cs typeface="Times New Roman"/>
              </a:rPr>
              <a:t>động </a:t>
            </a:r>
            <a:r>
              <a:rPr dirty="0" sz="1300" spc="-5">
                <a:latin typeface="Times New Roman"/>
                <a:cs typeface="Times New Roman"/>
              </a:rPr>
              <a:t>nạp lại và </a:t>
            </a:r>
            <a:r>
              <a:rPr dirty="0" sz="1300">
                <a:latin typeface="Times New Roman"/>
                <a:cs typeface="Times New Roman"/>
              </a:rPr>
              <a:t>đồng thời </a:t>
            </a:r>
            <a:r>
              <a:rPr dirty="0" sz="1300" spc="-5">
                <a:latin typeface="Times New Roman"/>
                <a:cs typeface="Times New Roman"/>
              </a:rPr>
              <a:t>tạo  ra sự kiện tràn. Nếu </a:t>
            </a:r>
            <a:r>
              <a:rPr dirty="0" sz="1300">
                <a:latin typeface="Times New Roman"/>
                <a:cs typeface="Times New Roman"/>
              </a:rPr>
              <a:t>hoạt </a:t>
            </a:r>
            <a:r>
              <a:rPr dirty="0" sz="1300" spc="-5">
                <a:latin typeface="Times New Roman"/>
                <a:cs typeface="Times New Roman"/>
              </a:rPr>
              <a:t>động ở chế </a:t>
            </a:r>
            <a:r>
              <a:rPr dirty="0" sz="1300">
                <a:latin typeface="Times New Roman"/>
                <a:cs typeface="Times New Roman"/>
              </a:rPr>
              <a:t>độ đếm </a:t>
            </a:r>
            <a:r>
              <a:rPr dirty="0" sz="1300" spc="-5">
                <a:latin typeface="Times New Roman"/>
                <a:cs typeface="Times New Roman"/>
              </a:rPr>
              <a:t>lặp(repetition counter) </a:t>
            </a:r>
            <a:r>
              <a:rPr dirty="0" sz="1300">
                <a:latin typeface="Times New Roman"/>
                <a:cs typeface="Times New Roman"/>
              </a:rPr>
              <a:t>thì sự </a:t>
            </a:r>
            <a:r>
              <a:rPr dirty="0" sz="1300" spc="-5">
                <a:latin typeface="Times New Roman"/>
                <a:cs typeface="Times New Roman"/>
              </a:rPr>
              <a:t>kiện cập nhật( </a:t>
            </a:r>
            <a:r>
              <a:rPr dirty="0" sz="1300">
                <a:latin typeface="Times New Roman"/>
                <a:cs typeface="Times New Roman"/>
              </a:rPr>
              <a:t>UEV)  </a:t>
            </a:r>
            <a:r>
              <a:rPr dirty="0" sz="1300" spc="-5">
                <a:latin typeface="Times New Roman"/>
                <a:cs typeface="Times New Roman"/>
              </a:rPr>
              <a:t>chỉ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tạo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khi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số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lần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tràn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của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bộ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lớn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hơn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giá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trị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đã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lập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trình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trong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thanh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ghi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lặp  1 đơn vị( TIMx_RCR+1). </a:t>
            </a:r>
            <a:r>
              <a:rPr dirty="0" sz="1300">
                <a:latin typeface="Times New Roman"/>
                <a:cs typeface="Times New Roman"/>
              </a:rPr>
              <a:t>Tuy nhiên, </a:t>
            </a:r>
            <a:r>
              <a:rPr dirty="0" sz="1300" spc="-5">
                <a:latin typeface="Times New Roman"/>
                <a:cs typeface="Times New Roman"/>
              </a:rPr>
              <a:t>nếu bộ </a:t>
            </a:r>
            <a:r>
              <a:rPr dirty="0" sz="1300">
                <a:latin typeface="Times New Roman"/>
                <a:cs typeface="Times New Roman"/>
              </a:rPr>
              <a:t>đếm không </a:t>
            </a:r>
            <a:r>
              <a:rPr dirty="0" sz="1300" spc="-5">
                <a:latin typeface="Times New Roman"/>
                <a:cs typeface="Times New Roman"/>
              </a:rPr>
              <a:t>hoạt động ở chế độ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 thì sự</a:t>
            </a:r>
            <a:r>
              <a:rPr dirty="0" sz="1300" spc="-2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kiện  cập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nhật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sẽ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tạo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ngay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khi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bộ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tràn.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Việc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bit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UG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trong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thanh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ghi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TIMx_EGR(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bằng  phần mềm hoặc sử </a:t>
            </a:r>
            <a:r>
              <a:rPr dirty="0" sz="1300">
                <a:latin typeface="Times New Roman"/>
                <a:cs typeface="Times New Roman"/>
              </a:rPr>
              <a:t>dụng </a:t>
            </a:r>
            <a:r>
              <a:rPr dirty="0" sz="1300" spc="-5">
                <a:latin typeface="Times New Roman"/>
                <a:cs typeface="Times New Roman"/>
              </a:rPr>
              <a:t>chế </a:t>
            </a:r>
            <a:r>
              <a:rPr dirty="0" sz="1300">
                <a:latin typeface="Times New Roman"/>
                <a:cs typeface="Times New Roman"/>
              </a:rPr>
              <a:t>độ </a:t>
            </a:r>
            <a:r>
              <a:rPr dirty="0" sz="1300" spc="-5">
                <a:latin typeface="Times New Roman"/>
                <a:cs typeface="Times New Roman"/>
              </a:rPr>
              <a:t>tớ) cũng có </a:t>
            </a:r>
            <a:r>
              <a:rPr dirty="0" sz="1300">
                <a:latin typeface="Times New Roman"/>
                <a:cs typeface="Times New Roman"/>
              </a:rPr>
              <a:t>thể </a:t>
            </a:r>
            <a:r>
              <a:rPr dirty="0" sz="1300" spc="-5">
                <a:latin typeface="Times New Roman"/>
                <a:cs typeface="Times New Roman"/>
              </a:rPr>
              <a:t>tạo </a:t>
            </a:r>
            <a:r>
              <a:rPr dirty="0" sz="1300">
                <a:latin typeface="Times New Roman"/>
                <a:cs typeface="Times New Roman"/>
              </a:rPr>
              <a:t>ra </a:t>
            </a:r>
            <a:r>
              <a:rPr dirty="0" sz="1300" spc="-10">
                <a:latin typeface="Times New Roman"/>
                <a:cs typeface="Times New Roman"/>
              </a:rPr>
              <a:t>một </a:t>
            </a:r>
            <a:r>
              <a:rPr dirty="0" sz="1300" spc="-5">
                <a:latin typeface="Times New Roman"/>
                <a:cs typeface="Times New Roman"/>
              </a:rPr>
              <a:t>sự kiện cập nhật. Sự kiện cập nhật  UEV có thể được tắt bằng phần mềm bằng </a:t>
            </a:r>
            <a:r>
              <a:rPr dirty="0" sz="1300">
                <a:latin typeface="Times New Roman"/>
                <a:cs typeface="Times New Roman"/>
              </a:rPr>
              <a:t>cách </a:t>
            </a:r>
            <a:r>
              <a:rPr dirty="0" sz="1300" spc="-5">
                <a:latin typeface="Times New Roman"/>
                <a:cs typeface="Times New Roman"/>
              </a:rPr>
              <a:t>set bit UDIS trong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TIMx_CR1. </a:t>
            </a:r>
            <a:r>
              <a:rPr dirty="0" sz="1300">
                <a:latin typeface="Times New Roman"/>
                <a:cs typeface="Times New Roman"/>
              </a:rPr>
              <a:t>Việc  </a:t>
            </a:r>
            <a:r>
              <a:rPr dirty="0" sz="1300" spc="-5">
                <a:latin typeface="Times New Roman"/>
                <a:cs typeface="Times New Roman"/>
              </a:rPr>
              <a:t>tắt sự kiện cập nhật </a:t>
            </a:r>
            <a:r>
              <a:rPr dirty="0" sz="1300">
                <a:latin typeface="Times New Roman"/>
                <a:cs typeface="Times New Roman"/>
              </a:rPr>
              <a:t>giúp </a:t>
            </a: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không bị </a:t>
            </a:r>
            <a:r>
              <a:rPr dirty="0" sz="1300" spc="-5">
                <a:latin typeface="Times New Roman"/>
                <a:cs typeface="Times New Roman"/>
              </a:rPr>
              <a:t>cập nhật giá trị cũ trong khi đang cài đặt giá trị</a:t>
            </a:r>
            <a:r>
              <a:rPr dirty="0" sz="1300" spc="1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mới.</a:t>
            </a:r>
            <a:endParaRPr sz="1300">
              <a:latin typeface="Times New Roman"/>
              <a:cs typeface="Times New Roman"/>
            </a:endParaRPr>
          </a:p>
          <a:p>
            <a:pPr algn="just" marL="300355">
              <a:lnSpc>
                <a:spcPts val="1490"/>
              </a:lnSpc>
            </a:pPr>
            <a:r>
              <a:rPr dirty="0" sz="1300" spc="-5">
                <a:latin typeface="Times New Roman"/>
                <a:cs typeface="Times New Roman"/>
              </a:rPr>
              <a:t>Khi sự </a:t>
            </a:r>
            <a:r>
              <a:rPr dirty="0" sz="1300">
                <a:latin typeface="Times New Roman"/>
                <a:cs typeface="Times New Roman"/>
              </a:rPr>
              <a:t>kiện </a:t>
            </a:r>
            <a:r>
              <a:rPr dirty="0" sz="1300" spc="-5">
                <a:latin typeface="Times New Roman"/>
                <a:cs typeface="Times New Roman"/>
              </a:rPr>
              <a:t>cập </a:t>
            </a:r>
            <a:r>
              <a:rPr dirty="0" sz="1300">
                <a:latin typeface="Times New Roman"/>
                <a:cs typeface="Times New Roman"/>
              </a:rPr>
              <a:t>nhật xảy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thì:</a:t>
            </a:r>
            <a:endParaRPr sz="1300">
              <a:latin typeface="Times New Roman"/>
              <a:cs typeface="Times New Roman"/>
            </a:endParaRPr>
          </a:p>
          <a:p>
            <a:pPr marL="553085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553085" algn="l"/>
                <a:tab pos="553720" algn="l"/>
              </a:tabLst>
            </a:pPr>
            <a:r>
              <a:rPr dirty="0" sz="1300" spc="-5">
                <a:latin typeface="Times New Roman"/>
                <a:cs typeface="Times New Roman"/>
              </a:rPr>
              <a:t>Cờ cập </a:t>
            </a:r>
            <a:r>
              <a:rPr dirty="0" sz="1300">
                <a:latin typeface="Times New Roman"/>
                <a:cs typeface="Times New Roman"/>
              </a:rPr>
              <a:t>nhật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set</a:t>
            </a:r>
            <a:endParaRPr sz="1300">
              <a:latin typeface="Times New Roman"/>
              <a:cs typeface="Times New Roman"/>
            </a:endParaRPr>
          </a:p>
          <a:p>
            <a:pPr marL="55308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53085" algn="l"/>
                <a:tab pos="553720" algn="l"/>
              </a:tabLst>
            </a:pPr>
            <a:r>
              <a:rPr dirty="0" sz="1300" spc="-5">
                <a:latin typeface="Times New Roman"/>
                <a:cs typeface="Times New Roman"/>
              </a:rPr>
              <a:t>Giá trị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 được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từ thanh ghi</a:t>
            </a:r>
            <a:r>
              <a:rPr dirty="0" sz="1300">
                <a:latin typeface="Times New Roman"/>
                <a:cs typeface="Times New Roman"/>
              </a:rPr>
              <a:t> TIMx_RCR</a:t>
            </a:r>
            <a:endParaRPr sz="1300">
              <a:latin typeface="Times New Roman"/>
              <a:cs typeface="Times New Roman"/>
            </a:endParaRPr>
          </a:p>
          <a:p>
            <a:pPr marL="300355" marR="2316480" indent="24130">
              <a:lnSpc>
                <a:spcPts val="1490"/>
              </a:lnSpc>
              <a:spcBef>
                <a:spcPts val="145"/>
              </a:spcBef>
              <a:buFont typeface="Symbol"/>
              <a:buChar char=""/>
              <a:tabLst>
                <a:tab pos="553085" algn="l"/>
                <a:tab pos="553720" algn="l"/>
              </a:tabLst>
            </a:pPr>
            <a:r>
              <a:rPr dirty="0" sz="1300" spc="-5">
                <a:latin typeface="Times New Roman"/>
                <a:cs typeface="Times New Roman"/>
              </a:rPr>
              <a:t>Giới hạn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được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từ </a:t>
            </a:r>
            <a:r>
              <a:rPr dirty="0" sz="1300" spc="-10">
                <a:latin typeface="Times New Roman"/>
                <a:cs typeface="Times New Roman"/>
              </a:rPr>
              <a:t>thanh </a:t>
            </a:r>
            <a:r>
              <a:rPr dirty="0" sz="1300">
                <a:latin typeface="Times New Roman"/>
                <a:cs typeface="Times New Roman"/>
              </a:rPr>
              <a:t>ghi </a:t>
            </a:r>
            <a:r>
              <a:rPr dirty="0" sz="1300" spc="-5">
                <a:latin typeface="Times New Roman"/>
                <a:cs typeface="Times New Roman"/>
              </a:rPr>
              <a:t>TIMx_ARR  Sự kiện </a:t>
            </a:r>
            <a:r>
              <a:rPr dirty="0" sz="1300">
                <a:latin typeface="Times New Roman"/>
                <a:cs typeface="Times New Roman"/>
              </a:rPr>
              <a:t>cập </a:t>
            </a:r>
            <a:r>
              <a:rPr dirty="0" sz="1300" spc="-5">
                <a:latin typeface="Times New Roman"/>
                <a:cs typeface="Times New Roman"/>
              </a:rPr>
              <a:t>nhật </a:t>
            </a:r>
            <a:r>
              <a:rPr dirty="0" sz="1300">
                <a:latin typeface="Times New Roman"/>
                <a:cs typeface="Times New Roman"/>
              </a:rPr>
              <a:t>có </a:t>
            </a:r>
            <a:r>
              <a:rPr dirty="0" sz="1300" spc="-5">
                <a:latin typeface="Times New Roman"/>
                <a:cs typeface="Times New Roman"/>
              </a:rPr>
              <a:t>thể tạo ra </a:t>
            </a:r>
            <a:r>
              <a:rPr dirty="0" sz="1300" spc="-10">
                <a:latin typeface="Times New Roman"/>
                <a:cs typeface="Times New Roman"/>
              </a:rPr>
              <a:t>yêu </a:t>
            </a:r>
            <a:r>
              <a:rPr dirty="0" sz="1300" spc="-5">
                <a:latin typeface="Times New Roman"/>
                <a:cs typeface="Times New Roman"/>
              </a:rPr>
              <a:t>cầu </a:t>
            </a:r>
            <a:r>
              <a:rPr dirty="0" sz="1300">
                <a:latin typeface="Times New Roman"/>
                <a:cs typeface="Times New Roman"/>
              </a:rPr>
              <a:t>ngắt </a:t>
            </a:r>
            <a:r>
              <a:rPr dirty="0" sz="1300" spc="-5">
                <a:latin typeface="Times New Roman"/>
                <a:cs typeface="Times New Roman"/>
              </a:rPr>
              <a:t>hoặc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DMA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5498" y="9576003"/>
            <a:ext cx="44494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8.3 </a:t>
            </a:r>
            <a:r>
              <a:rPr dirty="0" sz="1300" spc="-5">
                <a:latin typeface="Times New Roman"/>
                <a:cs typeface="Times New Roman"/>
              </a:rPr>
              <a:t>Chế độ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xuống của với giá trị tự động nạp </a:t>
            </a:r>
            <a:r>
              <a:rPr dirty="0" sz="1300">
                <a:latin typeface="Times New Roman"/>
                <a:cs typeface="Times New Roman"/>
              </a:rPr>
              <a:t>lại </a:t>
            </a:r>
            <a:r>
              <a:rPr dirty="0" sz="1300" spc="-5">
                <a:latin typeface="Times New Roman"/>
                <a:cs typeface="Times New Roman"/>
              </a:rPr>
              <a:t>là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0x36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3177" y="748664"/>
            <a:ext cx="5610225" cy="280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07769" y="6933311"/>
            <a:ext cx="5695950" cy="265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228091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122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036" y="665987"/>
            <a:ext cx="6445250" cy="59309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963294" marR="4285615">
              <a:lnSpc>
                <a:spcPts val="146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cauhinhT3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71120">
              <a:lnSpc>
                <a:spcPts val="146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963" y="1427734"/>
            <a:ext cx="23114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8.6.5	Ví dụ về giao </a:t>
            </a:r>
            <a:r>
              <a:rPr dirty="0" sz="1300" b="1">
                <a:latin typeface="Times New Roman"/>
                <a:cs typeface="Times New Roman"/>
              </a:rPr>
              <a:t>tiếp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encoder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036" y="1644649"/>
            <a:ext cx="6445250" cy="220979"/>
          </a:xfrm>
          <a:prstGeom prst="rect">
            <a:avLst/>
          </a:prstGeom>
          <a:solidFill>
            <a:srgbClr val="C5DFB3"/>
          </a:solidFill>
          <a:ln w="609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Ví dụ 8.5 </a:t>
            </a:r>
            <a:r>
              <a:rPr dirty="0" sz="1300" spc="-5">
                <a:latin typeface="Times New Roman"/>
                <a:cs typeface="Times New Roman"/>
              </a:rPr>
              <a:t>Viết chương trình dùng timer 3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10">
                <a:latin typeface="Times New Roman"/>
                <a:cs typeface="Times New Roman"/>
              </a:rPr>
              <a:t>xung </a:t>
            </a:r>
            <a:r>
              <a:rPr dirty="0" sz="1300" spc="-5">
                <a:latin typeface="Times New Roman"/>
                <a:cs typeface="Times New Roman"/>
              </a:rPr>
              <a:t>từ encoder đưa </a:t>
            </a:r>
            <a:r>
              <a:rPr dirty="0" sz="1300">
                <a:latin typeface="Times New Roman"/>
                <a:cs typeface="Times New Roman"/>
              </a:rPr>
              <a:t>về </a:t>
            </a:r>
            <a:r>
              <a:rPr dirty="0" sz="1300" spc="-5">
                <a:latin typeface="Times New Roman"/>
                <a:cs typeface="Times New Roman"/>
              </a:rPr>
              <a:t>qua kênh 1 và</a:t>
            </a:r>
            <a:r>
              <a:rPr dirty="0" sz="1300" spc="1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1084" y="2056002"/>
            <a:ext cx="6445250" cy="6198235"/>
            <a:chOff x="291084" y="2056002"/>
            <a:chExt cx="6445250" cy="6198235"/>
          </a:xfrm>
        </p:grpSpPr>
        <p:sp>
          <p:nvSpPr>
            <p:cNvPr id="13" name="object 13"/>
            <p:cNvSpPr/>
            <p:nvPr/>
          </p:nvSpPr>
          <p:spPr>
            <a:xfrm>
              <a:off x="291084" y="2059177"/>
              <a:ext cx="6438900" cy="6350"/>
            </a:xfrm>
            <a:custGeom>
              <a:avLst/>
              <a:gdLst/>
              <a:ahLst/>
              <a:cxnLst/>
              <a:rect l="l" t="t" r="r" b="b"/>
              <a:pathLst>
                <a:path w="6438900" h="6350">
                  <a:moveTo>
                    <a:pt x="643864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438645" y="6096"/>
                  </a:lnTo>
                  <a:lnTo>
                    <a:pt x="6438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32778" y="2059177"/>
              <a:ext cx="0" cy="6191885"/>
            </a:xfrm>
            <a:custGeom>
              <a:avLst/>
              <a:gdLst/>
              <a:ahLst/>
              <a:cxnLst/>
              <a:rect l="l" t="t" r="r" b="b"/>
              <a:pathLst>
                <a:path w="0" h="6191884">
                  <a:moveTo>
                    <a:pt x="0" y="0"/>
                  </a:moveTo>
                  <a:lnTo>
                    <a:pt x="0" y="6191504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46963" y="1845310"/>
            <a:ext cx="5673090" cy="17265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51510">
              <a:lnSpc>
                <a:spcPts val="154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Chương </a:t>
            </a:r>
            <a:r>
              <a:rPr dirty="0" sz="1300" spc="-5" b="1">
                <a:latin typeface="Times New Roman"/>
                <a:cs typeface="Times New Roman"/>
              </a:rPr>
              <a:t>trình</a:t>
            </a:r>
            <a:endParaRPr sz="1300">
              <a:latin typeface="Times New Roman"/>
              <a:cs typeface="Times New Roman"/>
            </a:endParaRPr>
          </a:p>
          <a:p>
            <a:pPr marL="12700" marR="3573145">
              <a:lnSpc>
                <a:spcPts val="1460"/>
              </a:lnSpc>
              <a:spcBef>
                <a:spcPts val="115"/>
              </a:spcBef>
            </a:pPr>
            <a:r>
              <a:rPr dirty="0" sz="1300" spc="-5" b="1">
                <a:solidFill>
                  <a:srgbClr val="804000"/>
                </a:solidFill>
                <a:latin typeface="Courier New"/>
                <a:cs typeface="Courier New"/>
              </a:rPr>
              <a:t>#include&lt;stm32f10x.h&gt;  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15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cauhinhGPIO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  <a:tabLst>
                <a:tab pos="408940" algn="l"/>
                <a:tab pos="3479165" algn="l"/>
              </a:tabLst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	</a:t>
            </a:r>
            <a:r>
              <a:rPr dirty="0" sz="1300" spc="-5" b="1">
                <a:latin typeface="Courier New"/>
                <a:cs typeface="Courier New"/>
              </a:rPr>
              <a:t>GPIO_InitTypeDef	ECD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ts val="1460"/>
              </a:lnSpc>
              <a:spcBef>
                <a:spcPts val="90"/>
              </a:spcBef>
            </a:pPr>
            <a:r>
              <a:rPr dirty="0" sz="1300" spc="-5" b="1">
                <a:latin typeface="Courier New"/>
                <a:cs typeface="Courier New"/>
              </a:rPr>
              <a:t>RCC_APB2PeriphClockCmd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RCC_APB2Periph_GPIOA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ECD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GPIO_Pin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GPIO_Pin_6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|</a:t>
            </a:r>
            <a:r>
              <a:rPr dirty="0" sz="1300" spc="-5" b="1">
                <a:latin typeface="Courier New"/>
                <a:cs typeface="Courier New"/>
              </a:rPr>
              <a:t>GPIO_Pin_7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08940" marR="1491615">
              <a:lnSpc>
                <a:spcPts val="1480"/>
              </a:lnSpc>
              <a:spcBef>
                <a:spcPts val="5"/>
              </a:spcBef>
            </a:pPr>
            <a:r>
              <a:rPr dirty="0" sz="1300" spc="-5" b="1">
                <a:latin typeface="Courier New"/>
                <a:cs typeface="Courier New"/>
              </a:rPr>
              <a:t>ECD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GPIO_Mode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GPIO_Mode_IN_FLOATING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GPIO_Init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GPIOA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,&amp;</a:t>
            </a:r>
            <a:r>
              <a:rPr dirty="0" sz="1300" spc="-5" b="1">
                <a:latin typeface="Courier New"/>
                <a:cs typeface="Courier New"/>
              </a:rPr>
              <a:t>ECD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4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963" y="3534283"/>
            <a:ext cx="2700020" cy="598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95"/>
              </a:spcBef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void</a:t>
            </a:r>
            <a:r>
              <a:rPr dirty="0" sz="1300" spc="-10" b="1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cauhinhEncorder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20"/>
              </a:lnSpc>
            </a:pPr>
            <a:r>
              <a:rPr dirty="0" sz="1300" spc="-5" b="1">
                <a:latin typeface="Courier New"/>
                <a:cs typeface="Courier New"/>
              </a:rPr>
              <a:t>TIM_TimeBaseInitTypeDef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9639" y="3909186"/>
            <a:ext cx="22059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963" y="4095114"/>
            <a:ext cx="6267450" cy="43402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408940" marR="698500">
              <a:lnSpc>
                <a:spcPts val="1480"/>
              </a:lnSpc>
              <a:spcBef>
                <a:spcPts val="210"/>
              </a:spcBef>
            </a:pPr>
            <a:r>
              <a:rPr dirty="0" sz="1300" spc="-5" b="1">
                <a:latin typeface="Courier New"/>
                <a:cs typeface="Courier New"/>
              </a:rPr>
              <a:t>RCC_APB1PeriphClockCmd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RCC_APB1Periph_TIM3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TIM_Prescaler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395"/>
              </a:lnSpc>
            </a:pP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TIM_Period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dirty="0" sz="130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65535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ct val="94400"/>
              </a:lnSpc>
              <a:spcBef>
                <a:spcPts val="45"/>
              </a:spcBef>
            </a:pP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TIM_ClockDivision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dirty="0" sz="1300" spc="-5" b="1">
                <a:latin typeface="Courier New"/>
                <a:cs typeface="Courier New"/>
              </a:rPr>
              <a:t>TIM_CounterMode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TIM_CounterMode_Up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TIM_TimeBaseInit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&amp;</a:t>
            </a:r>
            <a:r>
              <a:rPr dirty="0" sz="1300" spc="-5" b="1">
                <a:latin typeface="Courier New"/>
                <a:cs typeface="Courier New"/>
              </a:rPr>
              <a:t>TIM_TimeBaseStructure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  </a:t>
            </a:r>
            <a:r>
              <a:rPr dirty="0" sz="1300" spc="-5" b="1">
                <a:latin typeface="Courier New"/>
                <a:cs typeface="Courier New"/>
              </a:rPr>
              <a:t>TIM_EncoderInterfaceConfig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TIM_EncoderMode_TI12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696720">
              <a:lnSpc>
                <a:spcPts val="1430"/>
              </a:lnSpc>
            </a:pPr>
            <a:r>
              <a:rPr dirty="0" sz="1300" spc="-5" b="1">
                <a:latin typeface="Courier New"/>
                <a:cs typeface="Courier New"/>
              </a:rPr>
              <a:t>TIM_ICPolarity_Rising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2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TIM_ICPolarity_Rising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 marR="402590">
              <a:lnSpc>
                <a:spcPts val="1480"/>
              </a:lnSpc>
              <a:spcBef>
                <a:spcPts val="70"/>
              </a:spcBef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//Cấu hình encoder giao tiếp 2 kênh tích cực cạnh xuống  </a:t>
            </a:r>
            <a:r>
              <a:rPr dirty="0" sz="1300" spc="-5" b="1">
                <a:latin typeface="Courier New"/>
                <a:cs typeface="Courier New"/>
              </a:rPr>
              <a:t>TIM_Cmd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dirty="0" sz="1300" spc="-5" b="1">
                <a:latin typeface="Courier New"/>
                <a:cs typeface="Courier New"/>
              </a:rPr>
              <a:t>ENABLE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9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int </a:t>
            </a:r>
            <a:r>
              <a:rPr dirty="0" sz="1300" spc="-5" b="1">
                <a:latin typeface="Courier New"/>
                <a:cs typeface="Courier New"/>
              </a:rPr>
              <a:t>main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  <a:p>
            <a:pPr marL="408940" marR="3571875" indent="-396875">
              <a:lnSpc>
                <a:spcPct val="94400"/>
              </a:lnSpc>
              <a:spcBef>
                <a:spcPts val="45"/>
              </a:spcBef>
              <a:tabLst>
                <a:tab pos="408940" algn="l"/>
              </a:tabLst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	</a:t>
            </a:r>
            <a:r>
              <a:rPr dirty="0" sz="1300" spc="-5" b="1">
                <a:solidFill>
                  <a:srgbClr val="8000FF"/>
                </a:solidFill>
                <a:latin typeface="Courier New"/>
                <a:cs typeface="Courier New"/>
              </a:rPr>
              <a:t>unsigned short </a:t>
            </a:r>
            <a:r>
              <a:rPr dirty="0" sz="1300" spc="-5" b="1">
                <a:latin typeface="Courier New"/>
                <a:cs typeface="Courier New"/>
              </a:rPr>
              <a:t>kq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;  </a:t>
            </a:r>
            <a:r>
              <a:rPr dirty="0" sz="1300" spc="-5" b="1">
                <a:latin typeface="Courier New"/>
                <a:cs typeface="Courier New"/>
              </a:rPr>
              <a:t>SystemInit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cauhinhGPIO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cauhinhEncorder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();  </a:t>
            </a:r>
            <a:r>
              <a:rPr dirty="0" sz="1300" spc="-5" b="1">
                <a:latin typeface="Courier New"/>
                <a:cs typeface="Courier New"/>
              </a:rPr>
              <a:t>TIM_SetCounter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309880">
              <a:lnSpc>
                <a:spcPts val="1430"/>
              </a:lnSpc>
            </a:pPr>
            <a:r>
              <a:rPr dirty="0" sz="13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47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480"/>
              </a:lnSpc>
            </a:pPr>
            <a:r>
              <a:rPr dirty="0" sz="1300" spc="-5" b="1">
                <a:latin typeface="Courier New"/>
                <a:cs typeface="Courier New"/>
              </a:rPr>
              <a:t>kq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dirty="0" sz="1300" spc="-5" b="1">
                <a:latin typeface="Courier New"/>
                <a:cs typeface="Courier New"/>
              </a:rPr>
              <a:t>TIM_GetCounter</a:t>
            </a:r>
            <a:r>
              <a:rPr dirty="0" sz="1300" spc="5" b="1"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TIM3</a:t>
            </a: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475"/>
              </a:lnSpc>
            </a:pP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// Hiển thị biến “kq” ra để quan</a:t>
            </a:r>
            <a:r>
              <a:rPr dirty="0" sz="1300" spc="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300" spc="-5" b="1">
                <a:solidFill>
                  <a:srgbClr val="008000"/>
                </a:solidFill>
                <a:latin typeface="Courier New"/>
                <a:cs typeface="Courier New"/>
              </a:rPr>
              <a:t>sát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ts val="1475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11125">
              <a:lnSpc>
                <a:spcPts val="1520"/>
              </a:lnSpc>
            </a:pPr>
            <a:r>
              <a:rPr dirty="0" sz="1300" spc="-5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4975" y="2059177"/>
            <a:ext cx="6450965" cy="6398895"/>
          </a:xfrm>
          <a:custGeom>
            <a:avLst/>
            <a:gdLst/>
            <a:ahLst/>
            <a:cxnLst/>
            <a:rect l="l" t="t" r="r" b="b"/>
            <a:pathLst>
              <a:path w="6450965" h="6398895">
                <a:moveTo>
                  <a:pt x="6108" y="0"/>
                </a:moveTo>
                <a:lnTo>
                  <a:pt x="0" y="0"/>
                </a:lnTo>
                <a:lnTo>
                  <a:pt x="0" y="6392672"/>
                </a:lnTo>
                <a:lnTo>
                  <a:pt x="6108" y="6392672"/>
                </a:lnTo>
                <a:lnTo>
                  <a:pt x="6108" y="0"/>
                </a:lnTo>
                <a:close/>
              </a:path>
              <a:path w="6450965" h="6398895">
                <a:moveTo>
                  <a:pt x="6450838" y="6392685"/>
                </a:moveTo>
                <a:lnTo>
                  <a:pt x="6444755" y="6392685"/>
                </a:lnTo>
                <a:lnTo>
                  <a:pt x="6108" y="6392685"/>
                </a:lnTo>
                <a:lnTo>
                  <a:pt x="12" y="6392685"/>
                </a:lnTo>
                <a:lnTo>
                  <a:pt x="12" y="6398768"/>
                </a:lnTo>
                <a:lnTo>
                  <a:pt x="6108" y="6398768"/>
                </a:lnTo>
                <a:lnTo>
                  <a:pt x="6444755" y="6398768"/>
                </a:lnTo>
                <a:lnTo>
                  <a:pt x="6450838" y="6398768"/>
                </a:lnTo>
                <a:lnTo>
                  <a:pt x="6450838" y="6392685"/>
                </a:lnTo>
                <a:close/>
              </a:path>
              <a:path w="6450965" h="6398895">
                <a:moveTo>
                  <a:pt x="6450838" y="6191504"/>
                </a:moveTo>
                <a:lnTo>
                  <a:pt x="6444755" y="6191504"/>
                </a:lnTo>
                <a:lnTo>
                  <a:pt x="6444755" y="6392672"/>
                </a:lnTo>
                <a:lnTo>
                  <a:pt x="6450838" y="6392672"/>
                </a:lnTo>
                <a:lnTo>
                  <a:pt x="6450838" y="6191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63" y="179831"/>
            <a:ext cx="5749925" cy="32194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96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63" y="639572"/>
            <a:ext cx="6328410" cy="369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35890">
              <a:lnSpc>
                <a:spcPts val="1505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c. Chế </a:t>
            </a:r>
            <a:r>
              <a:rPr dirty="0" sz="1300" b="1">
                <a:latin typeface="Times New Roman"/>
                <a:cs typeface="Times New Roman"/>
              </a:rPr>
              <a:t>độ </a:t>
            </a:r>
            <a:r>
              <a:rPr dirty="0" sz="1300" spc="-5" b="1">
                <a:latin typeface="Times New Roman"/>
                <a:cs typeface="Times New Roman"/>
              </a:rPr>
              <a:t>canh </a:t>
            </a:r>
            <a:r>
              <a:rPr dirty="0" sz="1300" b="1">
                <a:latin typeface="Times New Roman"/>
                <a:cs typeface="Times New Roman"/>
              </a:rPr>
              <a:t>giữa( đếm </a:t>
            </a:r>
            <a:r>
              <a:rPr dirty="0" sz="1300" spc="-5" b="1">
                <a:latin typeface="Times New Roman"/>
                <a:cs typeface="Times New Roman"/>
              </a:rPr>
              <a:t>lên/xuống)-Center-aligned </a:t>
            </a:r>
            <a:r>
              <a:rPr dirty="0" sz="1300" spc="-10" b="1">
                <a:latin typeface="Times New Roman"/>
                <a:cs typeface="Times New Roman"/>
              </a:rPr>
              <a:t>mode </a:t>
            </a:r>
            <a:r>
              <a:rPr dirty="0" sz="1300" b="1">
                <a:latin typeface="Times New Roman"/>
                <a:cs typeface="Times New Roman"/>
              </a:rPr>
              <a:t>(up/down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counting)</a:t>
            </a:r>
            <a:endParaRPr sz="1300">
              <a:latin typeface="Times New Roman"/>
              <a:cs typeface="Times New Roman"/>
            </a:endParaRPr>
          </a:p>
          <a:p>
            <a:pPr algn="just" marL="12700" marR="6350" indent="287655">
              <a:lnSpc>
                <a:spcPct val="958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Trong chế độ canh giữa, bộ đếm sẽ </a:t>
            </a:r>
            <a:r>
              <a:rPr dirty="0" sz="1300">
                <a:latin typeface="Times New Roman"/>
                <a:cs typeface="Times New Roman"/>
              </a:rPr>
              <a:t>đếm từ </a:t>
            </a:r>
            <a:r>
              <a:rPr dirty="0" sz="1300" spc="-5">
                <a:latin typeface="Times New Roman"/>
                <a:cs typeface="Times New Roman"/>
              </a:rPr>
              <a:t>0 đến giá trị bé hơn </a:t>
            </a:r>
            <a:r>
              <a:rPr dirty="0" sz="1300" spc="-10">
                <a:latin typeface="Times New Roman"/>
                <a:cs typeface="Times New Roman"/>
              </a:rPr>
              <a:t>giá </a:t>
            </a:r>
            <a:r>
              <a:rPr dirty="0" sz="1300" spc="-5">
                <a:latin typeface="Times New Roman"/>
                <a:cs typeface="Times New Roman"/>
              </a:rPr>
              <a:t>trị tự động nạp lại 1 đơn  vị( </a:t>
            </a:r>
            <a:r>
              <a:rPr dirty="0" sz="1300">
                <a:latin typeface="Times New Roman"/>
                <a:cs typeface="Times New Roman"/>
              </a:rPr>
              <a:t>TIMx_ARR -1) </a:t>
            </a:r>
            <a:r>
              <a:rPr dirty="0" sz="1300" spc="-5">
                <a:latin typeface="Times New Roman"/>
                <a:cs typeface="Times New Roman"/>
              </a:rPr>
              <a:t>và </a:t>
            </a:r>
            <a:r>
              <a:rPr dirty="0" sz="1300">
                <a:latin typeface="Times New Roman"/>
                <a:cs typeface="Times New Roman"/>
              </a:rPr>
              <a:t>tạo </a:t>
            </a:r>
            <a:r>
              <a:rPr dirty="0" sz="1300" spc="-5">
                <a:latin typeface="Times New Roman"/>
                <a:cs typeface="Times New Roman"/>
              </a:rPr>
              <a:t>sự kiện tràn, tiếp </a:t>
            </a:r>
            <a:r>
              <a:rPr dirty="0" sz="1300">
                <a:latin typeface="Times New Roman"/>
                <a:cs typeface="Times New Roman"/>
              </a:rPr>
              <a:t>đó bộ đếm </a:t>
            </a:r>
            <a:r>
              <a:rPr dirty="0" sz="1300" spc="-5">
                <a:latin typeface="Times New Roman"/>
                <a:cs typeface="Times New Roman"/>
              </a:rPr>
              <a:t>sẽ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từ </a:t>
            </a:r>
            <a:r>
              <a:rPr dirty="0" sz="1300">
                <a:latin typeface="Times New Roman"/>
                <a:cs typeface="Times New Roman"/>
              </a:rPr>
              <a:t>giá </a:t>
            </a:r>
            <a:r>
              <a:rPr dirty="0" sz="1300" spc="-5">
                <a:latin typeface="Times New Roman"/>
                <a:cs typeface="Times New Roman"/>
              </a:rPr>
              <a:t>trị tự nạp lại trở về 1 rồi  cũng tạo 1 sự kiện tràn. </a:t>
            </a:r>
            <a:r>
              <a:rPr dirty="0" sz="1300" spc="-10">
                <a:latin typeface="Times New Roman"/>
                <a:cs typeface="Times New Roman"/>
              </a:rPr>
              <a:t>Sau </a:t>
            </a:r>
            <a:r>
              <a:rPr dirty="0" sz="1300" spc="-5">
                <a:latin typeface="Times New Roman"/>
                <a:cs typeface="Times New Roman"/>
              </a:rPr>
              <a:t>đó, </a:t>
            </a:r>
            <a:r>
              <a:rPr dirty="0" sz="1300" spc="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lại đếm lên </a:t>
            </a:r>
            <a:r>
              <a:rPr dirty="0" sz="1300" spc="-5">
                <a:latin typeface="Times New Roman"/>
                <a:cs typeface="Times New Roman"/>
              </a:rPr>
              <a:t>lại từ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0.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800"/>
              </a:lnSpc>
              <a:spcBef>
                <a:spcPts val="5"/>
              </a:spcBef>
            </a:pPr>
            <a:r>
              <a:rPr dirty="0" sz="1300" spc="-5">
                <a:latin typeface="Times New Roman"/>
                <a:cs typeface="Times New Roman"/>
              </a:rPr>
              <a:t>Trong chế độ </a:t>
            </a:r>
            <a:r>
              <a:rPr dirty="0" sz="1300">
                <a:latin typeface="Times New Roman"/>
                <a:cs typeface="Times New Roman"/>
              </a:rPr>
              <a:t>canh </a:t>
            </a:r>
            <a:r>
              <a:rPr dirty="0" sz="1300" spc="-5">
                <a:latin typeface="Times New Roman"/>
                <a:cs typeface="Times New Roman"/>
              </a:rPr>
              <a:t>giữa, bit DIR trong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TIMx_CR1 </a:t>
            </a:r>
            <a:r>
              <a:rPr dirty="0" sz="1300">
                <a:latin typeface="Times New Roman"/>
                <a:cs typeface="Times New Roman"/>
              </a:rPr>
              <a:t>giúp </a:t>
            </a:r>
            <a:r>
              <a:rPr dirty="0" sz="1300" spc="-5">
                <a:latin typeface="Times New Roman"/>
                <a:cs typeface="Times New Roman"/>
              </a:rPr>
              <a:t>ta </a:t>
            </a:r>
            <a:r>
              <a:rPr dirty="0" sz="1300">
                <a:latin typeface="Times New Roman"/>
                <a:cs typeface="Times New Roman"/>
              </a:rPr>
              <a:t>xác </a:t>
            </a:r>
            <a:r>
              <a:rPr dirty="0" sz="1300" spc="-5">
                <a:latin typeface="Times New Roman"/>
                <a:cs typeface="Times New Roman"/>
              </a:rPr>
              <a:t>định được </a:t>
            </a:r>
            <a:r>
              <a:rPr dirty="0" sz="1300">
                <a:latin typeface="Times New Roman"/>
                <a:cs typeface="Times New Roman"/>
              </a:rPr>
              <a:t>chiều  đếm </a:t>
            </a:r>
            <a:r>
              <a:rPr dirty="0" sz="1300" spc="-5">
                <a:latin typeface="Times New Roman"/>
                <a:cs typeface="Times New Roman"/>
              </a:rPr>
              <a:t>hiện tại của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và trạng thái bit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được cập nhật bằng </a:t>
            </a:r>
            <a:r>
              <a:rPr dirty="0" sz="1300">
                <a:latin typeface="Times New Roman"/>
                <a:cs typeface="Times New Roman"/>
              </a:rPr>
              <a:t>phần </a:t>
            </a:r>
            <a:r>
              <a:rPr dirty="0" sz="1300" spc="-5">
                <a:latin typeface="Times New Roman"/>
                <a:cs typeface="Times New Roman"/>
              </a:rPr>
              <a:t>cứng, người dùng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không  </a:t>
            </a:r>
            <a:r>
              <a:rPr dirty="0" sz="1300" spc="-5">
                <a:latin typeface="Times New Roman"/>
                <a:cs typeface="Times New Roman"/>
              </a:rPr>
              <a:t>được phép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ghi.</a:t>
            </a:r>
            <a:endParaRPr sz="1300">
              <a:latin typeface="Times New Roman"/>
              <a:cs typeface="Times New Roman"/>
            </a:endParaRPr>
          </a:p>
          <a:p>
            <a:pPr algn="just" marL="300355">
              <a:lnSpc>
                <a:spcPts val="1500"/>
              </a:lnSpc>
            </a:pPr>
            <a:r>
              <a:rPr dirty="0" sz="1300" spc="-5">
                <a:latin typeface="Times New Roman"/>
                <a:cs typeface="Times New Roman"/>
              </a:rPr>
              <a:t>Sự kiện </a:t>
            </a:r>
            <a:r>
              <a:rPr dirty="0" sz="1300">
                <a:latin typeface="Times New Roman"/>
                <a:cs typeface="Times New Roman"/>
              </a:rPr>
              <a:t>cập </a:t>
            </a:r>
            <a:r>
              <a:rPr dirty="0" sz="1300" spc="-5">
                <a:latin typeface="Times New Roman"/>
                <a:cs typeface="Times New Roman"/>
              </a:rPr>
              <a:t>nhật </a:t>
            </a:r>
            <a:r>
              <a:rPr dirty="0" sz="1300">
                <a:latin typeface="Times New Roman"/>
                <a:cs typeface="Times New Roman"/>
              </a:rPr>
              <a:t>có </a:t>
            </a:r>
            <a:r>
              <a:rPr dirty="0" sz="1300" spc="-5">
                <a:latin typeface="Times New Roman"/>
                <a:cs typeface="Times New Roman"/>
              </a:rPr>
              <a:t>thể được tạo ra </a:t>
            </a:r>
            <a:r>
              <a:rPr dirty="0" sz="1300" spc="-10">
                <a:latin typeface="Times New Roman"/>
                <a:cs typeface="Times New Roman"/>
              </a:rPr>
              <a:t>mỗi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khi:</a:t>
            </a:r>
            <a:endParaRPr sz="1300">
              <a:latin typeface="Times New Roman"/>
              <a:cs typeface="Times New Roman"/>
            </a:endParaRPr>
          </a:p>
          <a:p>
            <a:pPr algn="just" marL="55372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tràn</a:t>
            </a:r>
            <a:endParaRPr sz="1300">
              <a:latin typeface="Times New Roman"/>
              <a:cs typeface="Times New Roman"/>
            </a:endParaRPr>
          </a:p>
          <a:p>
            <a:pPr marL="553720" marR="8255" indent="-229235">
              <a:lnSpc>
                <a:spcPts val="1500"/>
              </a:lnSpc>
              <a:spcBef>
                <a:spcPts val="12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Set bit UG </a:t>
            </a:r>
            <a:r>
              <a:rPr dirty="0" sz="1300">
                <a:latin typeface="Times New Roman"/>
                <a:cs typeface="Times New Roman"/>
              </a:rPr>
              <a:t>trong thanh </a:t>
            </a:r>
            <a:r>
              <a:rPr dirty="0" sz="1300" spc="-5">
                <a:latin typeface="Times New Roman"/>
                <a:cs typeface="Times New Roman"/>
              </a:rPr>
              <a:t>ghi </a:t>
            </a:r>
            <a:r>
              <a:rPr dirty="0" sz="1300">
                <a:latin typeface="Times New Roman"/>
                <a:cs typeface="Times New Roman"/>
              </a:rPr>
              <a:t>TIMx_EGR bằng phần </a:t>
            </a:r>
            <a:r>
              <a:rPr dirty="0" sz="1300" spc="-5">
                <a:latin typeface="Times New Roman"/>
                <a:cs typeface="Times New Roman"/>
              </a:rPr>
              <a:t>mềm </a:t>
            </a:r>
            <a:r>
              <a:rPr dirty="0" sz="1300">
                <a:latin typeface="Times New Roman"/>
                <a:cs typeface="Times New Roman"/>
              </a:rPr>
              <a:t>hoặc </a:t>
            </a:r>
            <a:r>
              <a:rPr dirty="0" sz="1300" spc="-5">
                <a:latin typeface="Times New Roman"/>
                <a:cs typeface="Times New Roman"/>
              </a:rPr>
              <a:t>sử dụng chế độ </a:t>
            </a:r>
            <a:r>
              <a:rPr dirty="0" sz="1300">
                <a:latin typeface="Times New Roman"/>
                <a:cs typeface="Times New Roman"/>
              </a:rPr>
              <a:t>tớ. Trong  </a:t>
            </a:r>
            <a:r>
              <a:rPr dirty="0" sz="1300" spc="-5">
                <a:latin typeface="Times New Roman"/>
                <a:cs typeface="Times New Roman"/>
              </a:rPr>
              <a:t>trường </a:t>
            </a:r>
            <a:r>
              <a:rPr dirty="0" sz="1300" spc="-10">
                <a:latin typeface="Times New Roman"/>
                <a:cs typeface="Times New Roman"/>
              </a:rPr>
              <a:t>hợp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sẽ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lại từ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  <a:p>
            <a:pPr marL="300355">
              <a:lnSpc>
                <a:spcPts val="1420"/>
              </a:lnSpc>
            </a:pPr>
            <a:r>
              <a:rPr dirty="0" sz="1300" spc="-5">
                <a:latin typeface="Times New Roman"/>
                <a:cs typeface="Times New Roman"/>
              </a:rPr>
              <a:t>Sự </a:t>
            </a:r>
            <a:r>
              <a:rPr dirty="0" sz="1300">
                <a:latin typeface="Times New Roman"/>
                <a:cs typeface="Times New Roman"/>
              </a:rPr>
              <a:t>kiện cập nhật </a:t>
            </a:r>
            <a:r>
              <a:rPr dirty="0" sz="1300" spc="-5">
                <a:latin typeface="Times New Roman"/>
                <a:cs typeface="Times New Roman"/>
              </a:rPr>
              <a:t>UEV </a:t>
            </a:r>
            <a:r>
              <a:rPr dirty="0" sz="1300">
                <a:latin typeface="Times New Roman"/>
                <a:cs typeface="Times New Roman"/>
              </a:rPr>
              <a:t>có thể </a:t>
            </a:r>
            <a:r>
              <a:rPr dirty="0" sz="1300" spc="-5">
                <a:latin typeface="Times New Roman"/>
                <a:cs typeface="Times New Roman"/>
              </a:rPr>
              <a:t>được tắt </a:t>
            </a:r>
            <a:r>
              <a:rPr dirty="0" sz="1300">
                <a:latin typeface="Times New Roman"/>
                <a:cs typeface="Times New Roman"/>
              </a:rPr>
              <a:t>bằng phần mềm </a:t>
            </a:r>
            <a:r>
              <a:rPr dirty="0" sz="1300" spc="-5">
                <a:latin typeface="Times New Roman"/>
                <a:cs typeface="Times New Roman"/>
              </a:rPr>
              <a:t>bằng </a:t>
            </a:r>
            <a:r>
              <a:rPr dirty="0" sz="1300">
                <a:latin typeface="Times New Roman"/>
                <a:cs typeface="Times New Roman"/>
              </a:rPr>
              <a:t>cách </a:t>
            </a:r>
            <a:r>
              <a:rPr dirty="0" sz="1300" spc="-5">
                <a:latin typeface="Times New Roman"/>
                <a:cs typeface="Times New Roman"/>
              </a:rPr>
              <a:t>set bit </a:t>
            </a:r>
            <a:r>
              <a:rPr dirty="0" sz="1300">
                <a:latin typeface="Times New Roman"/>
                <a:cs typeface="Times New Roman"/>
              </a:rPr>
              <a:t>UDIS trong</a:t>
            </a:r>
            <a:r>
              <a:rPr dirty="0" sz="1300" spc="2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thanh</a:t>
            </a:r>
            <a:endParaRPr sz="1300">
              <a:latin typeface="Times New Roman"/>
              <a:cs typeface="Times New Roman"/>
            </a:endParaRPr>
          </a:p>
          <a:p>
            <a:pPr marL="12700" marR="6985">
              <a:lnSpc>
                <a:spcPts val="1500"/>
              </a:lnSpc>
              <a:spcBef>
                <a:spcPts val="70"/>
              </a:spcBef>
            </a:pPr>
            <a:r>
              <a:rPr dirty="0" sz="1300" spc="-5">
                <a:latin typeface="Times New Roman"/>
                <a:cs typeface="Times New Roman"/>
              </a:rPr>
              <a:t>ghi TIMx_CR1. Việc </a:t>
            </a:r>
            <a:r>
              <a:rPr dirty="0" sz="1300">
                <a:latin typeface="Times New Roman"/>
                <a:cs typeface="Times New Roman"/>
              </a:rPr>
              <a:t>tắt </a:t>
            </a:r>
            <a:r>
              <a:rPr dirty="0" sz="1300" spc="-5">
                <a:latin typeface="Times New Roman"/>
                <a:cs typeface="Times New Roman"/>
              </a:rPr>
              <a:t>sự kiện cập nhật </a:t>
            </a:r>
            <a:r>
              <a:rPr dirty="0" sz="1300">
                <a:latin typeface="Times New Roman"/>
                <a:cs typeface="Times New Roman"/>
              </a:rPr>
              <a:t>giúp bộ đếm </a:t>
            </a:r>
            <a:r>
              <a:rPr dirty="0" sz="1300" spc="-5">
                <a:latin typeface="Times New Roman"/>
                <a:cs typeface="Times New Roman"/>
              </a:rPr>
              <a:t>không bị </a:t>
            </a:r>
            <a:r>
              <a:rPr dirty="0" sz="1300">
                <a:latin typeface="Times New Roman"/>
                <a:cs typeface="Times New Roman"/>
              </a:rPr>
              <a:t>cập </a:t>
            </a:r>
            <a:r>
              <a:rPr dirty="0" sz="1300" spc="-5">
                <a:latin typeface="Times New Roman"/>
                <a:cs typeface="Times New Roman"/>
              </a:rPr>
              <a:t>nhật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cũ </a:t>
            </a:r>
            <a:r>
              <a:rPr dirty="0" sz="1300">
                <a:latin typeface="Times New Roman"/>
                <a:cs typeface="Times New Roman"/>
              </a:rPr>
              <a:t>trong </a:t>
            </a:r>
            <a:r>
              <a:rPr dirty="0" sz="1300" spc="-5">
                <a:latin typeface="Times New Roman"/>
                <a:cs typeface="Times New Roman"/>
              </a:rPr>
              <a:t>khi  đang cài đặt giá trị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mới.</a:t>
            </a:r>
            <a:endParaRPr sz="1300">
              <a:latin typeface="Times New Roman"/>
              <a:cs typeface="Times New Roman"/>
            </a:endParaRPr>
          </a:p>
          <a:p>
            <a:pPr marL="300355">
              <a:lnSpc>
                <a:spcPts val="1450"/>
              </a:lnSpc>
            </a:pPr>
            <a:r>
              <a:rPr dirty="0" sz="1300" spc="-5">
                <a:latin typeface="Times New Roman"/>
                <a:cs typeface="Times New Roman"/>
              </a:rPr>
              <a:t>Khi sự </a:t>
            </a:r>
            <a:r>
              <a:rPr dirty="0" sz="1300">
                <a:latin typeface="Times New Roman"/>
                <a:cs typeface="Times New Roman"/>
              </a:rPr>
              <a:t>kiện </a:t>
            </a:r>
            <a:r>
              <a:rPr dirty="0" sz="1300" spc="-5">
                <a:latin typeface="Times New Roman"/>
                <a:cs typeface="Times New Roman"/>
              </a:rPr>
              <a:t>cập </a:t>
            </a:r>
            <a:r>
              <a:rPr dirty="0" sz="1300">
                <a:latin typeface="Times New Roman"/>
                <a:cs typeface="Times New Roman"/>
              </a:rPr>
              <a:t>nhật xảy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thì:</a:t>
            </a:r>
            <a:endParaRPr sz="13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Cờ cập </a:t>
            </a:r>
            <a:r>
              <a:rPr dirty="0" sz="1300">
                <a:latin typeface="Times New Roman"/>
                <a:cs typeface="Times New Roman"/>
              </a:rPr>
              <a:t>nhật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set</a:t>
            </a:r>
            <a:endParaRPr sz="13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Giá trị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 được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từ thanh ghi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TIMx_RCR</a:t>
            </a:r>
            <a:endParaRPr sz="1300">
              <a:latin typeface="Times New Roman"/>
              <a:cs typeface="Times New Roman"/>
            </a:endParaRPr>
          </a:p>
          <a:p>
            <a:pPr marL="300355" marR="1657350" indent="24130">
              <a:lnSpc>
                <a:spcPts val="1500"/>
              </a:lnSpc>
              <a:spcBef>
                <a:spcPts val="12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Giá trị của </a:t>
            </a:r>
            <a:r>
              <a:rPr dirty="0" sz="1300">
                <a:latin typeface="Times New Roman"/>
                <a:cs typeface="Times New Roman"/>
              </a:rPr>
              <a:t>bộ </a:t>
            </a:r>
            <a:r>
              <a:rPr dirty="0" sz="1300" spc="-5">
                <a:latin typeface="Times New Roman"/>
                <a:cs typeface="Times New Roman"/>
              </a:rPr>
              <a:t>chia </a:t>
            </a:r>
            <a:r>
              <a:rPr dirty="0" sz="1300">
                <a:latin typeface="Times New Roman"/>
                <a:cs typeface="Times New Roman"/>
              </a:rPr>
              <a:t>trước </a:t>
            </a:r>
            <a:r>
              <a:rPr dirty="0" sz="1300" spc="-5">
                <a:latin typeface="Times New Roman"/>
                <a:cs typeface="Times New Roman"/>
              </a:rPr>
              <a:t>được nạp lại từ thanh ghi TIMx_PSC  Sự kiện </a:t>
            </a:r>
            <a:r>
              <a:rPr dirty="0" sz="1300">
                <a:latin typeface="Times New Roman"/>
                <a:cs typeface="Times New Roman"/>
              </a:rPr>
              <a:t>cập </a:t>
            </a:r>
            <a:r>
              <a:rPr dirty="0" sz="1300" spc="-5">
                <a:latin typeface="Times New Roman"/>
                <a:cs typeface="Times New Roman"/>
              </a:rPr>
              <a:t>nhật </a:t>
            </a:r>
            <a:r>
              <a:rPr dirty="0" sz="1300">
                <a:latin typeface="Times New Roman"/>
                <a:cs typeface="Times New Roman"/>
              </a:rPr>
              <a:t>có </a:t>
            </a:r>
            <a:r>
              <a:rPr dirty="0" sz="1300" spc="-5">
                <a:latin typeface="Times New Roman"/>
                <a:cs typeface="Times New Roman"/>
              </a:rPr>
              <a:t>thể tạo ra </a:t>
            </a:r>
            <a:r>
              <a:rPr dirty="0" sz="1300" spc="-10">
                <a:latin typeface="Times New Roman"/>
                <a:cs typeface="Times New Roman"/>
              </a:rPr>
              <a:t>yêu </a:t>
            </a:r>
            <a:r>
              <a:rPr dirty="0" sz="1300" spc="-5">
                <a:latin typeface="Times New Roman"/>
                <a:cs typeface="Times New Roman"/>
              </a:rPr>
              <a:t>cầu </a:t>
            </a:r>
            <a:r>
              <a:rPr dirty="0" sz="1300">
                <a:latin typeface="Times New Roman"/>
                <a:cs typeface="Times New Roman"/>
              </a:rPr>
              <a:t>ngắt </a:t>
            </a:r>
            <a:r>
              <a:rPr dirty="0" sz="1300" spc="-5">
                <a:latin typeface="Times New Roman"/>
                <a:cs typeface="Times New Roman"/>
              </a:rPr>
              <a:t>hoặc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DMA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963" y="7559420"/>
            <a:ext cx="6327140" cy="2346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8.4 </a:t>
            </a:r>
            <a:r>
              <a:rPr dirty="0" sz="1300" spc="-5">
                <a:latin typeface="Times New Roman"/>
                <a:cs typeface="Times New Roman"/>
              </a:rPr>
              <a:t>Chế độ canh giữa </a:t>
            </a:r>
            <a:r>
              <a:rPr dirty="0" sz="1300" spc="-10">
                <a:latin typeface="Times New Roman"/>
                <a:cs typeface="Times New Roman"/>
              </a:rPr>
              <a:t>với </a:t>
            </a:r>
            <a:r>
              <a:rPr dirty="0" sz="1300" spc="-5">
                <a:latin typeface="Times New Roman"/>
                <a:cs typeface="Times New Roman"/>
              </a:rPr>
              <a:t>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tự động nạp lại la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0x06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lvl="2" marL="382905" indent="-370840">
              <a:lnSpc>
                <a:spcPts val="1510"/>
              </a:lnSpc>
              <a:buAutoNum type="arabicPeriod" startAt="2"/>
              <a:tabLst>
                <a:tab pos="3835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Chế độ đếm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lặp</a:t>
            </a:r>
            <a:endParaRPr sz="1300">
              <a:latin typeface="Times New Roman"/>
              <a:cs typeface="Times New Roman"/>
            </a:endParaRPr>
          </a:p>
          <a:p>
            <a:pPr marL="12700" marR="6350" indent="287655">
              <a:lnSpc>
                <a:spcPts val="1490"/>
              </a:lnSpc>
              <a:spcBef>
                <a:spcPts val="60"/>
              </a:spcBef>
            </a:pPr>
            <a:r>
              <a:rPr dirty="0" sz="1300" spc="-5">
                <a:latin typeface="Times New Roman"/>
                <a:cs typeface="Times New Roman"/>
              </a:rPr>
              <a:t>Sự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kiện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cập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nhật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UEV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chỉ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xảy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khi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giá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trị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của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bộ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lặp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bằng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0.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Giá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trị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đếm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lặp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cài  </a:t>
            </a:r>
            <a:r>
              <a:rPr dirty="0" sz="1300" spc="-5">
                <a:latin typeface="Times New Roman"/>
                <a:cs typeface="Times New Roman"/>
              </a:rPr>
              <a:t>đặt bởi người lập </a:t>
            </a:r>
            <a:r>
              <a:rPr dirty="0" sz="1300">
                <a:latin typeface="Times New Roman"/>
                <a:cs typeface="Times New Roman"/>
              </a:rPr>
              <a:t>trình </a:t>
            </a:r>
            <a:r>
              <a:rPr dirty="0" sz="1300" spc="-5">
                <a:latin typeface="Times New Roman"/>
                <a:cs typeface="Times New Roman"/>
              </a:rPr>
              <a:t>và giá </a:t>
            </a:r>
            <a:r>
              <a:rPr dirty="0" sz="1300">
                <a:latin typeface="Times New Roman"/>
                <a:cs typeface="Times New Roman"/>
              </a:rPr>
              <a:t>trị này </a:t>
            </a:r>
            <a:r>
              <a:rPr dirty="0" sz="1300" spc="-5">
                <a:latin typeface="Times New Roman"/>
                <a:cs typeface="Times New Roman"/>
              </a:rPr>
              <a:t>chỉ giảm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khi:</a:t>
            </a:r>
            <a:endParaRPr sz="1300">
              <a:latin typeface="Times New Roman"/>
              <a:cs typeface="Times New Roman"/>
            </a:endParaRPr>
          </a:p>
          <a:p>
            <a:pPr lvl="3" marL="553720" indent="-229235">
              <a:lnSpc>
                <a:spcPts val="1555"/>
              </a:lnSpc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Mỗi lần bộ </a:t>
            </a:r>
            <a:r>
              <a:rPr dirty="0" sz="1300">
                <a:latin typeface="Times New Roman"/>
                <a:cs typeface="Times New Roman"/>
              </a:rPr>
              <a:t>đếm tràn trên </a:t>
            </a:r>
            <a:r>
              <a:rPr dirty="0" sz="1300" spc="-5">
                <a:latin typeface="Times New Roman"/>
                <a:cs typeface="Times New Roman"/>
              </a:rPr>
              <a:t>ở chế độ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lên</a:t>
            </a:r>
            <a:endParaRPr sz="1300">
              <a:latin typeface="Times New Roman"/>
              <a:cs typeface="Times New Roman"/>
            </a:endParaRPr>
          </a:p>
          <a:p>
            <a:pPr lvl="3" marL="55372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Mỗi lần bộ </a:t>
            </a:r>
            <a:r>
              <a:rPr dirty="0" sz="1300">
                <a:latin typeface="Times New Roman"/>
                <a:cs typeface="Times New Roman"/>
              </a:rPr>
              <a:t>đếm tràn dưới </a:t>
            </a:r>
            <a:r>
              <a:rPr dirty="0" sz="1300" spc="-5">
                <a:latin typeface="Times New Roman"/>
                <a:cs typeface="Times New Roman"/>
              </a:rPr>
              <a:t>ở chế độ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xuống</a:t>
            </a:r>
            <a:endParaRPr sz="1300">
              <a:latin typeface="Times New Roman"/>
              <a:cs typeface="Times New Roman"/>
            </a:endParaRPr>
          </a:p>
          <a:p>
            <a:pPr lvl="3" marL="553720" indent="-229235">
              <a:lnSpc>
                <a:spcPts val="1530"/>
              </a:lnSpc>
              <a:spcBef>
                <a:spcPts val="20"/>
              </a:spcBef>
              <a:buFont typeface="Symbol"/>
              <a:buChar char=""/>
              <a:tabLst>
                <a:tab pos="553720" algn="l"/>
                <a:tab pos="554355" algn="l"/>
              </a:tabLst>
            </a:pPr>
            <a:r>
              <a:rPr dirty="0" sz="1300" spc="-5">
                <a:latin typeface="Times New Roman"/>
                <a:cs typeface="Times New Roman"/>
              </a:rPr>
              <a:t>Mỗi lần bộ </a:t>
            </a:r>
            <a:r>
              <a:rPr dirty="0" sz="1300">
                <a:latin typeface="Times New Roman"/>
                <a:cs typeface="Times New Roman"/>
              </a:rPr>
              <a:t>đếm tràn trên </a:t>
            </a:r>
            <a:r>
              <a:rPr dirty="0" sz="1300" spc="-5">
                <a:latin typeface="Times New Roman"/>
                <a:cs typeface="Times New Roman"/>
              </a:rPr>
              <a:t>và tràn dưới ở chế </a:t>
            </a:r>
            <a:r>
              <a:rPr dirty="0" sz="1300">
                <a:latin typeface="Times New Roman"/>
                <a:cs typeface="Times New Roman"/>
              </a:rPr>
              <a:t>độ đếm </a:t>
            </a:r>
            <a:r>
              <a:rPr dirty="0" sz="1300" spc="-5">
                <a:latin typeface="Times New Roman"/>
                <a:cs typeface="Times New Roman"/>
              </a:rPr>
              <a:t>lên </a:t>
            </a:r>
            <a:r>
              <a:rPr dirty="0" sz="1300">
                <a:latin typeface="Times New Roman"/>
                <a:cs typeface="Times New Roman"/>
              </a:rPr>
              <a:t>xuống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600"/>
              </a:lnSpc>
              <a:spcBef>
                <a:spcPts val="40"/>
              </a:spcBef>
            </a:pPr>
            <a:r>
              <a:rPr dirty="0" sz="1300" spc="-5">
                <a:latin typeface="Times New Roman"/>
                <a:cs typeface="Times New Roman"/>
              </a:rPr>
              <a:t>Khi tạo ra sự kiện cập nhật bằng phần </a:t>
            </a:r>
            <a:r>
              <a:rPr dirty="0" sz="1300" spc="-10">
                <a:latin typeface="Times New Roman"/>
                <a:cs typeface="Times New Roman"/>
              </a:rPr>
              <a:t>mềm( </a:t>
            </a:r>
            <a:r>
              <a:rPr dirty="0" sz="1300" spc="-5">
                <a:latin typeface="Times New Roman"/>
                <a:cs typeface="Times New Roman"/>
              </a:rPr>
              <a:t>set bit UG </a:t>
            </a:r>
            <a:r>
              <a:rPr dirty="0" sz="1300">
                <a:latin typeface="Times New Roman"/>
                <a:cs typeface="Times New Roman"/>
              </a:rPr>
              <a:t>trong thanh </a:t>
            </a:r>
            <a:r>
              <a:rPr dirty="0" sz="1300" spc="-5">
                <a:latin typeface="Times New Roman"/>
                <a:cs typeface="Times New Roman"/>
              </a:rPr>
              <a:t>ghi TIMx_EGR) </a:t>
            </a:r>
            <a:r>
              <a:rPr dirty="0" sz="1300" spc="5">
                <a:latin typeface="Times New Roman"/>
                <a:cs typeface="Times New Roman"/>
              </a:rPr>
              <a:t>hoặc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bằng phần cứng </a:t>
            </a:r>
            <a:r>
              <a:rPr dirty="0" sz="1300">
                <a:latin typeface="Times New Roman"/>
                <a:cs typeface="Times New Roman"/>
              </a:rPr>
              <a:t>thông </a:t>
            </a:r>
            <a:r>
              <a:rPr dirty="0" sz="1300" spc="-5">
                <a:latin typeface="Times New Roman"/>
                <a:cs typeface="Times New Roman"/>
              </a:rPr>
              <a:t>qua chế độ tớ </a:t>
            </a:r>
            <a:r>
              <a:rPr dirty="0" sz="1300">
                <a:latin typeface="Times New Roman"/>
                <a:cs typeface="Times New Roman"/>
              </a:rPr>
              <a:t>thì </a:t>
            </a:r>
            <a:r>
              <a:rPr dirty="0" sz="1300" spc="-5">
                <a:latin typeface="Times New Roman"/>
                <a:cs typeface="Times New Roman"/>
              </a:rPr>
              <a:t>quá </a:t>
            </a:r>
            <a:r>
              <a:rPr dirty="0" sz="1300">
                <a:latin typeface="Times New Roman"/>
                <a:cs typeface="Times New Roman"/>
              </a:rPr>
              <a:t>trình </a:t>
            </a:r>
            <a:r>
              <a:rPr dirty="0" sz="1300" spc="-5">
                <a:latin typeface="Times New Roman"/>
                <a:cs typeface="Times New Roman"/>
              </a:rPr>
              <a:t>cập nhật </a:t>
            </a:r>
            <a:r>
              <a:rPr dirty="0" sz="1300" spc="5">
                <a:latin typeface="Times New Roman"/>
                <a:cs typeface="Times New Roman"/>
              </a:rPr>
              <a:t>xảy </a:t>
            </a:r>
            <a:r>
              <a:rPr dirty="0" sz="1300" spc="-5">
                <a:latin typeface="Times New Roman"/>
                <a:cs typeface="Times New Roman"/>
              </a:rPr>
              <a:t>ra </a:t>
            </a:r>
            <a:r>
              <a:rPr dirty="0" sz="1300">
                <a:latin typeface="Times New Roman"/>
                <a:cs typeface="Times New Roman"/>
              </a:rPr>
              <a:t>ngay lập tức </a:t>
            </a:r>
            <a:r>
              <a:rPr dirty="0" sz="1300" spc="-5">
                <a:latin typeface="Times New Roman"/>
                <a:cs typeface="Times New Roman"/>
              </a:rPr>
              <a:t>bất chấp </a:t>
            </a:r>
            <a:r>
              <a:rPr dirty="0" sz="1300">
                <a:latin typeface="Times New Roman"/>
                <a:cs typeface="Times New Roman"/>
              </a:rPr>
              <a:t>giá trị  đếm </a:t>
            </a:r>
            <a:r>
              <a:rPr dirty="0" sz="1300" spc="-5">
                <a:latin typeface="Times New Roman"/>
                <a:cs typeface="Times New Roman"/>
              </a:rPr>
              <a:t>lặp </a:t>
            </a:r>
            <a:r>
              <a:rPr dirty="0" sz="1300">
                <a:latin typeface="Times New Roman"/>
                <a:cs typeface="Times New Roman"/>
              </a:rPr>
              <a:t>hiện </a:t>
            </a:r>
            <a:r>
              <a:rPr dirty="0" sz="1300" spc="-5">
                <a:latin typeface="Times New Roman"/>
                <a:cs typeface="Times New Roman"/>
              </a:rPr>
              <a:t>tại là </a:t>
            </a:r>
            <a:r>
              <a:rPr dirty="0" sz="1300">
                <a:latin typeface="Times New Roman"/>
                <a:cs typeface="Times New Roman"/>
              </a:rPr>
              <a:t>bao </a:t>
            </a:r>
            <a:r>
              <a:rPr dirty="0" sz="1300" spc="-5">
                <a:latin typeface="Times New Roman"/>
                <a:cs typeface="Times New Roman"/>
              </a:rPr>
              <a:t>nhiêu và </a:t>
            </a:r>
            <a:r>
              <a:rPr dirty="0" sz="1300">
                <a:latin typeface="Times New Roman"/>
                <a:cs typeface="Times New Roman"/>
              </a:rPr>
              <a:t>lúc này giá </a:t>
            </a:r>
            <a:r>
              <a:rPr dirty="0" sz="1300" spc="5">
                <a:latin typeface="Times New Roman"/>
                <a:cs typeface="Times New Roman"/>
              </a:rPr>
              <a:t>trị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 được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thông qua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 TIMx_RCR.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6649" y="4356741"/>
            <a:ext cx="5581270" cy="3229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84" y="179831"/>
            <a:ext cx="5952490" cy="28511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302" y="10268203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97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5454776"/>
            <a:ext cx="6327140" cy="1363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789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latin typeface="Times New Roman"/>
                <a:cs typeface="Times New Roman"/>
              </a:rPr>
              <a:t>Hình 8.5 </a:t>
            </a:r>
            <a:r>
              <a:rPr dirty="0" sz="1300">
                <a:latin typeface="Times New Roman"/>
                <a:cs typeface="Times New Roman"/>
              </a:rPr>
              <a:t>Quan </a:t>
            </a:r>
            <a:r>
              <a:rPr dirty="0" sz="1300" spc="-5">
                <a:latin typeface="Times New Roman"/>
                <a:cs typeface="Times New Roman"/>
              </a:rPr>
              <a:t>hệ giữa sự kiện </a:t>
            </a:r>
            <a:r>
              <a:rPr dirty="0" sz="1300">
                <a:latin typeface="Times New Roman"/>
                <a:cs typeface="Times New Roman"/>
              </a:rPr>
              <a:t>cập nhật </a:t>
            </a:r>
            <a:r>
              <a:rPr dirty="0" sz="1300" spc="-5">
                <a:latin typeface="Times New Roman"/>
                <a:cs typeface="Times New Roman"/>
              </a:rPr>
              <a:t>với giá trị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lặp của 3 chế độ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ts val="1510"/>
              </a:lnSpc>
            </a:pPr>
            <a:r>
              <a:rPr dirty="0" sz="1300" spc="-5" b="1">
                <a:latin typeface="Times New Roman"/>
                <a:cs typeface="Times New Roman"/>
              </a:rPr>
              <a:t>8.3.3 Chế độ input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capture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900"/>
              </a:lnSpc>
              <a:spcBef>
                <a:spcPts val="15"/>
              </a:spcBef>
            </a:pPr>
            <a:r>
              <a:rPr dirty="0" sz="1300" spc="-5">
                <a:latin typeface="Times New Roman"/>
                <a:cs typeface="Times New Roman"/>
              </a:rPr>
              <a:t>Tín hiệu </a:t>
            </a:r>
            <a:r>
              <a:rPr dirty="0" sz="1300">
                <a:latin typeface="Times New Roman"/>
                <a:cs typeface="Times New Roman"/>
              </a:rPr>
              <a:t>cần </a:t>
            </a:r>
            <a:r>
              <a:rPr dirty="0" sz="1300" spc="-5">
                <a:latin typeface="Times New Roman"/>
                <a:cs typeface="Times New Roman"/>
              </a:rPr>
              <a:t>capture thông qua </a:t>
            </a:r>
            <a:r>
              <a:rPr dirty="0" sz="1300">
                <a:latin typeface="Times New Roman"/>
                <a:cs typeface="Times New Roman"/>
              </a:rPr>
              <a:t>ngõ </a:t>
            </a:r>
            <a:r>
              <a:rPr dirty="0" sz="1300" spc="-5">
                <a:latin typeface="Times New Roman"/>
                <a:cs typeface="Times New Roman"/>
              </a:rPr>
              <a:t>vào TIx qua </a:t>
            </a:r>
            <a:r>
              <a:rPr dirty="0" sz="1300">
                <a:latin typeface="Times New Roman"/>
                <a:cs typeface="Times New Roman"/>
              </a:rPr>
              <a:t>bộ </a:t>
            </a:r>
            <a:r>
              <a:rPr dirty="0" sz="1300" spc="-5">
                <a:latin typeface="Times New Roman"/>
                <a:cs typeface="Times New Roman"/>
              </a:rPr>
              <a:t>lọc </a:t>
            </a:r>
            <a:r>
              <a:rPr dirty="0" sz="1300">
                <a:latin typeface="Times New Roman"/>
                <a:cs typeface="Times New Roman"/>
              </a:rPr>
              <a:t>trở thành </a:t>
            </a:r>
            <a:r>
              <a:rPr dirty="0" sz="1300" spc="-5">
                <a:latin typeface="Times New Roman"/>
                <a:cs typeface="Times New Roman"/>
              </a:rPr>
              <a:t>tín hiệu TIxF, </a:t>
            </a:r>
            <a:r>
              <a:rPr dirty="0" sz="1300" spc="-10">
                <a:latin typeface="Times New Roman"/>
                <a:cs typeface="Times New Roman"/>
              </a:rPr>
              <a:t>sau </a:t>
            </a:r>
            <a:r>
              <a:rPr dirty="0" sz="1300" spc="-5">
                <a:latin typeface="Times New Roman"/>
                <a:cs typeface="Times New Roman"/>
              </a:rPr>
              <a:t>đó tín  hiệu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được đưa </a:t>
            </a:r>
            <a:r>
              <a:rPr dirty="0" sz="1300">
                <a:latin typeface="Times New Roman"/>
                <a:cs typeface="Times New Roman"/>
              </a:rPr>
              <a:t>qua </a:t>
            </a:r>
            <a:r>
              <a:rPr dirty="0" sz="1300" spc="-5">
                <a:latin typeface="Times New Roman"/>
                <a:cs typeface="Times New Roman"/>
              </a:rPr>
              <a:t>mạch phát hiện cạnh </a:t>
            </a:r>
            <a:r>
              <a:rPr dirty="0" sz="1300">
                <a:latin typeface="Times New Roman"/>
                <a:cs typeface="Times New Roman"/>
              </a:rPr>
              <a:t>với </a:t>
            </a:r>
            <a:r>
              <a:rPr dirty="0" sz="1300" spc="-5">
                <a:latin typeface="Times New Roman"/>
                <a:cs typeface="Times New Roman"/>
              </a:rPr>
              <a:t>với </a:t>
            </a:r>
            <a:r>
              <a:rPr dirty="0" sz="1300">
                <a:latin typeface="Times New Roman"/>
                <a:cs typeface="Times New Roman"/>
              </a:rPr>
              <a:t>cạnh tích cực </a:t>
            </a:r>
            <a:r>
              <a:rPr dirty="0" sz="1300" spc="-5">
                <a:latin typeface="Times New Roman"/>
                <a:cs typeface="Times New Roman"/>
              </a:rPr>
              <a:t>đã được </a:t>
            </a:r>
            <a:r>
              <a:rPr dirty="0" sz="1300">
                <a:latin typeface="Times New Roman"/>
                <a:cs typeface="Times New Roman"/>
              </a:rPr>
              <a:t>lập trình </a:t>
            </a:r>
            <a:r>
              <a:rPr dirty="0" sz="1300" spc="-5">
                <a:latin typeface="Times New Roman"/>
                <a:cs typeface="Times New Roman"/>
              </a:rPr>
              <a:t>sẵn </a:t>
            </a:r>
            <a:r>
              <a:rPr dirty="0" sz="1300">
                <a:latin typeface="Times New Roman"/>
                <a:cs typeface="Times New Roman"/>
              </a:rPr>
              <a:t>để trở  </a:t>
            </a:r>
            <a:r>
              <a:rPr dirty="0" sz="1300" spc="-5">
                <a:latin typeface="Times New Roman"/>
                <a:cs typeface="Times New Roman"/>
              </a:rPr>
              <a:t>thành tín hiệu TIxFPx. Tín hiệu TIxFPx có thể được dùng </a:t>
            </a:r>
            <a:r>
              <a:rPr dirty="0" sz="1300">
                <a:latin typeface="Times New Roman"/>
                <a:cs typeface="Times New Roman"/>
              </a:rPr>
              <a:t>làm ngõ vào</a:t>
            </a:r>
            <a:r>
              <a:rPr dirty="0" sz="1300" spc="-2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của timer khác </a:t>
            </a:r>
            <a:r>
              <a:rPr dirty="0" sz="1300">
                <a:latin typeface="Times New Roman"/>
                <a:cs typeface="Times New Roman"/>
              </a:rPr>
              <a:t>trong </a:t>
            </a:r>
            <a:r>
              <a:rPr dirty="0" sz="1300" spc="-5">
                <a:latin typeface="Times New Roman"/>
                <a:cs typeface="Times New Roman"/>
              </a:rPr>
              <a:t>chế  độ tớ hoặc đi qua bộ </a:t>
            </a:r>
            <a:r>
              <a:rPr dirty="0" sz="1300">
                <a:latin typeface="Times New Roman"/>
                <a:cs typeface="Times New Roman"/>
              </a:rPr>
              <a:t>chia </a:t>
            </a:r>
            <a:r>
              <a:rPr dirty="0" sz="1300" spc="-5">
                <a:latin typeface="Times New Roman"/>
                <a:cs typeface="Times New Roman"/>
              </a:rPr>
              <a:t>trước để </a:t>
            </a:r>
            <a:r>
              <a:rPr dirty="0" sz="1300">
                <a:latin typeface="Times New Roman"/>
                <a:cs typeface="Times New Roman"/>
              </a:rPr>
              <a:t>làm </a:t>
            </a:r>
            <a:r>
              <a:rPr dirty="0" sz="1300" spc="-5">
                <a:latin typeface="Times New Roman"/>
                <a:cs typeface="Times New Roman"/>
              </a:rPr>
              <a:t>tín </a:t>
            </a:r>
            <a:r>
              <a:rPr dirty="0" sz="1300">
                <a:latin typeface="Times New Roman"/>
                <a:cs typeface="Times New Roman"/>
              </a:rPr>
              <a:t>hiệu </a:t>
            </a:r>
            <a:r>
              <a:rPr dirty="0" sz="1300" spc="-5">
                <a:latin typeface="Times New Roman"/>
                <a:cs typeface="Times New Roman"/>
              </a:rPr>
              <a:t>kích hoạt </a:t>
            </a:r>
            <a:r>
              <a:rPr dirty="0" sz="1300">
                <a:latin typeface="Times New Roman"/>
                <a:cs typeface="Times New Roman"/>
              </a:rPr>
              <a:t>lệnh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9127997"/>
            <a:ext cx="6327775" cy="791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696720">
              <a:lnSpc>
                <a:spcPts val="1525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8.6 </a:t>
            </a:r>
            <a:r>
              <a:rPr dirty="0" sz="1300" spc="-5">
                <a:latin typeface="Times New Roman"/>
                <a:cs typeface="Times New Roman"/>
              </a:rPr>
              <a:t>Mạch </a:t>
            </a:r>
            <a:r>
              <a:rPr dirty="0" sz="1300">
                <a:latin typeface="Times New Roman"/>
                <a:cs typeface="Times New Roman"/>
              </a:rPr>
              <a:t>ngõ vào </a:t>
            </a:r>
            <a:r>
              <a:rPr dirty="0" sz="1300" spc="-5">
                <a:latin typeface="Times New Roman"/>
                <a:cs typeface="Times New Roman"/>
              </a:rPr>
              <a:t>của tín hiệu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800"/>
              </a:lnSpc>
              <a:spcBef>
                <a:spcPts val="30"/>
              </a:spcBef>
            </a:pPr>
            <a:r>
              <a:rPr dirty="0" sz="1300" spc="-5">
                <a:latin typeface="Times New Roman"/>
                <a:cs typeface="Times New Roman"/>
              </a:rPr>
              <a:t>Trong chế độ </a:t>
            </a:r>
            <a:r>
              <a:rPr dirty="0" sz="1300">
                <a:latin typeface="Times New Roman"/>
                <a:cs typeface="Times New Roman"/>
              </a:rPr>
              <a:t>input </a:t>
            </a:r>
            <a:r>
              <a:rPr dirty="0" sz="1300" spc="-5">
                <a:latin typeface="Times New Roman"/>
                <a:cs typeface="Times New Roman"/>
              </a:rPr>
              <a:t>capture, thanh ghi compare/capture( TIMx_CCRx) được sử dụng để</a:t>
            </a:r>
            <a:r>
              <a:rPr dirty="0" sz="1300" spc="-19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lưu  giá trị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hiện tại </a:t>
            </a:r>
            <a:r>
              <a:rPr dirty="0" sz="1300">
                <a:latin typeface="Times New Roman"/>
                <a:cs typeface="Times New Roman"/>
              </a:rPr>
              <a:t>của </a:t>
            </a: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5">
                <a:latin typeface="Times New Roman"/>
                <a:cs typeface="Times New Roman"/>
              </a:rPr>
              <a:t>ngay </a:t>
            </a:r>
            <a:r>
              <a:rPr dirty="0" sz="1300" spc="-5">
                <a:latin typeface="Times New Roman"/>
                <a:cs typeface="Times New Roman"/>
              </a:rPr>
              <a:t>sau </a:t>
            </a:r>
            <a:r>
              <a:rPr dirty="0" sz="1300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nhận được tín hiệu </a:t>
            </a:r>
            <a:r>
              <a:rPr dirty="0" sz="1300" spc="-10">
                <a:latin typeface="Times New Roman"/>
                <a:cs typeface="Times New Roman"/>
              </a:rPr>
              <a:t>yêu </a:t>
            </a:r>
            <a:r>
              <a:rPr dirty="0" sz="1300" spc="-5">
                <a:latin typeface="Times New Roman"/>
                <a:cs typeface="Times New Roman"/>
              </a:rPr>
              <a:t>cầu capture </a:t>
            </a:r>
            <a:r>
              <a:rPr dirty="0" sz="1300">
                <a:latin typeface="Times New Roman"/>
                <a:cs typeface="Times New Roman"/>
              </a:rPr>
              <a:t>ICx. Khi </a:t>
            </a:r>
            <a:r>
              <a:rPr dirty="0" sz="1300" spc="-5">
                <a:latin typeface="Times New Roman"/>
                <a:cs typeface="Times New Roman"/>
              </a:rPr>
              <a:t>quá  </a:t>
            </a:r>
            <a:r>
              <a:rPr dirty="0" sz="1300" spc="-10">
                <a:latin typeface="Times New Roman"/>
                <a:cs typeface="Times New Roman"/>
              </a:rPr>
              <a:t>trình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xảy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cờ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tương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ứng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CCxIF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set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có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thể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phát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sinh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yêu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cầu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ngắt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hoặc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DMA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2174" y="662939"/>
            <a:ext cx="5994563" cy="480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5911" y="6810755"/>
            <a:ext cx="5979668" cy="2317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63" y="179831"/>
            <a:ext cx="5749925" cy="32194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63" y="634999"/>
            <a:ext cx="6327140" cy="19792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300" spc="-5">
                <a:latin typeface="Times New Roman"/>
                <a:cs typeface="Times New Roman"/>
              </a:rPr>
              <a:t>nếu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trước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đó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đã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phép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chúng.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Cờ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CCxIF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có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thể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được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xóa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bằng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phần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mềm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thông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qua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việc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ghi  bit ‘0’ </a:t>
            </a:r>
            <a:r>
              <a:rPr dirty="0" sz="1300">
                <a:latin typeface="Times New Roman"/>
                <a:cs typeface="Times New Roman"/>
              </a:rPr>
              <a:t>vào </a:t>
            </a:r>
            <a:r>
              <a:rPr dirty="0" sz="1300" spc="-5">
                <a:latin typeface="Times New Roman"/>
                <a:cs typeface="Times New Roman"/>
              </a:rPr>
              <a:t>nó hoặc tự động được xóa </a:t>
            </a:r>
            <a:r>
              <a:rPr dirty="0" sz="1300">
                <a:latin typeface="Times New Roman"/>
                <a:cs typeface="Times New Roman"/>
              </a:rPr>
              <a:t>bằng phần </a:t>
            </a:r>
            <a:r>
              <a:rPr dirty="0" sz="1300" spc="-5">
                <a:latin typeface="Times New Roman"/>
                <a:cs typeface="Times New Roman"/>
              </a:rPr>
              <a:t>cứng </a:t>
            </a:r>
            <a:r>
              <a:rPr dirty="0" sz="1300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người </a:t>
            </a:r>
            <a:r>
              <a:rPr dirty="0" sz="1300">
                <a:latin typeface="Times New Roman"/>
                <a:cs typeface="Times New Roman"/>
              </a:rPr>
              <a:t>dùng </a:t>
            </a:r>
            <a:r>
              <a:rPr dirty="0" sz="1300" spc="-5">
                <a:latin typeface="Times New Roman"/>
                <a:cs typeface="Times New Roman"/>
              </a:rPr>
              <a:t>đọc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capture </a:t>
            </a:r>
            <a:r>
              <a:rPr dirty="0" sz="1300">
                <a:latin typeface="Times New Roman"/>
                <a:cs typeface="Times New Roman"/>
              </a:rPr>
              <a:t>được  </a:t>
            </a:r>
            <a:r>
              <a:rPr dirty="0" sz="1300" spc="-5">
                <a:latin typeface="Times New Roman"/>
                <a:cs typeface="Times New Roman"/>
              </a:rPr>
              <a:t>lưu trong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TIMx_CCRx.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lvl="2" marL="382905" indent="-370840">
              <a:lnSpc>
                <a:spcPts val="1505"/>
              </a:lnSpc>
              <a:buAutoNum type="arabicPeriod" startAt="4"/>
              <a:tabLst>
                <a:tab pos="3835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Chế độ PWM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input</a:t>
            </a:r>
            <a:endParaRPr sz="1300">
              <a:latin typeface="Times New Roman"/>
              <a:cs typeface="Times New Roman"/>
            </a:endParaRPr>
          </a:p>
          <a:p>
            <a:pPr marL="177165">
              <a:lnSpc>
                <a:spcPts val="1505"/>
              </a:lnSpc>
            </a:pPr>
            <a:r>
              <a:rPr dirty="0" sz="1300" spc="-5">
                <a:latin typeface="Times New Roman"/>
                <a:cs typeface="Times New Roman"/>
              </a:rPr>
              <a:t>Chế độ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cũng tương tự như chế độ </a:t>
            </a:r>
            <a:r>
              <a:rPr dirty="0" sz="1300">
                <a:latin typeface="Times New Roman"/>
                <a:cs typeface="Times New Roman"/>
              </a:rPr>
              <a:t>input </a:t>
            </a:r>
            <a:r>
              <a:rPr dirty="0" sz="1300" spc="-5">
                <a:latin typeface="Times New Roman"/>
                <a:cs typeface="Times New Roman"/>
              </a:rPr>
              <a:t>capture </a:t>
            </a:r>
            <a:r>
              <a:rPr dirty="0" sz="1300">
                <a:latin typeface="Times New Roman"/>
                <a:cs typeface="Times New Roman"/>
              </a:rPr>
              <a:t>ngoại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trừ:</a:t>
            </a:r>
            <a:endParaRPr sz="1300">
              <a:latin typeface="Times New Roman"/>
              <a:cs typeface="Times New Roman"/>
            </a:endParaRPr>
          </a:p>
          <a:p>
            <a:pPr lvl="3" marL="469900" indent="-2292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2 tín hiệu </a:t>
            </a:r>
            <a:r>
              <a:rPr dirty="0" sz="1300">
                <a:latin typeface="Times New Roman"/>
                <a:cs typeface="Times New Roman"/>
              </a:rPr>
              <a:t>ICx </a:t>
            </a:r>
            <a:r>
              <a:rPr dirty="0" sz="1300" spc="-5">
                <a:latin typeface="Times New Roman"/>
                <a:cs typeface="Times New Roman"/>
              </a:rPr>
              <a:t>được </a:t>
            </a:r>
            <a:r>
              <a:rPr dirty="0" sz="1300" spc="5">
                <a:latin typeface="Times New Roman"/>
                <a:cs typeface="Times New Roman"/>
              </a:rPr>
              <a:t>tạo </a:t>
            </a:r>
            <a:r>
              <a:rPr dirty="0" sz="1300" spc="-5">
                <a:latin typeface="Times New Roman"/>
                <a:cs typeface="Times New Roman"/>
              </a:rPr>
              <a:t>ra từ cùng một ngõ </a:t>
            </a:r>
            <a:r>
              <a:rPr dirty="0" sz="1300">
                <a:latin typeface="Times New Roman"/>
                <a:cs typeface="Times New Roman"/>
              </a:rPr>
              <a:t>vào </a:t>
            </a:r>
            <a:r>
              <a:rPr dirty="0" sz="1300" spc="-5">
                <a:latin typeface="Times New Roman"/>
                <a:cs typeface="Times New Roman"/>
              </a:rPr>
              <a:t>Tix</a:t>
            </a:r>
            <a:endParaRPr sz="1300">
              <a:latin typeface="Times New Roman"/>
              <a:cs typeface="Times New Roman"/>
            </a:endParaRPr>
          </a:p>
          <a:p>
            <a:pPr lvl="3"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2 tín hiệu </a:t>
            </a:r>
            <a:r>
              <a:rPr dirty="0" sz="1300">
                <a:latin typeface="Times New Roman"/>
                <a:cs typeface="Times New Roman"/>
              </a:rPr>
              <a:t>ICx này </a:t>
            </a:r>
            <a:r>
              <a:rPr dirty="0" sz="1300" spc="-5">
                <a:latin typeface="Times New Roman"/>
                <a:cs typeface="Times New Roman"/>
              </a:rPr>
              <a:t>tích </a:t>
            </a:r>
            <a:r>
              <a:rPr dirty="0" sz="1300">
                <a:latin typeface="Times New Roman"/>
                <a:cs typeface="Times New Roman"/>
              </a:rPr>
              <a:t>cực </a:t>
            </a:r>
            <a:r>
              <a:rPr dirty="0" sz="1300" spc="-5">
                <a:latin typeface="Times New Roman"/>
                <a:cs typeface="Times New Roman"/>
              </a:rPr>
              <a:t>bằng 2 cạnh đối </a:t>
            </a:r>
            <a:r>
              <a:rPr dirty="0" sz="1300">
                <a:latin typeface="Times New Roman"/>
                <a:cs typeface="Times New Roman"/>
              </a:rPr>
              <a:t>lập</a:t>
            </a:r>
            <a:r>
              <a:rPr dirty="0" sz="1300" spc="-5">
                <a:latin typeface="Times New Roman"/>
                <a:cs typeface="Times New Roman"/>
              </a:rPr>
              <a:t> nhau</a:t>
            </a:r>
            <a:endParaRPr sz="1300">
              <a:latin typeface="Times New Roman"/>
              <a:cs typeface="Times New Roman"/>
            </a:endParaRPr>
          </a:p>
          <a:p>
            <a:pPr lvl="3" marL="469900" indent="-2292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1 trong 2 </a:t>
            </a:r>
            <a:r>
              <a:rPr dirty="0" sz="1300">
                <a:latin typeface="Times New Roman"/>
                <a:cs typeface="Times New Roman"/>
              </a:rPr>
              <a:t>tín </a:t>
            </a:r>
            <a:r>
              <a:rPr dirty="0" sz="1300" spc="-5">
                <a:latin typeface="Times New Roman"/>
                <a:cs typeface="Times New Roman"/>
              </a:rPr>
              <a:t>hiệu </a:t>
            </a:r>
            <a:r>
              <a:rPr dirty="0" sz="1300">
                <a:latin typeface="Times New Roman"/>
                <a:cs typeface="Times New Roman"/>
              </a:rPr>
              <a:t>TIxFP </a:t>
            </a:r>
            <a:r>
              <a:rPr dirty="0" sz="1300" spc="-5">
                <a:latin typeface="Times New Roman"/>
                <a:cs typeface="Times New Roman"/>
              </a:rPr>
              <a:t>được chọn </a:t>
            </a:r>
            <a:r>
              <a:rPr dirty="0" sz="1300">
                <a:latin typeface="Times New Roman"/>
                <a:cs typeface="Times New Roman"/>
              </a:rPr>
              <a:t>làm </a:t>
            </a:r>
            <a:r>
              <a:rPr dirty="0" sz="1300" spc="-5">
                <a:latin typeface="Times New Roman"/>
                <a:cs typeface="Times New Roman"/>
              </a:rPr>
              <a:t>ngõ </a:t>
            </a:r>
            <a:r>
              <a:rPr dirty="0" sz="1300">
                <a:latin typeface="Times New Roman"/>
                <a:cs typeface="Times New Roman"/>
              </a:rPr>
              <a:t>vào </a:t>
            </a:r>
            <a:r>
              <a:rPr dirty="0" sz="1300" spc="-5">
                <a:latin typeface="Times New Roman"/>
                <a:cs typeface="Times New Roman"/>
              </a:rPr>
              <a:t>kích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hoạt</a:t>
            </a:r>
            <a:endParaRPr sz="1300">
              <a:latin typeface="Times New Roman"/>
              <a:cs typeface="Times New Roman"/>
            </a:endParaRPr>
          </a:p>
          <a:p>
            <a:pPr lvl="3"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Timer hoạt động ở chế độ tớ </a:t>
            </a:r>
            <a:r>
              <a:rPr dirty="0" sz="1300">
                <a:latin typeface="Times New Roman"/>
                <a:cs typeface="Times New Roman"/>
              </a:rPr>
              <a:t>dạng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reset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963" y="5114670"/>
            <a:ext cx="6327140" cy="2536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24154">
              <a:lnSpc>
                <a:spcPts val="1525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Hình 8.7 </a:t>
            </a:r>
            <a:r>
              <a:rPr dirty="0" sz="1300">
                <a:latin typeface="Times New Roman"/>
                <a:cs typeface="Times New Roman"/>
              </a:rPr>
              <a:t>ví </a:t>
            </a:r>
            <a:r>
              <a:rPr dirty="0" sz="1300" spc="-5">
                <a:latin typeface="Times New Roman"/>
                <a:cs typeface="Times New Roman"/>
              </a:rPr>
              <a:t>dụ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PWM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input</a:t>
            </a:r>
            <a:endParaRPr sz="1300">
              <a:latin typeface="Times New Roman"/>
              <a:cs typeface="Times New Roman"/>
            </a:endParaRPr>
          </a:p>
          <a:p>
            <a:pPr algn="ctr" marR="141605">
              <a:lnSpc>
                <a:spcPts val="1525"/>
              </a:lnSpc>
            </a:pPr>
            <a:r>
              <a:rPr dirty="0" sz="1300" spc="-5" b="1">
                <a:latin typeface="Times New Roman"/>
                <a:cs typeface="Times New Roman"/>
              </a:rPr>
              <a:t>Chú ý: </a:t>
            </a:r>
            <a:r>
              <a:rPr dirty="0" sz="1300" spc="-5">
                <a:latin typeface="Times New Roman"/>
                <a:cs typeface="Times New Roman"/>
              </a:rPr>
              <a:t>chỉ có </a:t>
            </a:r>
            <a:r>
              <a:rPr dirty="0" sz="1300">
                <a:latin typeface="Times New Roman"/>
                <a:cs typeface="Times New Roman"/>
              </a:rPr>
              <a:t>kênh </a:t>
            </a:r>
            <a:r>
              <a:rPr dirty="0" sz="1300" spc="-5">
                <a:latin typeface="Times New Roman"/>
                <a:cs typeface="Times New Roman"/>
              </a:rPr>
              <a:t>1 và kênh 2 của </a:t>
            </a:r>
            <a:r>
              <a:rPr dirty="0" sz="1300">
                <a:latin typeface="Times New Roman"/>
                <a:cs typeface="Times New Roman"/>
              </a:rPr>
              <a:t>timer </a:t>
            </a:r>
            <a:r>
              <a:rPr dirty="0" sz="1300" spc="-5">
                <a:latin typeface="Times New Roman"/>
                <a:cs typeface="Times New Roman"/>
              </a:rPr>
              <a:t>mới sử dụng được </a:t>
            </a:r>
            <a:r>
              <a:rPr dirty="0" sz="1300">
                <a:latin typeface="Times New Roman"/>
                <a:cs typeface="Times New Roman"/>
              </a:rPr>
              <a:t>chức </a:t>
            </a:r>
            <a:r>
              <a:rPr dirty="0" sz="1300" spc="-5">
                <a:latin typeface="Times New Roman"/>
                <a:cs typeface="Times New Roman"/>
              </a:rPr>
              <a:t>năng PWM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input.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lvl="2" marL="382905" indent="-370840">
              <a:lnSpc>
                <a:spcPts val="1505"/>
              </a:lnSpc>
              <a:buAutoNum type="arabicPeriod" startAt="5"/>
              <a:tabLst>
                <a:tab pos="3835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Chế độ output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compare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8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Chế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độ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này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được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dùng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để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điều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khiển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dạng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sóng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điện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áp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ngõ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hoặc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để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biểu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thị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việc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kết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thúc  </a:t>
            </a:r>
            <a:r>
              <a:rPr dirty="0" sz="1300" spc="-5">
                <a:latin typeface="Times New Roman"/>
                <a:cs typeface="Times New Roman"/>
              </a:rPr>
              <a:t>chu </a:t>
            </a:r>
            <a:r>
              <a:rPr dirty="0" sz="1300">
                <a:latin typeface="Times New Roman"/>
                <a:cs typeface="Times New Roman"/>
              </a:rPr>
              <a:t>kỳ đếm. </a:t>
            </a:r>
            <a:r>
              <a:rPr dirty="0" sz="1300" spc="-5">
                <a:latin typeface="Times New Roman"/>
                <a:cs typeface="Times New Roman"/>
              </a:rPr>
              <a:t>Khi giá trị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bằng </a:t>
            </a:r>
            <a:r>
              <a:rPr dirty="0" sz="1300" spc="-10">
                <a:latin typeface="Times New Roman"/>
                <a:cs typeface="Times New Roman"/>
              </a:rPr>
              <a:t>với </a:t>
            </a:r>
            <a:r>
              <a:rPr dirty="0" sz="1300" spc="-5">
                <a:latin typeface="Times New Roman"/>
                <a:cs typeface="Times New Roman"/>
              </a:rPr>
              <a:t>gia trị </a:t>
            </a:r>
            <a:r>
              <a:rPr dirty="0" sz="1300">
                <a:latin typeface="Times New Roman"/>
                <a:cs typeface="Times New Roman"/>
              </a:rPr>
              <a:t>trong </a:t>
            </a:r>
            <a:r>
              <a:rPr dirty="0" sz="1300" spc="-5">
                <a:latin typeface="Times New Roman"/>
                <a:cs typeface="Times New Roman"/>
              </a:rPr>
              <a:t>thanh ghi capture/compare thì </a:t>
            </a:r>
            <a:r>
              <a:rPr dirty="0" sz="1300">
                <a:latin typeface="Times New Roman"/>
                <a:cs typeface="Times New Roman"/>
              </a:rPr>
              <a:t>bộ </a:t>
            </a:r>
            <a:r>
              <a:rPr dirty="0" sz="1300" spc="-5">
                <a:latin typeface="Times New Roman"/>
                <a:cs typeface="Times New Roman"/>
              </a:rPr>
              <a:t>so sánh</a:t>
            </a:r>
            <a:r>
              <a:rPr dirty="0" sz="1300" spc="-1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ngõ 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sẽ:</a:t>
            </a:r>
            <a:endParaRPr sz="1300">
              <a:latin typeface="Times New Roman"/>
              <a:cs typeface="Times New Roman"/>
            </a:endParaRPr>
          </a:p>
          <a:p>
            <a:pPr lvl="3" marL="469900" marR="6350" indent="-229235">
              <a:lnSpc>
                <a:spcPts val="1490"/>
              </a:lnSpc>
              <a:spcBef>
                <a:spcPts val="145"/>
              </a:spcBef>
              <a:buFont typeface="Symbol"/>
              <a:buChar char=""/>
              <a:tabLst>
                <a:tab pos="511175" algn="l"/>
                <a:tab pos="511809" algn="l"/>
              </a:tabLst>
            </a:pPr>
            <a:r>
              <a:rPr dirty="0"/>
              <a:t>	</a:t>
            </a:r>
            <a:r>
              <a:rPr dirty="0" sz="1300" spc="-5">
                <a:latin typeface="Times New Roman"/>
                <a:cs typeface="Times New Roman"/>
              </a:rPr>
              <a:t>Gán trạng </a:t>
            </a:r>
            <a:r>
              <a:rPr dirty="0" sz="1300">
                <a:latin typeface="Times New Roman"/>
                <a:cs typeface="Times New Roman"/>
              </a:rPr>
              <a:t>thái chân được </a:t>
            </a:r>
            <a:r>
              <a:rPr dirty="0" sz="1300" spc="-5">
                <a:latin typeface="Times New Roman"/>
                <a:cs typeface="Times New Roman"/>
              </a:rPr>
              <a:t>sử </a:t>
            </a:r>
            <a:r>
              <a:rPr dirty="0" sz="1300">
                <a:latin typeface="Times New Roman"/>
                <a:cs typeface="Times New Roman"/>
              </a:rPr>
              <a:t>dụng làm output </a:t>
            </a:r>
            <a:r>
              <a:rPr dirty="0" sz="1300" spc="-5">
                <a:latin typeface="Times New Roman"/>
                <a:cs typeface="Times New Roman"/>
              </a:rPr>
              <a:t>compare </a:t>
            </a:r>
            <a:r>
              <a:rPr dirty="0" sz="1300">
                <a:latin typeface="Times New Roman"/>
                <a:cs typeface="Times New Roman"/>
              </a:rPr>
              <a:t>bằng </a:t>
            </a:r>
            <a:r>
              <a:rPr dirty="0" sz="1300" spc="-5">
                <a:latin typeface="Times New Roman"/>
                <a:cs typeface="Times New Roman"/>
              </a:rPr>
              <a:t>một </a:t>
            </a:r>
            <a:r>
              <a:rPr dirty="0" sz="1300">
                <a:latin typeface="Times New Roman"/>
                <a:cs typeface="Times New Roman"/>
              </a:rPr>
              <a:t>trạng </a:t>
            </a:r>
            <a:r>
              <a:rPr dirty="0" sz="1300" spc="-5">
                <a:latin typeface="Times New Roman"/>
                <a:cs typeface="Times New Roman"/>
              </a:rPr>
              <a:t>thái đã được </a:t>
            </a:r>
            <a:r>
              <a:rPr dirty="0" sz="1300">
                <a:latin typeface="Times New Roman"/>
                <a:cs typeface="Times New Roman"/>
              </a:rPr>
              <a:t>lập  </a:t>
            </a:r>
            <a:r>
              <a:rPr dirty="0" sz="1300" spc="-5">
                <a:latin typeface="Times New Roman"/>
                <a:cs typeface="Times New Roman"/>
              </a:rPr>
              <a:t>trình trước đó( tích </a:t>
            </a:r>
            <a:r>
              <a:rPr dirty="0" sz="1300">
                <a:latin typeface="Times New Roman"/>
                <a:cs typeface="Times New Roman"/>
              </a:rPr>
              <a:t>cực, </a:t>
            </a:r>
            <a:r>
              <a:rPr dirty="0" sz="1300" spc="-5">
                <a:latin typeface="Times New Roman"/>
                <a:cs typeface="Times New Roman"/>
              </a:rPr>
              <a:t>không </a:t>
            </a:r>
            <a:r>
              <a:rPr dirty="0" sz="1300">
                <a:latin typeface="Times New Roman"/>
                <a:cs typeface="Times New Roman"/>
              </a:rPr>
              <a:t>tích cực </a:t>
            </a:r>
            <a:r>
              <a:rPr dirty="0" sz="1300" spc="-5">
                <a:latin typeface="Times New Roman"/>
                <a:cs typeface="Times New Roman"/>
              </a:rPr>
              <a:t>hoặc </a:t>
            </a:r>
            <a:r>
              <a:rPr dirty="0" sz="1300">
                <a:latin typeface="Times New Roman"/>
                <a:cs typeface="Times New Roman"/>
              </a:rPr>
              <a:t>đảo </a:t>
            </a:r>
            <a:r>
              <a:rPr dirty="0" sz="1300" spc="-5">
                <a:latin typeface="Times New Roman"/>
                <a:cs typeface="Times New Roman"/>
              </a:rPr>
              <a:t>trạng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thái).</a:t>
            </a:r>
            <a:endParaRPr sz="1300">
              <a:latin typeface="Times New Roman"/>
              <a:cs typeface="Times New Roman"/>
            </a:endParaRPr>
          </a:p>
          <a:p>
            <a:pPr lvl="3" marL="469900" marR="5080" indent="-229235">
              <a:lnSpc>
                <a:spcPts val="1490"/>
              </a:lnSpc>
              <a:spcBef>
                <a:spcPts val="105"/>
              </a:spcBef>
              <a:buFont typeface="Symbol"/>
              <a:buChar char=""/>
              <a:tabLst>
                <a:tab pos="511175" algn="l"/>
                <a:tab pos="511809" algn="l"/>
              </a:tabLst>
            </a:pPr>
            <a:r>
              <a:rPr dirty="0"/>
              <a:t>	</a:t>
            </a:r>
            <a:r>
              <a:rPr dirty="0" sz="1300" spc="-5">
                <a:latin typeface="Times New Roman"/>
                <a:cs typeface="Times New Roman"/>
              </a:rPr>
              <a:t>Set cờ ngắt </a:t>
            </a:r>
            <a:r>
              <a:rPr dirty="0" sz="1300">
                <a:latin typeface="Times New Roman"/>
                <a:cs typeface="Times New Roman"/>
              </a:rPr>
              <a:t>trong thanh </a:t>
            </a:r>
            <a:r>
              <a:rPr dirty="0" sz="1300" spc="-5">
                <a:latin typeface="Times New Roman"/>
                <a:cs typeface="Times New Roman"/>
              </a:rPr>
              <a:t>ghi </a:t>
            </a:r>
            <a:r>
              <a:rPr dirty="0" sz="1300">
                <a:latin typeface="Times New Roman"/>
                <a:cs typeface="Times New Roman"/>
              </a:rPr>
              <a:t>trạng </a:t>
            </a:r>
            <a:r>
              <a:rPr dirty="0" sz="1300" spc="-5">
                <a:latin typeface="Times New Roman"/>
                <a:cs typeface="Times New Roman"/>
              </a:rPr>
              <a:t>thái ngắt( TIMx_SR) và </a:t>
            </a:r>
            <a:r>
              <a:rPr dirty="0" sz="1300">
                <a:latin typeface="Times New Roman"/>
                <a:cs typeface="Times New Roman"/>
              </a:rPr>
              <a:t>tạo </a:t>
            </a:r>
            <a:r>
              <a:rPr dirty="0" sz="1300" spc="-15">
                <a:latin typeface="Times New Roman"/>
                <a:cs typeface="Times New Roman"/>
              </a:rPr>
              <a:t>yêu </a:t>
            </a:r>
            <a:r>
              <a:rPr dirty="0" sz="1300">
                <a:latin typeface="Times New Roman"/>
                <a:cs typeface="Times New Roman"/>
              </a:rPr>
              <a:t>cầu </a:t>
            </a:r>
            <a:r>
              <a:rPr dirty="0" sz="1300" spc="-5">
                <a:latin typeface="Times New Roman"/>
                <a:cs typeface="Times New Roman"/>
              </a:rPr>
              <a:t>ngắt </a:t>
            </a:r>
            <a:r>
              <a:rPr dirty="0" sz="1300">
                <a:latin typeface="Times New Roman"/>
                <a:cs typeface="Times New Roman"/>
              </a:rPr>
              <a:t>nếu </a:t>
            </a:r>
            <a:r>
              <a:rPr dirty="0" sz="1300" spc="-5">
                <a:latin typeface="Times New Roman"/>
                <a:cs typeface="Times New Roman"/>
              </a:rPr>
              <a:t>trước </a:t>
            </a:r>
            <a:r>
              <a:rPr dirty="0" sz="1300">
                <a:latin typeface="Times New Roman"/>
                <a:cs typeface="Times New Roman"/>
              </a:rPr>
              <a:t>đó  </a:t>
            </a:r>
            <a:r>
              <a:rPr dirty="0" sz="1300" spc="-5">
                <a:latin typeface="Times New Roman"/>
                <a:cs typeface="Times New Roman"/>
              </a:rPr>
              <a:t>đã cho phép bằng </a:t>
            </a:r>
            <a:r>
              <a:rPr dirty="0" sz="1300">
                <a:latin typeface="Times New Roman"/>
                <a:cs typeface="Times New Roman"/>
              </a:rPr>
              <a:t>cách </a:t>
            </a:r>
            <a:r>
              <a:rPr dirty="0" sz="1300" spc="-5">
                <a:latin typeface="Times New Roman"/>
                <a:cs typeface="Times New Roman"/>
              </a:rPr>
              <a:t>set bit CCXIE </a:t>
            </a:r>
            <a:r>
              <a:rPr dirty="0" sz="1300">
                <a:latin typeface="Times New Roman"/>
                <a:cs typeface="Times New Roman"/>
              </a:rPr>
              <a:t>trong thanh </a:t>
            </a:r>
            <a:r>
              <a:rPr dirty="0" sz="1300" spc="-5">
                <a:latin typeface="Times New Roman"/>
                <a:cs typeface="Times New Roman"/>
              </a:rPr>
              <a:t>ghi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TIMx_DIER.</a:t>
            </a:r>
            <a:endParaRPr sz="1300">
              <a:latin typeface="Times New Roman"/>
              <a:cs typeface="Times New Roman"/>
            </a:endParaRPr>
          </a:p>
          <a:p>
            <a:pPr lvl="3" marL="469900" marR="6350" indent="-229235">
              <a:lnSpc>
                <a:spcPts val="149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Tạo </a:t>
            </a:r>
            <a:r>
              <a:rPr dirty="0" sz="1300" spc="-15">
                <a:latin typeface="Times New Roman"/>
                <a:cs typeface="Times New Roman"/>
              </a:rPr>
              <a:t>yêu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cầu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DMA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nếu trước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đó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đã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phép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DMA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bằng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cách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bit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CCxDE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trong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thanh  ghi TIMx_DIER </a:t>
            </a:r>
            <a:r>
              <a:rPr dirty="0" sz="1300">
                <a:latin typeface="Times New Roman"/>
                <a:cs typeface="Times New Roman"/>
              </a:rPr>
              <a:t>và </a:t>
            </a:r>
            <a:r>
              <a:rPr dirty="0" sz="1300" spc="-5">
                <a:latin typeface="Times New Roman"/>
                <a:cs typeface="Times New Roman"/>
              </a:rPr>
              <a:t>set bit CCDS trong thanh ghi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TIMx_CR2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844" y="9867086"/>
            <a:ext cx="47275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8.8 </a:t>
            </a:r>
            <a:r>
              <a:rPr dirty="0" sz="1300" spc="-5">
                <a:latin typeface="Times New Roman"/>
                <a:cs typeface="Times New Roman"/>
              </a:rPr>
              <a:t>chế độ output compare </a:t>
            </a:r>
            <a:r>
              <a:rPr dirty="0" sz="1300">
                <a:latin typeface="Times New Roman"/>
                <a:cs typeface="Times New Roman"/>
              </a:rPr>
              <a:t>tích </a:t>
            </a:r>
            <a:r>
              <a:rPr dirty="0" sz="1300" spc="-5">
                <a:latin typeface="Times New Roman"/>
                <a:cs typeface="Times New Roman"/>
              </a:rPr>
              <a:t>cực bằng việc đảo </a:t>
            </a:r>
            <a:r>
              <a:rPr dirty="0" sz="1300">
                <a:latin typeface="Times New Roman"/>
                <a:cs typeface="Times New Roman"/>
              </a:rPr>
              <a:t>trạng </a:t>
            </a:r>
            <a:r>
              <a:rPr dirty="0" sz="1300" spc="-5">
                <a:latin typeface="Times New Roman"/>
                <a:cs typeface="Times New Roman"/>
              </a:rPr>
              <a:t>thái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chân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631" y="2607563"/>
            <a:ext cx="6002588" cy="2525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826" y="7645907"/>
            <a:ext cx="5994563" cy="2237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84" y="179831"/>
            <a:ext cx="5952490" cy="28511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302" y="10268203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99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639572"/>
            <a:ext cx="6327140" cy="4657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2" marL="382905" indent="-370840">
              <a:lnSpc>
                <a:spcPts val="1505"/>
              </a:lnSpc>
              <a:spcBef>
                <a:spcPts val="95"/>
              </a:spcBef>
              <a:buAutoNum type="arabicPeriod" startAt="6"/>
              <a:tabLst>
                <a:tab pos="3835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Chế độ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PWM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800"/>
              </a:lnSpc>
              <a:spcBef>
                <a:spcPts val="10"/>
              </a:spcBef>
            </a:pPr>
            <a:r>
              <a:rPr dirty="0" sz="1300" spc="-1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PWM( </a:t>
            </a:r>
            <a:r>
              <a:rPr dirty="0" sz="1300">
                <a:latin typeface="Times New Roman"/>
                <a:cs typeface="Times New Roman"/>
              </a:rPr>
              <a:t>điều </a:t>
            </a:r>
            <a:r>
              <a:rPr dirty="0" sz="1300" spc="-5">
                <a:latin typeface="Times New Roman"/>
                <a:cs typeface="Times New Roman"/>
              </a:rPr>
              <a:t>biến độ rộng </a:t>
            </a:r>
            <a:r>
              <a:rPr dirty="0" sz="1300">
                <a:latin typeface="Times New Roman"/>
                <a:cs typeface="Times New Roman"/>
              </a:rPr>
              <a:t>xung) cho </a:t>
            </a:r>
            <a:r>
              <a:rPr dirty="0" sz="1300" spc="-5">
                <a:latin typeface="Times New Roman"/>
                <a:cs typeface="Times New Roman"/>
              </a:rPr>
              <a:t>phép người </a:t>
            </a:r>
            <a:r>
              <a:rPr dirty="0" sz="1300">
                <a:latin typeface="Times New Roman"/>
                <a:cs typeface="Times New Roman"/>
              </a:rPr>
              <a:t>dùng có thể </a:t>
            </a:r>
            <a:r>
              <a:rPr dirty="0" sz="1300" spc="-5">
                <a:latin typeface="Times New Roman"/>
                <a:cs typeface="Times New Roman"/>
              </a:rPr>
              <a:t>tạo ra tín hiệu </a:t>
            </a:r>
            <a:r>
              <a:rPr dirty="0" sz="1300">
                <a:latin typeface="Times New Roman"/>
                <a:cs typeface="Times New Roman"/>
              </a:rPr>
              <a:t>xung  </a:t>
            </a:r>
            <a:r>
              <a:rPr dirty="0" sz="1300" spc="-5">
                <a:latin typeface="Times New Roman"/>
                <a:cs typeface="Times New Roman"/>
              </a:rPr>
              <a:t>vuông có tần số được định bằng giá trị trong thanh thi TIMx_ARR và </a:t>
            </a:r>
            <a:r>
              <a:rPr dirty="0" sz="1300">
                <a:latin typeface="Times New Roman"/>
                <a:cs typeface="Times New Roman"/>
              </a:rPr>
              <a:t>duty </a:t>
            </a:r>
            <a:r>
              <a:rPr dirty="0" sz="1300" spc="-5">
                <a:latin typeface="Times New Roman"/>
                <a:cs typeface="Times New Roman"/>
              </a:rPr>
              <a:t>định </a:t>
            </a:r>
            <a:r>
              <a:rPr dirty="0" sz="1300">
                <a:latin typeface="Times New Roman"/>
                <a:cs typeface="Times New Roman"/>
              </a:rPr>
              <a:t>bằng </a:t>
            </a:r>
            <a:r>
              <a:rPr dirty="0" sz="1300" spc="-5">
                <a:latin typeface="Times New Roman"/>
                <a:cs typeface="Times New Roman"/>
              </a:rPr>
              <a:t>giá </a:t>
            </a:r>
            <a:r>
              <a:rPr dirty="0" sz="1300">
                <a:latin typeface="Times New Roman"/>
                <a:cs typeface="Times New Roman"/>
              </a:rPr>
              <a:t>trị  </a:t>
            </a:r>
            <a:r>
              <a:rPr dirty="0" sz="1300" spc="-10">
                <a:latin typeface="Times New Roman"/>
                <a:cs typeface="Times New Roman"/>
              </a:rPr>
              <a:t>trong thanh </a:t>
            </a:r>
            <a:r>
              <a:rPr dirty="0" sz="1300" spc="-5">
                <a:latin typeface="Times New Roman"/>
                <a:cs typeface="Times New Roman"/>
              </a:rPr>
              <a:t>ghi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TIMx_CCRx.</a:t>
            </a:r>
            <a:endParaRPr sz="1300">
              <a:latin typeface="Times New Roman"/>
              <a:cs typeface="Times New Roman"/>
            </a:endParaRPr>
          </a:p>
          <a:p>
            <a:pPr algn="just" marL="300355">
              <a:lnSpc>
                <a:spcPts val="1465"/>
              </a:lnSpc>
            </a:pPr>
            <a:r>
              <a:rPr dirty="0" sz="1300" spc="-5">
                <a:latin typeface="Times New Roman"/>
                <a:cs typeface="Times New Roman"/>
              </a:rPr>
              <a:t>Mỗi </a:t>
            </a:r>
            <a:r>
              <a:rPr dirty="0" sz="1300">
                <a:latin typeface="Times New Roman"/>
                <a:cs typeface="Times New Roman"/>
              </a:rPr>
              <a:t>kênh </a:t>
            </a:r>
            <a:r>
              <a:rPr dirty="0" sz="1300" spc="-5">
                <a:latin typeface="Times New Roman"/>
                <a:cs typeface="Times New Roman"/>
              </a:rPr>
              <a:t>của timer có </a:t>
            </a:r>
            <a:r>
              <a:rPr dirty="0" sz="1300">
                <a:latin typeface="Times New Roman"/>
                <a:cs typeface="Times New Roman"/>
              </a:rPr>
              <a:t>thể </a:t>
            </a:r>
            <a:r>
              <a:rPr dirty="0" sz="1300" spc="-5">
                <a:latin typeface="Times New Roman"/>
                <a:cs typeface="Times New Roman"/>
              </a:rPr>
              <a:t>cấu hình được chế độ </a:t>
            </a:r>
            <a:r>
              <a:rPr dirty="0" sz="1300">
                <a:latin typeface="Times New Roman"/>
                <a:cs typeface="Times New Roman"/>
              </a:rPr>
              <a:t>PWM </a:t>
            </a:r>
            <a:r>
              <a:rPr dirty="0" sz="1300" spc="-5">
                <a:latin typeface="Times New Roman"/>
                <a:cs typeface="Times New Roman"/>
              </a:rPr>
              <a:t>độc </a:t>
            </a:r>
            <a:r>
              <a:rPr dirty="0" sz="1300">
                <a:latin typeface="Times New Roman"/>
                <a:cs typeface="Times New Roman"/>
              </a:rPr>
              <a:t>lập với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nhau.</a:t>
            </a:r>
            <a:endParaRPr sz="1300">
              <a:latin typeface="Times New Roman"/>
              <a:cs typeface="Times New Roman"/>
            </a:endParaRPr>
          </a:p>
          <a:p>
            <a:pPr algn="just" marL="300355">
              <a:lnSpc>
                <a:spcPts val="1495"/>
              </a:lnSpc>
            </a:pPr>
            <a:r>
              <a:rPr dirty="0" sz="1300" spc="-5">
                <a:latin typeface="Times New Roman"/>
                <a:cs typeface="Times New Roman"/>
              </a:rPr>
              <a:t>Mỗi </a:t>
            </a:r>
            <a:r>
              <a:rPr dirty="0" sz="1300">
                <a:latin typeface="Times New Roman"/>
                <a:cs typeface="Times New Roman"/>
              </a:rPr>
              <a:t>ngõ </a:t>
            </a:r>
            <a:r>
              <a:rPr dirty="0" sz="1300" spc="-5">
                <a:latin typeface="Times New Roman"/>
                <a:cs typeface="Times New Roman"/>
              </a:rPr>
              <a:t>ra </a:t>
            </a:r>
            <a:r>
              <a:rPr dirty="0" sz="1300">
                <a:latin typeface="Times New Roman"/>
                <a:cs typeface="Times New Roman"/>
              </a:rPr>
              <a:t>OCx có thể </a:t>
            </a:r>
            <a:r>
              <a:rPr dirty="0" sz="1300" spc="-5">
                <a:latin typeface="Times New Roman"/>
                <a:cs typeface="Times New Roman"/>
              </a:rPr>
              <a:t>cấu </a:t>
            </a:r>
            <a:r>
              <a:rPr dirty="0" sz="1300">
                <a:latin typeface="Times New Roman"/>
                <a:cs typeface="Times New Roman"/>
              </a:rPr>
              <a:t>hình </a:t>
            </a:r>
            <a:r>
              <a:rPr dirty="0" sz="1300" spc="-5">
                <a:latin typeface="Times New Roman"/>
                <a:cs typeface="Times New Roman"/>
              </a:rPr>
              <a:t>đươc mức tích cực cao hoặc </a:t>
            </a:r>
            <a:r>
              <a:rPr dirty="0" sz="1300">
                <a:latin typeface="Times New Roman"/>
                <a:cs typeface="Times New Roman"/>
              </a:rPr>
              <a:t>thấp </a:t>
            </a:r>
            <a:r>
              <a:rPr dirty="0" sz="1300" spc="-5">
                <a:latin typeface="Times New Roman"/>
                <a:cs typeface="Times New Roman"/>
              </a:rPr>
              <a:t>bằng </a:t>
            </a:r>
            <a:r>
              <a:rPr dirty="0" sz="1300">
                <a:latin typeface="Times New Roman"/>
                <a:cs typeface="Times New Roman"/>
              </a:rPr>
              <a:t>phần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15">
                <a:latin typeface="Times New Roman"/>
                <a:cs typeface="Times New Roman"/>
              </a:rPr>
              <a:t>mềm.</a:t>
            </a:r>
            <a:endParaRPr sz="1300">
              <a:latin typeface="Times New Roman"/>
              <a:cs typeface="Times New Roman"/>
            </a:endParaRPr>
          </a:p>
          <a:p>
            <a:pPr algn="just" marL="12700" marR="7620" indent="287655">
              <a:lnSpc>
                <a:spcPct val="95800"/>
              </a:lnSpc>
              <a:spcBef>
                <a:spcPts val="35"/>
              </a:spcBef>
            </a:pPr>
            <a:r>
              <a:rPr dirty="0" sz="1300" spc="-5">
                <a:latin typeface="Times New Roman"/>
                <a:cs typeface="Times New Roman"/>
              </a:rPr>
              <a:t>Trong chế </a:t>
            </a:r>
            <a:r>
              <a:rPr dirty="0" sz="1300">
                <a:latin typeface="Times New Roman"/>
                <a:cs typeface="Times New Roman"/>
              </a:rPr>
              <a:t>độ </a:t>
            </a:r>
            <a:r>
              <a:rPr dirty="0" sz="1300" spc="-5">
                <a:latin typeface="Times New Roman"/>
                <a:cs typeface="Times New Roman"/>
              </a:rPr>
              <a:t>PWM( 1 </a:t>
            </a:r>
            <a:r>
              <a:rPr dirty="0" sz="1300">
                <a:latin typeface="Times New Roman"/>
                <a:cs typeface="Times New Roman"/>
              </a:rPr>
              <a:t>hoặc </a:t>
            </a:r>
            <a:r>
              <a:rPr dirty="0" sz="1300" spc="-5">
                <a:latin typeface="Times New Roman"/>
                <a:cs typeface="Times New Roman"/>
              </a:rPr>
              <a:t>2) giá trị </a:t>
            </a:r>
            <a:r>
              <a:rPr dirty="0" sz="1300">
                <a:latin typeface="Times New Roman"/>
                <a:cs typeface="Times New Roman"/>
              </a:rPr>
              <a:t>của </a:t>
            </a:r>
            <a:r>
              <a:rPr dirty="0" sz="1300" spc="-5">
                <a:latin typeface="Times New Roman"/>
                <a:cs typeface="Times New Roman"/>
              </a:rPr>
              <a:t>thanh </a:t>
            </a:r>
            <a:r>
              <a:rPr dirty="0" sz="1300">
                <a:latin typeface="Times New Roman"/>
                <a:cs typeface="Times New Roman"/>
              </a:rPr>
              <a:t>ghi TIMx_CNT </a:t>
            </a:r>
            <a:r>
              <a:rPr dirty="0" sz="1300" spc="-5">
                <a:latin typeface="Times New Roman"/>
                <a:cs typeface="Times New Roman"/>
              </a:rPr>
              <a:t>và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TIMx_CCRx  </a:t>
            </a:r>
            <a:r>
              <a:rPr dirty="0" sz="1300" spc="-10">
                <a:latin typeface="Times New Roman"/>
                <a:cs typeface="Times New Roman"/>
              </a:rPr>
              <a:t>luôn </a:t>
            </a:r>
            <a:r>
              <a:rPr dirty="0" sz="1300" spc="-5">
                <a:latin typeface="Times New Roman"/>
                <a:cs typeface="Times New Roman"/>
              </a:rPr>
              <a:t>được so sánh với nhau để để xác định IMx_CCRx ≤ </a:t>
            </a:r>
            <a:r>
              <a:rPr dirty="0" sz="1300">
                <a:latin typeface="Times New Roman"/>
                <a:cs typeface="Times New Roman"/>
              </a:rPr>
              <a:t>TIMx_CNT hoặc TIMx_CNT </a:t>
            </a:r>
            <a:r>
              <a:rPr dirty="0" sz="1300" spc="-5">
                <a:latin typeface="Times New Roman"/>
                <a:cs typeface="Times New Roman"/>
              </a:rPr>
              <a:t>≤  TIMx_CCRx </a:t>
            </a:r>
            <a:r>
              <a:rPr dirty="0" sz="1300">
                <a:latin typeface="Times New Roman"/>
                <a:cs typeface="Times New Roman"/>
              </a:rPr>
              <a:t>(phụ </a:t>
            </a:r>
            <a:r>
              <a:rPr dirty="0" sz="1300" spc="-5">
                <a:latin typeface="Times New Roman"/>
                <a:cs typeface="Times New Roman"/>
              </a:rPr>
              <a:t>thuộc vào chiều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của bộ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đếm).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ts val="1490"/>
              </a:lnSpc>
              <a:spcBef>
                <a:spcPts val="50"/>
              </a:spcBef>
            </a:pPr>
            <a:r>
              <a:rPr dirty="0" sz="1300" spc="-5">
                <a:latin typeface="Times New Roman"/>
                <a:cs typeface="Times New Roman"/>
              </a:rPr>
              <a:t>Bộ </a:t>
            </a:r>
            <a:r>
              <a:rPr dirty="0" sz="1300">
                <a:latin typeface="Times New Roman"/>
                <a:cs typeface="Times New Roman"/>
              </a:rPr>
              <a:t>định thời </a:t>
            </a:r>
            <a:r>
              <a:rPr dirty="0" sz="1300" spc="-5">
                <a:latin typeface="Times New Roman"/>
                <a:cs typeface="Times New Roman"/>
              </a:rPr>
              <a:t>có </a:t>
            </a:r>
            <a:r>
              <a:rPr dirty="0" sz="1300">
                <a:latin typeface="Times New Roman"/>
                <a:cs typeface="Times New Roman"/>
              </a:rPr>
              <a:t>thể </a:t>
            </a:r>
            <a:r>
              <a:rPr dirty="0" sz="1300" spc="-5">
                <a:latin typeface="Times New Roman"/>
                <a:cs typeface="Times New Roman"/>
              </a:rPr>
              <a:t>tạo </a:t>
            </a:r>
            <a:r>
              <a:rPr dirty="0" sz="1300">
                <a:latin typeface="Times New Roman"/>
                <a:cs typeface="Times New Roman"/>
              </a:rPr>
              <a:t>PWM </a:t>
            </a:r>
            <a:r>
              <a:rPr dirty="0" sz="1300" spc="-5">
                <a:latin typeface="Times New Roman"/>
                <a:cs typeface="Times New Roman"/>
              </a:rPr>
              <a:t>theo 2 chế độ là canh theo </a:t>
            </a:r>
            <a:r>
              <a:rPr dirty="0" sz="1300">
                <a:latin typeface="Times New Roman"/>
                <a:cs typeface="Times New Roman"/>
              </a:rPr>
              <a:t>cạnh(edge-aligned </a:t>
            </a:r>
            <a:r>
              <a:rPr dirty="0" sz="1300" spc="-5">
                <a:latin typeface="Times New Roman"/>
                <a:cs typeface="Times New Roman"/>
              </a:rPr>
              <a:t>mode) </a:t>
            </a:r>
            <a:r>
              <a:rPr dirty="0" sz="1300">
                <a:latin typeface="Times New Roman"/>
                <a:cs typeface="Times New Roman"/>
              </a:rPr>
              <a:t>hoặc  </a:t>
            </a:r>
            <a:r>
              <a:rPr dirty="0" sz="1300" spc="-5">
                <a:latin typeface="Times New Roman"/>
                <a:cs typeface="Times New Roman"/>
              </a:rPr>
              <a:t>canh giữa(center-aligned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mode)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94615">
              <a:lnSpc>
                <a:spcPts val="1510"/>
              </a:lnSpc>
            </a:pPr>
            <a:r>
              <a:rPr dirty="0" sz="1300" spc="-5" b="1">
                <a:latin typeface="Times New Roman"/>
                <a:cs typeface="Times New Roman"/>
              </a:rPr>
              <a:t>a. Chế </a:t>
            </a:r>
            <a:r>
              <a:rPr dirty="0" sz="1300" b="1">
                <a:latin typeface="Times New Roman"/>
                <a:cs typeface="Times New Roman"/>
              </a:rPr>
              <a:t>độ </a:t>
            </a:r>
            <a:r>
              <a:rPr dirty="0" sz="1300" spc="-5" b="1">
                <a:latin typeface="Times New Roman"/>
                <a:cs typeface="Times New Roman"/>
              </a:rPr>
              <a:t>PWM </a:t>
            </a:r>
            <a:r>
              <a:rPr dirty="0" sz="1300" b="1">
                <a:latin typeface="Times New Roman"/>
                <a:cs typeface="Times New Roman"/>
              </a:rPr>
              <a:t>canh </a:t>
            </a:r>
            <a:r>
              <a:rPr dirty="0" sz="1300" spc="-5" b="1">
                <a:latin typeface="Times New Roman"/>
                <a:cs typeface="Times New Roman"/>
              </a:rPr>
              <a:t>theo </a:t>
            </a:r>
            <a:r>
              <a:rPr dirty="0" sz="1300" b="1">
                <a:latin typeface="Times New Roman"/>
                <a:cs typeface="Times New Roman"/>
              </a:rPr>
              <a:t>cạnh </a:t>
            </a:r>
            <a:r>
              <a:rPr dirty="0" sz="1300" spc="-5" b="1">
                <a:latin typeface="Times New Roman"/>
                <a:cs typeface="Times New Roman"/>
              </a:rPr>
              <a:t>( PWM </a:t>
            </a:r>
            <a:r>
              <a:rPr dirty="0" sz="1300" b="1">
                <a:latin typeface="Times New Roman"/>
                <a:cs typeface="Times New Roman"/>
              </a:rPr>
              <a:t>edge-aligned </a:t>
            </a:r>
            <a:r>
              <a:rPr dirty="0" sz="1300" spc="-5" b="1">
                <a:latin typeface="Times New Roman"/>
                <a:cs typeface="Times New Roman"/>
              </a:rPr>
              <a:t>mode)</a:t>
            </a:r>
            <a:endParaRPr sz="1300">
              <a:latin typeface="Times New Roman"/>
              <a:cs typeface="Times New Roman"/>
            </a:endParaRPr>
          </a:p>
          <a:p>
            <a:pPr algn="just" marL="259079">
              <a:lnSpc>
                <a:spcPts val="1510"/>
              </a:lnSpc>
            </a:pPr>
            <a:r>
              <a:rPr dirty="0" sz="1300" spc="-5">
                <a:latin typeface="Times New Roman"/>
                <a:cs typeface="Times New Roman"/>
              </a:rPr>
              <a:t>Nếu </a:t>
            </a:r>
            <a:r>
              <a:rPr dirty="0" sz="1300">
                <a:latin typeface="Times New Roman"/>
                <a:cs typeface="Times New Roman"/>
              </a:rPr>
              <a:t>bộ đếm </a:t>
            </a:r>
            <a:r>
              <a:rPr dirty="0" sz="1300" spc="-5">
                <a:latin typeface="Times New Roman"/>
                <a:cs typeface="Times New Roman"/>
              </a:rPr>
              <a:t>được cấu hình ở chế độ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lên:</a:t>
            </a:r>
            <a:endParaRPr sz="1300">
              <a:latin typeface="Times New Roman"/>
              <a:cs typeface="Times New Roman"/>
            </a:endParaRPr>
          </a:p>
          <a:p>
            <a:pPr lvl="3" marL="469265" marR="8255" indent="-228600">
              <a:lnSpc>
                <a:spcPts val="149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Tín hiệu </a:t>
            </a:r>
            <a:r>
              <a:rPr dirty="0" sz="1300">
                <a:latin typeface="Times New Roman"/>
                <a:cs typeface="Times New Roman"/>
              </a:rPr>
              <a:t>tham chiếu </a:t>
            </a:r>
            <a:r>
              <a:rPr dirty="0" sz="1300" spc="-5">
                <a:latin typeface="Times New Roman"/>
                <a:cs typeface="Times New Roman"/>
              </a:rPr>
              <a:t>PWM( OCxREF) ở mức cao khi TIMx_CNT &lt; TIMx_CCRx và  ngược lại thì </a:t>
            </a:r>
            <a:r>
              <a:rPr dirty="0" sz="1300">
                <a:latin typeface="Times New Roman"/>
                <a:cs typeface="Times New Roman"/>
              </a:rPr>
              <a:t>tín </a:t>
            </a:r>
            <a:r>
              <a:rPr dirty="0" sz="1300" spc="-5">
                <a:latin typeface="Times New Roman"/>
                <a:cs typeface="Times New Roman"/>
              </a:rPr>
              <a:t>hiệu </a:t>
            </a:r>
            <a:r>
              <a:rPr dirty="0" sz="1300">
                <a:latin typeface="Times New Roman"/>
                <a:cs typeface="Times New Roman"/>
              </a:rPr>
              <a:t>này </a:t>
            </a:r>
            <a:r>
              <a:rPr dirty="0" sz="1300" spc="-5">
                <a:latin typeface="Times New Roman"/>
                <a:cs typeface="Times New Roman"/>
              </a:rPr>
              <a:t>ở </a:t>
            </a:r>
            <a:r>
              <a:rPr dirty="0" sz="1300" spc="-10">
                <a:latin typeface="Times New Roman"/>
                <a:cs typeface="Times New Roman"/>
              </a:rPr>
              <a:t>mức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thấp.</a:t>
            </a:r>
            <a:endParaRPr sz="1300">
              <a:latin typeface="Times New Roman"/>
              <a:cs typeface="Times New Roman"/>
            </a:endParaRPr>
          </a:p>
          <a:p>
            <a:pPr lvl="3" marL="469265" marR="6985" indent="-228600">
              <a:lnSpc>
                <a:spcPts val="149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Nếu giá trị của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TIMx_CCRx lớn hơn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tự động </a:t>
            </a:r>
            <a:r>
              <a:rPr dirty="0" sz="1300">
                <a:latin typeface="Times New Roman"/>
                <a:cs typeface="Times New Roman"/>
              </a:rPr>
              <a:t>nạp </a:t>
            </a:r>
            <a:r>
              <a:rPr dirty="0" sz="1300" spc="-5">
                <a:latin typeface="Times New Roman"/>
                <a:cs typeface="Times New Roman"/>
              </a:rPr>
              <a:t>lại của </a:t>
            </a:r>
            <a:r>
              <a:rPr dirty="0" sz="130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 TIMx_ARR thì </a:t>
            </a:r>
            <a:r>
              <a:rPr dirty="0" sz="1300">
                <a:latin typeface="Times New Roman"/>
                <a:cs typeface="Times New Roman"/>
              </a:rPr>
              <a:t>tín hiệu </a:t>
            </a:r>
            <a:r>
              <a:rPr dirty="0" sz="1300" spc="-5">
                <a:latin typeface="Times New Roman"/>
                <a:cs typeface="Times New Roman"/>
              </a:rPr>
              <a:t>OCxREF luôn ở </a:t>
            </a:r>
            <a:r>
              <a:rPr dirty="0" sz="1300" spc="-10">
                <a:latin typeface="Times New Roman"/>
                <a:cs typeface="Times New Roman"/>
              </a:rPr>
              <a:t>mức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cao.</a:t>
            </a:r>
            <a:endParaRPr sz="1300">
              <a:latin typeface="Times New Roman"/>
              <a:cs typeface="Times New Roman"/>
            </a:endParaRPr>
          </a:p>
          <a:p>
            <a:pPr lvl="3" marL="218440" marR="1550670" indent="22860">
              <a:lnSpc>
                <a:spcPts val="15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Nếu giá trị so </a:t>
            </a:r>
            <a:r>
              <a:rPr dirty="0" sz="1300" spc="-10">
                <a:latin typeface="Times New Roman"/>
                <a:cs typeface="Times New Roman"/>
              </a:rPr>
              <a:t>sánh </a:t>
            </a:r>
            <a:r>
              <a:rPr dirty="0" sz="1300">
                <a:latin typeface="Times New Roman"/>
                <a:cs typeface="Times New Roman"/>
              </a:rPr>
              <a:t>bằng </a:t>
            </a:r>
            <a:r>
              <a:rPr dirty="0" sz="1300" spc="-5">
                <a:latin typeface="Times New Roman"/>
                <a:cs typeface="Times New Roman"/>
              </a:rPr>
              <a:t>0 thì tín hiệu </a:t>
            </a:r>
            <a:r>
              <a:rPr dirty="0" sz="1300">
                <a:latin typeface="Times New Roman"/>
                <a:cs typeface="Times New Roman"/>
              </a:rPr>
              <a:t>OCxREF </a:t>
            </a:r>
            <a:r>
              <a:rPr dirty="0" sz="1300" spc="-5">
                <a:latin typeface="Times New Roman"/>
                <a:cs typeface="Times New Roman"/>
              </a:rPr>
              <a:t>luôn ở </a:t>
            </a:r>
            <a:r>
              <a:rPr dirty="0" sz="1300" spc="-10">
                <a:latin typeface="Times New Roman"/>
                <a:cs typeface="Times New Roman"/>
              </a:rPr>
              <a:t>mức </a:t>
            </a:r>
            <a:r>
              <a:rPr dirty="0" sz="1300" spc="-5">
                <a:latin typeface="Times New Roman"/>
                <a:cs typeface="Times New Roman"/>
              </a:rPr>
              <a:t>thấp.  Nếu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được </a:t>
            </a:r>
            <a:r>
              <a:rPr dirty="0" sz="1300">
                <a:latin typeface="Times New Roman"/>
                <a:cs typeface="Times New Roman"/>
              </a:rPr>
              <a:t>cấu </a:t>
            </a:r>
            <a:r>
              <a:rPr dirty="0" sz="1300" spc="-5">
                <a:latin typeface="Times New Roman"/>
                <a:cs typeface="Times New Roman"/>
              </a:rPr>
              <a:t>hình ở chế độ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xuống</a:t>
            </a:r>
            <a:endParaRPr sz="1300">
              <a:latin typeface="Times New Roman"/>
              <a:cs typeface="Times New Roman"/>
            </a:endParaRPr>
          </a:p>
          <a:p>
            <a:pPr lvl="3" marL="469265" indent="-228600">
              <a:lnSpc>
                <a:spcPts val="1545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Tín hiệu </a:t>
            </a:r>
            <a:r>
              <a:rPr dirty="0" sz="1300">
                <a:latin typeface="Times New Roman"/>
                <a:cs typeface="Times New Roman"/>
              </a:rPr>
              <a:t>OCxREF </a:t>
            </a:r>
            <a:r>
              <a:rPr dirty="0" sz="1300" spc="-5">
                <a:latin typeface="Times New Roman"/>
                <a:cs typeface="Times New Roman"/>
              </a:rPr>
              <a:t>ở mức thấp khi TIMx_CNT &gt; TIMx_CCRx và </a:t>
            </a:r>
            <a:r>
              <a:rPr dirty="0" sz="1300">
                <a:latin typeface="Times New Roman"/>
                <a:cs typeface="Times New Roman"/>
              </a:rPr>
              <a:t>ngược </a:t>
            </a:r>
            <a:r>
              <a:rPr dirty="0" sz="1300" spc="-5">
                <a:latin typeface="Times New Roman"/>
                <a:cs typeface="Times New Roman"/>
              </a:rPr>
              <a:t>lại thì </a:t>
            </a:r>
            <a:r>
              <a:rPr dirty="0" sz="1300" spc="-10">
                <a:latin typeface="Times New Roman"/>
                <a:cs typeface="Times New Roman"/>
              </a:rPr>
              <a:t>mức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cao</a:t>
            </a:r>
            <a:endParaRPr sz="1300">
              <a:latin typeface="Times New Roman"/>
              <a:cs typeface="Times New Roman"/>
            </a:endParaRPr>
          </a:p>
          <a:p>
            <a:pPr lvl="3" marL="469265" marR="6350" indent="-228600">
              <a:lnSpc>
                <a:spcPts val="149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Nếu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so </a:t>
            </a:r>
            <a:r>
              <a:rPr dirty="0" sz="1300" spc="-10">
                <a:latin typeface="Times New Roman"/>
                <a:cs typeface="Times New Roman"/>
              </a:rPr>
              <a:t>sánh </a:t>
            </a:r>
            <a:r>
              <a:rPr dirty="0" sz="1300" spc="-5">
                <a:latin typeface="Times New Roman"/>
                <a:cs typeface="Times New Roman"/>
              </a:rPr>
              <a:t>lưu trong </a:t>
            </a:r>
            <a:r>
              <a:rPr dirty="0" sz="1300">
                <a:latin typeface="Times New Roman"/>
                <a:cs typeface="Times New Roman"/>
              </a:rPr>
              <a:t>thanh ghi </a:t>
            </a:r>
            <a:r>
              <a:rPr dirty="0" sz="1300" spc="-5">
                <a:latin typeface="Times New Roman"/>
                <a:cs typeface="Times New Roman"/>
              </a:rPr>
              <a:t>TIMx_CCRx </a:t>
            </a:r>
            <a:r>
              <a:rPr dirty="0" sz="1300">
                <a:latin typeface="Times New Roman"/>
                <a:cs typeface="Times New Roman"/>
              </a:rPr>
              <a:t>lớn hơn </a:t>
            </a:r>
            <a:r>
              <a:rPr dirty="0" sz="1300" spc="-5">
                <a:latin typeface="Times New Roman"/>
                <a:cs typeface="Times New Roman"/>
              </a:rPr>
              <a:t>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tự động nạp lại </a:t>
            </a:r>
            <a:r>
              <a:rPr dirty="0" sz="1300">
                <a:latin typeface="Times New Roman"/>
                <a:cs typeface="Times New Roman"/>
              </a:rPr>
              <a:t>của  </a:t>
            </a:r>
            <a:r>
              <a:rPr dirty="0" sz="1300" spc="-10">
                <a:latin typeface="Times New Roman"/>
                <a:cs typeface="Times New Roman"/>
              </a:rPr>
              <a:t>thanh </a:t>
            </a:r>
            <a:r>
              <a:rPr dirty="0" sz="1300" spc="-5">
                <a:latin typeface="Times New Roman"/>
                <a:cs typeface="Times New Roman"/>
              </a:rPr>
              <a:t>ghi TIMx_ARR </a:t>
            </a:r>
            <a:r>
              <a:rPr dirty="0" sz="1300">
                <a:latin typeface="Times New Roman"/>
                <a:cs typeface="Times New Roman"/>
              </a:rPr>
              <a:t>thì </a:t>
            </a:r>
            <a:r>
              <a:rPr dirty="0" sz="1300" spc="-5">
                <a:latin typeface="Times New Roman"/>
                <a:cs typeface="Times New Roman"/>
              </a:rPr>
              <a:t>tín hiệu OCxREF </a:t>
            </a:r>
            <a:r>
              <a:rPr dirty="0" sz="1300">
                <a:latin typeface="Times New Roman"/>
                <a:cs typeface="Times New Roman"/>
              </a:rPr>
              <a:t>luôn </a:t>
            </a:r>
            <a:r>
              <a:rPr dirty="0" sz="1300" spc="-5">
                <a:latin typeface="Times New Roman"/>
                <a:cs typeface="Times New Roman"/>
              </a:rPr>
              <a:t>ở </a:t>
            </a:r>
            <a:r>
              <a:rPr dirty="0" sz="1300" spc="-10">
                <a:latin typeface="Times New Roman"/>
                <a:cs typeface="Times New Roman"/>
              </a:rPr>
              <a:t>mức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1.</a:t>
            </a:r>
            <a:endParaRPr sz="1300">
              <a:latin typeface="Times New Roman"/>
              <a:cs typeface="Times New Roman"/>
            </a:endParaRPr>
          </a:p>
          <a:p>
            <a:pPr lvl="3" marL="469265" indent="-228600">
              <a:lnSpc>
                <a:spcPts val="1555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Chế độ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xuống </a:t>
            </a:r>
            <a:r>
              <a:rPr dirty="0" sz="1300">
                <a:latin typeface="Times New Roman"/>
                <a:cs typeface="Times New Roman"/>
              </a:rPr>
              <a:t>không </a:t>
            </a:r>
            <a:r>
              <a:rPr dirty="0" sz="1300" spc="-5">
                <a:latin typeface="Times New Roman"/>
                <a:cs typeface="Times New Roman"/>
              </a:rPr>
              <a:t>hỗ trợ PWM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0%.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8215121"/>
            <a:ext cx="6326505" cy="98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8.9 </a:t>
            </a:r>
            <a:r>
              <a:rPr dirty="0" sz="1300" spc="-5">
                <a:latin typeface="Times New Roman"/>
                <a:cs typeface="Times New Roman"/>
              </a:rPr>
              <a:t>chế độ PWM canh theo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với giá trị nạp lại </a:t>
            </a:r>
            <a:r>
              <a:rPr dirty="0" sz="1300">
                <a:latin typeface="Times New Roman"/>
                <a:cs typeface="Times New Roman"/>
              </a:rPr>
              <a:t>bằng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94615">
              <a:lnSpc>
                <a:spcPts val="1505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b. Chế độ PWM </a:t>
            </a:r>
            <a:r>
              <a:rPr dirty="0" sz="1300" b="1">
                <a:latin typeface="Times New Roman"/>
                <a:cs typeface="Times New Roman"/>
              </a:rPr>
              <a:t>canh </a:t>
            </a:r>
            <a:r>
              <a:rPr dirty="0" sz="1300" spc="-5" b="1">
                <a:latin typeface="Times New Roman"/>
                <a:cs typeface="Times New Roman"/>
              </a:rPr>
              <a:t>giữa ( PWM center -aligned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mode)</a:t>
            </a:r>
            <a:endParaRPr sz="1300">
              <a:latin typeface="Times New Roman"/>
              <a:cs typeface="Times New Roman"/>
            </a:endParaRPr>
          </a:p>
          <a:p>
            <a:pPr marL="12700" marR="5080" indent="287655">
              <a:lnSpc>
                <a:spcPts val="1500"/>
              </a:lnSpc>
              <a:spcBef>
                <a:spcPts val="45"/>
              </a:spcBef>
            </a:pPr>
            <a:r>
              <a:rPr dirty="0" sz="1300" spc="-10">
                <a:latin typeface="Times New Roman"/>
                <a:cs typeface="Times New Roman"/>
              </a:rPr>
              <a:t>Chế </a:t>
            </a:r>
            <a:r>
              <a:rPr dirty="0" sz="1300">
                <a:latin typeface="Times New Roman"/>
                <a:cs typeface="Times New Roman"/>
              </a:rPr>
              <a:t>độ </a:t>
            </a:r>
            <a:r>
              <a:rPr dirty="0" sz="1300" spc="-5">
                <a:latin typeface="Times New Roman"/>
                <a:cs typeface="Times New Roman"/>
              </a:rPr>
              <a:t>canh giữa được bật </a:t>
            </a:r>
            <a:r>
              <a:rPr dirty="0" sz="1300">
                <a:latin typeface="Times New Roman"/>
                <a:cs typeface="Times New Roman"/>
              </a:rPr>
              <a:t>bằng </a:t>
            </a:r>
            <a:r>
              <a:rPr dirty="0" sz="1300" spc="-5">
                <a:latin typeface="Times New Roman"/>
                <a:cs typeface="Times New Roman"/>
              </a:rPr>
              <a:t>các bit CMS </a:t>
            </a:r>
            <a:r>
              <a:rPr dirty="0" sz="1300">
                <a:latin typeface="Times New Roman"/>
                <a:cs typeface="Times New Roman"/>
              </a:rPr>
              <a:t>trong thanh </a:t>
            </a:r>
            <a:r>
              <a:rPr dirty="0" sz="1300" spc="-5">
                <a:latin typeface="Times New Roman"/>
                <a:cs typeface="Times New Roman"/>
              </a:rPr>
              <a:t>ghi TIMx_CR1 khi </a:t>
            </a:r>
            <a:r>
              <a:rPr dirty="0" sz="1300">
                <a:latin typeface="Times New Roman"/>
                <a:cs typeface="Times New Roman"/>
              </a:rPr>
              <a:t>chúng </a:t>
            </a:r>
            <a:r>
              <a:rPr dirty="0" sz="1300" spc="5">
                <a:latin typeface="Times New Roman"/>
                <a:cs typeface="Times New Roman"/>
              </a:rPr>
              <a:t>được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cài đặt </a:t>
            </a:r>
            <a:r>
              <a:rPr dirty="0" sz="1300" spc="-10">
                <a:latin typeface="Times New Roman"/>
                <a:cs typeface="Times New Roman"/>
              </a:rPr>
              <a:t>khác </a:t>
            </a:r>
            <a:r>
              <a:rPr dirty="0" sz="1300">
                <a:latin typeface="Times New Roman"/>
                <a:cs typeface="Times New Roman"/>
              </a:rPr>
              <a:t>“00”</a:t>
            </a:r>
            <a:r>
              <a:rPr dirty="0" sz="1300" b="1">
                <a:latin typeface="Times New Roman"/>
                <a:cs typeface="Times New Roman"/>
              </a:rPr>
              <a:t>. Hình </a:t>
            </a:r>
            <a:r>
              <a:rPr dirty="0" sz="1300" spc="-5" b="1">
                <a:latin typeface="Times New Roman"/>
                <a:cs typeface="Times New Roman"/>
              </a:rPr>
              <a:t>8.10 </a:t>
            </a:r>
            <a:r>
              <a:rPr dirty="0" sz="1300" spc="-5">
                <a:latin typeface="Times New Roman"/>
                <a:cs typeface="Times New Roman"/>
              </a:rPr>
              <a:t>là </a:t>
            </a:r>
            <a:r>
              <a:rPr dirty="0" sz="1300">
                <a:latin typeface="Times New Roman"/>
                <a:cs typeface="Times New Roman"/>
              </a:rPr>
              <a:t>ví </a:t>
            </a:r>
            <a:r>
              <a:rPr dirty="0" sz="1300" spc="-5">
                <a:latin typeface="Times New Roman"/>
                <a:cs typeface="Times New Roman"/>
              </a:rPr>
              <a:t>về chế độ </a:t>
            </a:r>
            <a:r>
              <a:rPr dirty="0" sz="1300">
                <a:latin typeface="Times New Roman"/>
                <a:cs typeface="Times New Roman"/>
              </a:rPr>
              <a:t>PWM </a:t>
            </a:r>
            <a:r>
              <a:rPr dirty="0" sz="1300" spc="-5">
                <a:latin typeface="Times New Roman"/>
                <a:cs typeface="Times New Roman"/>
              </a:rPr>
              <a:t>chế độ 1 canh giữa với </a:t>
            </a:r>
            <a:r>
              <a:rPr dirty="0" sz="1300">
                <a:latin typeface="Times New Roman"/>
                <a:cs typeface="Times New Roman"/>
              </a:rPr>
              <a:t>TIMx_ARR </a:t>
            </a:r>
            <a:r>
              <a:rPr dirty="0" sz="1300" spc="-5">
                <a:latin typeface="Times New Roman"/>
                <a:cs typeface="Times New Roman"/>
              </a:rPr>
              <a:t>=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8.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0498" y="5289803"/>
            <a:ext cx="5978556" cy="292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63" y="179831"/>
            <a:ext cx="5749925" cy="32194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9461" y="179831"/>
            <a:ext cx="551815" cy="321945"/>
          </a:xfrm>
          <a:custGeom>
            <a:avLst/>
            <a:gdLst/>
            <a:ahLst/>
            <a:cxnLst/>
            <a:rect l="l" t="t" r="r" b="b"/>
            <a:pathLst>
              <a:path w="551815" h="321945">
                <a:moveTo>
                  <a:pt x="551688" y="0"/>
                </a:moveTo>
                <a:lnTo>
                  <a:pt x="0" y="0"/>
                </a:lnTo>
                <a:lnTo>
                  <a:pt x="0" y="321564"/>
                </a:lnTo>
                <a:lnTo>
                  <a:pt x="551688" y="321564"/>
                </a:lnTo>
                <a:lnTo>
                  <a:pt x="5516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663" y="10102291"/>
            <a:ext cx="6301740" cy="72390"/>
            <a:chOff x="359663" y="10102291"/>
            <a:chExt cx="6301740" cy="72390"/>
          </a:xfrm>
        </p:grpSpPr>
        <p:sp>
          <p:nvSpPr>
            <p:cNvPr id="5" name="object 5"/>
            <p:cNvSpPr/>
            <p:nvPr/>
          </p:nvSpPr>
          <p:spPr>
            <a:xfrm>
              <a:off x="359663" y="10102291"/>
              <a:ext cx="3155315" cy="72390"/>
            </a:xfrm>
            <a:custGeom>
              <a:avLst/>
              <a:gdLst/>
              <a:ahLst/>
              <a:cxnLst/>
              <a:rect l="l" t="t" r="r" b="b"/>
              <a:pathLst>
                <a:path w="3155315" h="72390">
                  <a:moveTo>
                    <a:pt x="315531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5315" y="71932"/>
                  </a:lnTo>
                  <a:lnTo>
                    <a:pt x="3155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4978" y="10102291"/>
              <a:ext cx="3146425" cy="72390"/>
            </a:xfrm>
            <a:custGeom>
              <a:avLst/>
              <a:gdLst/>
              <a:ahLst/>
              <a:cxnLst/>
              <a:rect l="l" t="t" r="r" b="b"/>
              <a:pathLst>
                <a:path w="3146425" h="72390">
                  <a:moveTo>
                    <a:pt x="314617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6171" y="71932"/>
                  </a:lnTo>
                  <a:lnTo>
                    <a:pt x="3146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6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569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63" y="6064376"/>
            <a:ext cx="6328410" cy="3877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8080">
              <a:lnSpc>
                <a:spcPts val="155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b="1">
                <a:latin typeface="Times New Roman"/>
                <a:cs typeface="Times New Roman"/>
              </a:rPr>
              <a:t>8.10 </a:t>
            </a:r>
            <a:r>
              <a:rPr dirty="0" sz="1300" spc="-5">
                <a:latin typeface="Times New Roman"/>
                <a:cs typeface="Times New Roman"/>
              </a:rPr>
              <a:t>chế độ PWM1 canh giữa với giá </a:t>
            </a:r>
            <a:r>
              <a:rPr dirty="0" sz="1300">
                <a:latin typeface="Times New Roman"/>
                <a:cs typeface="Times New Roman"/>
              </a:rPr>
              <a:t>trị </a:t>
            </a:r>
            <a:r>
              <a:rPr dirty="0" sz="1300" spc="-5">
                <a:latin typeface="Times New Roman"/>
                <a:cs typeface="Times New Roman"/>
              </a:rPr>
              <a:t>nạp lại </a:t>
            </a:r>
            <a:r>
              <a:rPr dirty="0" sz="1300">
                <a:latin typeface="Times New Roman"/>
                <a:cs typeface="Times New Roman"/>
              </a:rPr>
              <a:t>bằng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95"/>
              </a:lnSpc>
            </a:pPr>
            <a:r>
              <a:rPr dirty="0" sz="1300" spc="-5" b="1">
                <a:latin typeface="Times New Roman"/>
                <a:cs typeface="Times New Roman"/>
              </a:rPr>
              <a:t>Chú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ý:</a:t>
            </a:r>
            <a:endParaRPr sz="1300">
              <a:latin typeface="Times New Roman"/>
              <a:cs typeface="Times New Roman"/>
            </a:endParaRPr>
          </a:p>
          <a:p>
            <a:pPr marL="218440">
              <a:lnSpc>
                <a:spcPts val="1505"/>
              </a:lnSpc>
            </a:pPr>
            <a:r>
              <a:rPr dirty="0" sz="1300" spc="-5">
                <a:latin typeface="Times New Roman"/>
                <a:cs typeface="Times New Roman"/>
              </a:rPr>
              <a:t>CMS[1:0] là </a:t>
            </a:r>
            <a:r>
              <a:rPr dirty="0" sz="1300" spc="-10">
                <a:latin typeface="Times New Roman"/>
                <a:cs typeface="Times New Roman"/>
              </a:rPr>
              <a:t>các </a:t>
            </a:r>
            <a:r>
              <a:rPr dirty="0" sz="1300" spc="-5">
                <a:latin typeface="Times New Roman"/>
                <a:cs typeface="Times New Roman"/>
              </a:rPr>
              <a:t>bit </a:t>
            </a:r>
            <a:r>
              <a:rPr dirty="0" sz="1300">
                <a:latin typeface="Times New Roman"/>
                <a:cs typeface="Times New Roman"/>
              </a:rPr>
              <a:t>lựa </a:t>
            </a:r>
            <a:r>
              <a:rPr dirty="0" sz="1300" spc="-5">
                <a:latin typeface="Times New Roman"/>
                <a:cs typeface="Times New Roman"/>
              </a:rPr>
              <a:t>chọn chế độ canh </a:t>
            </a:r>
            <a:r>
              <a:rPr dirty="0" sz="1300">
                <a:latin typeface="Times New Roman"/>
                <a:cs typeface="Times New Roman"/>
              </a:rPr>
              <a:t>giữa </a:t>
            </a:r>
            <a:r>
              <a:rPr dirty="0" sz="1300" spc="-5">
                <a:latin typeface="Times New Roman"/>
                <a:cs typeface="Times New Roman"/>
              </a:rPr>
              <a:t>hoặc canh theo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cạnh:</a:t>
            </a:r>
            <a:endParaRPr sz="1300">
              <a:latin typeface="Times New Roman"/>
              <a:cs typeface="Times New Roman"/>
            </a:endParaRPr>
          </a:p>
          <a:p>
            <a:pPr marL="469900" marR="8255" indent="-229235">
              <a:lnSpc>
                <a:spcPts val="1490"/>
              </a:lnSpc>
              <a:spcBef>
                <a:spcPts val="14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“00”: </a:t>
            </a:r>
            <a:r>
              <a:rPr dirty="0" sz="1300">
                <a:latin typeface="Times New Roman"/>
                <a:cs typeface="Times New Roman"/>
              </a:rPr>
              <a:t>Canh </a:t>
            </a:r>
            <a:r>
              <a:rPr dirty="0" sz="1300" spc="-5">
                <a:latin typeface="Times New Roman"/>
                <a:cs typeface="Times New Roman"/>
              </a:rPr>
              <a:t>theo cạnh - </a:t>
            </a:r>
            <a:r>
              <a:rPr dirty="0" sz="1300">
                <a:latin typeface="Times New Roman"/>
                <a:cs typeface="Times New Roman"/>
              </a:rPr>
              <a:t>đếm lên </a:t>
            </a:r>
            <a:r>
              <a:rPr dirty="0" sz="1300" spc="-5">
                <a:latin typeface="Times New Roman"/>
                <a:cs typeface="Times New Roman"/>
              </a:rPr>
              <a:t>và xuống độc lập với </a:t>
            </a:r>
            <a:r>
              <a:rPr dirty="0" sz="1300">
                <a:latin typeface="Times New Roman"/>
                <a:cs typeface="Times New Roman"/>
              </a:rPr>
              <a:t>nhau </a:t>
            </a:r>
            <a:r>
              <a:rPr dirty="0" sz="1300" spc="-5">
                <a:latin typeface="Times New Roman"/>
                <a:cs typeface="Times New Roman"/>
              </a:rPr>
              <a:t>và phục </a:t>
            </a:r>
            <a:r>
              <a:rPr dirty="0" sz="1300">
                <a:latin typeface="Times New Roman"/>
                <a:cs typeface="Times New Roman"/>
              </a:rPr>
              <a:t>thuộc </a:t>
            </a:r>
            <a:r>
              <a:rPr dirty="0" sz="1300" spc="-5">
                <a:latin typeface="Times New Roman"/>
                <a:cs typeface="Times New Roman"/>
              </a:rPr>
              <a:t>vào bit  hướng(DIR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).</a:t>
            </a:r>
            <a:endParaRPr sz="1300">
              <a:latin typeface="Times New Roman"/>
              <a:cs typeface="Times New Roman"/>
            </a:endParaRPr>
          </a:p>
          <a:p>
            <a:pPr marL="469900" marR="8255" indent="-229235">
              <a:lnSpc>
                <a:spcPts val="149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“01”: Chế độ canh </a:t>
            </a:r>
            <a:r>
              <a:rPr dirty="0" sz="1300">
                <a:latin typeface="Times New Roman"/>
                <a:cs typeface="Times New Roman"/>
              </a:rPr>
              <a:t>giữa </a:t>
            </a:r>
            <a:r>
              <a:rPr dirty="0" sz="1300" spc="-5">
                <a:latin typeface="Times New Roman"/>
                <a:cs typeface="Times New Roman"/>
              </a:rPr>
              <a:t>1- </a:t>
            </a:r>
            <a:r>
              <a:rPr dirty="0" sz="1300">
                <a:latin typeface="Times New Roman"/>
                <a:cs typeface="Times New Roman"/>
              </a:rPr>
              <a:t>đếm lên </a:t>
            </a:r>
            <a:r>
              <a:rPr dirty="0" sz="1300" spc="-5">
                <a:latin typeface="Times New Roman"/>
                <a:cs typeface="Times New Roman"/>
              </a:rPr>
              <a:t>và </a:t>
            </a:r>
            <a:r>
              <a:rPr dirty="0" sz="1300">
                <a:latin typeface="Times New Roman"/>
                <a:cs typeface="Times New Roman"/>
              </a:rPr>
              <a:t>xuống </a:t>
            </a:r>
            <a:r>
              <a:rPr dirty="0" sz="1300" spc="-5">
                <a:latin typeface="Times New Roman"/>
                <a:cs typeface="Times New Roman"/>
              </a:rPr>
              <a:t>luân </a:t>
            </a:r>
            <a:r>
              <a:rPr dirty="0" sz="1300">
                <a:latin typeface="Times New Roman"/>
                <a:cs typeface="Times New Roman"/>
              </a:rPr>
              <a:t>phiên. Cờ </a:t>
            </a:r>
            <a:r>
              <a:rPr dirty="0" sz="1300" spc="-5">
                <a:latin typeface="Times New Roman"/>
                <a:cs typeface="Times New Roman"/>
              </a:rPr>
              <a:t>ngắt </a:t>
            </a:r>
            <a:r>
              <a:rPr dirty="0" sz="1300">
                <a:latin typeface="Times New Roman"/>
                <a:cs typeface="Times New Roman"/>
              </a:rPr>
              <a:t>out </a:t>
            </a:r>
            <a:r>
              <a:rPr dirty="0" sz="1300" spc="-5">
                <a:latin typeface="Times New Roman"/>
                <a:cs typeface="Times New Roman"/>
              </a:rPr>
              <a:t>compare được set  khi đếm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xuống</a:t>
            </a:r>
            <a:endParaRPr sz="1300">
              <a:latin typeface="Times New Roman"/>
              <a:cs typeface="Times New Roman"/>
            </a:endParaRPr>
          </a:p>
          <a:p>
            <a:pPr marL="469900" marR="8255" indent="-229235">
              <a:lnSpc>
                <a:spcPts val="149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“01”: Chế độ canh </a:t>
            </a:r>
            <a:r>
              <a:rPr dirty="0" sz="1300">
                <a:latin typeface="Times New Roman"/>
                <a:cs typeface="Times New Roman"/>
              </a:rPr>
              <a:t>giữa </a:t>
            </a:r>
            <a:r>
              <a:rPr dirty="0" sz="1300" spc="-5">
                <a:latin typeface="Times New Roman"/>
                <a:cs typeface="Times New Roman"/>
              </a:rPr>
              <a:t>2- </a:t>
            </a:r>
            <a:r>
              <a:rPr dirty="0" sz="1300">
                <a:latin typeface="Times New Roman"/>
                <a:cs typeface="Times New Roman"/>
              </a:rPr>
              <a:t>đếm lên </a:t>
            </a:r>
            <a:r>
              <a:rPr dirty="0" sz="1300" spc="-5">
                <a:latin typeface="Times New Roman"/>
                <a:cs typeface="Times New Roman"/>
              </a:rPr>
              <a:t>và </a:t>
            </a:r>
            <a:r>
              <a:rPr dirty="0" sz="1300">
                <a:latin typeface="Times New Roman"/>
                <a:cs typeface="Times New Roman"/>
              </a:rPr>
              <a:t>xuống </a:t>
            </a:r>
            <a:r>
              <a:rPr dirty="0" sz="1300" spc="-5">
                <a:latin typeface="Times New Roman"/>
                <a:cs typeface="Times New Roman"/>
              </a:rPr>
              <a:t>luân </a:t>
            </a:r>
            <a:r>
              <a:rPr dirty="0" sz="1300">
                <a:latin typeface="Times New Roman"/>
                <a:cs typeface="Times New Roman"/>
              </a:rPr>
              <a:t>phiên. Cờ </a:t>
            </a:r>
            <a:r>
              <a:rPr dirty="0" sz="1300" spc="-5">
                <a:latin typeface="Times New Roman"/>
                <a:cs typeface="Times New Roman"/>
              </a:rPr>
              <a:t>ngắt </a:t>
            </a:r>
            <a:r>
              <a:rPr dirty="0" sz="1300">
                <a:latin typeface="Times New Roman"/>
                <a:cs typeface="Times New Roman"/>
              </a:rPr>
              <a:t>out </a:t>
            </a:r>
            <a:r>
              <a:rPr dirty="0" sz="1300" spc="-5">
                <a:latin typeface="Times New Roman"/>
                <a:cs typeface="Times New Roman"/>
              </a:rPr>
              <a:t>compare được set  khi đếm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lên</a:t>
            </a:r>
            <a:endParaRPr sz="1300">
              <a:latin typeface="Times New Roman"/>
              <a:cs typeface="Times New Roman"/>
            </a:endParaRPr>
          </a:p>
          <a:p>
            <a:pPr marL="469900" marR="8255" indent="-229235">
              <a:lnSpc>
                <a:spcPts val="1490"/>
              </a:lnSpc>
              <a:spcBef>
                <a:spcPts val="1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300" spc="-5">
                <a:latin typeface="Times New Roman"/>
                <a:cs typeface="Times New Roman"/>
              </a:rPr>
              <a:t>“11”: Chế độ canh </a:t>
            </a:r>
            <a:r>
              <a:rPr dirty="0" sz="1300">
                <a:latin typeface="Times New Roman"/>
                <a:cs typeface="Times New Roman"/>
              </a:rPr>
              <a:t>giữa </a:t>
            </a:r>
            <a:r>
              <a:rPr dirty="0" sz="1300" spc="-5">
                <a:latin typeface="Times New Roman"/>
                <a:cs typeface="Times New Roman"/>
              </a:rPr>
              <a:t>3- </a:t>
            </a:r>
            <a:r>
              <a:rPr dirty="0" sz="1300">
                <a:latin typeface="Times New Roman"/>
                <a:cs typeface="Times New Roman"/>
              </a:rPr>
              <a:t>đếm lên </a:t>
            </a:r>
            <a:r>
              <a:rPr dirty="0" sz="1300" spc="-5">
                <a:latin typeface="Times New Roman"/>
                <a:cs typeface="Times New Roman"/>
              </a:rPr>
              <a:t>và </a:t>
            </a:r>
            <a:r>
              <a:rPr dirty="0" sz="1300">
                <a:latin typeface="Times New Roman"/>
                <a:cs typeface="Times New Roman"/>
              </a:rPr>
              <a:t>xuống </a:t>
            </a:r>
            <a:r>
              <a:rPr dirty="0" sz="1300" spc="-5">
                <a:latin typeface="Times New Roman"/>
                <a:cs typeface="Times New Roman"/>
              </a:rPr>
              <a:t>luân </a:t>
            </a:r>
            <a:r>
              <a:rPr dirty="0" sz="1300">
                <a:latin typeface="Times New Roman"/>
                <a:cs typeface="Times New Roman"/>
              </a:rPr>
              <a:t>phiên. </a:t>
            </a:r>
            <a:r>
              <a:rPr dirty="0" sz="1300" spc="-5">
                <a:latin typeface="Times New Roman"/>
                <a:cs typeface="Times New Roman"/>
              </a:rPr>
              <a:t>Cờ ngắt </a:t>
            </a:r>
            <a:r>
              <a:rPr dirty="0" sz="1300">
                <a:latin typeface="Times New Roman"/>
                <a:cs typeface="Times New Roman"/>
              </a:rPr>
              <a:t>out </a:t>
            </a:r>
            <a:r>
              <a:rPr dirty="0" sz="1300" spc="-5">
                <a:latin typeface="Times New Roman"/>
                <a:cs typeface="Times New Roman"/>
              </a:rPr>
              <a:t>compare được set  khi đếm </a:t>
            </a:r>
            <a:r>
              <a:rPr dirty="0" sz="1300">
                <a:latin typeface="Times New Roman"/>
                <a:cs typeface="Times New Roman"/>
              </a:rPr>
              <a:t>lên </a:t>
            </a:r>
            <a:r>
              <a:rPr dirty="0" sz="1300" spc="-5">
                <a:latin typeface="Times New Roman"/>
                <a:cs typeface="Times New Roman"/>
              </a:rPr>
              <a:t>và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xuống.</a:t>
            </a:r>
            <a:endParaRPr sz="1300">
              <a:latin typeface="Times New Roman"/>
              <a:cs typeface="Times New Roman"/>
            </a:endParaRPr>
          </a:p>
          <a:p>
            <a:pPr marL="218440">
              <a:lnSpc>
                <a:spcPts val="1420"/>
              </a:lnSpc>
            </a:pPr>
            <a:r>
              <a:rPr dirty="0" sz="1300" spc="-10">
                <a:latin typeface="Times New Roman"/>
                <a:cs typeface="Times New Roman"/>
              </a:rPr>
              <a:t>Không </a:t>
            </a:r>
            <a:r>
              <a:rPr dirty="0" sz="1300" spc="-5">
                <a:latin typeface="Times New Roman"/>
                <a:cs typeface="Times New Roman"/>
              </a:rPr>
              <a:t>được chuyển từ chế độ canh theo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sang chế độ canh gữa khi bộ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đang</a:t>
            </a:r>
            <a:r>
              <a:rPr dirty="0" sz="1300" spc="16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bật.</a:t>
            </a:r>
            <a:endParaRPr sz="1300">
              <a:latin typeface="Times New Roman"/>
              <a:cs typeface="Times New Roman"/>
            </a:endParaRPr>
          </a:p>
          <a:p>
            <a:pPr marL="218440">
              <a:lnSpc>
                <a:spcPts val="1530"/>
              </a:lnSpc>
            </a:pPr>
            <a:r>
              <a:rPr dirty="0" sz="1300" spc="-5">
                <a:latin typeface="Times New Roman"/>
                <a:cs typeface="Times New Roman"/>
              </a:rPr>
              <a:t>Không nên cài </a:t>
            </a:r>
            <a:r>
              <a:rPr dirty="0" sz="1300">
                <a:latin typeface="Times New Roman"/>
                <a:cs typeface="Times New Roman"/>
              </a:rPr>
              <a:t>đặt giá </a:t>
            </a:r>
            <a:r>
              <a:rPr dirty="0" sz="1300" spc="-5">
                <a:latin typeface="Times New Roman"/>
                <a:cs typeface="Times New Roman"/>
              </a:rPr>
              <a:t>trị vào bộ </a:t>
            </a:r>
            <a:r>
              <a:rPr dirty="0" sz="1300">
                <a:latin typeface="Times New Roman"/>
                <a:cs typeface="Times New Roman"/>
              </a:rPr>
              <a:t>đếm khi nó </a:t>
            </a:r>
            <a:r>
              <a:rPr dirty="0" sz="1300" spc="-5">
                <a:latin typeface="Times New Roman"/>
                <a:cs typeface="Times New Roman"/>
              </a:rPr>
              <a:t>đang hoạt động ở chế độ canh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giữa.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ts val="1510"/>
              </a:lnSpc>
            </a:pPr>
            <a:r>
              <a:rPr dirty="0" sz="1300" spc="-5" b="1">
                <a:latin typeface="Times New Roman"/>
                <a:cs typeface="Times New Roman"/>
              </a:rPr>
              <a:t>8.3.7 Ngõ ra bổ sung và </a:t>
            </a:r>
            <a:r>
              <a:rPr dirty="0" sz="1300" spc="-10" b="1">
                <a:latin typeface="Times New Roman"/>
                <a:cs typeface="Times New Roman"/>
              </a:rPr>
              <a:t>khả </a:t>
            </a:r>
            <a:r>
              <a:rPr dirty="0" sz="1300" b="1">
                <a:latin typeface="Times New Roman"/>
                <a:cs typeface="Times New Roman"/>
              </a:rPr>
              <a:t>năng chèn </a:t>
            </a:r>
            <a:r>
              <a:rPr dirty="0" sz="1300" spc="-5" b="1">
                <a:latin typeface="Times New Roman"/>
                <a:cs typeface="Times New Roman"/>
              </a:rPr>
              <a:t>vào thời </a:t>
            </a:r>
            <a:r>
              <a:rPr dirty="0" sz="1300" spc="-10" b="1">
                <a:latin typeface="Times New Roman"/>
                <a:cs typeface="Times New Roman"/>
              </a:rPr>
              <a:t>gian</a:t>
            </a:r>
            <a:r>
              <a:rPr dirty="0" sz="1300" spc="5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trễ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87655">
              <a:lnSpc>
                <a:spcPct val="95800"/>
              </a:lnSpc>
              <a:spcBef>
                <a:spcPts val="20"/>
              </a:spcBef>
            </a:pPr>
            <a:r>
              <a:rPr dirty="0" sz="1300" spc="-5">
                <a:latin typeface="Times New Roman"/>
                <a:cs typeface="Times New Roman"/>
              </a:rPr>
              <a:t>Ngõ ra của timer </a:t>
            </a:r>
            <a:r>
              <a:rPr dirty="0" sz="1300">
                <a:latin typeface="Times New Roman"/>
                <a:cs typeface="Times New Roman"/>
              </a:rPr>
              <a:t>điều </a:t>
            </a:r>
            <a:r>
              <a:rPr dirty="0" sz="1300" spc="-5">
                <a:latin typeface="Times New Roman"/>
                <a:cs typeface="Times New Roman"/>
              </a:rPr>
              <a:t>khiển nâng cao( TIM1&amp;TIM8) có thể xuất ra 2 dạng tín hiệu bổ </a:t>
            </a:r>
            <a:r>
              <a:rPr dirty="0" sz="1300" spc="-10">
                <a:latin typeface="Times New Roman"/>
                <a:cs typeface="Times New Roman"/>
              </a:rPr>
              <a:t>sung  </a:t>
            </a:r>
            <a:r>
              <a:rPr dirty="0" sz="1300" spc="-5">
                <a:latin typeface="Times New Roman"/>
                <a:cs typeface="Times New Roman"/>
              </a:rPr>
              <a:t>cho nhau là OCx và OCxN. Các ngõ ra </a:t>
            </a:r>
            <a:r>
              <a:rPr dirty="0" sz="1300">
                <a:latin typeface="Times New Roman"/>
                <a:cs typeface="Times New Roman"/>
              </a:rPr>
              <a:t>này có </a:t>
            </a:r>
            <a:r>
              <a:rPr dirty="0" sz="1300" spc="-5">
                <a:latin typeface="Times New Roman"/>
                <a:cs typeface="Times New Roman"/>
              </a:rPr>
              <a:t>thể được lập trình thời gian trễ để xuất tín hiệu</a:t>
            </a:r>
            <a:r>
              <a:rPr dirty="0" sz="1300" spc="-114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  </a:t>
            </a:r>
            <a:r>
              <a:rPr dirty="0" sz="1300" spc="-10">
                <a:latin typeface="Times New Roman"/>
                <a:cs typeface="Times New Roman"/>
              </a:rPr>
              <a:t>sao </a:t>
            </a:r>
            <a:r>
              <a:rPr dirty="0" sz="1300" spc="-5">
                <a:latin typeface="Times New Roman"/>
                <a:cs typeface="Times New Roman"/>
              </a:rPr>
              <a:t>cho phù hợp với </a:t>
            </a:r>
            <a:r>
              <a:rPr dirty="0" sz="1300">
                <a:latin typeface="Times New Roman"/>
                <a:cs typeface="Times New Roman"/>
              </a:rPr>
              <a:t>đặc </a:t>
            </a:r>
            <a:r>
              <a:rPr dirty="0" sz="1300" spc="-5">
                <a:latin typeface="Times New Roman"/>
                <a:cs typeface="Times New Roman"/>
              </a:rPr>
              <a:t>điểm của </a:t>
            </a:r>
            <a:r>
              <a:rPr dirty="0" sz="1300">
                <a:latin typeface="Times New Roman"/>
                <a:cs typeface="Times New Roman"/>
              </a:rPr>
              <a:t>các </a:t>
            </a:r>
            <a:r>
              <a:rPr dirty="0" sz="1300" spc="-5">
                <a:latin typeface="Times New Roman"/>
                <a:cs typeface="Times New Roman"/>
              </a:rPr>
              <a:t>thiết </a:t>
            </a:r>
            <a:r>
              <a:rPr dirty="0" sz="1300">
                <a:latin typeface="Times New Roman"/>
                <a:cs typeface="Times New Roman"/>
              </a:rPr>
              <a:t>bị </a:t>
            </a:r>
            <a:r>
              <a:rPr dirty="0" sz="1300" spc="-10">
                <a:latin typeface="Times New Roman"/>
                <a:cs typeface="Times New Roman"/>
              </a:rPr>
              <a:t>mà </a:t>
            </a:r>
            <a:r>
              <a:rPr dirty="0" sz="1300" spc="-5">
                <a:latin typeface="Times New Roman"/>
                <a:cs typeface="Times New Roman"/>
              </a:rPr>
              <a:t>vi điều khiển </a:t>
            </a:r>
            <a:r>
              <a:rPr dirty="0" sz="1300">
                <a:latin typeface="Times New Roman"/>
                <a:cs typeface="Times New Roman"/>
              </a:rPr>
              <a:t>đang </a:t>
            </a:r>
            <a:r>
              <a:rPr dirty="0" sz="1300" spc="-5">
                <a:latin typeface="Times New Roman"/>
                <a:cs typeface="Times New Roman"/>
              </a:rPr>
              <a:t>giao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tiếp.</a:t>
            </a:r>
            <a:endParaRPr sz="1300">
              <a:latin typeface="Times New Roman"/>
              <a:cs typeface="Times New Roman"/>
            </a:endParaRPr>
          </a:p>
          <a:p>
            <a:pPr algn="just" marL="12700" marR="7620" indent="287655">
              <a:lnSpc>
                <a:spcPts val="1500"/>
              </a:lnSpc>
              <a:spcBef>
                <a:spcPts val="25"/>
              </a:spcBef>
            </a:pPr>
            <a:r>
              <a:rPr dirty="0" sz="1300" spc="-5">
                <a:latin typeface="Times New Roman"/>
                <a:cs typeface="Times New Roman"/>
              </a:rPr>
              <a:t>Người dùng có thể chọn </a:t>
            </a:r>
            <a:r>
              <a:rPr dirty="0" sz="1300">
                <a:latin typeface="Times New Roman"/>
                <a:cs typeface="Times New Roman"/>
              </a:rPr>
              <a:t>cạnh hoặc </a:t>
            </a:r>
            <a:r>
              <a:rPr dirty="0" sz="1300" spc="-10">
                <a:latin typeface="Times New Roman"/>
                <a:cs typeface="Times New Roman"/>
              </a:rPr>
              <a:t>mức </a:t>
            </a:r>
            <a:r>
              <a:rPr dirty="0" sz="1300">
                <a:latin typeface="Times New Roman"/>
                <a:cs typeface="Times New Roman"/>
              </a:rPr>
              <a:t>tích cực </a:t>
            </a:r>
            <a:r>
              <a:rPr dirty="0" sz="1300" spc="-5">
                <a:latin typeface="Times New Roman"/>
                <a:cs typeface="Times New Roman"/>
              </a:rPr>
              <a:t>cho ngõ </a:t>
            </a:r>
            <a:r>
              <a:rPr dirty="0" sz="1300">
                <a:latin typeface="Times New Roman"/>
                <a:cs typeface="Times New Roman"/>
              </a:rPr>
              <a:t>ra chính </a:t>
            </a:r>
            <a:r>
              <a:rPr dirty="0" sz="1300" spc="-5">
                <a:latin typeface="Times New Roman"/>
                <a:cs typeface="Times New Roman"/>
              </a:rPr>
              <a:t>OCx và </a:t>
            </a:r>
            <a:r>
              <a:rPr dirty="0" sz="1300">
                <a:latin typeface="Times New Roman"/>
                <a:cs typeface="Times New Roman"/>
              </a:rPr>
              <a:t>ngõ </a:t>
            </a:r>
            <a:r>
              <a:rPr dirty="0" sz="1300" spc="-5">
                <a:latin typeface="Times New Roman"/>
                <a:cs typeface="Times New Roman"/>
              </a:rPr>
              <a:t>ra </a:t>
            </a:r>
            <a:r>
              <a:rPr dirty="0" sz="1300" spc="5">
                <a:latin typeface="Times New Roman"/>
                <a:cs typeface="Times New Roman"/>
              </a:rPr>
              <a:t>bổ </a:t>
            </a:r>
            <a:r>
              <a:rPr dirty="0" sz="1300">
                <a:latin typeface="Times New Roman"/>
                <a:cs typeface="Times New Roman"/>
              </a:rPr>
              <a:t>sung  </a:t>
            </a:r>
            <a:r>
              <a:rPr dirty="0" sz="1300" spc="-5">
                <a:latin typeface="Times New Roman"/>
                <a:cs typeface="Times New Roman"/>
              </a:rPr>
              <a:t>OcxN </a:t>
            </a:r>
            <a:r>
              <a:rPr dirty="0" sz="1300" spc="-10">
                <a:latin typeface="Times New Roman"/>
                <a:cs typeface="Times New Roman"/>
              </a:rPr>
              <a:t>một </a:t>
            </a:r>
            <a:r>
              <a:rPr dirty="0" sz="1300" spc="-5">
                <a:latin typeface="Times New Roman"/>
                <a:cs typeface="Times New Roman"/>
              </a:rPr>
              <a:t>cách độc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lập.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180" y="662939"/>
            <a:ext cx="5994255" cy="541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260" y="1798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440436" y="0"/>
                </a:moveTo>
                <a:lnTo>
                  <a:pt x="0" y="0"/>
                </a:lnTo>
                <a:lnTo>
                  <a:pt x="0" y="321564"/>
                </a:lnTo>
                <a:lnTo>
                  <a:pt x="440436" y="321564"/>
                </a:lnTo>
                <a:lnTo>
                  <a:pt x="440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84" y="179831"/>
            <a:ext cx="5952490" cy="28511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09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CHƯƠNG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260" y="252983"/>
            <a:ext cx="459105" cy="248920"/>
            <a:chOff x="791260" y="252983"/>
            <a:chExt cx="459105" cy="248920"/>
          </a:xfrm>
        </p:grpSpPr>
        <p:sp>
          <p:nvSpPr>
            <p:cNvPr id="5" name="object 5"/>
            <p:cNvSpPr/>
            <p:nvPr/>
          </p:nvSpPr>
          <p:spPr>
            <a:xfrm>
              <a:off x="791260" y="428243"/>
              <a:ext cx="449580" cy="73660"/>
            </a:xfrm>
            <a:custGeom>
              <a:avLst/>
              <a:gdLst/>
              <a:ahLst/>
              <a:cxnLst/>
              <a:rect l="l" t="t" r="r" b="b"/>
              <a:pathLst>
                <a:path w="449580" h="73659">
                  <a:moveTo>
                    <a:pt x="4495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49580" y="73151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1696" y="252983"/>
              <a:ext cx="18415" cy="248920"/>
            </a:xfrm>
            <a:custGeom>
              <a:avLst/>
              <a:gdLst/>
              <a:ahLst/>
              <a:cxnLst/>
              <a:rect l="l" t="t" r="r" b="b"/>
              <a:pathLst>
                <a:path w="18415" h="248920">
                  <a:moveTo>
                    <a:pt x="1828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8287" y="24841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0988" y="10102291"/>
            <a:ext cx="6301740" cy="72390"/>
            <a:chOff x="900988" y="10102291"/>
            <a:chExt cx="6301740" cy="72390"/>
          </a:xfrm>
        </p:grpSpPr>
        <p:sp>
          <p:nvSpPr>
            <p:cNvPr id="8" name="object 8"/>
            <p:cNvSpPr/>
            <p:nvPr/>
          </p:nvSpPr>
          <p:spPr>
            <a:xfrm>
              <a:off x="900988" y="10102291"/>
              <a:ext cx="3154045" cy="72390"/>
            </a:xfrm>
            <a:custGeom>
              <a:avLst/>
              <a:gdLst/>
              <a:ahLst/>
              <a:cxnLst/>
              <a:rect l="l" t="t" r="r" b="b"/>
              <a:pathLst>
                <a:path w="3154045" h="72390">
                  <a:moveTo>
                    <a:pt x="3153791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53791" y="71932"/>
                  </a:lnTo>
                  <a:lnTo>
                    <a:pt x="315379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4729" y="10102291"/>
              <a:ext cx="3147695" cy="72390"/>
            </a:xfrm>
            <a:custGeom>
              <a:avLst/>
              <a:gdLst/>
              <a:ahLst/>
              <a:cxnLst/>
              <a:rect l="l" t="t" r="r" b="b"/>
              <a:pathLst>
                <a:path w="3147695" h="72390">
                  <a:moveTo>
                    <a:pt x="3147695" y="0"/>
                  </a:moveTo>
                  <a:lnTo>
                    <a:pt x="0" y="0"/>
                  </a:lnTo>
                  <a:lnTo>
                    <a:pt x="0" y="71932"/>
                  </a:lnTo>
                  <a:lnTo>
                    <a:pt x="3147695" y="71932"/>
                  </a:lnTo>
                  <a:lnTo>
                    <a:pt x="31476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1440" y="10237723"/>
            <a:ext cx="1286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PHAN VÂN</a:t>
            </a:r>
            <a:r>
              <a:rPr dirty="0" sz="1200" spc="-6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HOÀN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293" y="10268203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101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634999"/>
            <a:ext cx="6326505" cy="15754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287655">
              <a:lnSpc>
                <a:spcPts val="1490"/>
              </a:lnSpc>
              <a:spcBef>
                <a:spcPts val="204"/>
              </a:spcBef>
            </a:pPr>
            <a:r>
              <a:rPr dirty="0" sz="1300" spc="-5">
                <a:latin typeface="Times New Roman"/>
                <a:cs typeface="Times New Roman"/>
              </a:rPr>
              <a:t>Mỗi kênh có </a:t>
            </a:r>
            <a:r>
              <a:rPr dirty="0" sz="1300">
                <a:latin typeface="Times New Roman"/>
                <a:cs typeface="Times New Roman"/>
              </a:rPr>
              <a:t>thể được </a:t>
            </a:r>
            <a:r>
              <a:rPr dirty="0" sz="1300" spc="-5">
                <a:latin typeface="Times New Roman"/>
                <a:cs typeface="Times New Roman"/>
              </a:rPr>
              <a:t>lập trình cấu </a:t>
            </a:r>
            <a:r>
              <a:rPr dirty="0" sz="1300">
                <a:latin typeface="Times New Roman"/>
                <a:cs typeface="Times New Roman"/>
              </a:rPr>
              <a:t>hình </a:t>
            </a:r>
            <a:r>
              <a:rPr dirty="0" sz="1300" spc="-5">
                <a:latin typeface="Times New Roman"/>
                <a:cs typeface="Times New Roman"/>
              </a:rPr>
              <a:t>thời gian trể so với tín hiệu </a:t>
            </a:r>
            <a:r>
              <a:rPr dirty="0" sz="1300">
                <a:latin typeface="Times New Roman"/>
                <a:cs typeface="Times New Roman"/>
              </a:rPr>
              <a:t>tham </a:t>
            </a:r>
            <a:r>
              <a:rPr dirty="0" sz="1300" spc="-5">
                <a:latin typeface="Times New Roman"/>
                <a:cs typeface="Times New Roman"/>
              </a:rPr>
              <a:t>chiếu </a:t>
            </a:r>
            <a:r>
              <a:rPr dirty="0" sz="1300">
                <a:latin typeface="Times New Roman"/>
                <a:cs typeface="Times New Roman"/>
              </a:rPr>
              <a:t>OcxREF  </a:t>
            </a:r>
            <a:r>
              <a:rPr dirty="0" sz="1300" spc="-5">
                <a:latin typeface="Times New Roman"/>
                <a:cs typeface="Times New Roman"/>
              </a:rPr>
              <a:t>bằng </a:t>
            </a:r>
            <a:r>
              <a:rPr dirty="0" sz="1300" spc="-10">
                <a:latin typeface="Times New Roman"/>
                <a:cs typeface="Times New Roman"/>
              </a:rPr>
              <a:t>một </a:t>
            </a:r>
            <a:r>
              <a:rPr dirty="0" sz="1300">
                <a:latin typeface="Times New Roman"/>
                <a:cs typeface="Times New Roman"/>
              </a:rPr>
              <a:t>giá </a:t>
            </a:r>
            <a:r>
              <a:rPr dirty="0" sz="1300" spc="-5">
                <a:latin typeface="Times New Roman"/>
                <a:cs typeface="Times New Roman"/>
              </a:rPr>
              <a:t>trị 10 bit. Nếu 2 ngõ ra OCx và OcxN cấu </a:t>
            </a:r>
            <a:r>
              <a:rPr dirty="0" sz="1300">
                <a:latin typeface="Times New Roman"/>
                <a:cs typeface="Times New Roman"/>
              </a:rPr>
              <a:t>hình </a:t>
            </a:r>
            <a:r>
              <a:rPr dirty="0" sz="1300" spc="-5">
                <a:latin typeface="Times New Roman"/>
                <a:cs typeface="Times New Roman"/>
              </a:rPr>
              <a:t>tích cực mức </a:t>
            </a:r>
            <a:r>
              <a:rPr dirty="0" sz="1300">
                <a:latin typeface="Times New Roman"/>
                <a:cs typeface="Times New Roman"/>
              </a:rPr>
              <a:t>cao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thì:</a:t>
            </a:r>
            <a:endParaRPr sz="1300">
              <a:latin typeface="Times New Roman"/>
              <a:cs typeface="Times New Roman"/>
            </a:endParaRPr>
          </a:p>
          <a:p>
            <a:pPr marL="469265" marR="5715" indent="-228600">
              <a:lnSpc>
                <a:spcPts val="149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Ngõ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tín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hiệu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OCx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giống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với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tín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hiệu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tham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chiếu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ngoại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trừ việc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cạnh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lên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bị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trễ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bằng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với  lượng thời </a:t>
            </a:r>
            <a:r>
              <a:rPr dirty="0" sz="1300">
                <a:latin typeface="Times New Roman"/>
                <a:cs typeface="Times New Roman"/>
              </a:rPr>
              <a:t>gian </a:t>
            </a:r>
            <a:r>
              <a:rPr dirty="0" sz="1300" spc="-5">
                <a:latin typeface="Times New Roman"/>
                <a:cs typeface="Times New Roman"/>
              </a:rPr>
              <a:t>đã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cấu hình </a:t>
            </a:r>
            <a:r>
              <a:rPr dirty="0" sz="1300">
                <a:latin typeface="Times New Roman"/>
                <a:cs typeface="Times New Roman"/>
              </a:rPr>
              <a:t>so </a:t>
            </a:r>
            <a:r>
              <a:rPr dirty="0" sz="1300" spc="-5">
                <a:latin typeface="Times New Roman"/>
                <a:cs typeface="Times New Roman"/>
              </a:rPr>
              <a:t>với </a:t>
            </a:r>
            <a:r>
              <a:rPr dirty="0" sz="1300">
                <a:latin typeface="Times New Roman"/>
                <a:cs typeface="Times New Roman"/>
              </a:rPr>
              <a:t>cạnh </a:t>
            </a:r>
            <a:r>
              <a:rPr dirty="0" sz="1300" spc="-5">
                <a:latin typeface="Times New Roman"/>
                <a:cs typeface="Times New Roman"/>
              </a:rPr>
              <a:t>lên của tín hiệu </a:t>
            </a:r>
            <a:r>
              <a:rPr dirty="0" sz="1300">
                <a:latin typeface="Times New Roman"/>
                <a:cs typeface="Times New Roman"/>
              </a:rPr>
              <a:t>tham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chiếu.</a:t>
            </a:r>
            <a:endParaRPr sz="1300">
              <a:latin typeface="Times New Roman"/>
              <a:cs typeface="Times New Roman"/>
            </a:endParaRPr>
          </a:p>
          <a:p>
            <a:pPr marL="469265" marR="5715" indent="-228600">
              <a:lnSpc>
                <a:spcPts val="149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Ngõ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tín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hiệu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OCxN</a:t>
            </a:r>
            <a:r>
              <a:rPr dirty="0" sz="1300">
                <a:latin typeface="Times New Roman"/>
                <a:cs typeface="Times New Roman"/>
              </a:rPr>
              <a:t> bị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đảo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với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tín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hiệu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chiếu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cạnh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lên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bị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trễ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bằng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với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lượng  </a:t>
            </a:r>
            <a:r>
              <a:rPr dirty="0" sz="1300" spc="-5">
                <a:latin typeface="Times New Roman"/>
                <a:cs typeface="Times New Roman"/>
              </a:rPr>
              <a:t>thời </a:t>
            </a:r>
            <a:r>
              <a:rPr dirty="0" sz="1300" spc="-10">
                <a:latin typeface="Times New Roman"/>
                <a:cs typeface="Times New Roman"/>
              </a:rPr>
              <a:t>gian </a:t>
            </a:r>
            <a:r>
              <a:rPr dirty="0" sz="1300">
                <a:latin typeface="Times New Roman"/>
                <a:cs typeface="Times New Roman"/>
              </a:rPr>
              <a:t>trễ </a:t>
            </a:r>
            <a:r>
              <a:rPr dirty="0" sz="1300" spc="-5">
                <a:latin typeface="Times New Roman"/>
                <a:cs typeface="Times New Roman"/>
              </a:rPr>
              <a:t>đã được </a:t>
            </a:r>
            <a:r>
              <a:rPr dirty="0" sz="1300">
                <a:latin typeface="Times New Roman"/>
                <a:cs typeface="Times New Roman"/>
              </a:rPr>
              <a:t>cấu </a:t>
            </a:r>
            <a:r>
              <a:rPr dirty="0" sz="1300" spc="-5">
                <a:latin typeface="Times New Roman"/>
                <a:cs typeface="Times New Roman"/>
              </a:rPr>
              <a:t>hình so với </a:t>
            </a:r>
            <a:r>
              <a:rPr dirty="0" sz="1300">
                <a:latin typeface="Times New Roman"/>
                <a:cs typeface="Times New Roman"/>
              </a:rPr>
              <a:t>cạnh xuống </a:t>
            </a:r>
            <a:r>
              <a:rPr dirty="0" sz="1300" spc="-5">
                <a:latin typeface="Times New Roman"/>
                <a:cs typeface="Times New Roman"/>
              </a:rPr>
              <a:t>của tín hiệu </a:t>
            </a:r>
            <a:r>
              <a:rPr dirty="0" sz="1300">
                <a:latin typeface="Times New Roman"/>
                <a:cs typeface="Times New Roman"/>
              </a:rPr>
              <a:t>tham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chiếu.</a:t>
            </a:r>
            <a:endParaRPr sz="1300">
              <a:latin typeface="Times New Roman"/>
              <a:cs typeface="Times New Roman"/>
            </a:endParaRPr>
          </a:p>
          <a:p>
            <a:pPr marL="12700" marR="6350" indent="287655">
              <a:lnSpc>
                <a:spcPts val="1490"/>
              </a:lnSpc>
              <a:spcBef>
                <a:spcPts val="5"/>
              </a:spcBef>
            </a:pPr>
            <a:r>
              <a:rPr dirty="0" sz="1300" spc="-5">
                <a:latin typeface="Times New Roman"/>
                <a:cs typeface="Times New Roman"/>
              </a:rPr>
              <a:t>Nếu thời </a:t>
            </a:r>
            <a:r>
              <a:rPr dirty="0" sz="1300">
                <a:latin typeface="Times New Roman"/>
                <a:cs typeface="Times New Roman"/>
              </a:rPr>
              <a:t>gian </a:t>
            </a:r>
            <a:r>
              <a:rPr dirty="0" sz="1300" spc="-5">
                <a:latin typeface="Times New Roman"/>
                <a:cs typeface="Times New Roman"/>
              </a:rPr>
              <a:t>trễ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cấu hình lớn hơn </a:t>
            </a:r>
            <a:r>
              <a:rPr dirty="0" sz="1300" spc="5">
                <a:latin typeface="Times New Roman"/>
                <a:cs typeface="Times New Roman"/>
              </a:rPr>
              <a:t>bề </a:t>
            </a:r>
            <a:r>
              <a:rPr dirty="0" sz="1300" spc="-5">
                <a:latin typeface="Times New Roman"/>
                <a:cs typeface="Times New Roman"/>
              </a:rPr>
              <a:t>rộng tích cực của </a:t>
            </a:r>
            <a:r>
              <a:rPr dirty="0" sz="1300">
                <a:latin typeface="Times New Roman"/>
                <a:cs typeface="Times New Roman"/>
              </a:rPr>
              <a:t>các </a:t>
            </a:r>
            <a:r>
              <a:rPr dirty="0" sz="1300" spc="-5">
                <a:latin typeface="Times New Roman"/>
                <a:cs typeface="Times New Roman"/>
              </a:rPr>
              <a:t>ngõ ra </a:t>
            </a:r>
            <a:r>
              <a:rPr dirty="0" sz="1300">
                <a:latin typeface="Times New Roman"/>
                <a:cs typeface="Times New Roman"/>
              </a:rPr>
              <a:t>OCx </a:t>
            </a:r>
            <a:r>
              <a:rPr dirty="0" sz="1300" spc="-5">
                <a:latin typeface="Times New Roman"/>
                <a:cs typeface="Times New Roman"/>
              </a:rPr>
              <a:t>và OcxN </a:t>
            </a:r>
            <a:r>
              <a:rPr dirty="0" sz="1300">
                <a:latin typeface="Times New Roman"/>
                <a:cs typeface="Times New Roman"/>
              </a:rPr>
              <a:t>thì  </a:t>
            </a:r>
            <a:r>
              <a:rPr dirty="0" sz="1300" spc="-5">
                <a:latin typeface="Times New Roman"/>
                <a:cs typeface="Times New Roman"/>
              </a:rPr>
              <a:t>xung tương ứng sẽ </a:t>
            </a:r>
            <a:r>
              <a:rPr dirty="0" sz="1300">
                <a:latin typeface="Times New Roman"/>
                <a:cs typeface="Times New Roman"/>
              </a:rPr>
              <a:t>không </a:t>
            </a:r>
            <a:r>
              <a:rPr dirty="0" sz="1300" spc="-5">
                <a:latin typeface="Times New Roman"/>
                <a:cs typeface="Times New Roman"/>
              </a:rPr>
              <a:t>được tạo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0777" y="3706495"/>
            <a:ext cx="377888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b="1">
                <a:latin typeface="Times New Roman"/>
                <a:cs typeface="Times New Roman"/>
              </a:rPr>
              <a:t>8.11 </a:t>
            </a:r>
            <a:r>
              <a:rPr dirty="0" sz="1300" spc="-5">
                <a:latin typeface="Times New Roman"/>
                <a:cs typeface="Times New Roman"/>
              </a:rPr>
              <a:t>ngõ ra bổ </a:t>
            </a:r>
            <a:r>
              <a:rPr dirty="0" sz="1300">
                <a:latin typeface="Times New Roman"/>
                <a:cs typeface="Times New Roman"/>
              </a:rPr>
              <a:t>sung </a:t>
            </a:r>
            <a:r>
              <a:rPr dirty="0" sz="1300" spc="-5">
                <a:latin typeface="Times New Roman"/>
                <a:cs typeface="Times New Roman"/>
              </a:rPr>
              <a:t>và thời gian trễ </a:t>
            </a:r>
            <a:r>
              <a:rPr dirty="0" sz="1300">
                <a:latin typeface="Times New Roman"/>
                <a:cs typeface="Times New Roman"/>
              </a:rPr>
              <a:t>được </a:t>
            </a:r>
            <a:r>
              <a:rPr dirty="0" sz="1300" spc="-5">
                <a:latin typeface="Times New Roman"/>
                <a:cs typeface="Times New Roman"/>
              </a:rPr>
              <a:t>chèn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0317" y="5495925"/>
            <a:ext cx="27235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latin typeface="Times New Roman"/>
                <a:cs typeface="Times New Roman"/>
              </a:rPr>
              <a:t>Hình </a:t>
            </a:r>
            <a:r>
              <a:rPr dirty="0" sz="1300" spc="-5" b="1">
                <a:latin typeface="Times New Roman"/>
                <a:cs typeface="Times New Roman"/>
              </a:rPr>
              <a:t>8.12 </a:t>
            </a:r>
            <a:r>
              <a:rPr dirty="0" sz="1300" spc="-5">
                <a:latin typeface="Times New Roman"/>
                <a:cs typeface="Times New Roman"/>
              </a:rPr>
              <a:t>thời </a:t>
            </a:r>
            <a:r>
              <a:rPr dirty="0" sz="1300">
                <a:latin typeface="Times New Roman"/>
                <a:cs typeface="Times New Roman"/>
              </a:rPr>
              <a:t>gian </a:t>
            </a:r>
            <a:r>
              <a:rPr dirty="0" sz="1300" spc="-5">
                <a:latin typeface="Times New Roman"/>
                <a:cs typeface="Times New Roman"/>
              </a:rPr>
              <a:t>trễ </a:t>
            </a:r>
            <a:r>
              <a:rPr dirty="0" sz="1300">
                <a:latin typeface="Times New Roman"/>
                <a:cs typeface="Times New Roman"/>
              </a:rPr>
              <a:t>lớn </a:t>
            </a:r>
            <a:r>
              <a:rPr dirty="0" sz="1300" spc="-5">
                <a:latin typeface="Times New Roman"/>
                <a:cs typeface="Times New Roman"/>
              </a:rPr>
              <a:t>hơn xung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âm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288" y="7382636"/>
            <a:ext cx="6326505" cy="1765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Hình </a:t>
            </a:r>
            <a:r>
              <a:rPr dirty="0" sz="1300" b="1">
                <a:latin typeface="Times New Roman"/>
                <a:cs typeface="Times New Roman"/>
              </a:rPr>
              <a:t>8.13 </a:t>
            </a:r>
            <a:r>
              <a:rPr dirty="0" sz="1300" spc="-5">
                <a:latin typeface="Times New Roman"/>
                <a:cs typeface="Times New Roman"/>
              </a:rPr>
              <a:t>thời gian trễ </a:t>
            </a:r>
            <a:r>
              <a:rPr dirty="0" sz="1300" spc="-10">
                <a:latin typeface="Times New Roman"/>
                <a:cs typeface="Times New Roman"/>
              </a:rPr>
              <a:t>lớn </a:t>
            </a:r>
            <a:r>
              <a:rPr dirty="0" sz="1300" spc="-5">
                <a:latin typeface="Times New Roman"/>
                <a:cs typeface="Times New Roman"/>
              </a:rPr>
              <a:t>hơn xung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dương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lvl="2" marL="382905" indent="-370840">
              <a:lnSpc>
                <a:spcPts val="1510"/>
              </a:lnSpc>
              <a:buAutoNum type="arabicPeriod" startAt="8"/>
              <a:tabLst>
                <a:tab pos="3835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Chế độ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one-pulse</a:t>
            </a:r>
            <a:endParaRPr sz="1300">
              <a:latin typeface="Times New Roman"/>
              <a:cs typeface="Times New Roman"/>
            </a:endParaRPr>
          </a:p>
          <a:p>
            <a:pPr marL="12700" marR="5080" indent="287655">
              <a:lnSpc>
                <a:spcPts val="1490"/>
              </a:lnSpc>
              <a:spcBef>
                <a:spcPts val="60"/>
              </a:spcBef>
            </a:pPr>
            <a:r>
              <a:rPr dirty="0" sz="1300" spc="-1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</a:t>
            </a:r>
            <a:r>
              <a:rPr dirty="0" sz="1300">
                <a:latin typeface="Times New Roman"/>
                <a:cs typeface="Times New Roman"/>
              </a:rPr>
              <a:t>one </a:t>
            </a:r>
            <a:r>
              <a:rPr dirty="0" sz="1300" spc="-5">
                <a:latin typeface="Times New Roman"/>
                <a:cs typeface="Times New Roman"/>
              </a:rPr>
              <a:t>pulse </a:t>
            </a:r>
            <a:r>
              <a:rPr dirty="0" sz="1300">
                <a:latin typeface="Times New Roman"/>
                <a:cs typeface="Times New Roman"/>
              </a:rPr>
              <a:t>cho </a:t>
            </a:r>
            <a:r>
              <a:rPr dirty="0" sz="1300" spc="-5">
                <a:latin typeface="Times New Roman"/>
                <a:cs typeface="Times New Roman"/>
              </a:rPr>
              <a:t>phép người </a:t>
            </a:r>
            <a:r>
              <a:rPr dirty="0" sz="1300">
                <a:latin typeface="Times New Roman"/>
                <a:cs typeface="Times New Roman"/>
              </a:rPr>
              <a:t>dùng </a:t>
            </a:r>
            <a:r>
              <a:rPr dirty="0" sz="1300" spc="-5">
                <a:latin typeface="Times New Roman"/>
                <a:cs typeface="Times New Roman"/>
              </a:rPr>
              <a:t>có thể lập trình tạo ra </a:t>
            </a:r>
            <a:r>
              <a:rPr dirty="0" sz="1300" spc="-10">
                <a:latin typeface="Times New Roman"/>
                <a:cs typeface="Times New Roman"/>
              </a:rPr>
              <a:t>một </a:t>
            </a:r>
            <a:r>
              <a:rPr dirty="0" sz="1300" spc="-5">
                <a:latin typeface="Times New Roman"/>
                <a:cs typeface="Times New Roman"/>
              </a:rPr>
              <a:t>xung có độ rộng </a:t>
            </a:r>
            <a:r>
              <a:rPr dirty="0" sz="1300">
                <a:latin typeface="Times New Roman"/>
                <a:cs typeface="Times New Roman"/>
              </a:rPr>
              <a:t>xung </a:t>
            </a:r>
            <a:r>
              <a:rPr dirty="0" sz="1300" spc="-5">
                <a:latin typeface="Times New Roman"/>
                <a:cs typeface="Times New Roman"/>
              </a:rPr>
              <a:t>và  thời </a:t>
            </a:r>
            <a:r>
              <a:rPr dirty="0" sz="1300" spc="-10">
                <a:latin typeface="Times New Roman"/>
                <a:cs typeface="Times New Roman"/>
              </a:rPr>
              <a:t>gian </a:t>
            </a:r>
            <a:r>
              <a:rPr dirty="0" sz="1300">
                <a:latin typeface="Times New Roman"/>
                <a:cs typeface="Times New Roman"/>
              </a:rPr>
              <a:t>trễ </a:t>
            </a:r>
            <a:r>
              <a:rPr dirty="0" sz="1300" spc="-5">
                <a:latin typeface="Times New Roman"/>
                <a:cs typeface="Times New Roman"/>
              </a:rPr>
              <a:t>trước </a:t>
            </a:r>
            <a:r>
              <a:rPr dirty="0" sz="1300">
                <a:latin typeface="Times New Roman"/>
                <a:cs typeface="Times New Roman"/>
              </a:rPr>
              <a:t>khi </a:t>
            </a:r>
            <a:r>
              <a:rPr dirty="0" sz="1300" spc="-5">
                <a:latin typeface="Times New Roman"/>
                <a:cs typeface="Times New Roman"/>
              </a:rPr>
              <a:t>xuất </a:t>
            </a:r>
            <a:r>
              <a:rPr dirty="0" sz="1300" spc="-10">
                <a:latin typeface="Times New Roman"/>
                <a:cs typeface="Times New Roman"/>
              </a:rPr>
              <a:t>xung </a:t>
            </a:r>
            <a:r>
              <a:rPr dirty="0" sz="1300">
                <a:latin typeface="Times New Roman"/>
                <a:cs typeface="Times New Roman"/>
              </a:rPr>
              <a:t>thay </a:t>
            </a:r>
            <a:r>
              <a:rPr dirty="0" sz="1300" spc="-5">
                <a:latin typeface="Times New Roman"/>
                <a:cs typeface="Times New Roman"/>
              </a:rPr>
              <a:t>đổi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được.</a:t>
            </a:r>
            <a:endParaRPr sz="1300">
              <a:latin typeface="Times New Roman"/>
              <a:cs typeface="Times New Roman"/>
            </a:endParaRPr>
          </a:p>
          <a:p>
            <a:pPr marL="12700" marR="6350" indent="287655">
              <a:lnSpc>
                <a:spcPts val="1500"/>
              </a:lnSpc>
            </a:pPr>
            <a:r>
              <a:rPr dirty="0" sz="1300" spc="-5">
                <a:latin typeface="Times New Roman"/>
                <a:cs typeface="Times New Roman"/>
              </a:rPr>
              <a:t>Để tạo ra xung </a:t>
            </a:r>
            <a:r>
              <a:rPr dirty="0" sz="1300">
                <a:latin typeface="Times New Roman"/>
                <a:cs typeface="Times New Roman"/>
              </a:rPr>
              <a:t>chính </a:t>
            </a:r>
            <a:r>
              <a:rPr dirty="0" sz="1300" spc="-5">
                <a:latin typeface="Times New Roman"/>
                <a:cs typeface="Times New Roman"/>
              </a:rPr>
              <a:t>xác ta phải cài đặt giá trị đếm và giá trị so sánh khác và phụ thuộc</a:t>
            </a:r>
            <a:r>
              <a:rPr dirty="0" sz="1300" spc="-15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vào  chế độ</a:t>
            </a:r>
            <a:r>
              <a:rPr dirty="0" sz="1300" spc="-10">
                <a:latin typeface="Times New Roman"/>
                <a:cs typeface="Times New Roman"/>
              </a:rPr>
              <a:t> đếm:</a:t>
            </a:r>
            <a:endParaRPr sz="1300">
              <a:latin typeface="Times New Roman"/>
              <a:cs typeface="Times New Roman"/>
            </a:endParaRPr>
          </a:p>
          <a:p>
            <a:pPr lvl="3" marL="553085" indent="-229235">
              <a:lnSpc>
                <a:spcPts val="1545"/>
              </a:lnSpc>
              <a:buFont typeface="Symbol"/>
              <a:buChar char=""/>
              <a:tabLst>
                <a:tab pos="553085" algn="l"/>
                <a:tab pos="553720" algn="l"/>
              </a:tabLst>
            </a:pPr>
            <a:r>
              <a:rPr dirty="0" sz="1300" spc="-5">
                <a:latin typeface="Times New Roman"/>
                <a:cs typeface="Times New Roman"/>
              </a:rPr>
              <a:t>Nếu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sử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dụng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chế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độ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đếm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lên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thì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: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CNT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&lt;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CCRx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≤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ARR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(thường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thì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hay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chọn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0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&lt;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CCRx)</a:t>
            </a:r>
            <a:endParaRPr sz="1300">
              <a:latin typeface="Times New Roman"/>
              <a:cs typeface="Times New Roman"/>
            </a:endParaRPr>
          </a:p>
          <a:p>
            <a:pPr lvl="3" marL="55308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53085" algn="l"/>
                <a:tab pos="553720" algn="l"/>
              </a:tabLst>
            </a:pPr>
            <a:r>
              <a:rPr dirty="0" sz="1300" spc="-5">
                <a:latin typeface="Times New Roman"/>
                <a:cs typeface="Times New Roman"/>
              </a:rPr>
              <a:t>Nếu sử dụng </a:t>
            </a:r>
            <a:r>
              <a:rPr dirty="0" sz="1300">
                <a:latin typeface="Times New Roman"/>
                <a:cs typeface="Times New Roman"/>
              </a:rPr>
              <a:t>chế </a:t>
            </a:r>
            <a:r>
              <a:rPr dirty="0" sz="1300" spc="-5">
                <a:latin typeface="Times New Roman"/>
                <a:cs typeface="Times New Roman"/>
              </a:rPr>
              <a:t>độ </a:t>
            </a:r>
            <a:r>
              <a:rPr dirty="0" sz="1300">
                <a:latin typeface="Times New Roman"/>
                <a:cs typeface="Times New Roman"/>
              </a:rPr>
              <a:t>đếm </a:t>
            </a:r>
            <a:r>
              <a:rPr dirty="0" sz="1300" spc="-5">
                <a:latin typeface="Times New Roman"/>
                <a:cs typeface="Times New Roman"/>
              </a:rPr>
              <a:t>xuống </a:t>
            </a:r>
            <a:r>
              <a:rPr dirty="0" sz="1300">
                <a:latin typeface="Times New Roman"/>
                <a:cs typeface="Times New Roman"/>
              </a:rPr>
              <a:t>thì: CNT </a:t>
            </a:r>
            <a:r>
              <a:rPr dirty="0" sz="1300" spc="-5">
                <a:latin typeface="Times New Roman"/>
                <a:cs typeface="Times New Roman"/>
              </a:rPr>
              <a:t>&gt;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CCRx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4013" y="2211845"/>
            <a:ext cx="5965779" cy="150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0756" y="4113275"/>
            <a:ext cx="5965779" cy="1405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5185" y="5902451"/>
            <a:ext cx="5972901" cy="150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Phan Vân Hoàn</dc:creator>
  <dc:title>CHƯƠNG 8: TIMER</dc:title>
  <dcterms:created xsi:type="dcterms:W3CDTF">2023-04-18T07:26:21Z</dcterms:created>
  <dcterms:modified xsi:type="dcterms:W3CDTF">2023-04-18T07:26:21Z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2023-04-18T00:00:00Z</vt:filetime>
  </property>
</Properties>
</file>