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316" r:id="rId3"/>
    <p:sldId id="317" r:id="rId4"/>
    <p:sldId id="326" r:id="rId5"/>
    <p:sldId id="325" r:id="rId6"/>
    <p:sldId id="324" r:id="rId7"/>
    <p:sldId id="327" r:id="rId8"/>
    <p:sldId id="323" r:id="rId9"/>
    <p:sldId id="321" r:id="rId10"/>
    <p:sldId id="320" r:id="rId11"/>
    <p:sldId id="329" r:id="rId12"/>
    <p:sldId id="330" r:id="rId13"/>
    <p:sldId id="319" r:id="rId14"/>
    <p:sldId id="318" r:id="rId15"/>
    <p:sldId id="331" r:id="rId16"/>
    <p:sldId id="339" r:id="rId17"/>
    <p:sldId id="337" r:id="rId18"/>
    <p:sldId id="336" r:id="rId19"/>
    <p:sldId id="340" r:id="rId20"/>
    <p:sldId id="342" r:id="rId21"/>
    <p:sldId id="343" r:id="rId22"/>
    <p:sldId id="344" r:id="rId23"/>
    <p:sldId id="345" r:id="rId24"/>
    <p:sldId id="346" r:id="rId25"/>
    <p:sldId id="361" r:id="rId26"/>
    <p:sldId id="362" r:id="rId27"/>
    <p:sldId id="363" r:id="rId28"/>
    <p:sldId id="364" r:id="rId29"/>
    <p:sldId id="347" r:id="rId30"/>
    <p:sldId id="348" r:id="rId31"/>
    <p:sldId id="349" r:id="rId32"/>
    <p:sldId id="350" r:id="rId33"/>
    <p:sldId id="351" r:id="rId34"/>
    <p:sldId id="352" r:id="rId35"/>
    <p:sldId id="338" r:id="rId36"/>
    <p:sldId id="354" r:id="rId37"/>
    <p:sldId id="358" r:id="rId38"/>
    <p:sldId id="359" r:id="rId39"/>
    <p:sldId id="360"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74416" autoAdjust="0"/>
  </p:normalViewPr>
  <p:slideViewPr>
    <p:cSldViewPr snapToGrid="0">
      <p:cViewPr varScale="1">
        <p:scale>
          <a:sx n="61" d="100"/>
          <a:sy n="61" d="100"/>
        </p:scale>
        <p:origin x="102" y="5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CA54C7-4505-4D0D-83DB-A00C1C79B68D}" type="datetimeFigureOut">
              <a:rPr lang="en-US" smtClean="0"/>
              <a:t>12/21/2017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1115EC-B0EA-433E-8201-87F45AA75E53}" type="slidenum">
              <a:rPr lang="en-US" smtClean="0"/>
              <a:t>‹#›</a:t>
            </a:fld>
            <a:endParaRPr lang="en-US"/>
          </a:p>
        </p:txBody>
      </p:sp>
    </p:spTree>
    <p:extLst>
      <p:ext uri="{BB962C8B-B14F-4D97-AF65-F5344CB8AC3E}">
        <p14:creationId xmlns:p14="http://schemas.microsoft.com/office/powerpoint/2010/main" val="1005440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Staging </a:t>
            </a:r>
            <a:r>
              <a:rPr lang="vi-VN" dirty="0" smtClean="0"/>
              <a:t>Area nghĩa là khu vực sẽ lưu trữ những thay đổi của bạn trên tập tin để nó có thể được commit, vì muốn commit tập tin nào thì tập tin đó phải nằm trong Staging Area. Một tập tin khi nằm trong Staging Area sẽ có trạng thái là </a:t>
            </a:r>
            <a:r>
              <a:rPr lang="vi-VN" b="1" dirty="0" smtClean="0"/>
              <a:t>Stagged</a:t>
            </a:r>
            <a:endParaRPr lang="en-US" dirty="0"/>
          </a:p>
        </p:txBody>
      </p:sp>
      <p:sp>
        <p:nvSpPr>
          <p:cNvPr id="4" name="Slide Number Placeholder 3"/>
          <p:cNvSpPr>
            <a:spLocks noGrp="1"/>
          </p:cNvSpPr>
          <p:nvPr>
            <p:ph type="sldNum" sz="quarter" idx="10"/>
          </p:nvPr>
        </p:nvSpPr>
        <p:spPr/>
        <p:txBody>
          <a:bodyPr/>
          <a:lstStyle/>
          <a:p>
            <a:fld id="{FA1115EC-B0EA-433E-8201-87F45AA75E53}" type="slidenum">
              <a:rPr lang="en-US" smtClean="0"/>
              <a:t>6</a:t>
            </a:fld>
            <a:endParaRPr lang="en-US"/>
          </a:p>
        </p:txBody>
      </p:sp>
    </p:spTree>
    <p:extLst>
      <p:ext uri="{BB962C8B-B14F-4D97-AF65-F5344CB8AC3E}">
        <p14:creationId xmlns:p14="http://schemas.microsoft.com/office/powerpoint/2010/main" val="477301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1115EC-B0EA-433E-8201-87F45AA75E53}" type="slidenum">
              <a:rPr lang="en-US" smtClean="0"/>
              <a:t>25</a:t>
            </a:fld>
            <a:endParaRPr lang="en-US"/>
          </a:p>
        </p:txBody>
      </p:sp>
    </p:spTree>
    <p:extLst>
      <p:ext uri="{BB962C8B-B14F-4D97-AF65-F5344CB8AC3E}">
        <p14:creationId xmlns:p14="http://schemas.microsoft.com/office/powerpoint/2010/main" val="1680729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1115EC-B0EA-433E-8201-87F45AA75E53}" type="slidenum">
              <a:rPr lang="en-US" smtClean="0"/>
              <a:t>26</a:t>
            </a:fld>
            <a:endParaRPr lang="en-US"/>
          </a:p>
        </p:txBody>
      </p:sp>
    </p:spTree>
    <p:extLst>
      <p:ext uri="{BB962C8B-B14F-4D97-AF65-F5344CB8AC3E}">
        <p14:creationId xmlns:p14="http://schemas.microsoft.com/office/powerpoint/2010/main" val="4111734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smtClean="0">
                <a:solidFill>
                  <a:schemeClr val="tx1"/>
                </a:solidFill>
                <a:effectLst/>
                <a:latin typeface="+mn-lt"/>
                <a:ea typeface="+mn-ea"/>
                <a:cs typeface="+mn-cs"/>
              </a:rPr>
              <a:t>commit </a:t>
            </a:r>
            <a:r>
              <a:rPr lang="en-US" dirty="0" smtClean="0"/>
              <a:t>rebase branch</a:t>
            </a:r>
            <a:r>
              <a:rPr lang="en-US" sz="1200" b="0" i="0" kern="1200" dirty="0" smtClean="0">
                <a:solidFill>
                  <a:schemeClr val="tx1"/>
                </a:solidFill>
                <a:effectLst/>
                <a:latin typeface="+mn-lt"/>
                <a:ea typeface="+mn-ea"/>
                <a:cs typeface="+mn-cs"/>
              </a:rPr>
              <a:t> is pushed to the top, higher than the master</a:t>
            </a:r>
          </a:p>
          <a:p>
            <a:pPr marL="171450" indent="-171450">
              <a:buFontTx/>
              <a:buChar char="-"/>
            </a:pPr>
            <a:r>
              <a:rPr lang="en-US" sz="1200" b="0" i="0" kern="1200" dirty="0" smtClean="0">
                <a:solidFill>
                  <a:schemeClr val="tx1"/>
                </a:solidFill>
                <a:effectLst/>
                <a:latin typeface="+mn-lt"/>
                <a:ea typeface="+mn-ea"/>
                <a:cs typeface="+mn-cs"/>
              </a:rPr>
              <a:t>master commit  is placed to the top and higher than the commit </a:t>
            </a:r>
            <a:r>
              <a:rPr lang="en-US" dirty="0" smtClean="0"/>
              <a:t>from merge branch</a:t>
            </a:r>
          </a:p>
          <a:p>
            <a:pPr marL="171450" indent="-171450" fontAlgn="base">
              <a:buFontTx/>
              <a:buChar char="-"/>
            </a:pPr>
            <a:r>
              <a:rPr lang="en-US" sz="1200" b="0" i="0" kern="1200" dirty="0" smtClean="0">
                <a:solidFill>
                  <a:schemeClr val="tx1"/>
                </a:solidFill>
                <a:effectLst/>
                <a:latin typeface="+mn-lt"/>
                <a:ea typeface="+mn-ea"/>
                <a:cs typeface="+mn-cs"/>
              </a:rPr>
              <a:t>use </a:t>
            </a:r>
            <a:r>
              <a:rPr lang="en-US" sz="1200" b="0" i="0" kern="1200" dirty="0" err="1" smtClean="0">
                <a:solidFill>
                  <a:srgbClr val="FF0000"/>
                </a:solidFill>
                <a:effectLst/>
                <a:latin typeface="+mn-lt"/>
                <a:ea typeface="+mn-ea"/>
                <a:cs typeface="+mn-cs"/>
              </a:rPr>
              <a:t>git</a:t>
            </a:r>
            <a:r>
              <a:rPr lang="en-US" sz="1200" b="0" i="0" kern="1200" dirty="0" smtClean="0">
                <a:solidFill>
                  <a:srgbClr val="FF0000"/>
                </a:solidFill>
                <a:effectLst/>
                <a:latin typeface="+mn-lt"/>
                <a:ea typeface="+mn-ea"/>
                <a:cs typeface="+mn-cs"/>
              </a:rPr>
              <a:t> rebase</a:t>
            </a:r>
            <a:r>
              <a:rPr lang="en-US" sz="1200" b="0" i="0" kern="1200" dirty="0" smtClean="0">
                <a:solidFill>
                  <a:schemeClr val="tx1"/>
                </a:solidFill>
                <a:effectLst/>
                <a:latin typeface="+mn-lt"/>
                <a:ea typeface="+mn-ea"/>
                <a:cs typeface="+mn-cs"/>
              </a:rPr>
              <a:t> if you want your changes in the feature branch to always the latest.</a:t>
            </a:r>
          </a:p>
          <a:p>
            <a:pPr marL="171450" indent="-171450" fontAlgn="base">
              <a:buFontTx/>
              <a:buChar char="-"/>
            </a:pPr>
            <a:r>
              <a:rPr lang="en-US" sz="1200" b="0" i="0" kern="1200" dirty="0" smtClean="0">
                <a:solidFill>
                  <a:schemeClr val="tx1"/>
                </a:solidFill>
                <a:effectLst/>
                <a:latin typeface="+mn-lt"/>
                <a:ea typeface="+mn-ea"/>
                <a:cs typeface="+mn-cs"/>
              </a:rPr>
              <a:t>use </a:t>
            </a:r>
            <a:r>
              <a:rPr lang="en-US" sz="1200" b="0" i="0" kern="1200" dirty="0" err="1" smtClean="0">
                <a:solidFill>
                  <a:srgbClr val="FF0000"/>
                </a:solidFill>
                <a:effectLst/>
                <a:latin typeface="+mn-lt"/>
                <a:ea typeface="+mn-ea"/>
                <a:cs typeface="+mn-cs"/>
              </a:rPr>
              <a:t>git</a:t>
            </a:r>
            <a:r>
              <a:rPr lang="en-US" sz="1200" b="0" i="0" kern="1200" dirty="0" smtClean="0">
                <a:solidFill>
                  <a:srgbClr val="FF0000"/>
                </a:solidFill>
                <a:effectLst/>
                <a:latin typeface="+mn-lt"/>
                <a:ea typeface="+mn-ea"/>
                <a:cs typeface="+mn-cs"/>
              </a:rPr>
              <a:t> merge</a:t>
            </a:r>
            <a:r>
              <a:rPr lang="en-US" sz="1200" b="0" i="0" kern="1200" dirty="0" smtClean="0">
                <a:solidFill>
                  <a:schemeClr val="tx1"/>
                </a:solidFill>
                <a:effectLst/>
                <a:latin typeface="+mn-lt"/>
                <a:ea typeface="+mn-ea"/>
                <a:cs typeface="+mn-cs"/>
              </a:rPr>
              <a:t> if you want to reflect the true ordering of commits.</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FA1115EC-B0EA-433E-8201-87F45AA75E53}" type="slidenum">
              <a:rPr lang="en-US" smtClean="0"/>
              <a:t>27</a:t>
            </a:fld>
            <a:endParaRPr lang="en-US"/>
          </a:p>
        </p:txBody>
      </p:sp>
    </p:spTree>
    <p:extLst>
      <p:ext uri="{BB962C8B-B14F-4D97-AF65-F5344CB8AC3E}">
        <p14:creationId xmlns:p14="http://schemas.microsoft.com/office/powerpoint/2010/main" val="3220474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fontAlgn="base">
              <a:buFontTx/>
              <a:buChar char="-"/>
            </a:pPr>
            <a:r>
              <a:rPr lang="vi-VN" b="1" dirty="0" smtClean="0"/>
              <a:t>sử dụng git rebase nếu như bạn muốn các sự thay đổi thuộc về branch của bạn luôn luôn là mới nhất. Và bạn có thể log một cách có hệ thống dễ nhìn, dễ tracking s</a:t>
            </a:r>
            <a:r>
              <a:rPr lang="en-US" b="1" dirty="0" smtClean="0"/>
              <a:t>au</a:t>
            </a:r>
            <a:r>
              <a:rPr lang="vi-VN" b="1" dirty="0" smtClean="0"/>
              <a:t> này.</a:t>
            </a:r>
            <a:endParaRPr lang="en-US" b="1" smtClean="0"/>
          </a:p>
          <a:p>
            <a:pPr marL="342900" indent="-342900" algn="l" fontAlgn="base">
              <a:buFontTx/>
              <a:buChar char="-"/>
            </a:pPr>
            <a:endParaRPr lang="vi-VN" b="1" dirty="0" smtClean="0"/>
          </a:p>
          <a:p>
            <a:pPr marL="342900" indent="-342900" algn="l" fontAlgn="base">
              <a:buFontTx/>
              <a:buChar char="-"/>
            </a:pPr>
            <a:r>
              <a:rPr lang="en-US" b="1" dirty="0" err="1" smtClean="0"/>
              <a:t>sử</a:t>
            </a:r>
            <a:r>
              <a:rPr lang="en-US" b="1" dirty="0" smtClean="0"/>
              <a:t> </a:t>
            </a:r>
            <a:r>
              <a:rPr lang="en-US" b="1" dirty="0" err="1" smtClean="0"/>
              <a:t>dụng</a:t>
            </a:r>
            <a:r>
              <a:rPr lang="en-US" b="1" dirty="0" smtClean="0"/>
              <a:t> </a:t>
            </a:r>
            <a:r>
              <a:rPr lang="en-US" b="1" dirty="0" err="1" smtClean="0"/>
              <a:t>git</a:t>
            </a:r>
            <a:r>
              <a:rPr lang="en-US" b="1" dirty="0" smtClean="0"/>
              <a:t> merge </a:t>
            </a:r>
            <a:r>
              <a:rPr lang="en-US" b="1" dirty="0" err="1" smtClean="0"/>
              <a:t>nếu</a:t>
            </a:r>
            <a:r>
              <a:rPr lang="en-US" b="1" dirty="0" smtClean="0"/>
              <a:t> </a:t>
            </a:r>
            <a:r>
              <a:rPr lang="en-US" b="1" dirty="0" err="1" smtClean="0"/>
              <a:t>bạn</a:t>
            </a:r>
            <a:r>
              <a:rPr lang="en-US" b="1" dirty="0" smtClean="0"/>
              <a:t> </a:t>
            </a:r>
            <a:r>
              <a:rPr lang="en-US" b="1" dirty="0" err="1" smtClean="0"/>
              <a:t>muốn</a:t>
            </a:r>
            <a:r>
              <a:rPr lang="en-US" b="1" dirty="0" smtClean="0"/>
              <a:t> </a:t>
            </a:r>
            <a:r>
              <a:rPr lang="en-US" b="1" dirty="0" err="1" smtClean="0"/>
              <a:t>sắp</a:t>
            </a:r>
            <a:r>
              <a:rPr lang="en-US" b="1" dirty="0" smtClean="0"/>
              <a:t> </a:t>
            </a:r>
            <a:r>
              <a:rPr lang="en-US" b="1" dirty="0" err="1" smtClean="0"/>
              <a:t>xếp</a:t>
            </a:r>
            <a:r>
              <a:rPr lang="en-US" b="1" dirty="0" smtClean="0"/>
              <a:t> </a:t>
            </a:r>
            <a:r>
              <a:rPr lang="en-US" b="1" dirty="0" err="1" smtClean="0"/>
              <a:t>các</a:t>
            </a:r>
            <a:r>
              <a:rPr lang="en-US" b="1" dirty="0" smtClean="0"/>
              <a:t> commit </a:t>
            </a:r>
            <a:r>
              <a:rPr lang="en-US" b="1" dirty="0" err="1" smtClean="0"/>
              <a:t>theo</a:t>
            </a:r>
            <a:r>
              <a:rPr lang="en-US" b="1" dirty="0" smtClean="0"/>
              <a:t> </a:t>
            </a:r>
            <a:r>
              <a:rPr lang="en-US" b="1" dirty="0" err="1" smtClean="0"/>
              <a:t>mặc</a:t>
            </a:r>
            <a:r>
              <a:rPr lang="en-US" b="1" dirty="0" smtClean="0"/>
              <a:t> </a:t>
            </a:r>
            <a:r>
              <a:rPr lang="en-US" b="1" dirty="0" err="1" smtClean="0"/>
              <a:t>định</a:t>
            </a:r>
            <a:r>
              <a:rPr lang="en-US" b="1" dirty="0" smtClean="0"/>
              <a:t>. </a:t>
            </a:r>
            <a:r>
              <a:rPr lang="en-US" b="1" dirty="0" err="1" smtClean="0"/>
              <a:t>Bạn</a:t>
            </a:r>
            <a:r>
              <a:rPr lang="en-US" b="1" dirty="0" smtClean="0"/>
              <a:t> </a:t>
            </a:r>
            <a:r>
              <a:rPr lang="en-US" b="1" dirty="0" err="1" smtClean="0"/>
              <a:t>không</a:t>
            </a:r>
            <a:r>
              <a:rPr lang="en-US" b="1" dirty="0" smtClean="0"/>
              <a:t> </a:t>
            </a:r>
            <a:r>
              <a:rPr lang="en-US" b="1" dirty="0" err="1" smtClean="0"/>
              <a:t>biết</a:t>
            </a:r>
            <a:r>
              <a:rPr lang="en-US" b="1" dirty="0" smtClean="0"/>
              <a:t> </a:t>
            </a:r>
            <a:r>
              <a:rPr lang="en-US" b="1" dirty="0" err="1" smtClean="0"/>
              <a:t>về</a:t>
            </a:r>
            <a:r>
              <a:rPr lang="en-US" b="1" dirty="0" smtClean="0"/>
              <a:t> </a:t>
            </a:r>
            <a:r>
              <a:rPr lang="en-US" b="1" dirty="0" err="1" smtClean="0"/>
              <a:t>những</a:t>
            </a:r>
            <a:r>
              <a:rPr lang="en-US" b="1" dirty="0" smtClean="0"/>
              <a:t> </a:t>
            </a:r>
            <a:r>
              <a:rPr lang="en-US" b="1" dirty="0" err="1" smtClean="0"/>
              <a:t>gì</a:t>
            </a:r>
            <a:r>
              <a:rPr lang="en-US" b="1" dirty="0" smtClean="0"/>
              <a:t> </a:t>
            </a:r>
            <a:r>
              <a:rPr lang="en-US" b="1" dirty="0" err="1" smtClean="0"/>
              <a:t>mình</a:t>
            </a:r>
            <a:r>
              <a:rPr lang="en-US" b="1" dirty="0" smtClean="0"/>
              <a:t> </a:t>
            </a:r>
            <a:r>
              <a:rPr lang="en-US" b="1" dirty="0" err="1" smtClean="0"/>
              <a:t>làm</a:t>
            </a:r>
            <a:r>
              <a:rPr lang="en-US" b="1" dirty="0" smtClean="0"/>
              <a:t> </a:t>
            </a:r>
            <a:r>
              <a:rPr lang="en-US" b="1" dirty="0" err="1" smtClean="0"/>
              <a:t>gì</a:t>
            </a:r>
            <a:r>
              <a:rPr lang="en-US" b="1" dirty="0" smtClean="0"/>
              <a:t> </a:t>
            </a:r>
            <a:r>
              <a:rPr lang="en-US" b="1" dirty="0" err="1" smtClean="0"/>
              <a:t>trên</a:t>
            </a:r>
            <a:r>
              <a:rPr lang="en-US" b="1" dirty="0" smtClean="0"/>
              <a:t> branch </a:t>
            </a:r>
            <a:r>
              <a:rPr lang="en-US" b="1" dirty="0" err="1" smtClean="0"/>
              <a:t>đó</a:t>
            </a:r>
            <a:r>
              <a:rPr lang="en-US" b="1" dirty="0" smtClean="0"/>
              <a:t> </a:t>
            </a:r>
            <a:r>
              <a:rPr lang="en-US" b="1" dirty="0" err="1" smtClean="0"/>
              <a:t>thì</a:t>
            </a:r>
            <a:r>
              <a:rPr lang="en-US" b="1" dirty="0" smtClean="0"/>
              <a:t> </a:t>
            </a:r>
            <a:r>
              <a:rPr lang="en-US" b="1" dirty="0" err="1" smtClean="0"/>
              <a:t>dùng</a:t>
            </a:r>
            <a:r>
              <a:rPr lang="en-US" b="1" dirty="0" smtClean="0"/>
              <a:t> merge </a:t>
            </a:r>
            <a:r>
              <a:rPr lang="en-US" b="1" dirty="0" err="1" smtClean="0"/>
              <a:t>cho</a:t>
            </a:r>
            <a:r>
              <a:rPr lang="en-US" b="1" dirty="0" smtClean="0"/>
              <a:t> </a:t>
            </a:r>
            <a:r>
              <a:rPr lang="en-US" b="1" dirty="0" err="1" smtClean="0"/>
              <a:t>đảm</a:t>
            </a:r>
            <a:r>
              <a:rPr lang="en-US" b="1" dirty="0" smtClean="0"/>
              <a:t> </a:t>
            </a:r>
            <a:r>
              <a:rPr lang="en-US" b="1" dirty="0" err="1" smtClean="0"/>
              <a:t>bảo</a:t>
            </a:r>
            <a:r>
              <a:rPr lang="en-US" b="1" dirty="0" smtClean="0"/>
              <a:t> </a:t>
            </a:r>
            <a:r>
              <a:rPr lang="en-US" b="1" dirty="0" err="1" smtClean="0"/>
              <a:t>việc</a:t>
            </a:r>
            <a:r>
              <a:rPr lang="en-US" b="1" dirty="0" smtClean="0"/>
              <a:t> tracking </a:t>
            </a:r>
            <a:r>
              <a:rPr lang="en-US" b="1" dirty="0" err="1" smtClean="0"/>
              <a:t>sao</a:t>
            </a:r>
            <a:r>
              <a:rPr lang="en-US" b="1" dirty="0" smtClean="0"/>
              <a:t> </a:t>
            </a:r>
            <a:r>
              <a:rPr lang="en-US" b="1" dirty="0" err="1" smtClean="0"/>
              <a:t>này</a:t>
            </a:r>
            <a:r>
              <a:rPr lang="en-US" b="1" dirty="0" smtClean="0"/>
              <a:t> </a:t>
            </a:r>
            <a:r>
              <a:rPr lang="en-US" b="1" dirty="0" err="1" smtClean="0"/>
              <a:t>có</a:t>
            </a:r>
            <a:r>
              <a:rPr lang="en-US" b="1" dirty="0" smtClean="0"/>
              <a:t> </a:t>
            </a:r>
            <a:r>
              <a:rPr lang="en-US" b="1" dirty="0" err="1" smtClean="0"/>
              <a:t>thể</a:t>
            </a:r>
            <a:r>
              <a:rPr lang="en-US" b="1" dirty="0" smtClean="0"/>
              <a:t> </a:t>
            </a:r>
            <a:r>
              <a:rPr lang="en-US" b="1" dirty="0" err="1" smtClean="0"/>
              <a:t>tốn</a:t>
            </a:r>
            <a:r>
              <a:rPr lang="en-US" b="1" dirty="0" smtClean="0"/>
              <a:t> </a:t>
            </a:r>
            <a:r>
              <a:rPr lang="en-US" b="1" dirty="0" err="1" smtClean="0"/>
              <a:t>nhiều</a:t>
            </a:r>
            <a:r>
              <a:rPr lang="en-US" b="1" dirty="0" smtClean="0"/>
              <a:t> </a:t>
            </a:r>
            <a:r>
              <a:rPr lang="en-US" b="1" dirty="0" err="1" smtClean="0"/>
              <a:t>thời</a:t>
            </a:r>
            <a:r>
              <a:rPr lang="en-US" b="1" dirty="0" smtClean="0"/>
              <a:t> </a:t>
            </a:r>
            <a:r>
              <a:rPr lang="en-US" b="1" dirty="0" err="1" smtClean="0"/>
              <a:t>gian</a:t>
            </a:r>
            <a:r>
              <a:rPr lang="en-US" b="1" dirty="0" smtClean="0"/>
              <a:t> </a:t>
            </a:r>
            <a:r>
              <a:rPr lang="en-US" b="1" dirty="0" err="1" smtClean="0"/>
              <a:t>lần</a:t>
            </a:r>
            <a:r>
              <a:rPr lang="en-US" b="1" dirty="0" smtClean="0"/>
              <a:t> </a:t>
            </a:r>
            <a:r>
              <a:rPr lang="en-US" b="1" dirty="0" err="1" smtClean="0"/>
              <a:t>mò</a:t>
            </a:r>
            <a:r>
              <a:rPr lang="en-US" b="1" dirty="0" smtClean="0"/>
              <a:t>.</a:t>
            </a:r>
          </a:p>
          <a:p>
            <a:endParaRPr lang="en-US" dirty="0"/>
          </a:p>
        </p:txBody>
      </p:sp>
      <p:sp>
        <p:nvSpPr>
          <p:cNvPr id="4" name="Slide Number Placeholder 3"/>
          <p:cNvSpPr>
            <a:spLocks noGrp="1"/>
          </p:cNvSpPr>
          <p:nvPr>
            <p:ph type="sldNum" sz="quarter" idx="10"/>
          </p:nvPr>
        </p:nvSpPr>
        <p:spPr/>
        <p:txBody>
          <a:bodyPr/>
          <a:lstStyle/>
          <a:p>
            <a:fld id="{FA1115EC-B0EA-433E-8201-87F45AA75E53}" type="slidenum">
              <a:rPr lang="en-US" smtClean="0"/>
              <a:t>28</a:t>
            </a:fld>
            <a:endParaRPr lang="en-US"/>
          </a:p>
        </p:txBody>
      </p:sp>
    </p:spTree>
    <p:extLst>
      <p:ext uri="{BB962C8B-B14F-4D97-AF65-F5344CB8AC3E}">
        <p14:creationId xmlns:p14="http://schemas.microsoft.com/office/powerpoint/2010/main" val="3379450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1115EC-B0EA-433E-8201-87F45AA75E53}" type="slidenum">
              <a:rPr lang="en-US" smtClean="0"/>
              <a:t>29</a:t>
            </a:fld>
            <a:endParaRPr lang="en-US"/>
          </a:p>
        </p:txBody>
      </p:sp>
    </p:spTree>
    <p:extLst>
      <p:ext uri="{BB962C8B-B14F-4D97-AF65-F5344CB8AC3E}">
        <p14:creationId xmlns:p14="http://schemas.microsoft.com/office/powerpoint/2010/main" val="12728533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1115EC-B0EA-433E-8201-87F45AA75E53}" type="slidenum">
              <a:rPr lang="en-US" smtClean="0"/>
              <a:t>30</a:t>
            </a:fld>
            <a:endParaRPr lang="en-US"/>
          </a:p>
        </p:txBody>
      </p:sp>
    </p:spTree>
    <p:extLst>
      <p:ext uri="{BB962C8B-B14F-4D97-AF65-F5344CB8AC3E}">
        <p14:creationId xmlns:p14="http://schemas.microsoft.com/office/powerpoint/2010/main" val="13819831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1115EC-B0EA-433E-8201-87F45AA75E53}" type="slidenum">
              <a:rPr lang="en-US" smtClean="0"/>
              <a:t>31</a:t>
            </a:fld>
            <a:endParaRPr lang="en-US"/>
          </a:p>
        </p:txBody>
      </p:sp>
    </p:spTree>
    <p:extLst>
      <p:ext uri="{BB962C8B-B14F-4D97-AF65-F5344CB8AC3E}">
        <p14:creationId xmlns:p14="http://schemas.microsoft.com/office/powerpoint/2010/main" val="18978099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1115EC-B0EA-433E-8201-87F45AA75E53}" type="slidenum">
              <a:rPr lang="en-US" smtClean="0"/>
              <a:t>32</a:t>
            </a:fld>
            <a:endParaRPr lang="en-US"/>
          </a:p>
        </p:txBody>
      </p:sp>
    </p:spTree>
    <p:extLst>
      <p:ext uri="{BB962C8B-B14F-4D97-AF65-F5344CB8AC3E}">
        <p14:creationId xmlns:p14="http://schemas.microsoft.com/office/powerpoint/2010/main" val="1957938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1115EC-B0EA-433E-8201-87F45AA75E53}" type="slidenum">
              <a:rPr lang="en-US" smtClean="0"/>
              <a:t>33</a:t>
            </a:fld>
            <a:endParaRPr lang="en-US"/>
          </a:p>
        </p:txBody>
      </p:sp>
    </p:spTree>
    <p:extLst>
      <p:ext uri="{BB962C8B-B14F-4D97-AF65-F5344CB8AC3E}">
        <p14:creationId xmlns:p14="http://schemas.microsoft.com/office/powerpoint/2010/main" val="8719540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1115EC-B0EA-433E-8201-87F45AA75E53}" type="slidenum">
              <a:rPr lang="en-US" smtClean="0"/>
              <a:t>34</a:t>
            </a:fld>
            <a:endParaRPr lang="en-US"/>
          </a:p>
        </p:txBody>
      </p:sp>
    </p:spTree>
    <p:extLst>
      <p:ext uri="{BB962C8B-B14F-4D97-AF65-F5344CB8AC3E}">
        <p14:creationId xmlns:p14="http://schemas.microsoft.com/office/powerpoint/2010/main" val="2759298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t>
            </a:r>
            <a:r>
              <a:rPr lang="vi-VN" dirty="0" smtClean="0"/>
              <a:t>ommit nghĩa là một hành động để Git lưu lại một bản chụp (snapshot) của các sự thay đổi trong thư mục làm việc, và các tập tin và thư mục được thay đổi đã phải nằm trong Staging Area. Mỗi lần commit nó sẽ được lưu lại lịch sử chỉnh sửa của mã nguồn kèm theo tên và địa chỉ email của người commit</a:t>
            </a:r>
          </a:p>
          <a:p>
            <a:endParaRPr lang="en-US" dirty="0" smtClean="0"/>
          </a:p>
          <a:p>
            <a:r>
              <a:rPr lang="vi-VN" dirty="0" smtClean="0"/>
              <a:t>+ Điều kiện gì để commit một tập tin?</a:t>
            </a:r>
          </a:p>
          <a:p>
            <a:r>
              <a:rPr lang="vi-VN" dirty="0" smtClean="0"/>
              <a:t>Nếu bạn muốn commit một tập tin đó, bạn sẽ cần phải đưa tập tin đó vào trạng thái tracked bằng lệnh git add tên_file</a:t>
            </a:r>
          </a:p>
          <a:p>
            <a:r>
              <a:rPr lang="vi-VN" dirty="0" smtClean="0"/>
              <a:t>--Tracked – Là tập tin đã được đánh dấu theo dõi trong Git để bạn làm việc với nó. Và trạng thái Tracked nó sẽ có thêm các trạng thái phụ khác là Unmodified (chưa chỉnh sửa gì), Modified (đã chỉnh sửa) và Staged (đã sẵn sàng để commit).</a:t>
            </a:r>
          </a:p>
          <a:p>
            <a:r>
              <a:rPr lang="vi-VN" dirty="0" smtClean="0"/>
              <a:t>--Untracked – Là tập tin còn lại mà bạn sẽ không muốn làm việc với nó trong Git.</a:t>
            </a:r>
          </a:p>
          <a:p>
            <a:endParaRPr lang="en-US" dirty="0"/>
          </a:p>
        </p:txBody>
      </p:sp>
      <p:sp>
        <p:nvSpPr>
          <p:cNvPr id="4" name="Slide Number Placeholder 3"/>
          <p:cNvSpPr>
            <a:spLocks noGrp="1"/>
          </p:cNvSpPr>
          <p:nvPr>
            <p:ph type="sldNum" sz="quarter" idx="10"/>
          </p:nvPr>
        </p:nvSpPr>
        <p:spPr/>
        <p:txBody>
          <a:bodyPr/>
          <a:lstStyle/>
          <a:p>
            <a:fld id="{FA1115EC-B0EA-433E-8201-87F45AA75E53}" type="slidenum">
              <a:rPr lang="en-US" smtClean="0"/>
              <a:t>7</a:t>
            </a:fld>
            <a:endParaRPr lang="en-US"/>
          </a:p>
        </p:txBody>
      </p:sp>
    </p:spTree>
    <p:extLst>
      <p:ext uri="{BB962C8B-B14F-4D97-AF65-F5344CB8AC3E}">
        <p14:creationId xmlns:p14="http://schemas.microsoft.com/office/powerpoint/2010/main" val="7031584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Git</a:t>
            </a:r>
            <a:r>
              <a:rPr lang="en-US" dirty="0" smtClean="0"/>
              <a:t> fetch: </a:t>
            </a:r>
            <a:r>
              <a:rPr lang="en-US" dirty="0" err="1" smtClean="0"/>
              <a:t>kéo</a:t>
            </a:r>
            <a:r>
              <a:rPr lang="en-US" dirty="0" smtClean="0"/>
              <a:t> </a:t>
            </a:r>
            <a:r>
              <a:rPr lang="en-US" dirty="0" err="1" smtClean="0"/>
              <a:t>tất</a:t>
            </a:r>
            <a:r>
              <a:rPr lang="en-US" dirty="0" smtClean="0"/>
              <a:t> </a:t>
            </a:r>
            <a:r>
              <a:rPr lang="en-US" dirty="0" err="1" smtClean="0"/>
              <a:t>cả</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về</a:t>
            </a:r>
            <a:r>
              <a:rPr lang="en-US" dirty="0" smtClean="0"/>
              <a:t> </a:t>
            </a:r>
            <a:r>
              <a:rPr lang="en-US" dirty="0" err="1" smtClean="0"/>
              <a:t>kho</a:t>
            </a:r>
            <a:r>
              <a:rPr lang="en-US" dirty="0" smtClean="0"/>
              <a:t> </a:t>
            </a:r>
            <a:r>
              <a:rPr lang="en-US" dirty="0" err="1" smtClean="0"/>
              <a:t>chứa</a:t>
            </a:r>
            <a:r>
              <a:rPr lang="en-US" dirty="0" smtClean="0"/>
              <a:t> </a:t>
            </a:r>
            <a:r>
              <a:rPr lang="en-US" dirty="0" err="1" smtClean="0"/>
              <a:t>trên</a:t>
            </a:r>
            <a:r>
              <a:rPr lang="en-US" dirty="0" smtClean="0"/>
              <a:t> </a:t>
            </a:r>
            <a:r>
              <a:rPr lang="en-US" dirty="0" err="1" smtClean="0"/>
              <a:t>máy</a:t>
            </a:r>
            <a:r>
              <a:rPr lang="en-US" dirty="0" smtClean="0"/>
              <a:t> </a:t>
            </a:r>
            <a:r>
              <a:rPr lang="en-US" dirty="0" err="1" smtClean="0"/>
              <a:t>của</a:t>
            </a:r>
            <a:r>
              <a:rPr lang="en-US" dirty="0" smtClean="0"/>
              <a:t> </a:t>
            </a:r>
            <a:r>
              <a:rPr lang="en-US" dirty="0" err="1" smtClean="0"/>
              <a:t>bạn</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Git</a:t>
            </a:r>
            <a:r>
              <a:rPr lang="en-US" dirty="0" smtClean="0"/>
              <a:t> pull: </a:t>
            </a:r>
            <a:r>
              <a:rPr lang="en-US" dirty="0" smtClean="0"/>
              <a:t>fetch + merge </a:t>
            </a:r>
            <a:r>
              <a:rPr lang="en-US" dirty="0" err="1" smtClean="0"/>
              <a:t>bên</a:t>
            </a:r>
            <a:r>
              <a:rPr lang="en-US" dirty="0" smtClean="0"/>
              <a:t> </a:t>
            </a:r>
            <a:r>
              <a:rPr lang="en-US" dirty="0" err="1" smtClean="0"/>
              <a:t>trong</a:t>
            </a:r>
            <a:endParaRPr lang="en-US" dirty="0" smtClean="0"/>
          </a:p>
          <a:p>
            <a:endParaRPr lang="en-US" dirty="0"/>
          </a:p>
        </p:txBody>
      </p:sp>
      <p:sp>
        <p:nvSpPr>
          <p:cNvPr id="4" name="Slide Number Placeholder 3"/>
          <p:cNvSpPr>
            <a:spLocks noGrp="1"/>
          </p:cNvSpPr>
          <p:nvPr>
            <p:ph type="sldNum" sz="quarter" idx="10"/>
          </p:nvPr>
        </p:nvSpPr>
        <p:spPr/>
        <p:txBody>
          <a:bodyPr/>
          <a:lstStyle/>
          <a:p>
            <a:fld id="{FA1115EC-B0EA-433E-8201-87F45AA75E53}" type="slidenum">
              <a:rPr lang="en-US" smtClean="0"/>
              <a:t>35</a:t>
            </a:fld>
            <a:endParaRPr lang="en-US"/>
          </a:p>
        </p:txBody>
      </p:sp>
    </p:spTree>
    <p:extLst>
      <p:ext uri="{BB962C8B-B14F-4D97-AF65-F5344CB8AC3E}">
        <p14:creationId xmlns:p14="http://schemas.microsoft.com/office/powerpoint/2010/main" val="18566761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Apply patch: Kiểm tra xem patch sẽ thực hiện những thay đổi gì</a:t>
            </a:r>
          </a:p>
          <a:p>
            <a:r>
              <a:rPr lang="vi-VN" dirty="0" smtClean="0"/>
              <a:t>git apply --stat file.patch</a:t>
            </a:r>
          </a:p>
          <a:p>
            <a:r>
              <a:rPr lang="vi-VN" dirty="0" smtClean="0"/>
              <a:t>Kiểm tra xem file có apply được vô source code hay không</a:t>
            </a:r>
          </a:p>
          <a:p>
            <a:r>
              <a:rPr lang="vi-VN" dirty="0" smtClean="0"/>
              <a:t>git apply --check file.patch</a:t>
            </a:r>
          </a:p>
          <a:p>
            <a:endParaRPr lang="en-US" dirty="0"/>
          </a:p>
        </p:txBody>
      </p:sp>
      <p:sp>
        <p:nvSpPr>
          <p:cNvPr id="4" name="Slide Number Placeholder 3"/>
          <p:cNvSpPr>
            <a:spLocks noGrp="1"/>
          </p:cNvSpPr>
          <p:nvPr>
            <p:ph type="sldNum" sz="quarter" idx="10"/>
          </p:nvPr>
        </p:nvSpPr>
        <p:spPr/>
        <p:txBody>
          <a:bodyPr/>
          <a:lstStyle/>
          <a:p>
            <a:fld id="{FA1115EC-B0EA-433E-8201-87F45AA75E53}" type="slidenum">
              <a:rPr lang="en-US" smtClean="0"/>
              <a:t>36</a:t>
            </a:fld>
            <a:endParaRPr lang="en-US"/>
          </a:p>
        </p:txBody>
      </p:sp>
    </p:spTree>
    <p:extLst>
      <p:ext uri="{BB962C8B-B14F-4D97-AF65-F5344CB8AC3E}">
        <p14:creationId xmlns:p14="http://schemas.microsoft.com/office/powerpoint/2010/main" val="12463406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1115EC-B0EA-433E-8201-87F45AA75E53}" type="slidenum">
              <a:rPr lang="en-US" smtClean="0"/>
              <a:t>37</a:t>
            </a:fld>
            <a:endParaRPr lang="en-US"/>
          </a:p>
        </p:txBody>
      </p:sp>
    </p:spTree>
    <p:extLst>
      <p:ext uri="{BB962C8B-B14F-4D97-AF65-F5344CB8AC3E}">
        <p14:creationId xmlns:p14="http://schemas.microsoft.com/office/powerpoint/2010/main" val="1042135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Prepare each commit with its patch in one file per commit, formatted to resemble UNIX mailbox format</a:t>
            </a:r>
          </a:p>
          <a:p>
            <a:endParaRPr lang="en-US" dirty="0"/>
          </a:p>
        </p:txBody>
      </p:sp>
      <p:sp>
        <p:nvSpPr>
          <p:cNvPr id="4" name="Slide Number Placeholder 3"/>
          <p:cNvSpPr>
            <a:spLocks noGrp="1"/>
          </p:cNvSpPr>
          <p:nvPr>
            <p:ph type="sldNum" sz="quarter" idx="10"/>
          </p:nvPr>
        </p:nvSpPr>
        <p:spPr/>
        <p:txBody>
          <a:bodyPr/>
          <a:lstStyle/>
          <a:p>
            <a:fld id="{FA1115EC-B0EA-433E-8201-87F45AA75E53}" type="slidenum">
              <a:rPr lang="en-US" smtClean="0"/>
              <a:t>38</a:t>
            </a:fld>
            <a:endParaRPr lang="en-US"/>
          </a:p>
        </p:txBody>
      </p:sp>
    </p:spTree>
    <p:extLst>
      <p:ext uri="{BB962C8B-B14F-4D97-AF65-F5344CB8AC3E}">
        <p14:creationId xmlns:p14="http://schemas.microsoft.com/office/powerpoint/2010/main" val="2842879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a:t>
            </a:r>
            <a:r>
              <a:rPr lang="en-US" dirty="0" err="1" smtClean="0"/>
              <a:t>git</a:t>
            </a:r>
            <a:r>
              <a:rPr lang="en-US" dirty="0" smtClean="0"/>
              <a:t> stash when you want to record the current state of the working directory and the index, but want to go back to a clean working directory. The command saves your local modifications away and reverts the working directory to match the HEAD commit</a:t>
            </a:r>
          </a:p>
          <a:p>
            <a:endParaRPr lang="en-US" dirty="0"/>
          </a:p>
        </p:txBody>
      </p:sp>
      <p:sp>
        <p:nvSpPr>
          <p:cNvPr id="4" name="Slide Number Placeholder 3"/>
          <p:cNvSpPr>
            <a:spLocks noGrp="1"/>
          </p:cNvSpPr>
          <p:nvPr>
            <p:ph type="sldNum" sz="quarter" idx="10"/>
          </p:nvPr>
        </p:nvSpPr>
        <p:spPr/>
        <p:txBody>
          <a:bodyPr/>
          <a:lstStyle/>
          <a:p>
            <a:fld id="{FA1115EC-B0EA-433E-8201-87F45AA75E53}" type="slidenum">
              <a:rPr lang="en-US" smtClean="0"/>
              <a:t>39</a:t>
            </a:fld>
            <a:endParaRPr lang="en-US"/>
          </a:p>
        </p:txBody>
      </p:sp>
    </p:spTree>
    <p:extLst>
      <p:ext uri="{BB962C8B-B14F-4D97-AF65-F5344CB8AC3E}">
        <p14:creationId xmlns:p14="http://schemas.microsoft.com/office/powerpoint/2010/main" val="111053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VD: nếu như bạn thực hiện xong commit và rồi sau đó mới nhận ra rằng đã quên tổ chức các thay đổi trong tập tin bạn muốn để thêm vào commit đó, bạn có thể chạy lệnh </a:t>
            </a:r>
            <a:r>
              <a:rPr lang="en-US" dirty="0" err="1" smtClean="0"/>
              <a:t>tren</a:t>
            </a:r>
            <a:r>
              <a:rPr lang="en-US" dirty="0" smtClean="0"/>
              <a:t>.</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FA1115EC-B0EA-433E-8201-87F45AA75E53}" type="slidenum">
              <a:rPr lang="en-US" smtClean="0"/>
              <a:t>13</a:t>
            </a:fld>
            <a:endParaRPr lang="en-US"/>
          </a:p>
        </p:txBody>
      </p:sp>
    </p:spTree>
    <p:extLst>
      <p:ext uri="{BB962C8B-B14F-4D97-AF65-F5344CB8AC3E}">
        <p14:creationId xmlns:p14="http://schemas.microsoft.com/office/powerpoint/2010/main" val="2012568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Lệnh này chỉ hoạt động nếu bạn sao chép từ một máy chủ mà trên đó bạn được cấp phép quyền ghi và chưa có ai khác đẩy dữ liệu lên tại thời điểm đó. Nếu bạn và ai khác cùng sao chép tại cùng một thời điểm; người kia đẩy ngược lên, sau đó bạn cũng muốn đẩy lên, thì hành động của bạn sẽ bị từ chối ngay tức khắc. Trước hết bạn phải thực hiện kéo các thay đổi mà người đó đã thực hiện và tích hợp/gộp nó vào của bạn, sau đó bạn mới được phép đẩy lên</a:t>
            </a:r>
            <a:endParaRPr lang="en-US" dirty="0" smtClean="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FA1115EC-B0EA-433E-8201-87F45AA75E53}" type="slidenum">
              <a:rPr lang="en-US" smtClean="0"/>
              <a:t>17</a:t>
            </a:fld>
            <a:endParaRPr lang="en-US"/>
          </a:p>
        </p:txBody>
      </p:sp>
    </p:spTree>
    <p:extLst>
      <p:ext uri="{BB962C8B-B14F-4D97-AF65-F5344CB8AC3E}">
        <p14:creationId xmlns:p14="http://schemas.microsoft.com/office/powerpoint/2010/main" val="1111112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Khi tiến hành commit lần đầu trong repository thì Git sẽ tạo ra một branch có tên là master. Vì thế những lần commit sau sẽ được thêm vào branch master cho đến khi chuyển đổi branch</a:t>
            </a:r>
            <a:endParaRPr lang="en-US" dirty="0"/>
          </a:p>
        </p:txBody>
      </p:sp>
      <p:sp>
        <p:nvSpPr>
          <p:cNvPr id="4" name="Slide Number Placeholder 3"/>
          <p:cNvSpPr>
            <a:spLocks noGrp="1"/>
          </p:cNvSpPr>
          <p:nvPr>
            <p:ph type="sldNum" sz="quarter" idx="10"/>
          </p:nvPr>
        </p:nvSpPr>
        <p:spPr/>
        <p:txBody>
          <a:bodyPr/>
          <a:lstStyle/>
          <a:p>
            <a:fld id="{FA1115EC-B0EA-433E-8201-87F45AA75E53}" type="slidenum">
              <a:rPr lang="en-US" smtClean="0"/>
              <a:t>20</a:t>
            </a:fld>
            <a:endParaRPr lang="en-US"/>
          </a:p>
        </p:txBody>
      </p:sp>
    </p:spTree>
    <p:extLst>
      <p:ext uri="{BB962C8B-B14F-4D97-AF65-F5344CB8AC3E}">
        <p14:creationId xmlns:p14="http://schemas.microsoft.com/office/powerpoint/2010/main" val="1412773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1115EC-B0EA-433E-8201-87F45AA75E53}" type="slidenum">
              <a:rPr lang="en-US" smtClean="0"/>
              <a:t>21</a:t>
            </a:fld>
            <a:endParaRPr lang="en-US"/>
          </a:p>
        </p:txBody>
      </p:sp>
    </p:spTree>
    <p:extLst>
      <p:ext uri="{BB962C8B-B14F-4D97-AF65-F5344CB8AC3E}">
        <p14:creationId xmlns:p14="http://schemas.microsoft.com/office/powerpoint/2010/main" val="656697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1115EC-B0EA-433E-8201-87F45AA75E53}" type="slidenum">
              <a:rPr lang="en-US" smtClean="0"/>
              <a:t>22</a:t>
            </a:fld>
            <a:endParaRPr lang="en-US"/>
          </a:p>
        </p:txBody>
      </p:sp>
    </p:spTree>
    <p:extLst>
      <p:ext uri="{BB962C8B-B14F-4D97-AF65-F5344CB8AC3E}">
        <p14:creationId xmlns:p14="http://schemas.microsoft.com/office/powerpoint/2010/main" val="3210530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Branch chủ đề đã hoàn thành công việc, cuối cùng sẽ được tích hợp vào branch tích hợp. Việc tích hợp branch thì có hai phương pháp, phương pháp sử dụng merge và phương pháp sử dụng rebase</a:t>
            </a:r>
          </a:p>
          <a:p>
            <a:endParaRPr lang="en-US" dirty="0"/>
          </a:p>
        </p:txBody>
      </p:sp>
      <p:sp>
        <p:nvSpPr>
          <p:cNvPr id="4" name="Slide Number Placeholder 3"/>
          <p:cNvSpPr>
            <a:spLocks noGrp="1"/>
          </p:cNvSpPr>
          <p:nvPr>
            <p:ph type="sldNum" sz="quarter" idx="10"/>
          </p:nvPr>
        </p:nvSpPr>
        <p:spPr/>
        <p:txBody>
          <a:bodyPr/>
          <a:lstStyle/>
          <a:p>
            <a:fld id="{FA1115EC-B0EA-433E-8201-87F45AA75E53}" type="slidenum">
              <a:rPr lang="en-US" smtClean="0"/>
              <a:t>23</a:t>
            </a:fld>
            <a:endParaRPr lang="en-US"/>
          </a:p>
        </p:txBody>
      </p:sp>
    </p:spTree>
    <p:extLst>
      <p:ext uri="{BB962C8B-B14F-4D97-AF65-F5344CB8AC3E}">
        <p14:creationId xmlns:p14="http://schemas.microsoft.com/office/powerpoint/2010/main" val="1971776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1115EC-B0EA-433E-8201-87F45AA75E53}" type="slidenum">
              <a:rPr lang="en-US" smtClean="0"/>
              <a:t>24</a:t>
            </a:fld>
            <a:endParaRPr lang="en-US"/>
          </a:p>
        </p:txBody>
      </p:sp>
    </p:spTree>
    <p:extLst>
      <p:ext uri="{BB962C8B-B14F-4D97-AF65-F5344CB8AC3E}">
        <p14:creationId xmlns:p14="http://schemas.microsoft.com/office/powerpoint/2010/main" val="1486357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B6D72A-ECCE-4513-8431-4C8EA4489DFB}" type="datetimeFigureOut">
              <a:rPr lang="en-US" smtClean="0"/>
              <a:t>12/21/2017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779F0-A26C-44B7-97F9-DB97A01C6DEC}" type="slidenum">
              <a:rPr lang="en-US" smtClean="0"/>
              <a:t>‹#›</a:t>
            </a:fld>
            <a:endParaRPr lang="en-US"/>
          </a:p>
        </p:txBody>
      </p:sp>
    </p:spTree>
    <p:extLst>
      <p:ext uri="{BB962C8B-B14F-4D97-AF65-F5344CB8AC3E}">
        <p14:creationId xmlns:p14="http://schemas.microsoft.com/office/powerpoint/2010/main" val="2850055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B6D72A-ECCE-4513-8431-4C8EA4489DFB}" type="datetimeFigureOut">
              <a:rPr lang="en-US" smtClean="0"/>
              <a:t>12/21/2017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779F0-A26C-44B7-97F9-DB97A01C6DEC}" type="slidenum">
              <a:rPr lang="en-US" smtClean="0"/>
              <a:t>‹#›</a:t>
            </a:fld>
            <a:endParaRPr lang="en-US"/>
          </a:p>
        </p:txBody>
      </p:sp>
    </p:spTree>
    <p:extLst>
      <p:ext uri="{BB962C8B-B14F-4D97-AF65-F5344CB8AC3E}">
        <p14:creationId xmlns:p14="http://schemas.microsoft.com/office/powerpoint/2010/main" val="2011170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B6D72A-ECCE-4513-8431-4C8EA4489DFB}" type="datetimeFigureOut">
              <a:rPr lang="en-US" smtClean="0"/>
              <a:t>12/21/2017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779F0-A26C-44B7-97F9-DB97A01C6DEC}" type="slidenum">
              <a:rPr lang="en-US" smtClean="0"/>
              <a:t>‹#›</a:t>
            </a:fld>
            <a:endParaRPr lang="en-US"/>
          </a:p>
        </p:txBody>
      </p:sp>
    </p:spTree>
    <p:extLst>
      <p:ext uri="{BB962C8B-B14F-4D97-AF65-F5344CB8AC3E}">
        <p14:creationId xmlns:p14="http://schemas.microsoft.com/office/powerpoint/2010/main" val="835183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B6D72A-ECCE-4513-8431-4C8EA4489DFB}" type="datetimeFigureOut">
              <a:rPr lang="en-US" smtClean="0"/>
              <a:t>12/21/2017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779F0-A26C-44B7-97F9-DB97A01C6DEC}" type="slidenum">
              <a:rPr lang="en-US" smtClean="0"/>
              <a:t>‹#›</a:t>
            </a:fld>
            <a:endParaRPr lang="en-US"/>
          </a:p>
        </p:txBody>
      </p:sp>
    </p:spTree>
    <p:extLst>
      <p:ext uri="{BB962C8B-B14F-4D97-AF65-F5344CB8AC3E}">
        <p14:creationId xmlns:p14="http://schemas.microsoft.com/office/powerpoint/2010/main" val="1189719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B6D72A-ECCE-4513-8431-4C8EA4489DFB}" type="datetimeFigureOut">
              <a:rPr lang="en-US" smtClean="0"/>
              <a:t>12/21/2017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779F0-A26C-44B7-97F9-DB97A01C6DEC}" type="slidenum">
              <a:rPr lang="en-US" smtClean="0"/>
              <a:t>‹#›</a:t>
            </a:fld>
            <a:endParaRPr lang="en-US"/>
          </a:p>
        </p:txBody>
      </p:sp>
    </p:spTree>
    <p:extLst>
      <p:ext uri="{BB962C8B-B14F-4D97-AF65-F5344CB8AC3E}">
        <p14:creationId xmlns:p14="http://schemas.microsoft.com/office/powerpoint/2010/main" val="3589357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B6D72A-ECCE-4513-8431-4C8EA4489DFB}" type="datetimeFigureOut">
              <a:rPr lang="en-US" smtClean="0"/>
              <a:t>12/21/2017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2779F0-A26C-44B7-97F9-DB97A01C6DEC}" type="slidenum">
              <a:rPr lang="en-US" smtClean="0"/>
              <a:t>‹#›</a:t>
            </a:fld>
            <a:endParaRPr lang="en-US"/>
          </a:p>
        </p:txBody>
      </p:sp>
    </p:spTree>
    <p:extLst>
      <p:ext uri="{BB962C8B-B14F-4D97-AF65-F5344CB8AC3E}">
        <p14:creationId xmlns:p14="http://schemas.microsoft.com/office/powerpoint/2010/main" val="3857256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B6D72A-ECCE-4513-8431-4C8EA4489DFB}" type="datetimeFigureOut">
              <a:rPr lang="en-US" smtClean="0"/>
              <a:t>12/21/2017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2779F0-A26C-44B7-97F9-DB97A01C6DEC}" type="slidenum">
              <a:rPr lang="en-US" smtClean="0"/>
              <a:t>‹#›</a:t>
            </a:fld>
            <a:endParaRPr lang="en-US"/>
          </a:p>
        </p:txBody>
      </p:sp>
    </p:spTree>
    <p:extLst>
      <p:ext uri="{BB962C8B-B14F-4D97-AF65-F5344CB8AC3E}">
        <p14:creationId xmlns:p14="http://schemas.microsoft.com/office/powerpoint/2010/main" val="220422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B6D72A-ECCE-4513-8431-4C8EA4489DFB}" type="datetimeFigureOut">
              <a:rPr lang="en-US" smtClean="0"/>
              <a:t>12/21/2017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2779F0-A26C-44B7-97F9-DB97A01C6DEC}" type="slidenum">
              <a:rPr lang="en-US" smtClean="0"/>
              <a:t>‹#›</a:t>
            </a:fld>
            <a:endParaRPr lang="en-US"/>
          </a:p>
        </p:txBody>
      </p:sp>
    </p:spTree>
    <p:extLst>
      <p:ext uri="{BB962C8B-B14F-4D97-AF65-F5344CB8AC3E}">
        <p14:creationId xmlns:p14="http://schemas.microsoft.com/office/powerpoint/2010/main" val="3303675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B6D72A-ECCE-4513-8431-4C8EA4489DFB}" type="datetimeFigureOut">
              <a:rPr lang="en-US" smtClean="0"/>
              <a:t>12/21/2017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2779F0-A26C-44B7-97F9-DB97A01C6DEC}" type="slidenum">
              <a:rPr lang="en-US" smtClean="0"/>
              <a:t>‹#›</a:t>
            </a:fld>
            <a:endParaRPr lang="en-US"/>
          </a:p>
        </p:txBody>
      </p:sp>
    </p:spTree>
    <p:extLst>
      <p:ext uri="{BB962C8B-B14F-4D97-AF65-F5344CB8AC3E}">
        <p14:creationId xmlns:p14="http://schemas.microsoft.com/office/powerpoint/2010/main" val="1455123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B6D72A-ECCE-4513-8431-4C8EA4489DFB}" type="datetimeFigureOut">
              <a:rPr lang="en-US" smtClean="0"/>
              <a:t>12/21/2017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2779F0-A26C-44B7-97F9-DB97A01C6DEC}" type="slidenum">
              <a:rPr lang="en-US" smtClean="0"/>
              <a:t>‹#›</a:t>
            </a:fld>
            <a:endParaRPr lang="en-US"/>
          </a:p>
        </p:txBody>
      </p:sp>
    </p:spTree>
    <p:extLst>
      <p:ext uri="{BB962C8B-B14F-4D97-AF65-F5344CB8AC3E}">
        <p14:creationId xmlns:p14="http://schemas.microsoft.com/office/powerpoint/2010/main" val="3577941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B6D72A-ECCE-4513-8431-4C8EA4489DFB}" type="datetimeFigureOut">
              <a:rPr lang="en-US" smtClean="0"/>
              <a:t>12/21/2017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2779F0-A26C-44B7-97F9-DB97A01C6DEC}" type="slidenum">
              <a:rPr lang="en-US" smtClean="0"/>
              <a:t>‹#›</a:t>
            </a:fld>
            <a:endParaRPr lang="en-US"/>
          </a:p>
        </p:txBody>
      </p:sp>
    </p:spTree>
    <p:extLst>
      <p:ext uri="{BB962C8B-B14F-4D97-AF65-F5344CB8AC3E}">
        <p14:creationId xmlns:p14="http://schemas.microsoft.com/office/powerpoint/2010/main" val="2954840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B6D72A-ECCE-4513-8431-4C8EA4489DFB}" type="datetimeFigureOut">
              <a:rPr lang="en-US" smtClean="0"/>
              <a:t>12/21/2017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2779F0-A26C-44B7-97F9-DB97A01C6DEC}" type="slidenum">
              <a:rPr lang="en-US" smtClean="0"/>
              <a:t>‹#›</a:t>
            </a:fld>
            <a:endParaRPr lang="en-US"/>
          </a:p>
        </p:txBody>
      </p:sp>
    </p:spTree>
    <p:extLst>
      <p:ext uri="{BB962C8B-B14F-4D97-AF65-F5344CB8AC3E}">
        <p14:creationId xmlns:p14="http://schemas.microsoft.com/office/powerpoint/2010/main" val="3977872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271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2240919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00" y="0"/>
            <a:ext cx="12192000" cy="9271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latin typeface="Times New Roman" panose="02020603050405020304" pitchFamily="18" charset="0"/>
                <a:cs typeface="Times New Roman" panose="02020603050405020304" pitchFamily="18" charset="0"/>
              </a:rPr>
              <a:t>Viewing the Commit History</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2700" y="927100"/>
            <a:ext cx="12204700" cy="59309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0237" y="2793484"/>
            <a:ext cx="7541063" cy="2729158"/>
          </a:xfrm>
          <a:prstGeom prst="rect">
            <a:avLst/>
          </a:prstGeom>
        </p:spPr>
      </p:pic>
      <p:sp>
        <p:nvSpPr>
          <p:cNvPr id="2" name="TextBox 1"/>
          <p:cNvSpPr txBox="1"/>
          <p:nvPr/>
        </p:nvSpPr>
        <p:spPr>
          <a:xfrm>
            <a:off x="3790950" y="1854200"/>
            <a:ext cx="4584700" cy="523220"/>
          </a:xfrm>
          <a:prstGeom prst="rect">
            <a:avLst/>
          </a:prstGeom>
          <a:noFill/>
        </p:spPr>
        <p:txBody>
          <a:bodyPr wrap="square" rtlCol="0">
            <a:spAutoFit/>
          </a:bodyPr>
          <a:lstStyle/>
          <a:p>
            <a:pPr algn="ctr"/>
            <a:r>
              <a:rPr lang="en-US" sz="2800" dirty="0" err="1" smtClean="0">
                <a:solidFill>
                  <a:srgbClr val="FF0000"/>
                </a:solidFill>
              </a:rPr>
              <a:t>Git</a:t>
            </a:r>
            <a:r>
              <a:rPr lang="en-US" sz="2800" dirty="0" smtClean="0">
                <a:solidFill>
                  <a:srgbClr val="FF0000"/>
                </a:solidFill>
              </a:rPr>
              <a:t> log</a:t>
            </a:r>
            <a:endParaRPr lang="en-US" sz="2800" dirty="0">
              <a:solidFill>
                <a:srgbClr val="FF0000"/>
              </a:solidFill>
            </a:endParaRPr>
          </a:p>
        </p:txBody>
      </p:sp>
    </p:spTree>
    <p:extLst>
      <p:ext uri="{BB962C8B-B14F-4D97-AF65-F5344CB8AC3E}">
        <p14:creationId xmlns:p14="http://schemas.microsoft.com/office/powerpoint/2010/main" val="3386696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00" y="0"/>
            <a:ext cx="12192000" cy="9271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latin typeface="Times New Roman" panose="02020603050405020304" pitchFamily="18" charset="0"/>
                <a:cs typeface="Times New Roman" panose="02020603050405020304" pitchFamily="18" charset="0"/>
              </a:rPr>
              <a:t>Viewing the Commit History</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2700" y="927100"/>
            <a:ext cx="12204700" cy="59309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090042" y="1448760"/>
            <a:ext cx="6542690" cy="523220"/>
          </a:xfrm>
          <a:prstGeom prst="rect">
            <a:avLst/>
          </a:prstGeom>
          <a:noFill/>
        </p:spPr>
        <p:txBody>
          <a:bodyPr wrap="square" rtlCol="0">
            <a:spAutoFit/>
          </a:bodyPr>
          <a:lstStyle/>
          <a:p>
            <a:pPr algn="ctr"/>
            <a:r>
              <a:rPr lang="en-US" sz="2800" dirty="0" err="1">
                <a:solidFill>
                  <a:srgbClr val="FF0000"/>
                </a:solidFill>
              </a:rPr>
              <a:t>git</a:t>
            </a:r>
            <a:r>
              <a:rPr lang="en-US" sz="2800" dirty="0">
                <a:solidFill>
                  <a:srgbClr val="FF0000"/>
                </a:solidFill>
              </a:rPr>
              <a:t> log --pretty=format:"%h - %an, %</a:t>
            </a:r>
            <a:r>
              <a:rPr lang="en-US" sz="2800" dirty="0" err="1">
                <a:solidFill>
                  <a:srgbClr val="FF0000"/>
                </a:solidFill>
              </a:rPr>
              <a:t>ar</a:t>
            </a:r>
            <a:r>
              <a:rPr lang="en-US" sz="2800" dirty="0">
                <a:solidFill>
                  <a:srgbClr val="FF0000"/>
                </a:solidFill>
              </a:rPr>
              <a:t> : %s"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0042" y="2201658"/>
            <a:ext cx="6268325" cy="115268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0516" y="3370111"/>
            <a:ext cx="6277851" cy="3330234"/>
          </a:xfrm>
          <a:prstGeom prst="rect">
            <a:avLst/>
          </a:prstGeom>
        </p:spPr>
      </p:pic>
    </p:spTree>
    <p:extLst>
      <p:ext uri="{BB962C8B-B14F-4D97-AF65-F5344CB8AC3E}">
        <p14:creationId xmlns:p14="http://schemas.microsoft.com/office/powerpoint/2010/main" val="560270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00" y="0"/>
            <a:ext cx="12192000" cy="9271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latin typeface="Times New Roman" panose="02020603050405020304" pitchFamily="18" charset="0"/>
                <a:cs typeface="Times New Roman" panose="02020603050405020304" pitchFamily="18" charset="0"/>
              </a:rPr>
              <a:t>Viewing the Commit History</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2700" y="927100"/>
            <a:ext cx="12204700" cy="59309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200400" y="1460500"/>
            <a:ext cx="5549900" cy="523220"/>
          </a:xfrm>
          <a:prstGeom prst="rect">
            <a:avLst/>
          </a:prstGeom>
          <a:noFill/>
        </p:spPr>
        <p:txBody>
          <a:bodyPr wrap="square" rtlCol="0">
            <a:spAutoFit/>
          </a:bodyPr>
          <a:lstStyle/>
          <a:p>
            <a:pPr algn="ctr"/>
            <a:r>
              <a:rPr lang="en-US" sz="2800" dirty="0" err="1">
                <a:solidFill>
                  <a:srgbClr val="FF0000"/>
                </a:solidFill>
              </a:rPr>
              <a:t>git</a:t>
            </a:r>
            <a:r>
              <a:rPr lang="en-US" sz="2800" dirty="0">
                <a:solidFill>
                  <a:srgbClr val="FF0000"/>
                </a:solidFill>
              </a:rPr>
              <a:t> log --since=2.weeks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3574" y="2269977"/>
            <a:ext cx="6277851" cy="2114845"/>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4048" y="4384822"/>
            <a:ext cx="6287377" cy="2173268"/>
          </a:xfrm>
          <a:prstGeom prst="rect">
            <a:avLst/>
          </a:prstGeom>
        </p:spPr>
      </p:pic>
    </p:spTree>
    <p:extLst>
      <p:ext uri="{BB962C8B-B14F-4D97-AF65-F5344CB8AC3E}">
        <p14:creationId xmlns:p14="http://schemas.microsoft.com/office/powerpoint/2010/main" val="1730505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00" y="0"/>
            <a:ext cx="12192000" cy="9271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latin typeface="Times New Roman" panose="02020603050405020304" pitchFamily="18" charset="0"/>
                <a:cs typeface="Times New Roman" panose="02020603050405020304" pitchFamily="18" charset="0"/>
              </a:rPr>
              <a:t>Undoing Things</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2700" y="927100"/>
            <a:ext cx="12204700" cy="59309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6165" y="2597412"/>
            <a:ext cx="6413500" cy="1879993"/>
          </a:xfrm>
          <a:prstGeom prst="rect">
            <a:avLst/>
          </a:prstGeom>
        </p:spPr>
      </p:pic>
      <p:sp>
        <p:nvSpPr>
          <p:cNvPr id="8" name="TextBox 7"/>
          <p:cNvSpPr txBox="1"/>
          <p:nvPr/>
        </p:nvSpPr>
        <p:spPr>
          <a:xfrm>
            <a:off x="4057650" y="1574680"/>
            <a:ext cx="4051300" cy="800219"/>
          </a:xfrm>
          <a:prstGeom prst="rect">
            <a:avLst/>
          </a:prstGeom>
          <a:noFill/>
        </p:spPr>
        <p:txBody>
          <a:bodyPr wrap="square" rtlCol="0">
            <a:spAutoFit/>
          </a:bodyPr>
          <a:lstStyle/>
          <a:p>
            <a:pPr algn="ctr"/>
            <a:r>
              <a:rPr lang="en-US" sz="2800" b="1" dirty="0" err="1">
                <a:solidFill>
                  <a:srgbClr val="C00000"/>
                </a:solidFill>
              </a:rPr>
              <a:t>git</a:t>
            </a:r>
            <a:r>
              <a:rPr lang="en-US" sz="2800" b="1" dirty="0">
                <a:solidFill>
                  <a:srgbClr val="C00000"/>
                </a:solidFill>
              </a:rPr>
              <a:t> commit –amend</a:t>
            </a:r>
          </a:p>
          <a:p>
            <a:pPr algn="ctr"/>
            <a:endParaRPr lang="en-US" dirty="0"/>
          </a:p>
        </p:txBody>
      </p:sp>
    </p:spTree>
    <p:extLst>
      <p:ext uri="{BB962C8B-B14F-4D97-AF65-F5344CB8AC3E}">
        <p14:creationId xmlns:p14="http://schemas.microsoft.com/office/powerpoint/2010/main" val="2456555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00" y="0"/>
            <a:ext cx="12192000" cy="9271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latin typeface="Times New Roman" panose="02020603050405020304" pitchFamily="18" charset="0"/>
                <a:cs typeface="Times New Roman" panose="02020603050405020304" pitchFamily="18" charset="0"/>
              </a:rPr>
              <a:t>Showing Your Remotes</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2700" y="927100"/>
            <a:ext cx="12204700" cy="59309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241800" y="1583996"/>
            <a:ext cx="3695700" cy="800219"/>
          </a:xfrm>
          <a:prstGeom prst="rect">
            <a:avLst/>
          </a:prstGeom>
          <a:noFill/>
        </p:spPr>
        <p:txBody>
          <a:bodyPr wrap="square" rtlCol="0">
            <a:spAutoFit/>
          </a:bodyPr>
          <a:lstStyle/>
          <a:p>
            <a:pPr algn="ctr"/>
            <a:r>
              <a:rPr lang="en-US" sz="2800" dirty="0" err="1">
                <a:solidFill>
                  <a:srgbClr val="C00000"/>
                </a:solidFill>
              </a:rPr>
              <a:t>git</a:t>
            </a:r>
            <a:r>
              <a:rPr lang="en-US" sz="2800" dirty="0">
                <a:solidFill>
                  <a:srgbClr val="C00000"/>
                </a:solidFill>
              </a:rPr>
              <a:t> remote</a:t>
            </a:r>
          </a:p>
          <a:p>
            <a:pPr algn="ct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5548" y="2703409"/>
            <a:ext cx="6296904" cy="1726701"/>
          </a:xfrm>
          <a:prstGeom prst="rect">
            <a:avLst/>
          </a:prstGeom>
        </p:spPr>
      </p:pic>
    </p:spTree>
    <p:extLst>
      <p:ext uri="{BB962C8B-B14F-4D97-AF65-F5344CB8AC3E}">
        <p14:creationId xmlns:p14="http://schemas.microsoft.com/office/powerpoint/2010/main" val="3315557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00" y="0"/>
            <a:ext cx="12192000" cy="9271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latin typeface="Times New Roman" panose="02020603050405020304" pitchFamily="18" charset="0"/>
                <a:cs typeface="Times New Roman" panose="02020603050405020304" pitchFamily="18" charset="0"/>
              </a:rPr>
              <a:t>Showing Your Remotes</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2700" y="927100"/>
            <a:ext cx="12204700" cy="59309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359165" y="1592590"/>
            <a:ext cx="3695700" cy="523220"/>
          </a:xfrm>
          <a:prstGeom prst="rect">
            <a:avLst/>
          </a:prstGeom>
          <a:noFill/>
        </p:spPr>
        <p:txBody>
          <a:bodyPr wrap="square" rtlCol="0">
            <a:spAutoFit/>
          </a:bodyPr>
          <a:lstStyle/>
          <a:p>
            <a:pPr algn="ctr"/>
            <a:r>
              <a:rPr lang="en-US" sz="2800" dirty="0" err="1">
                <a:solidFill>
                  <a:srgbClr val="C00000"/>
                </a:solidFill>
              </a:rPr>
              <a:t>git</a:t>
            </a:r>
            <a:r>
              <a:rPr lang="en-US" sz="2800" dirty="0">
                <a:solidFill>
                  <a:srgbClr val="C00000"/>
                </a:solidFill>
              </a:rPr>
              <a:t> remote -v</a:t>
            </a:r>
            <a:endParaRPr lang="en-US" sz="28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9011" y="2515632"/>
            <a:ext cx="6287377" cy="1741058"/>
          </a:xfrm>
          <a:prstGeom prst="rect">
            <a:avLst/>
          </a:prstGeom>
        </p:spPr>
      </p:pic>
    </p:spTree>
    <p:extLst>
      <p:ext uri="{BB962C8B-B14F-4D97-AF65-F5344CB8AC3E}">
        <p14:creationId xmlns:p14="http://schemas.microsoft.com/office/powerpoint/2010/main" val="339764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00" y="0"/>
            <a:ext cx="12192000" cy="9271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latin typeface="Times New Roman" panose="02020603050405020304" pitchFamily="18" charset="0"/>
                <a:cs typeface="Times New Roman" panose="02020603050405020304" pitchFamily="18" charset="0"/>
              </a:rPr>
              <a:t>Adding Remote Repositories</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2700" y="927100"/>
            <a:ext cx="12204700" cy="59309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365500" y="1447800"/>
            <a:ext cx="5194300" cy="523220"/>
          </a:xfrm>
          <a:prstGeom prst="rect">
            <a:avLst/>
          </a:prstGeom>
          <a:noFill/>
        </p:spPr>
        <p:txBody>
          <a:bodyPr wrap="square" rtlCol="0">
            <a:spAutoFit/>
          </a:bodyPr>
          <a:lstStyle/>
          <a:p>
            <a:pPr algn="ctr"/>
            <a:r>
              <a:rPr lang="en-US" sz="2800" dirty="0" err="1">
                <a:solidFill>
                  <a:srgbClr val="C00000"/>
                </a:solidFill>
              </a:rPr>
              <a:t>git</a:t>
            </a:r>
            <a:r>
              <a:rPr lang="en-US" sz="2800" dirty="0">
                <a:solidFill>
                  <a:srgbClr val="C00000"/>
                </a:solidFill>
              </a:rPr>
              <a:t> remote add [</a:t>
            </a:r>
            <a:r>
              <a:rPr lang="en-US" sz="2800" dirty="0" err="1">
                <a:solidFill>
                  <a:srgbClr val="C00000"/>
                </a:solidFill>
              </a:rPr>
              <a:t>shortname</a:t>
            </a:r>
            <a:r>
              <a:rPr lang="en-US" sz="2800" dirty="0">
                <a:solidFill>
                  <a:srgbClr val="C00000"/>
                </a:solidFill>
              </a:rPr>
              <a:t>] [</a:t>
            </a:r>
            <a:r>
              <a:rPr lang="en-US" sz="2800" dirty="0" err="1">
                <a:solidFill>
                  <a:srgbClr val="C00000"/>
                </a:solidFill>
              </a:rPr>
              <a:t>url</a:t>
            </a:r>
            <a:r>
              <a:rPr lang="en-US" sz="2800" dirty="0">
                <a:solidFill>
                  <a:srgbClr val="C00000"/>
                </a:solidFill>
              </a:rPr>
              <a:t>]:</a:t>
            </a:r>
            <a:endParaRPr lang="en-US" sz="2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3724" y="2384734"/>
            <a:ext cx="6277851" cy="1952831"/>
          </a:xfrm>
          <a:prstGeom prst="rect">
            <a:avLst/>
          </a:prstGeom>
        </p:spPr>
      </p:pic>
    </p:spTree>
    <p:extLst>
      <p:ext uri="{BB962C8B-B14F-4D97-AF65-F5344CB8AC3E}">
        <p14:creationId xmlns:p14="http://schemas.microsoft.com/office/powerpoint/2010/main" val="1598787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00" y="0"/>
            <a:ext cx="12192000" cy="9271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latin typeface="Times New Roman" panose="02020603050405020304" pitchFamily="18" charset="0"/>
                <a:cs typeface="Times New Roman" panose="02020603050405020304" pitchFamily="18" charset="0"/>
              </a:rPr>
              <a:t>Pushing to Your Remotes</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2700" y="927100"/>
            <a:ext cx="12204700" cy="59309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416300" y="1454090"/>
            <a:ext cx="5346700" cy="800219"/>
          </a:xfrm>
          <a:prstGeom prst="rect">
            <a:avLst/>
          </a:prstGeom>
          <a:noFill/>
        </p:spPr>
        <p:txBody>
          <a:bodyPr wrap="square" rtlCol="0">
            <a:spAutoFit/>
          </a:bodyPr>
          <a:lstStyle/>
          <a:p>
            <a:pPr algn="ctr"/>
            <a:r>
              <a:rPr lang="en-US" sz="2800" dirty="0" err="1">
                <a:solidFill>
                  <a:srgbClr val="FF0000"/>
                </a:solidFill>
              </a:rPr>
              <a:t>git</a:t>
            </a:r>
            <a:r>
              <a:rPr lang="en-US" sz="2800" dirty="0">
                <a:solidFill>
                  <a:srgbClr val="FF0000"/>
                </a:solidFill>
              </a:rPr>
              <a:t> push [</a:t>
            </a:r>
            <a:r>
              <a:rPr lang="en-US" sz="2800" dirty="0" err="1">
                <a:solidFill>
                  <a:srgbClr val="FF0000"/>
                </a:solidFill>
              </a:rPr>
              <a:t>tên-máy-chủ</a:t>
            </a:r>
            <a:r>
              <a:rPr lang="en-US" sz="2800" dirty="0">
                <a:solidFill>
                  <a:srgbClr val="FF0000"/>
                </a:solidFill>
              </a:rPr>
              <a:t>] [</a:t>
            </a:r>
            <a:r>
              <a:rPr lang="en-US" sz="2800" dirty="0" err="1">
                <a:solidFill>
                  <a:srgbClr val="FF0000"/>
                </a:solidFill>
              </a:rPr>
              <a:t>tên-nhánh</a:t>
            </a:r>
            <a:r>
              <a:rPr lang="en-US" sz="2800" dirty="0">
                <a:solidFill>
                  <a:srgbClr val="FF0000"/>
                </a:solidFill>
              </a:rPr>
              <a:t>]</a:t>
            </a:r>
            <a:endParaRPr lang="en-US" sz="2800" b="1" dirty="0">
              <a:solidFill>
                <a:srgbClr val="FF0000"/>
              </a:solidFill>
            </a:endParaRPr>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4350" y="2624969"/>
            <a:ext cx="6057900" cy="1112880"/>
          </a:xfrm>
          <a:prstGeom prst="rect">
            <a:avLst/>
          </a:prstGeom>
        </p:spPr>
      </p:pic>
    </p:spTree>
    <p:extLst>
      <p:ext uri="{BB962C8B-B14F-4D97-AF65-F5344CB8AC3E}">
        <p14:creationId xmlns:p14="http://schemas.microsoft.com/office/powerpoint/2010/main" val="4070223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00" y="0"/>
            <a:ext cx="12192000" cy="9271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latin typeface="Times New Roman" panose="02020603050405020304" pitchFamily="18" charset="0"/>
                <a:cs typeface="Times New Roman" panose="02020603050405020304" pitchFamily="18" charset="0"/>
              </a:rPr>
              <a:t>Inspecting a Remote</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2700" y="927100"/>
            <a:ext cx="12204700" cy="59309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009900" y="1854200"/>
            <a:ext cx="5778500" cy="800219"/>
          </a:xfrm>
          <a:prstGeom prst="rect">
            <a:avLst/>
          </a:prstGeom>
          <a:noFill/>
        </p:spPr>
        <p:txBody>
          <a:bodyPr wrap="square" rtlCol="0">
            <a:spAutoFit/>
          </a:bodyPr>
          <a:lstStyle/>
          <a:p>
            <a:pPr algn="ctr"/>
            <a:r>
              <a:rPr lang="en-US" sz="2800" dirty="0" err="1">
                <a:solidFill>
                  <a:srgbClr val="FF0000"/>
                </a:solidFill>
              </a:rPr>
              <a:t>git</a:t>
            </a:r>
            <a:r>
              <a:rPr lang="en-US" sz="2800" dirty="0">
                <a:solidFill>
                  <a:srgbClr val="FF0000"/>
                </a:solidFill>
              </a:rPr>
              <a:t> remote show [</a:t>
            </a:r>
            <a:r>
              <a:rPr lang="en-US" sz="2800" dirty="0" err="1">
                <a:solidFill>
                  <a:srgbClr val="FF0000"/>
                </a:solidFill>
              </a:rPr>
              <a:t>tên-trung-tâm</a:t>
            </a:r>
            <a:r>
              <a:rPr lang="en-US" sz="2800" dirty="0">
                <a:solidFill>
                  <a:srgbClr val="FF0000"/>
                </a:solidFill>
              </a:rPr>
              <a:t>]</a:t>
            </a:r>
          </a:p>
          <a:p>
            <a:pPr algn="ct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3974" y="2676517"/>
            <a:ext cx="6031352" cy="2195028"/>
          </a:xfrm>
          <a:prstGeom prst="rect">
            <a:avLst/>
          </a:prstGeom>
        </p:spPr>
      </p:pic>
    </p:spTree>
    <p:extLst>
      <p:ext uri="{BB962C8B-B14F-4D97-AF65-F5344CB8AC3E}">
        <p14:creationId xmlns:p14="http://schemas.microsoft.com/office/powerpoint/2010/main" val="232525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00" y="0"/>
            <a:ext cx="12192000" cy="9271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Times New Roman" panose="02020603050405020304" pitchFamily="18" charset="0"/>
                <a:cs typeface="Times New Roman" panose="02020603050405020304" pitchFamily="18" charset="0"/>
              </a:rPr>
              <a:t>Renaming and Removing Remotes</a:t>
            </a:r>
          </a:p>
        </p:txBody>
      </p:sp>
      <p:sp>
        <p:nvSpPr>
          <p:cNvPr id="3" name="Rectangle 2"/>
          <p:cNvSpPr/>
          <p:nvPr/>
        </p:nvSpPr>
        <p:spPr>
          <a:xfrm>
            <a:off x="-12700" y="927100"/>
            <a:ext cx="12204700" cy="59309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525617" y="1765104"/>
            <a:ext cx="5572561" cy="800219"/>
          </a:xfrm>
          <a:prstGeom prst="rect">
            <a:avLst/>
          </a:prstGeom>
          <a:noFill/>
        </p:spPr>
        <p:txBody>
          <a:bodyPr wrap="square" rtlCol="0">
            <a:spAutoFit/>
          </a:bodyPr>
          <a:lstStyle/>
          <a:p>
            <a:r>
              <a:rPr lang="en-US" sz="2800" dirty="0" smtClean="0">
                <a:solidFill>
                  <a:srgbClr val="FF0000"/>
                </a:solidFill>
              </a:rPr>
              <a:t>-- </a:t>
            </a:r>
            <a:r>
              <a:rPr lang="en-US" sz="2800" dirty="0" err="1">
                <a:solidFill>
                  <a:srgbClr val="FF0000"/>
                </a:solidFill>
              </a:rPr>
              <a:t>git</a:t>
            </a:r>
            <a:r>
              <a:rPr lang="en-US" sz="2800" dirty="0">
                <a:solidFill>
                  <a:srgbClr val="FF0000"/>
                </a:solidFill>
              </a:rPr>
              <a:t> remote </a:t>
            </a:r>
            <a:r>
              <a:rPr lang="en-US" sz="2800" dirty="0" smtClean="0">
                <a:solidFill>
                  <a:srgbClr val="FF0000"/>
                </a:solidFill>
              </a:rPr>
              <a:t>rename name1 name2</a:t>
            </a:r>
            <a:endParaRPr lang="en-US" sz="2800" dirty="0">
              <a:solidFill>
                <a:srgbClr val="FF0000"/>
              </a:solidFill>
            </a:endParaRP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7737" y="2507497"/>
            <a:ext cx="6268325" cy="1607303"/>
          </a:xfrm>
          <a:prstGeom prst="rect">
            <a:avLst/>
          </a:prstGeom>
        </p:spPr>
      </p:pic>
      <p:sp>
        <p:nvSpPr>
          <p:cNvPr id="8" name="TextBox 7"/>
          <p:cNvSpPr txBox="1"/>
          <p:nvPr/>
        </p:nvSpPr>
        <p:spPr>
          <a:xfrm>
            <a:off x="4083050" y="4218225"/>
            <a:ext cx="4000500" cy="800219"/>
          </a:xfrm>
          <a:prstGeom prst="rect">
            <a:avLst/>
          </a:prstGeom>
          <a:noFill/>
        </p:spPr>
        <p:txBody>
          <a:bodyPr wrap="square" rtlCol="0">
            <a:spAutoFit/>
          </a:bodyPr>
          <a:lstStyle/>
          <a:p>
            <a:r>
              <a:rPr lang="en-US" sz="2800" dirty="0" smtClean="0">
                <a:solidFill>
                  <a:srgbClr val="FF0000"/>
                </a:solidFill>
              </a:rPr>
              <a:t>-- </a:t>
            </a:r>
            <a:r>
              <a:rPr lang="en-US" sz="2800" dirty="0" err="1">
                <a:solidFill>
                  <a:srgbClr val="FF0000"/>
                </a:solidFill>
              </a:rPr>
              <a:t>git</a:t>
            </a:r>
            <a:r>
              <a:rPr lang="en-US" sz="2800" dirty="0">
                <a:solidFill>
                  <a:srgbClr val="FF0000"/>
                </a:solidFill>
              </a:rPr>
              <a:t> remote </a:t>
            </a:r>
            <a:r>
              <a:rPr lang="en-US" sz="2800" dirty="0" err="1">
                <a:solidFill>
                  <a:srgbClr val="FF0000"/>
                </a:solidFill>
              </a:rPr>
              <a:t>rm</a:t>
            </a:r>
            <a:r>
              <a:rPr lang="en-US" sz="2800" dirty="0">
                <a:solidFill>
                  <a:srgbClr val="FF0000"/>
                </a:solidFill>
              </a:rPr>
              <a:t> filename</a:t>
            </a:r>
          </a:p>
          <a:p>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7734" y="4895009"/>
            <a:ext cx="6268325" cy="1553087"/>
          </a:xfrm>
          <a:prstGeom prst="rect">
            <a:avLst/>
          </a:prstGeom>
        </p:spPr>
      </p:pic>
    </p:spTree>
    <p:extLst>
      <p:ext uri="{BB962C8B-B14F-4D97-AF65-F5344CB8AC3E}">
        <p14:creationId xmlns:p14="http://schemas.microsoft.com/office/powerpoint/2010/main" val="2768078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00" y="0"/>
            <a:ext cx="12192000" cy="9271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Times New Roman" panose="02020603050405020304" pitchFamily="18" charset="0"/>
                <a:cs typeface="Times New Roman" panose="02020603050405020304" pitchFamily="18" charset="0"/>
              </a:rPr>
              <a:t>Create a new Repository</a:t>
            </a:r>
          </a:p>
        </p:txBody>
      </p:sp>
      <p:sp>
        <p:nvSpPr>
          <p:cNvPr id="3" name="Rectangle 2"/>
          <p:cNvSpPr/>
          <p:nvPr/>
        </p:nvSpPr>
        <p:spPr>
          <a:xfrm>
            <a:off x="-12700" y="927100"/>
            <a:ext cx="12204700" cy="59309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556000" y="3523218"/>
            <a:ext cx="4533900" cy="369332"/>
          </a:xfrm>
          <a:prstGeom prst="rect">
            <a:avLst/>
          </a:prstGeom>
          <a:noFill/>
        </p:spPr>
        <p:txBody>
          <a:bodyPr wrap="square" rtlCol="0">
            <a:spAutoFit/>
          </a:bodyPr>
          <a:lstStyle/>
          <a:p>
            <a:pPr algn="ctr"/>
            <a:r>
              <a:rPr lang="en-US" dirty="0" err="1" smtClean="0"/>
              <a:t>Git</a:t>
            </a:r>
            <a:r>
              <a:rPr lang="en-US" dirty="0" smtClean="0"/>
              <a:t> </a:t>
            </a:r>
            <a:r>
              <a:rPr lang="en-US" dirty="0" err="1" smtClean="0"/>
              <a:t>init</a:t>
            </a:r>
            <a:r>
              <a:rPr lang="en-US" dirty="0" smtClean="0"/>
              <a:t> &lt;file-name&gt;</a:t>
            </a:r>
            <a:endParaRPr lang="en-US" dirty="0"/>
          </a:p>
        </p:txBody>
      </p:sp>
    </p:spTree>
    <p:extLst>
      <p:ext uri="{BB962C8B-B14F-4D97-AF65-F5344CB8AC3E}">
        <p14:creationId xmlns:p14="http://schemas.microsoft.com/office/powerpoint/2010/main" val="3509065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00" y="0"/>
            <a:ext cx="12192000" cy="9271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latin typeface="Times New Roman" panose="02020603050405020304" pitchFamily="18" charset="0"/>
                <a:cs typeface="Times New Roman" panose="02020603050405020304" pitchFamily="18" charset="0"/>
              </a:rPr>
              <a:t>Git</a:t>
            </a:r>
            <a:r>
              <a:rPr lang="en-US" sz="3200" dirty="0">
                <a:solidFill>
                  <a:schemeClr val="tx1"/>
                </a:solidFill>
                <a:latin typeface="Times New Roman" panose="02020603050405020304" pitchFamily="18" charset="0"/>
                <a:cs typeface="Times New Roman" panose="02020603050405020304" pitchFamily="18" charset="0"/>
              </a:rPr>
              <a:t> Branching</a:t>
            </a:r>
          </a:p>
        </p:txBody>
      </p:sp>
      <p:sp>
        <p:nvSpPr>
          <p:cNvPr id="3" name="Rectangle 2"/>
          <p:cNvSpPr/>
          <p:nvPr/>
        </p:nvSpPr>
        <p:spPr>
          <a:xfrm>
            <a:off x="-12700" y="927100"/>
            <a:ext cx="12204700" cy="59309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203700" y="3369330"/>
            <a:ext cx="3759200" cy="523220"/>
          </a:xfrm>
          <a:prstGeom prst="rect">
            <a:avLst/>
          </a:prstGeom>
          <a:noFill/>
        </p:spPr>
        <p:txBody>
          <a:bodyPr wrap="square" rtlCol="0">
            <a:spAutoFit/>
          </a:bodyPr>
          <a:lstStyle/>
          <a:p>
            <a:pPr algn="ctr"/>
            <a:r>
              <a:rPr lang="en-US" sz="2800" dirty="0"/>
              <a:t>Branch master</a:t>
            </a:r>
          </a:p>
        </p:txBody>
      </p:sp>
    </p:spTree>
    <p:extLst>
      <p:ext uri="{BB962C8B-B14F-4D97-AF65-F5344CB8AC3E}">
        <p14:creationId xmlns:p14="http://schemas.microsoft.com/office/powerpoint/2010/main" val="1390718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00" y="0"/>
            <a:ext cx="12192000" cy="9271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latin typeface="Times New Roman" panose="02020603050405020304" pitchFamily="18" charset="0"/>
                <a:cs typeface="Times New Roman" panose="02020603050405020304" pitchFamily="18" charset="0"/>
              </a:rPr>
              <a:t>Git</a:t>
            </a:r>
            <a:r>
              <a:rPr lang="en-US" sz="3200" dirty="0">
                <a:solidFill>
                  <a:schemeClr val="tx1"/>
                </a:solidFill>
                <a:latin typeface="Times New Roman" panose="02020603050405020304" pitchFamily="18" charset="0"/>
                <a:cs typeface="Times New Roman" panose="02020603050405020304" pitchFamily="18" charset="0"/>
              </a:rPr>
              <a:t> Branching</a:t>
            </a:r>
          </a:p>
        </p:txBody>
      </p:sp>
      <p:sp>
        <p:nvSpPr>
          <p:cNvPr id="3" name="Rectangle 2"/>
          <p:cNvSpPr/>
          <p:nvPr/>
        </p:nvSpPr>
        <p:spPr>
          <a:xfrm>
            <a:off x="-12700" y="927100"/>
            <a:ext cx="12204700" cy="59309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981450" y="1840240"/>
            <a:ext cx="4203700"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Creating a New Branch</a:t>
            </a:r>
            <a:endParaRPr lang="en-US" sz="28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223844" y="3092330"/>
            <a:ext cx="4076700" cy="800219"/>
          </a:xfrm>
          <a:prstGeom prst="rect">
            <a:avLst/>
          </a:prstGeom>
          <a:noFill/>
        </p:spPr>
        <p:txBody>
          <a:bodyPr wrap="square" rtlCol="0">
            <a:spAutoFit/>
          </a:bodyPr>
          <a:lstStyle/>
          <a:p>
            <a:r>
              <a:rPr lang="en-US" sz="2800" b="1" dirty="0" err="1">
                <a:solidFill>
                  <a:srgbClr val="FF0000"/>
                </a:solidFill>
              </a:rPr>
              <a:t>git</a:t>
            </a:r>
            <a:r>
              <a:rPr lang="en-US" sz="2800" b="1" dirty="0">
                <a:solidFill>
                  <a:srgbClr val="FF0000"/>
                </a:solidFill>
              </a:rPr>
              <a:t> branch &lt;</a:t>
            </a:r>
            <a:r>
              <a:rPr lang="en-US" sz="2800" b="1" dirty="0" err="1">
                <a:solidFill>
                  <a:srgbClr val="FF0000"/>
                </a:solidFill>
              </a:rPr>
              <a:t>branchname</a:t>
            </a:r>
            <a:r>
              <a:rPr lang="en-US" sz="2800" b="1" dirty="0">
                <a:solidFill>
                  <a:srgbClr val="FF0000"/>
                </a:solidFill>
              </a:rPr>
              <a:t>&gt;</a:t>
            </a:r>
          </a:p>
          <a:p>
            <a:endParaRPr lang="en-US" dirty="0"/>
          </a:p>
        </p:txBody>
      </p:sp>
    </p:spTree>
    <p:extLst>
      <p:ext uri="{BB962C8B-B14F-4D97-AF65-F5344CB8AC3E}">
        <p14:creationId xmlns:p14="http://schemas.microsoft.com/office/powerpoint/2010/main" val="3232869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00" y="0"/>
            <a:ext cx="12192000" cy="9271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latin typeface="Times New Roman" panose="02020603050405020304" pitchFamily="18" charset="0"/>
                <a:cs typeface="Times New Roman" panose="02020603050405020304" pitchFamily="18" charset="0"/>
              </a:rPr>
              <a:t>Git</a:t>
            </a:r>
            <a:r>
              <a:rPr lang="en-US" sz="3200" dirty="0">
                <a:solidFill>
                  <a:schemeClr val="tx1"/>
                </a:solidFill>
                <a:latin typeface="Times New Roman" panose="02020603050405020304" pitchFamily="18" charset="0"/>
                <a:cs typeface="Times New Roman" panose="02020603050405020304" pitchFamily="18" charset="0"/>
              </a:rPr>
              <a:t> Branching</a:t>
            </a:r>
          </a:p>
        </p:txBody>
      </p:sp>
      <p:sp>
        <p:nvSpPr>
          <p:cNvPr id="3" name="Rectangle 2"/>
          <p:cNvSpPr/>
          <p:nvPr/>
        </p:nvSpPr>
        <p:spPr>
          <a:xfrm>
            <a:off x="-12700" y="927100"/>
            <a:ext cx="12204700" cy="59309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987800" y="1840240"/>
            <a:ext cx="4203700"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Switching Branches</a:t>
            </a:r>
            <a:endParaRPr lang="en-US" sz="28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780877" y="3410401"/>
            <a:ext cx="4604845" cy="800219"/>
          </a:xfrm>
          <a:prstGeom prst="rect">
            <a:avLst/>
          </a:prstGeom>
          <a:noFill/>
        </p:spPr>
        <p:txBody>
          <a:bodyPr wrap="square" rtlCol="0">
            <a:spAutoFit/>
          </a:bodyPr>
          <a:lstStyle/>
          <a:p>
            <a:pPr algn="ctr"/>
            <a:r>
              <a:rPr lang="en-US" sz="2800" b="1" dirty="0" err="1">
                <a:solidFill>
                  <a:srgbClr val="FF0000"/>
                </a:solidFill>
              </a:rPr>
              <a:t>git</a:t>
            </a:r>
            <a:r>
              <a:rPr lang="en-US" sz="2800" b="1" dirty="0">
                <a:solidFill>
                  <a:srgbClr val="FF0000"/>
                </a:solidFill>
              </a:rPr>
              <a:t> </a:t>
            </a:r>
            <a:r>
              <a:rPr lang="en-US" sz="2800" b="1" dirty="0" smtClean="0">
                <a:solidFill>
                  <a:srgbClr val="FF0000"/>
                </a:solidFill>
              </a:rPr>
              <a:t>checkout &lt;</a:t>
            </a:r>
            <a:r>
              <a:rPr lang="en-US" sz="2800" b="1" dirty="0" err="1" smtClean="0">
                <a:solidFill>
                  <a:srgbClr val="FF0000"/>
                </a:solidFill>
              </a:rPr>
              <a:t>branchname</a:t>
            </a:r>
            <a:r>
              <a:rPr lang="en-US" sz="2800" b="1" dirty="0">
                <a:solidFill>
                  <a:srgbClr val="FF0000"/>
                </a:solidFill>
              </a:rPr>
              <a:t>&gt;</a:t>
            </a:r>
          </a:p>
          <a:p>
            <a:endParaRPr lang="en-US" dirty="0"/>
          </a:p>
        </p:txBody>
      </p:sp>
    </p:spTree>
    <p:extLst>
      <p:ext uri="{BB962C8B-B14F-4D97-AF65-F5344CB8AC3E}">
        <p14:creationId xmlns:p14="http://schemas.microsoft.com/office/powerpoint/2010/main" val="1451874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00" y="0"/>
            <a:ext cx="12192000" cy="9271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Times New Roman" panose="02020603050405020304" pitchFamily="18" charset="0"/>
                <a:cs typeface="Times New Roman" panose="02020603050405020304" pitchFamily="18" charset="0"/>
              </a:rPr>
              <a:t>Merge Branch</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2700" y="927100"/>
            <a:ext cx="12204700" cy="59309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ubtitle 2"/>
          <p:cNvSpPr>
            <a:spLocks noGrp="1"/>
          </p:cNvSpPr>
          <p:nvPr>
            <p:ph type="subTitle" idx="1"/>
          </p:nvPr>
        </p:nvSpPr>
        <p:spPr>
          <a:xfrm>
            <a:off x="990600" y="1143000"/>
            <a:ext cx="9144000" cy="4483100"/>
          </a:xfrm>
        </p:spPr>
        <p:txBody>
          <a:bodyPr/>
          <a:lstStyle/>
          <a:p>
            <a:r>
              <a:rPr lang="en-US" sz="2800" dirty="0" smtClean="0">
                <a:solidFill>
                  <a:srgbClr val="FF0000"/>
                </a:solidFill>
                <a:latin typeface="Times New Roman" panose="02020603050405020304" pitchFamily="18" charset="0"/>
                <a:cs typeface="Times New Roman" panose="02020603050405020304" pitchFamily="18" charset="0"/>
              </a:rPr>
              <a:t>Rebase</a:t>
            </a:r>
          </a:p>
          <a:p>
            <a:r>
              <a:rPr lang="en-US" sz="2800" dirty="0">
                <a:solidFill>
                  <a:srgbClr val="FF0000"/>
                </a:solidFill>
              </a:rPr>
              <a:t>-- </a:t>
            </a:r>
            <a:r>
              <a:rPr lang="en-US" sz="2800" dirty="0" err="1">
                <a:solidFill>
                  <a:srgbClr val="FF0000"/>
                </a:solidFill>
              </a:rPr>
              <a:t>git</a:t>
            </a:r>
            <a:r>
              <a:rPr lang="en-US" sz="2800" dirty="0">
                <a:solidFill>
                  <a:srgbClr val="FF0000"/>
                </a:solidFill>
              </a:rPr>
              <a:t> rebase </a:t>
            </a:r>
            <a:r>
              <a:rPr lang="en-US" sz="2800" dirty="0" smtClean="0">
                <a:solidFill>
                  <a:srgbClr val="FF0000"/>
                </a:solidFill>
              </a:rPr>
              <a:t>&lt;branch&gt; (master)</a:t>
            </a:r>
          </a:p>
          <a:p>
            <a:endParaRPr lang="en-US" dirty="0" smtClean="0">
              <a:solidFill>
                <a:srgbClr val="FF0000"/>
              </a:solidFill>
            </a:endParaRPr>
          </a:p>
        </p:txBody>
      </p:sp>
      <p:pic>
        <p:nvPicPr>
          <p:cNvPr id="8" name="Picture 7"/>
          <p:cNvPicPr>
            <a:picLocks noChangeAspect="1"/>
          </p:cNvPicPr>
          <p:nvPr/>
        </p:nvPicPr>
        <p:blipFill>
          <a:blip r:embed="rId3"/>
          <a:stretch>
            <a:fillRect/>
          </a:stretch>
        </p:blipFill>
        <p:spPr>
          <a:xfrm>
            <a:off x="2946400" y="2511425"/>
            <a:ext cx="6286500" cy="1713734"/>
          </a:xfrm>
          <a:prstGeom prst="rect">
            <a:avLst/>
          </a:prstGeom>
        </p:spPr>
      </p:pic>
    </p:spTree>
    <p:extLst>
      <p:ext uri="{BB962C8B-B14F-4D97-AF65-F5344CB8AC3E}">
        <p14:creationId xmlns:p14="http://schemas.microsoft.com/office/powerpoint/2010/main" val="111037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00" y="0"/>
            <a:ext cx="12192000" cy="9271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Times New Roman" panose="02020603050405020304" pitchFamily="18" charset="0"/>
                <a:cs typeface="Times New Roman" panose="02020603050405020304" pitchFamily="18" charset="0"/>
              </a:rPr>
              <a:t>Merge Branch</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2700" y="927100"/>
            <a:ext cx="12204700" cy="59309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241799" y="2040493"/>
            <a:ext cx="3632200" cy="523220"/>
          </a:xfrm>
          <a:prstGeom prst="rect">
            <a:avLst/>
          </a:prstGeom>
          <a:noFill/>
        </p:spPr>
        <p:txBody>
          <a:bodyPr wrap="square" rtlCol="0">
            <a:spAutoFit/>
          </a:bodyPr>
          <a:lstStyle/>
          <a:p>
            <a:pPr algn="ctr"/>
            <a:r>
              <a:rPr lang="en-US" sz="2800" dirty="0" err="1">
                <a:solidFill>
                  <a:srgbClr val="FF0000"/>
                </a:solidFill>
              </a:rPr>
              <a:t>git</a:t>
            </a:r>
            <a:r>
              <a:rPr lang="en-US" sz="2800" dirty="0">
                <a:solidFill>
                  <a:srgbClr val="FF0000"/>
                </a:solidFill>
              </a:rPr>
              <a:t> merge &lt;branch&gt;</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7911" y="2857440"/>
            <a:ext cx="5477262" cy="1718155"/>
          </a:xfrm>
          <a:prstGeom prst="rect">
            <a:avLst/>
          </a:prstGeom>
        </p:spPr>
      </p:pic>
      <p:sp>
        <p:nvSpPr>
          <p:cNvPr id="2" name="TextBox 1"/>
          <p:cNvSpPr txBox="1"/>
          <p:nvPr/>
        </p:nvSpPr>
        <p:spPr>
          <a:xfrm>
            <a:off x="4552293" y="1223546"/>
            <a:ext cx="3011213" cy="523220"/>
          </a:xfrm>
          <a:prstGeom prst="rect">
            <a:avLst/>
          </a:prstGeom>
          <a:noFill/>
        </p:spPr>
        <p:txBody>
          <a:bodyPr wrap="square" rtlCol="0">
            <a:spAutoFit/>
          </a:bodyPr>
          <a:lstStyle/>
          <a:p>
            <a:pPr algn="ctr"/>
            <a:r>
              <a:rPr lang="en-US" sz="2800" dirty="0" smtClean="0">
                <a:solidFill>
                  <a:srgbClr val="FF0000"/>
                </a:solidFill>
                <a:latin typeface="Times New Roman" panose="02020603050405020304" pitchFamily="18" charset="0"/>
                <a:cs typeface="Times New Roman" panose="02020603050405020304" pitchFamily="18" charset="0"/>
              </a:rPr>
              <a:t>Merge</a:t>
            </a:r>
            <a:endParaRPr lang="en-US" sz="28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6114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00" y="0"/>
            <a:ext cx="12192000" cy="9271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Times New Roman" panose="02020603050405020304" pitchFamily="18" charset="0"/>
                <a:cs typeface="Times New Roman" panose="02020603050405020304" pitchFamily="18" charset="0"/>
              </a:rPr>
              <a:t>Merge Branch</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2700" y="927100"/>
            <a:ext cx="12204700" cy="59309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241799" y="2040493"/>
            <a:ext cx="3632200" cy="523220"/>
          </a:xfrm>
          <a:prstGeom prst="rect">
            <a:avLst/>
          </a:prstGeom>
          <a:noFill/>
        </p:spPr>
        <p:txBody>
          <a:bodyPr wrap="square" rtlCol="0">
            <a:spAutoFit/>
          </a:bodyPr>
          <a:lstStyle/>
          <a:p>
            <a:pPr algn="ctr"/>
            <a:r>
              <a:rPr lang="en-US" sz="2800" dirty="0" err="1">
                <a:solidFill>
                  <a:srgbClr val="FF0000"/>
                </a:solidFill>
              </a:rPr>
              <a:t>git</a:t>
            </a:r>
            <a:r>
              <a:rPr lang="en-US" sz="2800" dirty="0">
                <a:solidFill>
                  <a:srgbClr val="FF0000"/>
                </a:solidFill>
              </a:rPr>
              <a:t> merge &lt;branch&gt;</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7911" y="2857440"/>
            <a:ext cx="5477262" cy="1718155"/>
          </a:xfrm>
          <a:prstGeom prst="rect">
            <a:avLst/>
          </a:prstGeom>
        </p:spPr>
      </p:pic>
      <p:sp>
        <p:nvSpPr>
          <p:cNvPr id="2" name="TextBox 1"/>
          <p:cNvSpPr txBox="1"/>
          <p:nvPr/>
        </p:nvSpPr>
        <p:spPr>
          <a:xfrm>
            <a:off x="4552293" y="1223546"/>
            <a:ext cx="3011213" cy="523220"/>
          </a:xfrm>
          <a:prstGeom prst="rect">
            <a:avLst/>
          </a:prstGeom>
          <a:noFill/>
        </p:spPr>
        <p:txBody>
          <a:bodyPr wrap="square" rtlCol="0">
            <a:spAutoFit/>
          </a:bodyPr>
          <a:lstStyle/>
          <a:p>
            <a:pPr algn="ctr"/>
            <a:r>
              <a:rPr lang="en-US" sz="2800" dirty="0" smtClean="0">
                <a:solidFill>
                  <a:srgbClr val="FF0000"/>
                </a:solidFill>
                <a:latin typeface="Times New Roman" panose="02020603050405020304" pitchFamily="18" charset="0"/>
                <a:cs typeface="Times New Roman" panose="02020603050405020304" pitchFamily="18" charset="0"/>
              </a:rPr>
              <a:t>Merge</a:t>
            </a:r>
            <a:endParaRPr lang="en-US" sz="28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4551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00" y="0"/>
            <a:ext cx="12192000" cy="9271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Times New Roman" panose="02020603050405020304" pitchFamily="18" charset="0"/>
                <a:cs typeface="Times New Roman" panose="02020603050405020304" pitchFamily="18" charset="0"/>
              </a:rPr>
              <a:t>Merge Branch</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2700" y="927100"/>
            <a:ext cx="12204700" cy="59309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6447" y="1743838"/>
            <a:ext cx="5433705" cy="3077004"/>
          </a:xfrm>
          <a:prstGeom prst="rect">
            <a:avLst/>
          </a:prstGeom>
        </p:spPr>
      </p:pic>
      <p:sp>
        <p:nvSpPr>
          <p:cNvPr id="7" name="TextBox 6"/>
          <p:cNvSpPr txBox="1"/>
          <p:nvPr/>
        </p:nvSpPr>
        <p:spPr>
          <a:xfrm>
            <a:off x="3468414" y="5171090"/>
            <a:ext cx="2648607" cy="523220"/>
          </a:xfrm>
          <a:prstGeom prst="rect">
            <a:avLst/>
          </a:prstGeom>
          <a:noFill/>
        </p:spPr>
        <p:txBody>
          <a:bodyPr wrap="square" rtlCol="0">
            <a:spAutoFit/>
          </a:bodyPr>
          <a:lstStyle/>
          <a:p>
            <a:pPr algn="ctr"/>
            <a:r>
              <a:rPr lang="en-US" sz="2800" dirty="0" smtClean="0">
                <a:solidFill>
                  <a:srgbClr val="FF0000"/>
                </a:solidFill>
              </a:rPr>
              <a:t>Rebase</a:t>
            </a:r>
            <a:endParaRPr lang="en-US" sz="2800" dirty="0">
              <a:solidFill>
                <a:srgbClr val="FF0000"/>
              </a:solidFill>
            </a:endParaRPr>
          </a:p>
        </p:txBody>
      </p:sp>
      <p:sp>
        <p:nvSpPr>
          <p:cNvPr id="10" name="TextBox 9"/>
          <p:cNvSpPr txBox="1"/>
          <p:nvPr/>
        </p:nvSpPr>
        <p:spPr>
          <a:xfrm>
            <a:off x="6083299" y="5171090"/>
            <a:ext cx="2648607" cy="523220"/>
          </a:xfrm>
          <a:prstGeom prst="rect">
            <a:avLst/>
          </a:prstGeom>
          <a:noFill/>
        </p:spPr>
        <p:txBody>
          <a:bodyPr wrap="square" rtlCol="0">
            <a:spAutoFit/>
          </a:bodyPr>
          <a:lstStyle/>
          <a:p>
            <a:pPr algn="ctr"/>
            <a:r>
              <a:rPr lang="en-US" sz="2800" dirty="0" smtClean="0">
                <a:solidFill>
                  <a:srgbClr val="FF0000"/>
                </a:solidFill>
              </a:rPr>
              <a:t>Merge</a:t>
            </a:r>
            <a:endParaRPr lang="en-US" sz="2800" dirty="0">
              <a:solidFill>
                <a:srgbClr val="FF0000"/>
              </a:solidFill>
            </a:endParaRPr>
          </a:p>
        </p:txBody>
      </p:sp>
    </p:spTree>
    <p:extLst>
      <p:ext uri="{BB962C8B-B14F-4D97-AF65-F5344CB8AC3E}">
        <p14:creationId xmlns:p14="http://schemas.microsoft.com/office/powerpoint/2010/main" val="1138154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00" y="0"/>
            <a:ext cx="12192000" cy="9271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Times New Roman" panose="02020603050405020304" pitchFamily="18" charset="0"/>
                <a:cs typeface="Times New Roman" panose="02020603050405020304" pitchFamily="18" charset="0"/>
              </a:rPr>
              <a:t>Merge Branch</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2700" y="927100"/>
            <a:ext cx="12204700" cy="59309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1013" y="1161255"/>
            <a:ext cx="7697274" cy="181842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2907" y="4146328"/>
            <a:ext cx="7735380" cy="2032371"/>
          </a:xfrm>
          <a:prstGeom prst="rect">
            <a:avLst/>
          </a:prstGeom>
        </p:spPr>
      </p:pic>
      <p:sp>
        <p:nvSpPr>
          <p:cNvPr id="7" name="TextBox 6"/>
          <p:cNvSpPr txBox="1"/>
          <p:nvPr/>
        </p:nvSpPr>
        <p:spPr>
          <a:xfrm>
            <a:off x="4678636" y="3011216"/>
            <a:ext cx="2822027" cy="523220"/>
          </a:xfrm>
          <a:prstGeom prst="rect">
            <a:avLst/>
          </a:prstGeom>
          <a:noFill/>
        </p:spPr>
        <p:txBody>
          <a:bodyPr wrap="square" rtlCol="0">
            <a:spAutoFit/>
          </a:bodyPr>
          <a:lstStyle/>
          <a:p>
            <a:pPr algn="ctr"/>
            <a:r>
              <a:rPr lang="en-US" sz="2800" dirty="0" smtClean="0">
                <a:solidFill>
                  <a:srgbClr val="FF0000"/>
                </a:solidFill>
              </a:rPr>
              <a:t>Merge</a:t>
            </a:r>
            <a:endParaRPr lang="en-US" sz="2800" dirty="0">
              <a:solidFill>
                <a:srgbClr val="FF0000"/>
              </a:solidFill>
            </a:endParaRPr>
          </a:p>
        </p:txBody>
      </p:sp>
      <p:sp>
        <p:nvSpPr>
          <p:cNvPr id="8" name="TextBox 7"/>
          <p:cNvSpPr txBox="1"/>
          <p:nvPr/>
        </p:nvSpPr>
        <p:spPr>
          <a:xfrm>
            <a:off x="4659583" y="6241763"/>
            <a:ext cx="2822027" cy="523220"/>
          </a:xfrm>
          <a:prstGeom prst="rect">
            <a:avLst/>
          </a:prstGeom>
          <a:noFill/>
        </p:spPr>
        <p:txBody>
          <a:bodyPr wrap="square" rtlCol="0">
            <a:spAutoFit/>
          </a:bodyPr>
          <a:lstStyle/>
          <a:p>
            <a:pPr algn="ctr"/>
            <a:r>
              <a:rPr lang="en-US" sz="2800" dirty="0" smtClean="0">
                <a:solidFill>
                  <a:srgbClr val="FF0000"/>
                </a:solidFill>
              </a:rPr>
              <a:t>Rebase</a:t>
            </a:r>
            <a:endParaRPr lang="en-US" sz="2800" dirty="0">
              <a:solidFill>
                <a:srgbClr val="FF0000"/>
              </a:solidFill>
            </a:endParaRPr>
          </a:p>
        </p:txBody>
      </p:sp>
    </p:spTree>
    <p:extLst>
      <p:ext uri="{BB962C8B-B14F-4D97-AF65-F5344CB8AC3E}">
        <p14:creationId xmlns:p14="http://schemas.microsoft.com/office/powerpoint/2010/main" val="36300525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00" y="0"/>
            <a:ext cx="12192000" cy="9271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Times New Roman" panose="02020603050405020304" pitchFamily="18" charset="0"/>
                <a:cs typeface="Times New Roman" panose="02020603050405020304" pitchFamily="18" charset="0"/>
              </a:rPr>
              <a:t>Merge Branch</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2700" y="927100"/>
            <a:ext cx="12204700" cy="59309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336346" y="6088475"/>
            <a:ext cx="2822027" cy="523220"/>
          </a:xfrm>
          <a:prstGeom prst="rect">
            <a:avLst/>
          </a:prstGeom>
          <a:noFill/>
        </p:spPr>
        <p:txBody>
          <a:bodyPr wrap="square" rtlCol="0">
            <a:spAutoFit/>
          </a:bodyPr>
          <a:lstStyle/>
          <a:p>
            <a:pPr algn="ctr"/>
            <a:r>
              <a:rPr lang="en-US" sz="2800" dirty="0" smtClean="0">
                <a:solidFill>
                  <a:srgbClr val="FF0000"/>
                </a:solidFill>
              </a:rPr>
              <a:t>Merge</a:t>
            </a:r>
            <a:endParaRPr lang="en-US" sz="2800" dirty="0">
              <a:solidFill>
                <a:srgbClr val="FF0000"/>
              </a:solidFill>
            </a:endParaRPr>
          </a:p>
        </p:txBody>
      </p:sp>
      <p:sp>
        <p:nvSpPr>
          <p:cNvPr id="8" name="TextBox 7"/>
          <p:cNvSpPr txBox="1"/>
          <p:nvPr/>
        </p:nvSpPr>
        <p:spPr>
          <a:xfrm>
            <a:off x="7986103" y="6088475"/>
            <a:ext cx="2822027" cy="523220"/>
          </a:xfrm>
          <a:prstGeom prst="rect">
            <a:avLst/>
          </a:prstGeom>
          <a:noFill/>
        </p:spPr>
        <p:txBody>
          <a:bodyPr wrap="square" rtlCol="0">
            <a:spAutoFit/>
          </a:bodyPr>
          <a:lstStyle/>
          <a:p>
            <a:pPr algn="ctr"/>
            <a:r>
              <a:rPr lang="en-US" sz="2800" dirty="0" smtClean="0">
                <a:solidFill>
                  <a:srgbClr val="FF0000"/>
                </a:solidFill>
              </a:rPr>
              <a:t>Rebase</a:t>
            </a:r>
            <a:endParaRPr lang="en-US" sz="2800" dirty="0">
              <a:solidFill>
                <a:srgbClr val="FF0000"/>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801" y="1326691"/>
            <a:ext cx="3667637" cy="451548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8983" y="1326691"/>
            <a:ext cx="3896269" cy="4515480"/>
          </a:xfrm>
          <a:prstGeom prst="rect">
            <a:avLst/>
          </a:prstGeom>
        </p:spPr>
      </p:pic>
    </p:spTree>
    <p:extLst>
      <p:ext uri="{BB962C8B-B14F-4D97-AF65-F5344CB8AC3E}">
        <p14:creationId xmlns:p14="http://schemas.microsoft.com/office/powerpoint/2010/main" val="19450280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00" y="0"/>
            <a:ext cx="12192000" cy="9271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Times New Roman" panose="02020603050405020304" pitchFamily="18" charset="0"/>
                <a:cs typeface="Times New Roman" panose="02020603050405020304" pitchFamily="18" charset="0"/>
              </a:rPr>
              <a:t>Basic Merge Conflicts</a:t>
            </a:r>
          </a:p>
        </p:txBody>
      </p:sp>
      <p:sp>
        <p:nvSpPr>
          <p:cNvPr id="3" name="Rectangle 2"/>
          <p:cNvSpPr/>
          <p:nvPr/>
        </p:nvSpPr>
        <p:spPr>
          <a:xfrm>
            <a:off x="-12700" y="927100"/>
            <a:ext cx="12204700" cy="59309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4275" y="2352562"/>
            <a:ext cx="5553850" cy="161947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8564" y="4084594"/>
            <a:ext cx="5525271" cy="1428949"/>
          </a:xfrm>
          <a:prstGeom prst="rect">
            <a:avLst/>
          </a:prstGeom>
        </p:spPr>
      </p:pic>
    </p:spTree>
    <p:extLst>
      <p:ext uri="{BB962C8B-B14F-4D97-AF65-F5344CB8AC3E}">
        <p14:creationId xmlns:p14="http://schemas.microsoft.com/office/powerpoint/2010/main" val="119900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00" y="0"/>
            <a:ext cx="12192000" cy="9271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Times New Roman" panose="02020603050405020304" pitchFamily="18" charset="0"/>
                <a:cs typeface="Times New Roman" panose="02020603050405020304" pitchFamily="18" charset="0"/>
              </a:rPr>
              <a:t>Cloning an Existing Repository</a:t>
            </a:r>
          </a:p>
        </p:txBody>
      </p:sp>
      <p:sp>
        <p:nvSpPr>
          <p:cNvPr id="3" name="Rectangle 2"/>
          <p:cNvSpPr/>
          <p:nvPr/>
        </p:nvSpPr>
        <p:spPr>
          <a:xfrm>
            <a:off x="-12700" y="927100"/>
            <a:ext cx="12204700" cy="59309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594100" y="1854200"/>
            <a:ext cx="4533900" cy="523220"/>
          </a:xfrm>
          <a:prstGeom prst="rect">
            <a:avLst/>
          </a:prstGeom>
          <a:noFill/>
        </p:spPr>
        <p:txBody>
          <a:bodyPr wrap="square" rtlCol="0">
            <a:spAutoFit/>
          </a:bodyPr>
          <a:lstStyle/>
          <a:p>
            <a:pPr algn="ctr"/>
            <a:r>
              <a:rPr lang="en-US" sz="2800" dirty="0" err="1" smtClean="0">
                <a:solidFill>
                  <a:srgbClr val="FF0000"/>
                </a:solidFill>
              </a:rPr>
              <a:t>Git</a:t>
            </a:r>
            <a:r>
              <a:rPr lang="en-US" sz="2800" dirty="0" smtClean="0">
                <a:solidFill>
                  <a:srgbClr val="FF0000"/>
                </a:solidFill>
              </a:rPr>
              <a:t> clone [</a:t>
            </a:r>
            <a:r>
              <a:rPr lang="en-US" sz="2800" dirty="0" err="1" smtClean="0">
                <a:solidFill>
                  <a:srgbClr val="FF0000"/>
                </a:solidFill>
              </a:rPr>
              <a:t>url</a:t>
            </a:r>
            <a:r>
              <a:rPr lang="en-US" sz="2800" dirty="0" smtClean="0">
                <a:solidFill>
                  <a:srgbClr val="FF0000"/>
                </a:solidFill>
              </a:rPr>
              <a:t>] </a:t>
            </a:r>
            <a:endParaRPr lang="en-US" sz="2800" dirty="0">
              <a:solidFill>
                <a:srgbClr val="FF000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0084" y="2703470"/>
            <a:ext cx="7853415" cy="118908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0084" y="5013617"/>
            <a:ext cx="7853415" cy="1131738"/>
          </a:xfrm>
          <a:prstGeom prst="rect">
            <a:avLst/>
          </a:prstGeom>
        </p:spPr>
      </p:pic>
      <p:sp>
        <p:nvSpPr>
          <p:cNvPr id="8" name="Rectangle 7"/>
          <p:cNvSpPr/>
          <p:nvPr/>
        </p:nvSpPr>
        <p:spPr>
          <a:xfrm>
            <a:off x="1924440" y="4296430"/>
            <a:ext cx="8744702" cy="523220"/>
          </a:xfrm>
          <a:prstGeom prst="rect">
            <a:avLst/>
          </a:prstGeom>
        </p:spPr>
        <p:txBody>
          <a:bodyPr wrap="none">
            <a:spAutoFit/>
          </a:bodyPr>
          <a:lstStyle/>
          <a:p>
            <a:r>
              <a:rPr lang="en-US" sz="2800" dirty="0">
                <a:solidFill>
                  <a:srgbClr val="4E443C"/>
                </a:solidFill>
                <a:latin typeface="Arial" panose="020B0604020202020204" pitchFamily="34" charset="0"/>
              </a:rPr>
              <a:t>C</a:t>
            </a:r>
            <a:r>
              <a:rPr lang="en-US" sz="2800" dirty="0" smtClean="0">
                <a:solidFill>
                  <a:srgbClr val="4E443C"/>
                </a:solidFill>
                <a:latin typeface="Arial" panose="020B0604020202020204" pitchFamily="34" charset="0"/>
              </a:rPr>
              <a:t>lone </a:t>
            </a:r>
            <a:r>
              <a:rPr lang="en-US" sz="2800" dirty="0">
                <a:solidFill>
                  <a:srgbClr val="4E443C"/>
                </a:solidFill>
                <a:latin typeface="Arial" panose="020B0604020202020204" pitchFamily="34" charset="0"/>
              </a:rPr>
              <a:t>the repository into a directory named something</a:t>
            </a:r>
            <a:endParaRPr lang="en-US" sz="2800" dirty="0"/>
          </a:p>
        </p:txBody>
      </p:sp>
    </p:spTree>
    <p:extLst>
      <p:ext uri="{BB962C8B-B14F-4D97-AF65-F5344CB8AC3E}">
        <p14:creationId xmlns:p14="http://schemas.microsoft.com/office/powerpoint/2010/main" val="36225228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00" y="0"/>
            <a:ext cx="12192000" cy="9271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latin typeface="Times New Roman" panose="02020603050405020304" pitchFamily="18" charset="0"/>
                <a:cs typeface="Times New Roman" panose="02020603050405020304" pitchFamily="18" charset="0"/>
              </a:rPr>
              <a:t>Basic Merge Conflicts</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2700" y="927100"/>
            <a:ext cx="12204700" cy="59309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0338" y="2460496"/>
            <a:ext cx="5544324" cy="924054"/>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0338" y="3982808"/>
            <a:ext cx="5525271" cy="1438476"/>
          </a:xfrm>
          <a:prstGeom prst="rect">
            <a:avLst/>
          </a:prstGeom>
        </p:spPr>
      </p:pic>
    </p:spTree>
    <p:extLst>
      <p:ext uri="{BB962C8B-B14F-4D97-AF65-F5344CB8AC3E}">
        <p14:creationId xmlns:p14="http://schemas.microsoft.com/office/powerpoint/2010/main" val="41614531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00" y="0"/>
            <a:ext cx="12192000" cy="9271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latin typeface="Times New Roman" panose="02020603050405020304" pitchFamily="18" charset="0"/>
                <a:cs typeface="Times New Roman" panose="02020603050405020304" pitchFamily="18" charset="0"/>
              </a:rPr>
              <a:t>Basic Merge Conflicts</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2700" y="927100"/>
            <a:ext cx="12204700" cy="59309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5701" y="1854200"/>
            <a:ext cx="5534797" cy="90500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6174" y="2946396"/>
            <a:ext cx="5544324" cy="93358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9648" y="3990960"/>
            <a:ext cx="4477375" cy="2019582"/>
          </a:xfrm>
          <a:prstGeom prst="rect">
            <a:avLst/>
          </a:prstGeom>
        </p:spPr>
      </p:pic>
    </p:spTree>
    <p:extLst>
      <p:ext uri="{BB962C8B-B14F-4D97-AF65-F5344CB8AC3E}">
        <p14:creationId xmlns:p14="http://schemas.microsoft.com/office/powerpoint/2010/main" val="27893445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00" y="0"/>
            <a:ext cx="12192000" cy="9271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latin typeface="Times New Roman" panose="02020603050405020304" pitchFamily="18" charset="0"/>
                <a:cs typeface="Times New Roman" panose="02020603050405020304" pitchFamily="18" charset="0"/>
              </a:rPr>
              <a:t>Branch Management</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2700" y="927100"/>
            <a:ext cx="12204700" cy="59309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597400" y="1484868"/>
            <a:ext cx="2971800" cy="523220"/>
          </a:xfrm>
          <a:prstGeom prst="rect">
            <a:avLst/>
          </a:prstGeom>
          <a:noFill/>
        </p:spPr>
        <p:txBody>
          <a:bodyPr wrap="square" rtlCol="0">
            <a:spAutoFit/>
          </a:bodyPr>
          <a:lstStyle/>
          <a:p>
            <a:pPr algn="ctr"/>
            <a:r>
              <a:rPr lang="en-US" sz="2800" dirty="0" err="1">
                <a:solidFill>
                  <a:srgbClr val="FF0000"/>
                </a:solidFill>
              </a:rPr>
              <a:t>git</a:t>
            </a:r>
            <a:r>
              <a:rPr lang="en-US" sz="2800" dirty="0">
                <a:solidFill>
                  <a:srgbClr val="FF0000"/>
                </a:solidFill>
              </a:rPr>
              <a:t> branch</a:t>
            </a:r>
          </a:p>
        </p:txBody>
      </p:sp>
      <p:sp>
        <p:nvSpPr>
          <p:cNvPr id="8" name="TextBox 7"/>
          <p:cNvSpPr txBox="1"/>
          <p:nvPr/>
        </p:nvSpPr>
        <p:spPr>
          <a:xfrm>
            <a:off x="4603750" y="4158734"/>
            <a:ext cx="2971800" cy="523220"/>
          </a:xfrm>
          <a:prstGeom prst="rect">
            <a:avLst/>
          </a:prstGeom>
          <a:noFill/>
        </p:spPr>
        <p:txBody>
          <a:bodyPr wrap="square" rtlCol="0">
            <a:spAutoFit/>
          </a:bodyPr>
          <a:lstStyle/>
          <a:p>
            <a:pPr algn="ctr"/>
            <a:r>
              <a:rPr lang="en-US" sz="2800" dirty="0" err="1">
                <a:solidFill>
                  <a:srgbClr val="FF0000"/>
                </a:solidFill>
              </a:rPr>
              <a:t>git</a:t>
            </a:r>
            <a:r>
              <a:rPr lang="en-US" sz="2800" dirty="0">
                <a:solidFill>
                  <a:srgbClr val="FF0000"/>
                </a:solidFill>
              </a:rPr>
              <a:t> </a:t>
            </a:r>
            <a:r>
              <a:rPr lang="en-US" sz="2800" dirty="0" smtClean="0">
                <a:solidFill>
                  <a:srgbClr val="FF0000"/>
                </a:solidFill>
              </a:rPr>
              <a:t>branch -v</a:t>
            </a:r>
            <a:endParaRPr lang="en-US" sz="2800" dirty="0">
              <a:solidFill>
                <a:srgbClr val="FF0000"/>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1074" y="2168447"/>
            <a:ext cx="6277851" cy="1378794"/>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0600" y="4883586"/>
            <a:ext cx="6268325" cy="1438386"/>
          </a:xfrm>
          <a:prstGeom prst="rect">
            <a:avLst/>
          </a:prstGeom>
        </p:spPr>
      </p:pic>
    </p:spTree>
    <p:extLst>
      <p:ext uri="{BB962C8B-B14F-4D97-AF65-F5344CB8AC3E}">
        <p14:creationId xmlns:p14="http://schemas.microsoft.com/office/powerpoint/2010/main" val="29084745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00" y="0"/>
            <a:ext cx="12192000" cy="9271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latin typeface="Times New Roman" panose="02020603050405020304" pitchFamily="18" charset="0"/>
                <a:cs typeface="Times New Roman" panose="02020603050405020304" pitchFamily="18" charset="0"/>
              </a:rPr>
              <a:t>Branch Management</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2700" y="927100"/>
            <a:ext cx="12204700" cy="59309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597400" y="1484868"/>
            <a:ext cx="3427248" cy="523220"/>
          </a:xfrm>
          <a:prstGeom prst="rect">
            <a:avLst/>
          </a:prstGeom>
          <a:noFill/>
        </p:spPr>
        <p:txBody>
          <a:bodyPr wrap="square" rtlCol="0">
            <a:spAutoFit/>
          </a:bodyPr>
          <a:lstStyle/>
          <a:p>
            <a:pPr algn="ctr"/>
            <a:r>
              <a:rPr lang="en-US" sz="2800" dirty="0" err="1">
                <a:solidFill>
                  <a:srgbClr val="FF0000"/>
                </a:solidFill>
              </a:rPr>
              <a:t>git</a:t>
            </a:r>
            <a:r>
              <a:rPr lang="en-US" sz="2800" dirty="0">
                <a:solidFill>
                  <a:srgbClr val="FF0000"/>
                </a:solidFill>
              </a:rPr>
              <a:t> </a:t>
            </a:r>
            <a:r>
              <a:rPr lang="en-US" sz="2800" dirty="0" smtClean="0">
                <a:solidFill>
                  <a:srgbClr val="FF0000"/>
                </a:solidFill>
              </a:rPr>
              <a:t>branch --merged </a:t>
            </a:r>
            <a:endParaRPr lang="en-US" sz="2800" dirty="0">
              <a:solidFill>
                <a:srgbClr val="FF0000"/>
              </a:solidFill>
            </a:endParaRPr>
          </a:p>
        </p:txBody>
      </p:sp>
      <p:sp>
        <p:nvSpPr>
          <p:cNvPr id="8" name="TextBox 7"/>
          <p:cNvSpPr txBox="1"/>
          <p:nvPr/>
        </p:nvSpPr>
        <p:spPr>
          <a:xfrm>
            <a:off x="4597400" y="4079281"/>
            <a:ext cx="3704678" cy="523220"/>
          </a:xfrm>
          <a:prstGeom prst="rect">
            <a:avLst/>
          </a:prstGeom>
          <a:noFill/>
        </p:spPr>
        <p:txBody>
          <a:bodyPr wrap="square" rtlCol="0">
            <a:spAutoFit/>
          </a:bodyPr>
          <a:lstStyle/>
          <a:p>
            <a:pPr algn="ctr"/>
            <a:r>
              <a:rPr lang="en-US" sz="2800" dirty="0" err="1">
                <a:solidFill>
                  <a:srgbClr val="FF0000"/>
                </a:solidFill>
              </a:rPr>
              <a:t>git</a:t>
            </a:r>
            <a:r>
              <a:rPr lang="en-US" sz="2800" dirty="0">
                <a:solidFill>
                  <a:srgbClr val="FF0000"/>
                </a:solidFill>
              </a:rPr>
              <a:t> </a:t>
            </a:r>
            <a:r>
              <a:rPr lang="en-US" sz="2800" dirty="0" smtClean="0">
                <a:solidFill>
                  <a:srgbClr val="FF0000"/>
                </a:solidFill>
              </a:rPr>
              <a:t>branch –no-merged</a:t>
            </a:r>
            <a:endParaRPr lang="en-US" sz="2800" dirty="0">
              <a:solidFill>
                <a:srgbClr val="FF0000"/>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0922" y="2223365"/>
            <a:ext cx="6315956" cy="1413137"/>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0448" y="5034531"/>
            <a:ext cx="6296904" cy="1508158"/>
          </a:xfrm>
          <a:prstGeom prst="rect">
            <a:avLst/>
          </a:prstGeom>
        </p:spPr>
      </p:pic>
    </p:spTree>
    <p:extLst>
      <p:ext uri="{BB962C8B-B14F-4D97-AF65-F5344CB8AC3E}">
        <p14:creationId xmlns:p14="http://schemas.microsoft.com/office/powerpoint/2010/main" val="7536385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00" y="0"/>
            <a:ext cx="12192000" cy="9271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latin typeface="Times New Roman" panose="02020603050405020304" pitchFamily="18" charset="0"/>
                <a:cs typeface="Times New Roman" panose="02020603050405020304" pitchFamily="18" charset="0"/>
              </a:rPr>
              <a:t>Branch Management</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2700" y="927100"/>
            <a:ext cx="12204700" cy="59309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497114" y="2097016"/>
            <a:ext cx="2971800" cy="523220"/>
          </a:xfrm>
          <a:prstGeom prst="rect">
            <a:avLst/>
          </a:prstGeom>
          <a:noFill/>
        </p:spPr>
        <p:txBody>
          <a:bodyPr wrap="square" rtlCol="0">
            <a:spAutoFit/>
          </a:bodyPr>
          <a:lstStyle/>
          <a:p>
            <a:pPr algn="ctr"/>
            <a:r>
              <a:rPr lang="en-US" sz="2800" dirty="0" err="1">
                <a:solidFill>
                  <a:srgbClr val="FF0000"/>
                </a:solidFill>
              </a:rPr>
              <a:t>git</a:t>
            </a:r>
            <a:r>
              <a:rPr lang="en-US" sz="2800" dirty="0">
                <a:solidFill>
                  <a:srgbClr val="FF0000"/>
                </a:solidFill>
              </a:rPr>
              <a:t> </a:t>
            </a:r>
            <a:r>
              <a:rPr lang="en-US" sz="2800" dirty="0" smtClean="0">
                <a:solidFill>
                  <a:srgbClr val="FF0000"/>
                </a:solidFill>
              </a:rPr>
              <a:t>branch -d </a:t>
            </a:r>
            <a:endParaRPr lang="en-US" sz="2800" dirty="0">
              <a:solidFill>
                <a:srgbClr val="FF0000"/>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0724" y="2970143"/>
            <a:ext cx="6277851" cy="1554560"/>
          </a:xfrm>
          <a:prstGeom prst="rect">
            <a:avLst/>
          </a:prstGeom>
        </p:spPr>
      </p:pic>
      <p:sp>
        <p:nvSpPr>
          <p:cNvPr id="4" name="TextBox 3"/>
          <p:cNvSpPr txBox="1"/>
          <p:nvPr/>
        </p:nvSpPr>
        <p:spPr>
          <a:xfrm>
            <a:off x="4288221" y="1277007"/>
            <a:ext cx="3389586" cy="523220"/>
          </a:xfrm>
          <a:prstGeom prst="rect">
            <a:avLst/>
          </a:prstGeom>
          <a:noFill/>
        </p:spPr>
        <p:txBody>
          <a:bodyPr wrap="square" rtlCol="0">
            <a:spAutoFit/>
          </a:bodyPr>
          <a:lstStyle/>
          <a:p>
            <a:pPr algn="ctr"/>
            <a:r>
              <a:rPr lang="en-US" sz="2800" dirty="0" smtClean="0">
                <a:solidFill>
                  <a:srgbClr val="FF0000"/>
                </a:solidFill>
                <a:latin typeface="Times New Roman" panose="02020603050405020304" pitchFamily="18" charset="0"/>
                <a:cs typeface="Times New Roman" panose="02020603050405020304" pitchFamily="18" charset="0"/>
              </a:rPr>
              <a:t>Delete Branch</a:t>
            </a:r>
            <a:endParaRPr lang="en-US" sz="28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39214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00" y="0"/>
            <a:ext cx="12192000" cy="9271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latin typeface="Times New Roman" panose="02020603050405020304" pitchFamily="18" charset="0"/>
                <a:cs typeface="Times New Roman" panose="02020603050405020304" pitchFamily="18" charset="0"/>
              </a:rPr>
              <a:t>Fetching and Pulling from Your Remotes</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2700" y="927100"/>
            <a:ext cx="12204700" cy="59309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3657600" y="1574800"/>
            <a:ext cx="4445000" cy="523220"/>
          </a:xfrm>
          <a:prstGeom prst="rect">
            <a:avLst/>
          </a:prstGeom>
          <a:noFill/>
        </p:spPr>
        <p:txBody>
          <a:bodyPr wrap="square" rtlCol="0">
            <a:spAutoFit/>
          </a:bodyPr>
          <a:lstStyle/>
          <a:p>
            <a:pPr algn="ctr"/>
            <a:r>
              <a:rPr lang="en-US" sz="2800" dirty="0" err="1">
                <a:solidFill>
                  <a:srgbClr val="FF0000"/>
                </a:solidFill>
              </a:rPr>
              <a:t>git</a:t>
            </a:r>
            <a:r>
              <a:rPr lang="en-US" sz="2800" dirty="0">
                <a:solidFill>
                  <a:srgbClr val="FF0000"/>
                </a:solidFill>
              </a:rPr>
              <a:t> fetch [remote-name]</a:t>
            </a:r>
            <a:endParaRPr lang="en-US" sz="2800" dirty="0"/>
          </a:p>
        </p:txBody>
      </p:sp>
      <p:sp>
        <p:nvSpPr>
          <p:cNvPr id="6" name="TextBox 5"/>
          <p:cNvSpPr txBox="1"/>
          <p:nvPr/>
        </p:nvSpPr>
        <p:spPr>
          <a:xfrm>
            <a:off x="3657600" y="4195268"/>
            <a:ext cx="4445000" cy="523220"/>
          </a:xfrm>
          <a:prstGeom prst="rect">
            <a:avLst/>
          </a:prstGeom>
          <a:noFill/>
        </p:spPr>
        <p:txBody>
          <a:bodyPr wrap="square" rtlCol="0">
            <a:spAutoFit/>
          </a:bodyPr>
          <a:lstStyle/>
          <a:p>
            <a:pPr algn="ctr"/>
            <a:r>
              <a:rPr lang="en-US" sz="2800" dirty="0" err="1">
                <a:solidFill>
                  <a:srgbClr val="FF0000"/>
                </a:solidFill>
              </a:rPr>
              <a:t>git</a:t>
            </a:r>
            <a:r>
              <a:rPr lang="en-US" sz="2800" dirty="0">
                <a:solidFill>
                  <a:srgbClr val="FF0000"/>
                </a:solidFill>
              </a:rPr>
              <a:t> </a:t>
            </a:r>
            <a:r>
              <a:rPr lang="en-US" sz="2800" dirty="0" smtClean="0">
                <a:solidFill>
                  <a:srgbClr val="FF0000"/>
                </a:solidFill>
              </a:rPr>
              <a:t>pull origin &lt;branch&gt; </a:t>
            </a:r>
            <a:endParaRPr lang="en-US" sz="2800" dirty="0">
              <a:solidFill>
                <a:srgbClr val="FF0000"/>
              </a:solidFill>
            </a:endParaRPr>
          </a:p>
        </p:txBody>
      </p:sp>
      <p:sp>
        <p:nvSpPr>
          <p:cNvPr id="7" name="TextBox 6"/>
          <p:cNvSpPr txBox="1"/>
          <p:nvPr/>
        </p:nvSpPr>
        <p:spPr>
          <a:xfrm>
            <a:off x="1548305" y="2238703"/>
            <a:ext cx="8663590" cy="1815882"/>
          </a:xfrm>
          <a:prstGeom prst="rect">
            <a:avLst/>
          </a:prstGeom>
          <a:noFill/>
        </p:spPr>
        <p:txBody>
          <a:bodyPr wrap="square" rtlCol="0">
            <a:spAutoFit/>
          </a:bodyPr>
          <a:lstStyle/>
          <a:p>
            <a:pPr marL="457200" indent="-4572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Download commits from remote but not merge to local </a:t>
            </a:r>
          </a:p>
          <a:p>
            <a:pPr marL="457200" indent="-4572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Give you opportunity to review </a:t>
            </a:r>
          </a:p>
          <a:p>
            <a:pPr marL="457200" indent="-4572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Merge or rebase after review </a:t>
            </a:r>
          </a:p>
          <a:p>
            <a:endParaRPr lang="en-US" sz="28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671145" y="5202621"/>
            <a:ext cx="8540750" cy="1508105"/>
          </a:xfrm>
          <a:prstGeom prst="rect">
            <a:avLst/>
          </a:prstGeom>
          <a:noFill/>
        </p:spPr>
        <p:txBody>
          <a:bodyPr wrap="square" rtlCol="0">
            <a:spAutoFit/>
          </a:bodyPr>
          <a:lstStyle/>
          <a:p>
            <a:pPr marL="457200" indent="-457200">
              <a:buFont typeface="Wingdings" panose="05000000000000000000" pitchFamily="2" charset="2"/>
              <a:buChar char="q"/>
            </a:pPr>
            <a:r>
              <a:rPr lang="en-US" sz="2800" dirty="0"/>
              <a:t>Fetch from and integrate with another repository or a local branch</a:t>
            </a:r>
          </a:p>
          <a:p>
            <a:r>
              <a:rPr lang="en-US" dirty="0"/>
              <a:t/>
            </a:r>
            <a:br>
              <a:rPr lang="en-US" dirty="0"/>
            </a:br>
            <a:endParaRPr lang="en-US" dirty="0"/>
          </a:p>
        </p:txBody>
      </p:sp>
    </p:spTree>
    <p:extLst>
      <p:ext uri="{BB962C8B-B14F-4D97-AF65-F5344CB8AC3E}">
        <p14:creationId xmlns:p14="http://schemas.microsoft.com/office/powerpoint/2010/main" val="37468543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00" y="0"/>
            <a:ext cx="12192000" cy="9271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solidFill>
                  <a:schemeClr val="tx1"/>
                </a:solidFill>
                <a:latin typeface="Times New Roman" panose="02020603050405020304" pitchFamily="18" charset="0"/>
                <a:cs typeface="Times New Roman" panose="02020603050405020304" pitchFamily="18" charset="0"/>
              </a:rPr>
              <a:t>Git</a:t>
            </a:r>
            <a:r>
              <a:rPr lang="en-US" sz="3200" dirty="0" smtClean="0">
                <a:solidFill>
                  <a:schemeClr val="tx1"/>
                </a:solidFill>
                <a:latin typeface="Times New Roman" panose="02020603050405020304" pitchFamily="18" charset="0"/>
                <a:cs typeface="Times New Roman" panose="02020603050405020304" pitchFamily="18" charset="0"/>
              </a:rPr>
              <a:t> Apply</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2700" y="927100"/>
            <a:ext cx="12204700" cy="59309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945962" y="1481958"/>
            <a:ext cx="6274676" cy="523220"/>
          </a:xfrm>
          <a:prstGeom prst="rect">
            <a:avLst/>
          </a:prstGeom>
          <a:noFill/>
        </p:spPr>
        <p:txBody>
          <a:bodyPr wrap="square" rtlCol="0">
            <a:spAutoFit/>
          </a:bodyPr>
          <a:lstStyle/>
          <a:p>
            <a:pPr algn="ctr"/>
            <a:r>
              <a:rPr lang="en-US" sz="2800" dirty="0" err="1">
                <a:solidFill>
                  <a:srgbClr val="FF0000"/>
                </a:solidFill>
              </a:rPr>
              <a:t>git</a:t>
            </a:r>
            <a:r>
              <a:rPr lang="en-US" sz="2800" dirty="0">
                <a:solidFill>
                  <a:srgbClr val="FF0000"/>
                </a:solidFill>
              </a:rPr>
              <a:t> apply </a:t>
            </a:r>
            <a:r>
              <a:rPr lang="en-US" sz="2800" dirty="0" smtClean="0">
                <a:solidFill>
                  <a:srgbClr val="FF0000"/>
                </a:solidFill>
              </a:rPr>
              <a:t> [    ]</a:t>
            </a:r>
            <a:endParaRPr lang="en-US" sz="2800" dirty="0">
              <a:solidFill>
                <a:srgbClr val="FF0000"/>
              </a:solidFill>
            </a:endParaRPr>
          </a:p>
        </p:txBody>
      </p:sp>
      <p:sp>
        <p:nvSpPr>
          <p:cNvPr id="6" name="TextBox 5"/>
          <p:cNvSpPr txBox="1"/>
          <p:nvPr/>
        </p:nvSpPr>
        <p:spPr>
          <a:xfrm>
            <a:off x="3310759" y="2298426"/>
            <a:ext cx="640080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Apply a patch to files and/or to the index</a:t>
            </a:r>
          </a:p>
        </p:txBody>
      </p:sp>
    </p:spTree>
    <p:extLst>
      <p:ext uri="{BB962C8B-B14F-4D97-AF65-F5344CB8AC3E}">
        <p14:creationId xmlns:p14="http://schemas.microsoft.com/office/powerpoint/2010/main" val="5606192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00" y="0"/>
            <a:ext cx="12192000" cy="9271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solidFill>
                  <a:schemeClr val="tx1"/>
                </a:solidFill>
                <a:latin typeface="Times New Roman" panose="02020603050405020304" pitchFamily="18" charset="0"/>
                <a:cs typeface="Times New Roman" panose="02020603050405020304" pitchFamily="18" charset="0"/>
              </a:rPr>
              <a:t>Git</a:t>
            </a:r>
            <a:r>
              <a:rPr lang="en-US" sz="3200" dirty="0" smtClean="0">
                <a:solidFill>
                  <a:schemeClr val="tx1"/>
                </a:solidFill>
                <a:latin typeface="Times New Roman" panose="02020603050405020304" pitchFamily="18" charset="0"/>
                <a:cs typeface="Times New Roman" panose="02020603050405020304" pitchFamily="18" charset="0"/>
              </a:rPr>
              <a:t> </a:t>
            </a:r>
            <a:r>
              <a:rPr lang="en-US" sz="3200" dirty="0" smtClean="0">
                <a:solidFill>
                  <a:schemeClr val="tx1"/>
                </a:solidFill>
                <a:latin typeface="Times New Roman" panose="02020603050405020304" pitchFamily="18" charset="0"/>
                <a:cs typeface="Times New Roman" panose="02020603050405020304" pitchFamily="18" charset="0"/>
              </a:rPr>
              <a:t>Am</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2700" y="927100"/>
            <a:ext cx="12204700" cy="59309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952312" y="1775206"/>
            <a:ext cx="6274676" cy="523220"/>
          </a:xfrm>
          <a:prstGeom prst="rect">
            <a:avLst/>
          </a:prstGeom>
          <a:noFill/>
        </p:spPr>
        <p:txBody>
          <a:bodyPr wrap="square" rtlCol="0">
            <a:spAutoFit/>
          </a:bodyPr>
          <a:lstStyle/>
          <a:p>
            <a:pPr algn="ctr"/>
            <a:r>
              <a:rPr lang="en-US" sz="2800" dirty="0" err="1">
                <a:solidFill>
                  <a:srgbClr val="FF0000"/>
                </a:solidFill>
              </a:rPr>
              <a:t>git</a:t>
            </a:r>
            <a:r>
              <a:rPr lang="en-US" sz="2800" dirty="0">
                <a:solidFill>
                  <a:srgbClr val="FF0000"/>
                </a:solidFill>
              </a:rPr>
              <a:t> </a:t>
            </a:r>
            <a:r>
              <a:rPr lang="en-US" sz="2800" dirty="0" smtClean="0">
                <a:solidFill>
                  <a:srgbClr val="FF0000"/>
                </a:solidFill>
              </a:rPr>
              <a:t>am  [    ]</a:t>
            </a:r>
            <a:endParaRPr lang="en-US" sz="2800" dirty="0">
              <a:solidFill>
                <a:srgbClr val="FF0000"/>
              </a:solidFill>
            </a:endParaRPr>
          </a:p>
        </p:txBody>
      </p:sp>
      <p:sp>
        <p:nvSpPr>
          <p:cNvPr id="6" name="TextBox 5"/>
          <p:cNvSpPr txBox="1"/>
          <p:nvPr/>
        </p:nvSpPr>
        <p:spPr>
          <a:xfrm>
            <a:off x="3294993" y="2884922"/>
            <a:ext cx="6400800" cy="523220"/>
          </a:xfrm>
          <a:prstGeom prst="rect">
            <a:avLst/>
          </a:prstGeom>
          <a:noFill/>
        </p:spPr>
        <p:txBody>
          <a:bodyPr wrap="square" rtlCol="0">
            <a:spAutoFit/>
          </a:bodyPr>
          <a:lstStyle/>
          <a:p>
            <a:r>
              <a:rPr lang="en-US" sz="2800" dirty="0"/>
              <a:t>Apply a series of patches from a mailbox </a:t>
            </a:r>
            <a:endParaRPr lang="en-US" sz="2800" dirty="0"/>
          </a:p>
        </p:txBody>
      </p:sp>
    </p:spTree>
    <p:extLst>
      <p:ext uri="{BB962C8B-B14F-4D97-AF65-F5344CB8AC3E}">
        <p14:creationId xmlns:p14="http://schemas.microsoft.com/office/powerpoint/2010/main" val="21294511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00" y="0"/>
            <a:ext cx="12192000" cy="9271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latin typeface="Times New Roman" panose="02020603050405020304" pitchFamily="18" charset="0"/>
                <a:cs typeface="Times New Roman" panose="02020603050405020304" pitchFamily="18" charset="0"/>
              </a:rPr>
              <a:t>Git</a:t>
            </a:r>
            <a:r>
              <a:rPr lang="en-US" sz="3200" dirty="0">
                <a:solidFill>
                  <a:schemeClr val="tx1"/>
                </a:solidFill>
                <a:latin typeface="Times New Roman" panose="02020603050405020304" pitchFamily="18" charset="0"/>
                <a:cs typeface="Times New Roman" panose="02020603050405020304" pitchFamily="18" charset="0"/>
              </a:rPr>
              <a:t> Format-patch</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2700" y="927100"/>
            <a:ext cx="12204700" cy="59309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952312" y="1775206"/>
            <a:ext cx="6274676" cy="523220"/>
          </a:xfrm>
          <a:prstGeom prst="rect">
            <a:avLst/>
          </a:prstGeom>
          <a:noFill/>
        </p:spPr>
        <p:txBody>
          <a:bodyPr wrap="square" rtlCol="0">
            <a:spAutoFit/>
          </a:bodyPr>
          <a:lstStyle/>
          <a:p>
            <a:pPr algn="ctr"/>
            <a:r>
              <a:rPr lang="en-US" sz="2800" dirty="0" err="1">
                <a:solidFill>
                  <a:srgbClr val="FF0000"/>
                </a:solidFill>
              </a:rPr>
              <a:t>git</a:t>
            </a:r>
            <a:r>
              <a:rPr lang="en-US" sz="2800" dirty="0">
                <a:solidFill>
                  <a:srgbClr val="FF0000"/>
                </a:solidFill>
              </a:rPr>
              <a:t>-format-patch</a:t>
            </a:r>
            <a:r>
              <a:rPr lang="en-US" sz="2800" dirty="0" smtClean="0">
                <a:solidFill>
                  <a:srgbClr val="FF0000"/>
                </a:solidFill>
              </a:rPr>
              <a:t>[    ]</a:t>
            </a:r>
            <a:endParaRPr lang="en-US" sz="2800" dirty="0">
              <a:solidFill>
                <a:srgbClr val="FF0000"/>
              </a:solidFill>
            </a:endParaRPr>
          </a:p>
        </p:txBody>
      </p:sp>
      <p:sp>
        <p:nvSpPr>
          <p:cNvPr id="6" name="TextBox 5"/>
          <p:cNvSpPr txBox="1"/>
          <p:nvPr/>
        </p:nvSpPr>
        <p:spPr>
          <a:xfrm>
            <a:off x="3294993" y="2884922"/>
            <a:ext cx="6400800" cy="523220"/>
          </a:xfrm>
          <a:prstGeom prst="rect">
            <a:avLst/>
          </a:prstGeom>
          <a:noFill/>
        </p:spPr>
        <p:txBody>
          <a:bodyPr wrap="square" rtlCol="0">
            <a:spAutoFit/>
          </a:bodyPr>
          <a:lstStyle/>
          <a:p>
            <a:r>
              <a:rPr lang="en-US" sz="2800" dirty="0"/>
              <a:t>Prepare patches for e-mail submission</a:t>
            </a:r>
          </a:p>
        </p:txBody>
      </p:sp>
    </p:spTree>
    <p:extLst>
      <p:ext uri="{BB962C8B-B14F-4D97-AF65-F5344CB8AC3E}">
        <p14:creationId xmlns:p14="http://schemas.microsoft.com/office/powerpoint/2010/main" val="41994117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00" y="0"/>
            <a:ext cx="12192000" cy="9271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latin typeface="Times New Roman" panose="02020603050405020304" pitchFamily="18" charset="0"/>
                <a:cs typeface="Times New Roman" panose="02020603050405020304" pitchFamily="18" charset="0"/>
              </a:rPr>
              <a:t>Git</a:t>
            </a:r>
            <a:r>
              <a:rPr lang="en-US" sz="3200" dirty="0">
                <a:solidFill>
                  <a:schemeClr val="tx1"/>
                </a:solidFill>
                <a:latin typeface="Times New Roman" panose="02020603050405020304" pitchFamily="18" charset="0"/>
                <a:cs typeface="Times New Roman" panose="02020603050405020304" pitchFamily="18" charset="0"/>
              </a:rPr>
              <a:t> Stash</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2700" y="927100"/>
            <a:ext cx="12204700" cy="59309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952312" y="1775206"/>
            <a:ext cx="6274676" cy="523220"/>
          </a:xfrm>
          <a:prstGeom prst="rect">
            <a:avLst/>
          </a:prstGeom>
          <a:noFill/>
        </p:spPr>
        <p:txBody>
          <a:bodyPr wrap="square" rtlCol="0">
            <a:spAutoFit/>
          </a:bodyPr>
          <a:lstStyle/>
          <a:p>
            <a:pPr algn="ctr"/>
            <a:r>
              <a:rPr lang="en-US" sz="2800" dirty="0" err="1" smtClean="0">
                <a:solidFill>
                  <a:srgbClr val="FF0000"/>
                </a:solidFill>
              </a:rPr>
              <a:t>git</a:t>
            </a:r>
            <a:r>
              <a:rPr lang="en-US" sz="2800" dirty="0" smtClean="0">
                <a:solidFill>
                  <a:srgbClr val="FF0000"/>
                </a:solidFill>
              </a:rPr>
              <a:t>-stash [    ]</a:t>
            </a:r>
            <a:endParaRPr lang="en-US" sz="2800" dirty="0">
              <a:solidFill>
                <a:srgbClr val="FF0000"/>
              </a:solidFill>
            </a:endParaRPr>
          </a:p>
        </p:txBody>
      </p:sp>
      <p:sp>
        <p:nvSpPr>
          <p:cNvPr id="6" name="TextBox 5"/>
          <p:cNvSpPr txBox="1"/>
          <p:nvPr/>
        </p:nvSpPr>
        <p:spPr>
          <a:xfrm>
            <a:off x="2234981" y="2884922"/>
            <a:ext cx="7709338" cy="523220"/>
          </a:xfrm>
          <a:prstGeom prst="rect">
            <a:avLst/>
          </a:prstGeom>
          <a:noFill/>
        </p:spPr>
        <p:txBody>
          <a:bodyPr wrap="square" rtlCol="0">
            <a:spAutoFit/>
          </a:bodyPr>
          <a:lstStyle/>
          <a:p>
            <a:r>
              <a:rPr lang="en-US" sz="2800" dirty="0"/>
              <a:t>Stash the changes in a dirty working directory away</a:t>
            </a:r>
          </a:p>
        </p:txBody>
      </p:sp>
    </p:spTree>
    <p:extLst>
      <p:ext uri="{BB962C8B-B14F-4D97-AF65-F5344CB8AC3E}">
        <p14:creationId xmlns:p14="http://schemas.microsoft.com/office/powerpoint/2010/main" val="3433071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00" y="0"/>
            <a:ext cx="12192000" cy="9271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latin typeface="Times New Roman" panose="02020603050405020304" pitchFamily="18" charset="0"/>
                <a:cs typeface="Times New Roman" panose="02020603050405020304" pitchFamily="18" charset="0"/>
              </a:rPr>
              <a:t>Checking the Status of Your Files</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2700" y="927100"/>
            <a:ext cx="12204700" cy="59309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051300" y="2027244"/>
            <a:ext cx="4356100" cy="523220"/>
          </a:xfrm>
          <a:prstGeom prst="rect">
            <a:avLst/>
          </a:prstGeom>
          <a:noFill/>
        </p:spPr>
        <p:txBody>
          <a:bodyPr wrap="square" rtlCol="0">
            <a:spAutoFit/>
          </a:bodyPr>
          <a:lstStyle/>
          <a:p>
            <a:pPr algn="ctr"/>
            <a:r>
              <a:rPr lang="en-US" sz="2800" dirty="0" err="1" smtClean="0">
                <a:solidFill>
                  <a:srgbClr val="FF0000"/>
                </a:solidFill>
              </a:rPr>
              <a:t>Git</a:t>
            </a:r>
            <a:r>
              <a:rPr lang="en-US" sz="2800" dirty="0" smtClean="0">
                <a:solidFill>
                  <a:srgbClr val="FF0000"/>
                </a:solidFill>
              </a:rPr>
              <a:t> status </a:t>
            </a:r>
            <a:endParaRPr lang="en-US" sz="2800" dirty="0">
              <a:solidFill>
                <a:srgbClr val="FF000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2674" y="2935990"/>
            <a:ext cx="6656826" cy="1691297"/>
          </a:xfrm>
          <a:prstGeom prst="rect">
            <a:avLst/>
          </a:prstGeom>
        </p:spPr>
      </p:pic>
    </p:spTree>
    <p:extLst>
      <p:ext uri="{BB962C8B-B14F-4D97-AF65-F5344CB8AC3E}">
        <p14:creationId xmlns:p14="http://schemas.microsoft.com/office/powerpoint/2010/main" val="3706247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00" y="0"/>
            <a:ext cx="12192000" cy="9271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latin typeface="Times New Roman" panose="02020603050405020304" pitchFamily="18" charset="0"/>
                <a:cs typeface="Times New Roman" panose="02020603050405020304" pitchFamily="18" charset="0"/>
              </a:rPr>
              <a:t>Tracking New Files</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2700" y="927100"/>
            <a:ext cx="12204700" cy="59309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546600" y="2006600"/>
            <a:ext cx="3441700" cy="523220"/>
          </a:xfrm>
          <a:prstGeom prst="rect">
            <a:avLst/>
          </a:prstGeom>
          <a:noFill/>
        </p:spPr>
        <p:txBody>
          <a:bodyPr wrap="square" rtlCol="0">
            <a:spAutoFit/>
          </a:bodyPr>
          <a:lstStyle/>
          <a:p>
            <a:pPr algn="ctr"/>
            <a:r>
              <a:rPr lang="en-US" sz="2800" dirty="0" err="1" smtClean="0">
                <a:solidFill>
                  <a:srgbClr val="FF0000"/>
                </a:solidFill>
              </a:rPr>
              <a:t>Git</a:t>
            </a:r>
            <a:r>
              <a:rPr lang="en-US" sz="2800" dirty="0" smtClean="0">
                <a:solidFill>
                  <a:srgbClr val="FF0000"/>
                </a:solidFill>
              </a:rPr>
              <a:t> add &lt;file-name&gt;</a:t>
            </a:r>
            <a:endParaRPr lang="en-US" sz="2800" dirty="0">
              <a:solidFill>
                <a:srgbClr val="FF000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7111" y="2759030"/>
            <a:ext cx="6287377" cy="96163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7111" y="3608272"/>
            <a:ext cx="6268325" cy="2083080"/>
          </a:xfrm>
          <a:prstGeom prst="rect">
            <a:avLst/>
          </a:prstGeom>
        </p:spPr>
      </p:pic>
    </p:spTree>
    <p:extLst>
      <p:ext uri="{BB962C8B-B14F-4D97-AF65-F5344CB8AC3E}">
        <p14:creationId xmlns:p14="http://schemas.microsoft.com/office/powerpoint/2010/main" val="607115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00" y="0"/>
            <a:ext cx="12192000" cy="9271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latin typeface="Times New Roman" panose="02020603050405020304" pitchFamily="18" charset="0"/>
                <a:cs typeface="Times New Roman" panose="02020603050405020304" pitchFamily="18" charset="0"/>
              </a:rPr>
              <a:t>Committing Your Changes</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2700" y="927100"/>
            <a:ext cx="12204700" cy="59309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9725" y="2381250"/>
            <a:ext cx="6534150" cy="3771900"/>
          </a:xfrm>
          <a:prstGeom prst="rect">
            <a:avLst/>
          </a:prstGeom>
        </p:spPr>
      </p:pic>
    </p:spTree>
    <p:extLst>
      <p:ext uri="{BB962C8B-B14F-4D97-AF65-F5344CB8AC3E}">
        <p14:creationId xmlns:p14="http://schemas.microsoft.com/office/powerpoint/2010/main" val="2203007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00" y="0"/>
            <a:ext cx="12192000" cy="9271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latin typeface="Times New Roman" panose="02020603050405020304" pitchFamily="18" charset="0"/>
                <a:cs typeface="Times New Roman" panose="02020603050405020304" pitchFamily="18" charset="0"/>
              </a:rPr>
              <a:t>Committing Your Changes</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2700" y="927100"/>
            <a:ext cx="12204700" cy="59309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35400" y="1905000"/>
            <a:ext cx="4648200" cy="523220"/>
          </a:xfrm>
          <a:prstGeom prst="rect">
            <a:avLst/>
          </a:prstGeom>
          <a:noFill/>
        </p:spPr>
        <p:txBody>
          <a:bodyPr wrap="square" rtlCol="0">
            <a:spAutoFit/>
          </a:bodyPr>
          <a:lstStyle/>
          <a:p>
            <a:pPr algn="ctr"/>
            <a:r>
              <a:rPr lang="en-US" sz="2800" dirty="0" err="1" smtClean="0">
                <a:solidFill>
                  <a:srgbClr val="FF0000"/>
                </a:solidFill>
              </a:rPr>
              <a:t>Git</a:t>
            </a:r>
            <a:r>
              <a:rPr lang="en-US" sz="2800" dirty="0" smtClean="0">
                <a:solidFill>
                  <a:srgbClr val="FF0000"/>
                </a:solidFill>
              </a:rPr>
              <a:t> commit –m “</a:t>
            </a:r>
            <a:r>
              <a:rPr lang="en-US" sz="2800" dirty="0" err="1" smtClean="0">
                <a:solidFill>
                  <a:srgbClr val="FF0000"/>
                </a:solidFill>
              </a:rPr>
              <a:t>mesage</a:t>
            </a:r>
            <a:r>
              <a:rPr lang="en-US" sz="2800" dirty="0" smtClean="0">
                <a:solidFill>
                  <a:srgbClr val="FF0000"/>
                </a:solidFill>
              </a:rPr>
              <a:t>” </a:t>
            </a:r>
            <a:endParaRPr lang="en-US" sz="2800" dirty="0">
              <a:solidFill>
                <a:srgbClr val="FF0000"/>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6837" y="2866946"/>
            <a:ext cx="6268325" cy="2130723"/>
          </a:xfrm>
          <a:prstGeom prst="rect">
            <a:avLst/>
          </a:prstGeom>
        </p:spPr>
      </p:pic>
    </p:spTree>
    <p:extLst>
      <p:ext uri="{BB962C8B-B14F-4D97-AF65-F5344CB8AC3E}">
        <p14:creationId xmlns:p14="http://schemas.microsoft.com/office/powerpoint/2010/main" val="3748211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00" y="0"/>
            <a:ext cx="12192000" cy="9271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latin typeface="Times New Roman" panose="02020603050405020304" pitchFamily="18" charset="0"/>
                <a:cs typeface="Times New Roman" panose="02020603050405020304" pitchFamily="18" charset="0"/>
              </a:rPr>
              <a:t>Removing Files</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2700" y="927100"/>
            <a:ext cx="12204700" cy="59309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extBox 1"/>
          <p:cNvSpPr txBox="1"/>
          <p:nvPr/>
        </p:nvSpPr>
        <p:spPr>
          <a:xfrm>
            <a:off x="3581400" y="1681655"/>
            <a:ext cx="5283200" cy="800219"/>
          </a:xfrm>
          <a:prstGeom prst="rect">
            <a:avLst/>
          </a:prstGeom>
          <a:noFill/>
        </p:spPr>
        <p:txBody>
          <a:bodyPr wrap="square" rtlCol="0">
            <a:spAutoFit/>
          </a:bodyPr>
          <a:lstStyle/>
          <a:p>
            <a:pPr algn="ctr"/>
            <a:r>
              <a:rPr lang="en-US" sz="2800" dirty="0" smtClean="0">
                <a:solidFill>
                  <a:srgbClr val="FF0000"/>
                </a:solidFill>
              </a:rPr>
              <a:t> </a:t>
            </a:r>
            <a:r>
              <a:rPr lang="en-US" sz="2800" dirty="0" err="1">
                <a:solidFill>
                  <a:srgbClr val="FF0000"/>
                </a:solidFill>
              </a:rPr>
              <a:t>rm</a:t>
            </a:r>
            <a:r>
              <a:rPr lang="en-US" sz="2800" dirty="0">
                <a:solidFill>
                  <a:srgbClr val="FF0000"/>
                </a:solidFill>
              </a:rPr>
              <a:t> </a:t>
            </a:r>
            <a:r>
              <a:rPr lang="en-US" sz="2800" dirty="0" smtClean="0">
                <a:solidFill>
                  <a:srgbClr val="FF0000"/>
                </a:solidFill>
              </a:rPr>
              <a:t>&lt;file-name&gt;</a:t>
            </a:r>
            <a:endParaRPr lang="en-US" sz="2800" dirty="0">
              <a:solidFill>
                <a:srgbClr val="FF0000"/>
              </a:solidFill>
            </a:endParaRP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8450" y="2723465"/>
            <a:ext cx="6769100" cy="2338169"/>
          </a:xfrm>
          <a:prstGeom prst="rect">
            <a:avLst/>
          </a:prstGeom>
        </p:spPr>
      </p:pic>
    </p:spTree>
    <p:extLst>
      <p:ext uri="{BB962C8B-B14F-4D97-AF65-F5344CB8AC3E}">
        <p14:creationId xmlns:p14="http://schemas.microsoft.com/office/powerpoint/2010/main" val="217828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00" y="0"/>
            <a:ext cx="12192000" cy="9271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latin typeface="Times New Roman" panose="02020603050405020304" pitchFamily="18" charset="0"/>
                <a:cs typeface="Times New Roman" panose="02020603050405020304" pitchFamily="18" charset="0"/>
              </a:rPr>
              <a:t>Change Files</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2700" y="927100"/>
            <a:ext cx="12204700" cy="59309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0724" y="2179488"/>
            <a:ext cx="6277851" cy="2798912"/>
          </a:xfrm>
          <a:prstGeom prst="rect">
            <a:avLst/>
          </a:prstGeom>
        </p:spPr>
      </p:pic>
    </p:spTree>
    <p:extLst>
      <p:ext uri="{BB962C8B-B14F-4D97-AF65-F5344CB8AC3E}">
        <p14:creationId xmlns:p14="http://schemas.microsoft.com/office/powerpoint/2010/main" val="1556377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1012</TotalTime>
  <Words>923</Words>
  <Application>Microsoft Office PowerPoint</Application>
  <PresentationFormat>Widescreen</PresentationFormat>
  <Paragraphs>145</Paragraphs>
  <Slides>39</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a new Repository</dc:title>
  <dc:creator>Nguyen The Trung</dc:creator>
  <cp:lastModifiedBy>Nguyen The Trung</cp:lastModifiedBy>
  <cp:revision>51</cp:revision>
  <dcterms:created xsi:type="dcterms:W3CDTF">2017-12-18T07:55:17Z</dcterms:created>
  <dcterms:modified xsi:type="dcterms:W3CDTF">2017-12-21T01:45:30Z</dcterms:modified>
</cp:coreProperties>
</file>