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427" r:id="rId2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4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ssell, James" initials="R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0000"/>
    <a:srgbClr val="FF0066"/>
    <a:srgbClr val="CC0000"/>
    <a:srgbClr val="A50021"/>
    <a:srgbClr val="FFEDC1"/>
    <a:srgbClr val="FF9933"/>
    <a:srgbClr val="CECECE"/>
    <a:srgbClr val="4771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6" autoAdjust="0"/>
    <p:restoredTop sz="96177" autoAdjust="0"/>
  </p:normalViewPr>
  <p:slideViewPr>
    <p:cSldViewPr>
      <p:cViewPr varScale="1">
        <p:scale>
          <a:sx n="104" d="100"/>
          <a:sy n="104" d="100"/>
        </p:scale>
        <p:origin x="390" y="102"/>
      </p:cViewPr>
      <p:guideLst>
        <p:guide orient="horz" pos="4156"/>
        <p:guide pos="44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70" y="-102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172" cy="497047"/>
          </a:xfrm>
          <a:prstGeom prst="rect">
            <a:avLst/>
          </a:prstGeom>
        </p:spPr>
        <p:txBody>
          <a:bodyPr vert="horz" lIns="92182" tIns="46091" rIns="92182" bIns="46091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188" y="0"/>
            <a:ext cx="2952172" cy="497047"/>
          </a:xfrm>
          <a:prstGeom prst="rect">
            <a:avLst/>
          </a:prstGeom>
        </p:spPr>
        <p:txBody>
          <a:bodyPr vert="horz" lIns="92182" tIns="46091" rIns="92182" bIns="46091" rtlCol="0"/>
          <a:lstStyle>
            <a:lvl1pPr algn="r">
              <a:defRPr sz="1200"/>
            </a:lvl1pPr>
          </a:lstStyle>
          <a:p>
            <a:fld id="{863E387C-6CE9-4CC7-BBC7-4030EF6A4D99}" type="datetimeFigureOut">
              <a:rPr lang="en-GB" smtClean="0"/>
              <a:pPr/>
              <a:t>30/07/2019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869"/>
            <a:ext cx="2952172" cy="497046"/>
          </a:xfrm>
          <a:prstGeom prst="rect">
            <a:avLst/>
          </a:prstGeom>
        </p:spPr>
        <p:txBody>
          <a:bodyPr vert="horz" lIns="92182" tIns="46091" rIns="92182" bIns="46091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188" y="9443869"/>
            <a:ext cx="2952172" cy="497046"/>
          </a:xfrm>
          <a:prstGeom prst="rect">
            <a:avLst/>
          </a:prstGeom>
        </p:spPr>
        <p:txBody>
          <a:bodyPr vert="horz" lIns="92182" tIns="46091" rIns="92182" bIns="46091" rtlCol="0" anchor="b"/>
          <a:lstStyle>
            <a:lvl1pPr algn="r">
              <a:defRPr sz="1200"/>
            </a:lvl1pPr>
          </a:lstStyle>
          <a:p>
            <a:fld id="{5356467C-7480-42AA-8E5B-63EF21C92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234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2951267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32" tIns="45814" rIns="91632" bIns="458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698" y="4"/>
            <a:ext cx="2951267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32" tIns="45814" rIns="91632" bIns="458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7363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2501"/>
            <a:ext cx="4996289" cy="447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32" tIns="45814" rIns="91632" bIns="45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444992"/>
            <a:ext cx="2951267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32" tIns="45814" rIns="91632" bIns="458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698" y="9444992"/>
            <a:ext cx="2951267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32" tIns="45814" rIns="91632" bIns="458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C1D40C8-E87B-4C73-85EC-C522369879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06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1D40C8-E87B-4C73-85EC-C5223698793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372D-1476-4CE7-92A5-20DAF59B13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2DAC6-7039-4BBE-8492-F2C1694E9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E9E2A-697C-49B1-B9C8-67146A9E2D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513C4-64A5-4888-B632-CFAE1470D0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9AB20-DD9B-4BB9-8F82-5D84E05010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86F80-F65A-4309-B3C0-233F1DB912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09DFC-4B70-4C13-BADA-E31534BD7F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7314-E8EE-43FD-90A8-511ACD3FA5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25150-D60A-4F10-A722-E08AE5244D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E58D7-4BBE-418F-874A-452631693E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93836-6B66-4CB4-8579-5866411CE8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CFE83-B0CF-4EFA-BF82-8B32E57B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38EE58D7-4BBE-418F-874A-452631693E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2176" y="6400800"/>
            <a:ext cx="501824" cy="457200"/>
          </a:xfrm>
        </p:spPr>
        <p:txBody>
          <a:bodyPr/>
          <a:lstStyle/>
          <a:p>
            <a:pPr>
              <a:defRPr/>
            </a:pPr>
            <a:fld id="{F5E9AB20-DD9B-4BB9-8F82-5D84E050103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2231740" y="16076"/>
            <a:ext cx="5400600" cy="41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vi-VN" sz="2800" b="1">
                <a:latin typeface="Calibri" pitchFamily="34" charset="0"/>
                <a:cs typeface="Calibri" pitchFamily="34" charset="0"/>
              </a:rPr>
              <a:t>RPA</a:t>
            </a:r>
            <a:r>
              <a:rPr lang="en-AU" sz="2800" b="1">
                <a:latin typeface="Calibri" pitchFamily="34" charset="0"/>
                <a:cs typeface="Calibri" pitchFamily="34" charset="0"/>
              </a:rPr>
              <a:t> Project Status</a:t>
            </a:r>
            <a:r>
              <a:rPr lang="vi-VN" sz="2800" b="1">
                <a:latin typeface="Calibri" pitchFamily="34" charset="0"/>
                <a:cs typeface="Calibri" pitchFamily="34" charset="0"/>
              </a:rPr>
              <a:t> Weekly</a:t>
            </a:r>
            <a:r>
              <a:rPr lang="en-AU" sz="2800" b="1">
                <a:latin typeface="Calibri" pitchFamily="34" charset="0"/>
                <a:cs typeface="Calibri" pitchFamily="34" charset="0"/>
              </a:rPr>
              <a:t> </a:t>
            </a:r>
            <a:r>
              <a:rPr lang="en-AU" sz="2800" b="1" dirty="0">
                <a:latin typeface="Calibri" pitchFamily="34" charset="0"/>
                <a:cs typeface="Calibri" pitchFamily="34" charset="0"/>
              </a:rPr>
              <a:t>Report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251520" y="404664"/>
            <a:ext cx="855104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INPUT CHAMP SYSTEM FOR TS ASSY DEP’T</a:t>
            </a:r>
            <a:endParaRPr lang="en-US" sz="18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7556061" y="1704678"/>
            <a:ext cx="60813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en-AU" sz="1400" b="1" dirty="0">
                <a:latin typeface="Calibri" pitchFamily="34" charset="0"/>
                <a:cs typeface="Calibri" pitchFamily="34" charset="0"/>
              </a:rPr>
              <a:t>Overall</a:t>
            </a:r>
            <a:r>
              <a:rPr lang="en-AU" sz="1400" b="1" dirty="0"/>
              <a:t> </a:t>
            </a:r>
            <a:r>
              <a:rPr lang="en-AU" sz="1400" b="1" dirty="0">
                <a:latin typeface="Calibri" pitchFamily="34" charset="0"/>
                <a:cs typeface="Calibri" pitchFamily="34" charset="0"/>
              </a:rPr>
              <a:t>Status:</a:t>
            </a:r>
          </a:p>
        </p:txBody>
      </p:sp>
      <p:graphicFrame>
        <p:nvGraphicFramePr>
          <p:cNvPr id="64" name="Group 7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753339"/>
              </p:ext>
            </p:extLst>
          </p:nvPr>
        </p:nvGraphicFramePr>
        <p:xfrm>
          <a:off x="4698173" y="2726681"/>
          <a:ext cx="4104543" cy="2117022"/>
        </p:xfrm>
        <a:graphic>
          <a:graphicData uri="http://schemas.openxmlformats.org/drawingml/2006/table">
            <a:tbl>
              <a:tblPr/>
              <a:tblGrid>
                <a:gridCol w="189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27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milestones </a:t>
                      </a: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Target date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000" b="1"/>
                        <a:t>1.</a:t>
                      </a:r>
                      <a:r>
                        <a:rPr lang="en-US" sz="1000" b="1"/>
                        <a:t>Analyze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2019/07/20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2019/08/05</a:t>
                      </a: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lang="vi-VN" sz="1000" b="1"/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lang="vi-VN" sz="1000" b="1"/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5369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lang="vi-VN" sz="1000" b="1"/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978"/>
                  </a:ext>
                </a:extLst>
              </a:tr>
              <a:tr h="25051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lang="en-US" sz="1000" b="1"/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75549"/>
                  </a:ext>
                </a:extLst>
              </a:tr>
            </a:tbl>
          </a:graphicData>
        </a:graphic>
      </p:graphicFrame>
      <p:graphicFrame>
        <p:nvGraphicFramePr>
          <p:cNvPr id="41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64418"/>
              </p:ext>
            </p:extLst>
          </p:nvPr>
        </p:nvGraphicFramePr>
        <p:xfrm>
          <a:off x="251520" y="1052736"/>
          <a:ext cx="4303834" cy="2901552"/>
        </p:xfrm>
        <a:graphic>
          <a:graphicData uri="http://schemas.openxmlformats.org/drawingml/2006/table">
            <a:tbl>
              <a:tblPr/>
              <a:tblGrid>
                <a:gridCol w="430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8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vi-V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chievements </a:t>
                      </a: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 the </a:t>
                      </a: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last week</a:t>
                      </a:r>
                      <a:r>
                        <a:rPr kumimoji="0" lang="vi-V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(review)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751">
                <a:tc>
                  <a:txBody>
                    <a:bodyPr/>
                    <a:lstStyle/>
                    <a:p>
                      <a:pPr marL="228600" marR="0" lvl="0" indent="-2286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000" smtClean="0"/>
                        <a:t>Detailed analysis of each department(Assy-Mold-HR</a:t>
                      </a:r>
                      <a:r>
                        <a:rPr lang="en-GB" sz="1000" baseline="0" smtClean="0"/>
                        <a:t>,GA-GIP..</a:t>
                      </a:r>
                      <a:r>
                        <a:rPr lang="en-GB" sz="1000" smtClean="0"/>
                        <a:t>)</a:t>
                      </a:r>
                    </a:p>
                    <a:p>
                      <a:pPr marL="228600" marR="0" lvl="0" indent="-2286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Make standard form input file for all dept input item on champ system</a:t>
                      </a:r>
                    </a:p>
                    <a:p>
                      <a:pPr marL="228600" marR="0" lvl="0" indent="-2286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000" smtClean="0"/>
                        <a:t>Set the formula to calculate the date of receipt</a:t>
                      </a: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34614"/>
              </p:ext>
            </p:extLst>
          </p:nvPr>
        </p:nvGraphicFramePr>
        <p:xfrm>
          <a:off x="251520" y="3978520"/>
          <a:ext cx="4305300" cy="2538082"/>
        </p:xfrm>
        <a:graphic>
          <a:graphicData uri="http://schemas.openxmlformats.org/drawingml/2006/table">
            <a:tbl>
              <a:tblPr/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880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vi-V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ctions </a:t>
                      </a: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planned for </a:t>
                      </a: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 next</a:t>
                      </a:r>
                      <a:r>
                        <a:rPr kumimoji="0" lang="vi-V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time (solution)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2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Finish make standard form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Finish make </a:t>
                      </a:r>
                      <a:r>
                        <a:rPr lang="en-GB" sz="1000" smtClean="0"/>
                        <a:t>formula</a:t>
                      </a:r>
                      <a:r>
                        <a:rPr lang="en-GB" sz="1000" baseline="0" smtClean="0"/>
                        <a:t> </a:t>
                      </a:r>
                      <a:r>
                        <a:rPr lang="en-GB" sz="1000" smtClean="0"/>
                        <a:t>to calculate the date of receipt</a:t>
                      </a:r>
                      <a:endParaRPr kumimoji="0" lang="en-AU" sz="10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Make function divide category Item(C,Z,Misumi…)</a:t>
                      </a: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5041"/>
              </p:ext>
            </p:extLst>
          </p:nvPr>
        </p:nvGraphicFramePr>
        <p:xfrm>
          <a:off x="4688621" y="4869160"/>
          <a:ext cx="4113946" cy="1655453"/>
        </p:xfrm>
        <a:graphic>
          <a:graphicData uri="http://schemas.openxmlformats.org/drawingml/2006/table">
            <a:tbl>
              <a:tblPr/>
              <a:tblGrid>
                <a:gridCol w="4113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04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vi-V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isks </a:t>
                      </a: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/ issues / </a:t>
                      </a: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scope changes</a:t>
                      </a:r>
                      <a:r>
                        <a:rPr kumimoji="0" lang="vi-V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discussion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412">
                <a:tc>
                  <a:txBody>
                    <a:bodyPr/>
                    <a:lstStyle/>
                    <a:p>
                      <a:pPr marL="228600" marR="0" lvl="0" indent="-2286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combine the delivery date of the company and supplier</a:t>
                      </a:r>
                      <a:endParaRPr kumimoji="0" lang="vi-VN" sz="1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Oval 82"/>
          <p:cNvSpPr>
            <a:spLocks noChangeArrowheads="1"/>
          </p:cNvSpPr>
          <p:nvPr/>
        </p:nvSpPr>
        <p:spPr bwMode="auto">
          <a:xfrm>
            <a:off x="1865617" y="6626051"/>
            <a:ext cx="186103" cy="18402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endParaRPr lang="en-GB" sz="1000" dirty="0"/>
          </a:p>
        </p:txBody>
      </p:sp>
      <p:sp>
        <p:nvSpPr>
          <p:cNvPr id="49" name="Oval 79"/>
          <p:cNvSpPr>
            <a:spLocks noChangeArrowheads="1"/>
          </p:cNvSpPr>
          <p:nvPr/>
        </p:nvSpPr>
        <p:spPr bwMode="auto">
          <a:xfrm>
            <a:off x="3347864" y="6626051"/>
            <a:ext cx="186103" cy="184026"/>
          </a:xfrm>
          <a:prstGeom prst="ellipse">
            <a:avLst/>
          </a:prstGeom>
          <a:solidFill>
            <a:srgbClr val="FF99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endParaRPr lang="en-GB" sz="1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89521"/>
              </p:ext>
            </p:extLst>
          </p:nvPr>
        </p:nvGraphicFramePr>
        <p:xfrm>
          <a:off x="4698172" y="1052737"/>
          <a:ext cx="2731371" cy="1626420"/>
        </p:xfrm>
        <a:graphic>
          <a:graphicData uri="http://schemas.openxmlformats.org/drawingml/2006/table">
            <a:tbl>
              <a:tblPr/>
              <a:tblGrid>
                <a:gridCol w="116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17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</a:t>
                      </a:r>
                      <a:r>
                        <a:rPr kumimoji="0" lang="vi-V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information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vi-V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Data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7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vi-V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Department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TS-ASSY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17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vi-V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PIC of dep’t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Trang-8812</a:t>
                      </a: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560825"/>
                  </a:ext>
                </a:extLst>
              </a:tr>
              <a:tr h="21917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vi-V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Level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403323"/>
                  </a:ext>
                </a:extLst>
              </a:tr>
              <a:tr h="21917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vi-V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Reduction (persons)</a:t>
                      </a: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vi-V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150H</a:t>
                      </a:r>
                      <a:r>
                        <a:rPr kumimoji="0" lang="vi-V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/month</a:t>
                      </a:r>
                      <a:r>
                        <a:rPr kumimoji="0" lang="vi-V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)/24/8</a:t>
                      </a:r>
                      <a:endParaRPr kumimoji="0" lang="en-A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43755"/>
                  </a:ext>
                </a:extLst>
              </a:tr>
              <a:tr h="226760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vi-V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Date apply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2019/09/06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60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vi-V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PC install robot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vi-V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[Name]-[IP]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" name="Oval 79"/>
          <p:cNvSpPr>
            <a:spLocks noChangeArrowheads="1"/>
          </p:cNvSpPr>
          <p:nvPr/>
        </p:nvSpPr>
        <p:spPr bwMode="auto">
          <a:xfrm>
            <a:off x="4745937" y="6629350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endParaRPr lang="en-GB" sz="1000" dirty="0"/>
          </a:p>
        </p:txBody>
      </p:sp>
      <p:sp>
        <p:nvSpPr>
          <p:cNvPr id="61" name="Oval 79"/>
          <p:cNvSpPr>
            <a:spLocks noChangeArrowheads="1"/>
          </p:cNvSpPr>
          <p:nvPr/>
        </p:nvSpPr>
        <p:spPr bwMode="auto">
          <a:xfrm>
            <a:off x="8172684" y="1642557"/>
            <a:ext cx="477980" cy="47370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b="1" dirty="0"/>
              <a:t>l</a:t>
            </a:r>
            <a:endParaRPr lang="en-GB" sz="1000" b="1" dirty="0"/>
          </a:p>
        </p:txBody>
      </p:sp>
      <p:graphicFrame>
        <p:nvGraphicFramePr>
          <p:cNvPr id="26" name="Group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20093"/>
              </p:ext>
            </p:extLst>
          </p:nvPr>
        </p:nvGraphicFramePr>
        <p:xfrm>
          <a:off x="251520" y="6588608"/>
          <a:ext cx="8557779" cy="245160"/>
        </p:xfrm>
        <a:graphic>
          <a:graphicData uri="http://schemas.openxmlformats.org/drawingml/2006/table">
            <a:tbl>
              <a:tblPr/>
              <a:tblGrid>
                <a:gridCol w="855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45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Legend:  </a:t>
                      </a: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Major issues           Some issues            </a:t>
                      </a:r>
                      <a:r>
                        <a:rPr kumimoji="0" lang="en-A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Satisfactory             </a:t>
                      </a:r>
                      <a:r>
                        <a:rPr kumimoji="0" lang="vi-V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Done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A1B5F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val 82"/>
          <p:cNvSpPr>
            <a:spLocks noChangeArrowheads="1"/>
          </p:cNvSpPr>
          <p:nvPr/>
        </p:nvSpPr>
        <p:spPr bwMode="auto">
          <a:xfrm>
            <a:off x="1506618" y="6626051"/>
            <a:ext cx="186103" cy="184026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R</a:t>
            </a:r>
          </a:p>
        </p:txBody>
      </p:sp>
      <p:sp>
        <p:nvSpPr>
          <p:cNvPr id="28" name="Oval 79"/>
          <p:cNvSpPr>
            <a:spLocks noChangeArrowheads="1"/>
          </p:cNvSpPr>
          <p:nvPr/>
        </p:nvSpPr>
        <p:spPr bwMode="auto">
          <a:xfrm>
            <a:off x="2457802" y="6626051"/>
            <a:ext cx="186103" cy="184026"/>
          </a:xfrm>
          <a:prstGeom prst="ellipse">
            <a:avLst/>
          </a:prstGeom>
          <a:solidFill>
            <a:srgbClr val="FF99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vi-VN" sz="1000"/>
              <a:t>I</a:t>
            </a:r>
            <a:endParaRPr lang="en-GB" sz="1000" dirty="0"/>
          </a:p>
        </p:txBody>
      </p:sp>
      <p:sp>
        <p:nvSpPr>
          <p:cNvPr id="29" name="Oval 79"/>
          <p:cNvSpPr>
            <a:spLocks noChangeArrowheads="1"/>
          </p:cNvSpPr>
          <p:nvPr/>
        </p:nvSpPr>
        <p:spPr bwMode="auto">
          <a:xfrm>
            <a:off x="3422370" y="6629350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G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438031" y="1052736"/>
            <a:ext cx="1364536" cy="16264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1" i="0" u="none" strike="noStrike" cap="none" normalizeH="0" baseline="0" dirty="0">
              <a:ln>
                <a:noFill/>
              </a:ln>
              <a:effectLst/>
              <a:latin typeface="Univers 45 Light" pitchFamily="2" charset="0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/>
        </p:nvSpPr>
        <p:spPr bwMode="auto">
          <a:xfrm>
            <a:off x="7818783" y="732148"/>
            <a:ext cx="135617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600" b="1" i="1" smtClean="0">
                <a:latin typeface="Calibri" pitchFamily="34" charset="0"/>
                <a:cs typeface="Calibri" pitchFamily="34" charset="0"/>
              </a:rPr>
              <a:t>2019/07/30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New SVG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083" y="6619501"/>
            <a:ext cx="780907" cy="1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923928" y="3038328"/>
            <a:ext cx="4837898" cy="3911748"/>
            <a:chOff x="3923928" y="2894312"/>
            <a:chExt cx="4837898" cy="3911748"/>
          </a:xfrm>
        </p:grpSpPr>
        <p:sp>
          <p:nvSpPr>
            <p:cNvPr id="35" name="Rectangle 34"/>
            <p:cNvSpPr/>
            <p:nvPr/>
          </p:nvSpPr>
          <p:spPr>
            <a:xfrm>
              <a:off x="8468808" y="2894312"/>
              <a:ext cx="293018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95325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0A1B5F"/>
                </a:buClr>
              </a:pPr>
              <a:r>
                <a:rPr lang="en-AU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Wingdings"/>
                </a:rPr>
                <a:t></a:t>
              </a:r>
              <a:endParaRPr lang="en-AU" dirty="0">
                <a:solidFill>
                  <a:srgbClr val="0A1B5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23928" y="6381328"/>
              <a:ext cx="302975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95325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0A1B5F"/>
                </a:buClr>
              </a:pPr>
              <a:r>
                <a:rPr lang="en-AU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Wingdings"/>
                </a:rPr>
                <a:t></a:t>
              </a:r>
              <a:endParaRPr lang="en-AU" dirty="0">
                <a:solidFill>
                  <a:srgbClr val="0A1B5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Oval 79"/>
            <p:cNvSpPr>
              <a:spLocks noChangeArrowheads="1"/>
            </p:cNvSpPr>
            <p:nvPr/>
          </p:nvSpPr>
          <p:spPr bwMode="auto">
            <a:xfrm>
              <a:off x="8324017" y="2974504"/>
              <a:ext cx="186103" cy="184026"/>
            </a:xfrm>
            <a:prstGeom prst="ellipse">
              <a:avLst/>
            </a:prstGeom>
            <a:solidFill>
              <a:srgbClr val="33CC33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Aft>
                  <a:spcPct val="70000"/>
                </a:spcAft>
              </a:pPr>
              <a:r>
                <a:rPr lang="en-GB" sz="1000" dirty="0"/>
                <a:t>l</a:t>
              </a:r>
              <a:endParaRPr lang="en-GB" sz="1000" dirty="0"/>
            </a:p>
          </p:txBody>
        </p:sp>
      </p:grpSp>
      <p:sp>
        <p:nvSpPr>
          <p:cNvPr id="50" name="Rectangle 2"/>
          <p:cNvSpPr>
            <a:spLocks noGrp="1" noChangeArrowheads="1"/>
          </p:cNvSpPr>
          <p:nvPr/>
        </p:nvSpPr>
        <p:spPr bwMode="auto">
          <a:xfrm>
            <a:off x="6660232" y="764704"/>
            <a:ext cx="135617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vi-VN" sz="1600">
                <a:latin typeface="Calibri" pitchFamily="34" charset="0"/>
                <a:cs typeface="Calibri" pitchFamily="34" charset="0"/>
              </a:rPr>
              <a:t>Date review: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2"/>
          <p:cNvSpPr>
            <a:spLocks noGrp="1" noChangeArrowheads="1"/>
          </p:cNvSpPr>
          <p:nvPr/>
        </p:nvSpPr>
        <p:spPr bwMode="auto">
          <a:xfrm>
            <a:off x="162304" y="739314"/>
            <a:ext cx="135617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vi-VN" sz="1600">
                <a:latin typeface="Calibri" pitchFamily="34" charset="0"/>
                <a:cs typeface="Calibri" pitchFamily="34" charset="0"/>
              </a:rPr>
              <a:t>Developer: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2"/>
          <p:cNvSpPr>
            <a:spLocks noGrp="1" noChangeArrowheads="1"/>
          </p:cNvSpPr>
          <p:nvPr/>
        </p:nvSpPr>
        <p:spPr bwMode="auto">
          <a:xfrm>
            <a:off x="1119633" y="745664"/>
            <a:ext cx="29557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600" b="1" i="1" smtClean="0">
                <a:latin typeface="Calibri" pitchFamily="34" charset="0"/>
                <a:cs typeface="Calibri" pitchFamily="34" charset="0"/>
              </a:rPr>
              <a:t>Dinh Van Song</a:t>
            </a:r>
            <a:endParaRPr lang="en-US" sz="1600" b="1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overPage">
  <a:themeElements>
    <a:clrScheme name="Cover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verPag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D6E3">
            <a:alpha val="50000"/>
          </a:srgbClr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54000" rIns="54000" bIns="54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  <a:txDef>
      <a:spPr>
        <a:solidFill>
          <a:srgbClr val="B30738"/>
        </a:solidFill>
      </a:spPr>
      <a:bodyPr vert="horz" wrap="square" lIns="0" tIns="128905" rIns="0" bIns="0" rtlCol="0">
        <a:spAutoFit/>
      </a:bodyPr>
      <a:lstStyle>
        <a:defPPr marL="135255" algn="ctr">
          <a:lnSpc>
            <a:spcPct val="100000"/>
          </a:lnSpc>
          <a:defRPr sz="900" b="1">
            <a:solidFill>
              <a:schemeClr val="bg1"/>
            </a:solidFill>
          </a:defRPr>
        </a:defPPr>
      </a:lstStyle>
    </a:txDef>
  </a:objectDefaults>
  <a:extraClrSchemeLst>
    <a:extraClrScheme>
      <a:clrScheme name="Cover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ver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ver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ver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ver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ver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ver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ver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ver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ver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ver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ver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Tiger:Applications:Microsoft Office 2004:Templates:My Templates:CoverPage.pot</Template>
  <TotalTime>31111</TotalTime>
  <Words>167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Univers 45 Light</vt:lpstr>
      <vt:lpstr>Wingdings</vt:lpstr>
      <vt:lpstr>1_CoverPage</vt:lpstr>
      <vt:lpstr>PowerPoint Presentation</vt:lpstr>
    </vt:vector>
  </TitlesOfParts>
  <Company>David Woodward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Woodward</dc:creator>
  <cp:lastModifiedBy>Dinh Van Song</cp:lastModifiedBy>
  <cp:revision>1951</cp:revision>
  <cp:lastPrinted>2012-05-16T02:41:45Z</cp:lastPrinted>
  <dcterms:created xsi:type="dcterms:W3CDTF">2012-02-03T06:28:06Z</dcterms:created>
  <dcterms:modified xsi:type="dcterms:W3CDTF">2019-07-30T08:54:07Z</dcterms:modified>
</cp:coreProperties>
</file>