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49" r:id="rId1"/>
  </p:sldMasterIdLst>
  <p:notesMasterIdLst>
    <p:notesMasterId r:id="rId66"/>
  </p:notesMasterIdLst>
  <p:sldIdLst>
    <p:sldId id="256" r:id="rId2"/>
    <p:sldId id="417" r:id="rId3"/>
    <p:sldId id="349" r:id="rId4"/>
    <p:sldId id="348" r:id="rId5"/>
    <p:sldId id="351" r:id="rId6"/>
    <p:sldId id="352" r:id="rId7"/>
    <p:sldId id="353" r:id="rId8"/>
    <p:sldId id="354" r:id="rId9"/>
    <p:sldId id="355" r:id="rId10"/>
    <p:sldId id="350" r:id="rId11"/>
    <p:sldId id="347" r:id="rId12"/>
    <p:sldId id="344" r:id="rId13"/>
    <p:sldId id="361" r:id="rId14"/>
    <p:sldId id="345" r:id="rId15"/>
    <p:sldId id="346" r:id="rId16"/>
    <p:sldId id="419" r:id="rId17"/>
    <p:sldId id="420" r:id="rId18"/>
    <p:sldId id="363" r:id="rId19"/>
    <p:sldId id="364" r:id="rId20"/>
    <p:sldId id="366" r:id="rId21"/>
    <p:sldId id="367" r:id="rId22"/>
    <p:sldId id="368" r:id="rId23"/>
    <p:sldId id="369" r:id="rId24"/>
    <p:sldId id="371" r:id="rId25"/>
    <p:sldId id="372" r:id="rId26"/>
    <p:sldId id="373" r:id="rId27"/>
    <p:sldId id="359" r:id="rId28"/>
    <p:sldId id="408" r:id="rId29"/>
    <p:sldId id="407" r:id="rId30"/>
    <p:sldId id="421" r:id="rId31"/>
    <p:sldId id="422" r:id="rId32"/>
    <p:sldId id="423" r:id="rId33"/>
    <p:sldId id="424" r:id="rId34"/>
    <p:sldId id="425" r:id="rId35"/>
    <p:sldId id="426" r:id="rId36"/>
    <p:sldId id="410" r:id="rId37"/>
    <p:sldId id="411" r:id="rId38"/>
    <p:sldId id="412" r:id="rId39"/>
    <p:sldId id="413" r:id="rId40"/>
    <p:sldId id="414" r:id="rId41"/>
    <p:sldId id="378" r:id="rId42"/>
    <p:sldId id="379" r:id="rId43"/>
    <p:sldId id="370" r:id="rId44"/>
    <p:sldId id="380" r:id="rId45"/>
    <p:sldId id="382" r:id="rId46"/>
    <p:sldId id="386" r:id="rId47"/>
    <p:sldId id="387" r:id="rId48"/>
    <p:sldId id="388" r:id="rId49"/>
    <p:sldId id="389" r:id="rId50"/>
    <p:sldId id="390" r:id="rId51"/>
    <p:sldId id="391" r:id="rId52"/>
    <p:sldId id="392" r:id="rId53"/>
    <p:sldId id="393" r:id="rId54"/>
    <p:sldId id="394" r:id="rId55"/>
    <p:sldId id="396" r:id="rId56"/>
    <p:sldId id="397" r:id="rId57"/>
    <p:sldId id="398" r:id="rId58"/>
    <p:sldId id="399" r:id="rId59"/>
    <p:sldId id="400" r:id="rId60"/>
    <p:sldId id="401" r:id="rId61"/>
    <p:sldId id="395" r:id="rId62"/>
    <p:sldId id="403" r:id="rId63"/>
    <p:sldId id="404" r:id="rId64"/>
    <p:sldId id="405" r:id="rId65"/>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Narrow" pitchFamily="34" charset="0"/>
        <a:ea typeface="MS UI Gothic" pitchFamily="50" charset="-128"/>
        <a:cs typeface="+mn-cs"/>
      </a:defRPr>
    </a:lvl1pPr>
    <a:lvl2pPr marL="457200" algn="l" rtl="0" fontAlgn="base">
      <a:spcBef>
        <a:spcPct val="0"/>
      </a:spcBef>
      <a:spcAft>
        <a:spcPct val="0"/>
      </a:spcAft>
      <a:defRPr kumimoji="1" kern="1200">
        <a:solidFill>
          <a:schemeClr val="tx1"/>
        </a:solidFill>
        <a:latin typeface="Arial Narrow" pitchFamily="34" charset="0"/>
        <a:ea typeface="MS UI Gothic" pitchFamily="50" charset="-128"/>
        <a:cs typeface="+mn-cs"/>
      </a:defRPr>
    </a:lvl2pPr>
    <a:lvl3pPr marL="914400" algn="l" rtl="0" fontAlgn="base">
      <a:spcBef>
        <a:spcPct val="0"/>
      </a:spcBef>
      <a:spcAft>
        <a:spcPct val="0"/>
      </a:spcAft>
      <a:defRPr kumimoji="1" kern="1200">
        <a:solidFill>
          <a:schemeClr val="tx1"/>
        </a:solidFill>
        <a:latin typeface="Arial Narrow" pitchFamily="34" charset="0"/>
        <a:ea typeface="MS UI Gothic" pitchFamily="50" charset="-128"/>
        <a:cs typeface="+mn-cs"/>
      </a:defRPr>
    </a:lvl3pPr>
    <a:lvl4pPr marL="1371600" algn="l" rtl="0" fontAlgn="base">
      <a:spcBef>
        <a:spcPct val="0"/>
      </a:spcBef>
      <a:spcAft>
        <a:spcPct val="0"/>
      </a:spcAft>
      <a:defRPr kumimoji="1" kern="1200">
        <a:solidFill>
          <a:schemeClr val="tx1"/>
        </a:solidFill>
        <a:latin typeface="Arial Narrow" pitchFamily="34" charset="0"/>
        <a:ea typeface="MS UI Gothic" pitchFamily="50" charset="-128"/>
        <a:cs typeface="+mn-cs"/>
      </a:defRPr>
    </a:lvl4pPr>
    <a:lvl5pPr marL="1828800" algn="l" rtl="0" fontAlgn="base">
      <a:spcBef>
        <a:spcPct val="0"/>
      </a:spcBef>
      <a:spcAft>
        <a:spcPct val="0"/>
      </a:spcAft>
      <a:defRPr kumimoji="1" kern="1200">
        <a:solidFill>
          <a:schemeClr val="tx1"/>
        </a:solidFill>
        <a:latin typeface="Arial Narrow" pitchFamily="34" charset="0"/>
        <a:ea typeface="MS UI Gothic" pitchFamily="50" charset="-128"/>
        <a:cs typeface="+mn-cs"/>
      </a:defRPr>
    </a:lvl5pPr>
    <a:lvl6pPr marL="2286000" algn="l" defTabSz="914400" rtl="0" eaLnBrk="1" latinLnBrk="0" hangingPunct="1">
      <a:defRPr kumimoji="1" kern="1200">
        <a:solidFill>
          <a:schemeClr val="tx1"/>
        </a:solidFill>
        <a:latin typeface="Arial Narrow" pitchFamily="34" charset="0"/>
        <a:ea typeface="MS UI Gothic" pitchFamily="50" charset="-128"/>
        <a:cs typeface="+mn-cs"/>
      </a:defRPr>
    </a:lvl6pPr>
    <a:lvl7pPr marL="2743200" algn="l" defTabSz="914400" rtl="0" eaLnBrk="1" latinLnBrk="0" hangingPunct="1">
      <a:defRPr kumimoji="1" kern="1200">
        <a:solidFill>
          <a:schemeClr val="tx1"/>
        </a:solidFill>
        <a:latin typeface="Arial Narrow" pitchFamily="34" charset="0"/>
        <a:ea typeface="MS UI Gothic" pitchFamily="50" charset="-128"/>
        <a:cs typeface="+mn-cs"/>
      </a:defRPr>
    </a:lvl7pPr>
    <a:lvl8pPr marL="3200400" algn="l" defTabSz="914400" rtl="0" eaLnBrk="1" latinLnBrk="0" hangingPunct="1">
      <a:defRPr kumimoji="1" kern="1200">
        <a:solidFill>
          <a:schemeClr val="tx1"/>
        </a:solidFill>
        <a:latin typeface="Arial Narrow" pitchFamily="34" charset="0"/>
        <a:ea typeface="MS UI Gothic" pitchFamily="50" charset="-128"/>
        <a:cs typeface="+mn-cs"/>
      </a:defRPr>
    </a:lvl8pPr>
    <a:lvl9pPr marL="3657600" algn="l" defTabSz="914400" rtl="0" eaLnBrk="1" latinLnBrk="0" hangingPunct="1">
      <a:defRPr kumimoji="1" kern="1200">
        <a:solidFill>
          <a:schemeClr val="tx1"/>
        </a:solidFill>
        <a:latin typeface="Arial Narrow" pitchFamily="34" charset="0"/>
        <a:ea typeface="MS UI Gothic" pitchFamily="50" charset="-128"/>
        <a:cs typeface="+mn-cs"/>
      </a:defRPr>
    </a:lvl9pPr>
  </p:defaultTextStyle>
  <p:extLst>
    <p:ext uri="{EFAFB233-063F-42B5-8137-9DF3F51BA10A}">
      <p15:sldGuideLst xmlns:p15="http://schemas.microsoft.com/office/powerpoint/2012/main">
        <p15:guide id="1" orient="horz" pos="408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FF"/>
    <a:srgbClr val="99CCFF"/>
    <a:srgbClr val="4C667F"/>
    <a:srgbClr val="7399BF"/>
    <a:srgbClr val="7F667F"/>
    <a:srgbClr val="BF99BF"/>
    <a:srgbClr val="FFCCFF"/>
    <a:srgbClr val="0000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8870" autoAdjust="0"/>
    <p:restoredTop sz="99741" autoAdjust="0"/>
  </p:normalViewPr>
  <p:slideViewPr>
    <p:cSldViewPr>
      <p:cViewPr varScale="1">
        <p:scale>
          <a:sx n="108" d="100"/>
          <a:sy n="108" d="100"/>
        </p:scale>
        <p:origin x="450" y="102"/>
      </p:cViewPr>
      <p:guideLst>
        <p:guide orient="horz" pos="4080"/>
        <p:guide pos="25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Verdana" pitchFamily="34" charset="0"/>
                <a:ea typeface="ＭＳ Ｐゴシック" pitchFamily="50" charset="-128"/>
              </a:defRPr>
            </a:lvl1pPr>
          </a:lstStyle>
          <a:p>
            <a:pPr>
              <a:defRPr/>
            </a:pPr>
            <a:endParaRPr lang="en-US" altLang="ja-JP"/>
          </a:p>
        </p:txBody>
      </p:sp>
      <p:sp>
        <p:nvSpPr>
          <p:cNvPr id="11267" name="Rectangle 3"/>
          <p:cNvSpPr>
            <a:spLocks noGrp="1" noChangeArrowheads="1"/>
          </p:cNvSpPr>
          <p:nvPr>
            <p:ph type="dt" idx="1"/>
          </p:nvPr>
        </p:nvSpPr>
        <p:spPr bwMode="auto">
          <a:xfrm>
            <a:off x="3816932"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Verdana" pitchFamily="34" charset="0"/>
                <a:ea typeface="ＭＳ Ｐゴシック" pitchFamily="50" charset="-128"/>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898102" y="4686499"/>
            <a:ext cx="493956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1270" name="Rectangle 6"/>
          <p:cNvSpPr>
            <a:spLocks noGrp="1" noChangeArrowheads="1"/>
          </p:cNvSpPr>
          <p:nvPr>
            <p:ph type="ftr" sz="quarter" idx="4"/>
          </p:nvPr>
        </p:nvSpPr>
        <p:spPr bwMode="auto">
          <a:xfrm>
            <a:off x="0"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Verdana" pitchFamily="34" charset="0"/>
                <a:ea typeface="ＭＳ Ｐゴシック" pitchFamily="50" charset="-128"/>
              </a:defRPr>
            </a:lvl1pPr>
          </a:lstStyle>
          <a:p>
            <a:pPr>
              <a:defRPr/>
            </a:pPr>
            <a:endParaRPr lang="en-US" altLang="ja-JP"/>
          </a:p>
        </p:txBody>
      </p:sp>
      <p:sp>
        <p:nvSpPr>
          <p:cNvPr id="11271" name="Rectangle 7"/>
          <p:cNvSpPr>
            <a:spLocks noGrp="1" noChangeArrowheads="1"/>
          </p:cNvSpPr>
          <p:nvPr>
            <p:ph type="sldNum" sz="quarter" idx="5"/>
          </p:nvPr>
        </p:nvSpPr>
        <p:spPr bwMode="auto">
          <a:xfrm>
            <a:off x="3816932"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Verdana" pitchFamily="34" charset="0"/>
                <a:ea typeface="ＭＳ Ｐゴシック" pitchFamily="50" charset="-128"/>
              </a:defRPr>
            </a:lvl1pPr>
          </a:lstStyle>
          <a:p>
            <a:pPr>
              <a:defRPr/>
            </a:pPr>
            <a:fld id="{85A80ABC-7B78-4427-9396-1D2FD46C0F2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2"/>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a:p>
        </p:txBody>
      </p:sp>
      <p:sp>
        <p:nvSpPr>
          <p:cNvPr id="5122"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6"/>
          <p:cNvSpPr>
            <a:spLocks noGrp="1" noChangeArrowheads="1"/>
          </p:cNvSpPr>
          <p:nvPr>
            <p:ph type="sldNum" sz="quarter" idx="10"/>
          </p:nvPr>
        </p:nvSpPr>
        <p:spPr>
          <a:xfrm>
            <a:off x="7239000" y="6400800"/>
            <a:ext cx="1905000" cy="457200"/>
          </a:xfrm>
        </p:spPr>
        <p:txBody>
          <a:bodyPr lIns="91440" tIns="45720" rIns="91440" bIns="45720"/>
          <a:lstStyle>
            <a:lvl1pPr>
              <a:defRPr smtClean="0"/>
            </a:lvl1pPr>
          </a:lstStyle>
          <a:p>
            <a:pPr>
              <a:defRPr/>
            </a:pPr>
            <a:fld id="{7830A17D-0BD7-4DCC-89C6-6847D4819D18}" type="slidenum">
              <a:rPr lang="en-US" altLang="ja-JP"/>
              <a:pPr>
                <a:defRPr/>
              </a:pPr>
              <a:t>‹#›</a:t>
            </a:fld>
            <a:endParaRPr lang="en-US" altLang="ja-JP"/>
          </a:p>
        </p:txBody>
      </p:sp>
      <p:sp>
        <p:nvSpPr>
          <p:cNvPr id="6" name="Rectangle 10"/>
          <p:cNvSpPr>
            <a:spLocks noGrp="1" noChangeArrowheads="1"/>
          </p:cNvSpPr>
          <p:nvPr>
            <p:ph type="dt" sz="half" idx="11"/>
          </p:nvPr>
        </p:nvSpPr>
        <p:spPr/>
        <p:txBody>
          <a:bodyPr lIns="91440" tIns="45720" rIns="91440" bIns="45720"/>
          <a:lstStyle>
            <a:lvl1pPr>
              <a:defRPr smtClean="0"/>
            </a:lvl1pPr>
          </a:lstStyle>
          <a:p>
            <a:pPr>
              <a:defRPr/>
            </a:pPr>
            <a:fld id="{D595A9B6-440F-4A17-BEE5-5AEBC1C221EF}" type="datetime1">
              <a:rPr lang="ja-JP" altLang="en-US" smtClean="0"/>
              <a:pPr>
                <a:defRPr/>
              </a:pPr>
              <a:t>2019/7/30</a:t>
            </a:fld>
            <a:endParaRPr lang="en-US" altLang="ja-JP"/>
          </a:p>
        </p:txBody>
      </p:sp>
      <p:sp>
        <p:nvSpPr>
          <p:cNvPr id="7" name="Rectangle 11"/>
          <p:cNvSpPr>
            <a:spLocks noGrp="1" noChangeArrowheads="1"/>
          </p:cNvSpPr>
          <p:nvPr>
            <p:ph type="ftr" sz="quarter" idx="12"/>
          </p:nvPr>
        </p:nvSpPr>
        <p:spPr/>
        <p:txBody>
          <a:bodyPr lIns="91440" tIns="45720" rIns="91440" bIns="45720"/>
          <a:lstStyle>
            <a:lvl1pPr>
              <a:defRPr smtClean="0"/>
            </a:lvl1pPr>
          </a:lstStyle>
          <a:p>
            <a:pPr>
              <a:defRPr/>
            </a:pPr>
            <a:r>
              <a:rPr lang="zh-TW" altLang="en-US" smtClean="0"/>
              <a:t>宇都宮ＩＴ推進課</a:t>
            </a: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5AC53D43-7D7E-437F-AEDC-BE22002AD6A7}" type="datetime1">
              <a:rPr lang="ja-JP" altLang="en-US" smtClean="0"/>
              <a:pPr>
                <a:defRPr/>
              </a:pPr>
              <a:t>2019/7/30</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6" name="Rectangle 8"/>
          <p:cNvSpPr>
            <a:spLocks noGrp="1" noChangeArrowheads="1"/>
          </p:cNvSpPr>
          <p:nvPr>
            <p:ph type="sldNum" sz="quarter" idx="12"/>
          </p:nvPr>
        </p:nvSpPr>
        <p:spPr>
          <a:ln/>
        </p:spPr>
        <p:txBody>
          <a:bodyPr/>
          <a:lstStyle>
            <a:lvl1pPr>
              <a:defRPr/>
            </a:lvl1pPr>
          </a:lstStyle>
          <a:p>
            <a:pPr>
              <a:defRPr/>
            </a:pPr>
            <a:fld id="{ADAB817F-CA92-4FFA-8B80-94ABA04678BB}"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0"/>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0"/>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2E8ED105-DB0D-4090-9E72-E311C72C3129}" type="datetime1">
              <a:rPr lang="ja-JP" altLang="en-US" smtClean="0"/>
              <a:pPr>
                <a:defRPr/>
              </a:pPr>
              <a:t>2019/7/30</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6" name="Rectangle 8"/>
          <p:cNvSpPr>
            <a:spLocks noGrp="1" noChangeArrowheads="1"/>
          </p:cNvSpPr>
          <p:nvPr>
            <p:ph type="sldNum" sz="quarter" idx="12"/>
          </p:nvPr>
        </p:nvSpPr>
        <p:spPr>
          <a:ln/>
        </p:spPr>
        <p:txBody>
          <a:bodyPr/>
          <a:lstStyle>
            <a:lvl1pPr>
              <a:defRPr/>
            </a:lvl1pPr>
          </a:lstStyle>
          <a:p>
            <a:pPr>
              <a:defRPr/>
            </a:pPr>
            <a:fld id="{16722B99-232A-480F-8812-86F74218D8EC}"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ECA3CC79-DED9-4F6C-9A87-AEFBC07BBE4B}" type="datetime1">
              <a:rPr lang="ja-JP" altLang="en-US" smtClean="0"/>
              <a:pPr>
                <a:defRPr/>
              </a:pPr>
              <a:t>2019/7/30</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6" name="Rectangle 8"/>
          <p:cNvSpPr>
            <a:spLocks noGrp="1" noChangeArrowheads="1"/>
          </p:cNvSpPr>
          <p:nvPr>
            <p:ph type="sldNum" sz="quarter" idx="12"/>
          </p:nvPr>
        </p:nvSpPr>
        <p:spPr>
          <a:ln/>
        </p:spPr>
        <p:txBody>
          <a:bodyPr/>
          <a:lstStyle>
            <a:lvl1pPr>
              <a:defRPr/>
            </a:lvl1pPr>
          </a:lstStyle>
          <a:p>
            <a:pPr>
              <a:defRPr/>
            </a:pPr>
            <a:fld id="{57F6A948-FB44-4F53-8584-0EA1584EB710}"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5332EFC1-7626-4740-9927-371FF9FCBFBD}" type="datetime1">
              <a:rPr lang="ja-JP" altLang="en-US" smtClean="0"/>
              <a:pPr>
                <a:defRPr/>
              </a:pPr>
              <a:t>2019/7/30</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6" name="Rectangle 8"/>
          <p:cNvSpPr>
            <a:spLocks noGrp="1" noChangeArrowheads="1"/>
          </p:cNvSpPr>
          <p:nvPr>
            <p:ph type="sldNum" sz="quarter" idx="12"/>
          </p:nvPr>
        </p:nvSpPr>
        <p:spPr>
          <a:ln/>
        </p:spPr>
        <p:txBody>
          <a:bodyPr/>
          <a:lstStyle>
            <a:lvl1pPr>
              <a:defRPr/>
            </a:lvl1pPr>
          </a:lstStyle>
          <a:p>
            <a:pPr>
              <a:defRPr/>
            </a:pPr>
            <a:fld id="{79066363-F375-4F3A-A643-C6F97608615E}"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D6625144-D5F9-4CA6-ADBF-8080C75B3B7E}" type="datetime1">
              <a:rPr lang="ja-JP" altLang="en-US" smtClean="0"/>
              <a:pPr>
                <a:defRPr/>
              </a:pPr>
              <a:t>2019/7/30</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7" name="Rectangle 8"/>
          <p:cNvSpPr>
            <a:spLocks noGrp="1" noChangeArrowheads="1"/>
          </p:cNvSpPr>
          <p:nvPr>
            <p:ph type="sldNum" sz="quarter" idx="12"/>
          </p:nvPr>
        </p:nvSpPr>
        <p:spPr>
          <a:ln/>
        </p:spPr>
        <p:txBody>
          <a:bodyPr/>
          <a:lstStyle>
            <a:lvl1pPr>
              <a:defRPr/>
            </a:lvl1pPr>
          </a:lstStyle>
          <a:p>
            <a:pPr>
              <a:defRPr/>
            </a:pPr>
            <a:fld id="{11904648-D8A2-418A-B45C-1EF7E03186F7}"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6B799636-B5E5-4B0B-8CF3-7B0AF2D4EC32}" type="datetime1">
              <a:rPr lang="ja-JP" altLang="en-US" smtClean="0"/>
              <a:pPr>
                <a:defRPr/>
              </a:pPr>
              <a:t>2019/7/30</a:t>
            </a:fld>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9" name="Rectangle 8"/>
          <p:cNvSpPr>
            <a:spLocks noGrp="1" noChangeArrowheads="1"/>
          </p:cNvSpPr>
          <p:nvPr>
            <p:ph type="sldNum" sz="quarter" idx="12"/>
          </p:nvPr>
        </p:nvSpPr>
        <p:spPr>
          <a:ln/>
        </p:spPr>
        <p:txBody>
          <a:bodyPr/>
          <a:lstStyle>
            <a:lvl1pPr>
              <a:defRPr/>
            </a:lvl1pPr>
          </a:lstStyle>
          <a:p>
            <a:pPr>
              <a:defRPr/>
            </a:pPr>
            <a:fld id="{C741F604-957F-4673-9461-C315FF9F1473}"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40763A92-E7F8-4502-89EE-E7569C087EA6}" type="datetime1">
              <a:rPr lang="ja-JP" altLang="en-US" smtClean="0"/>
              <a:pPr>
                <a:defRPr/>
              </a:pPr>
              <a:t>2019/7/30</a:t>
            </a:fld>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5" name="Rectangle 8"/>
          <p:cNvSpPr>
            <a:spLocks noGrp="1" noChangeArrowheads="1"/>
          </p:cNvSpPr>
          <p:nvPr>
            <p:ph type="sldNum" sz="quarter" idx="12"/>
          </p:nvPr>
        </p:nvSpPr>
        <p:spPr>
          <a:ln/>
        </p:spPr>
        <p:txBody>
          <a:bodyPr/>
          <a:lstStyle>
            <a:lvl1pPr>
              <a:defRPr/>
            </a:lvl1pPr>
          </a:lstStyle>
          <a:p>
            <a:pPr>
              <a:defRPr/>
            </a:pPr>
            <a:fld id="{84AC03B1-E605-4B3E-877F-7D0806C78E45}"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A95BCCF9-939F-4FAE-B85B-BD9910BBB726}" type="datetime1">
              <a:rPr lang="ja-JP" altLang="en-US" smtClean="0"/>
              <a:pPr>
                <a:defRPr/>
              </a:pPr>
              <a:t>2019/7/30</a:t>
            </a:fld>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4" name="Rectangle 8"/>
          <p:cNvSpPr>
            <a:spLocks noGrp="1" noChangeArrowheads="1"/>
          </p:cNvSpPr>
          <p:nvPr>
            <p:ph type="sldNum" sz="quarter" idx="12"/>
          </p:nvPr>
        </p:nvSpPr>
        <p:spPr>
          <a:ln/>
        </p:spPr>
        <p:txBody>
          <a:bodyPr/>
          <a:lstStyle>
            <a:lvl1pPr>
              <a:defRPr/>
            </a:lvl1pPr>
          </a:lstStyle>
          <a:p>
            <a:pPr>
              <a:defRPr/>
            </a:pPr>
            <a:fld id="{C650FF26-71E3-4FD1-8C53-6385D19CC58E}"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1353E39D-EBC6-4BA1-ABFD-F59166DF423B}" type="datetime1">
              <a:rPr lang="ja-JP" altLang="en-US" smtClean="0"/>
              <a:pPr>
                <a:defRPr/>
              </a:pPr>
              <a:t>2019/7/30</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7" name="Rectangle 8"/>
          <p:cNvSpPr>
            <a:spLocks noGrp="1" noChangeArrowheads="1"/>
          </p:cNvSpPr>
          <p:nvPr>
            <p:ph type="sldNum" sz="quarter" idx="12"/>
          </p:nvPr>
        </p:nvSpPr>
        <p:spPr>
          <a:ln/>
        </p:spPr>
        <p:txBody>
          <a:bodyPr/>
          <a:lstStyle>
            <a:lvl1pPr>
              <a:defRPr/>
            </a:lvl1pPr>
          </a:lstStyle>
          <a:p>
            <a:pPr>
              <a:defRPr/>
            </a:pPr>
            <a:fld id="{DD529C02-9452-48D1-824E-8B277AB4DEEC}"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65B643B7-BDD9-423E-8A17-93A98D239212}" type="datetime1">
              <a:rPr lang="ja-JP" altLang="en-US" smtClean="0"/>
              <a:pPr>
                <a:defRPr/>
              </a:pPr>
              <a:t>2019/7/30</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smtClean="0"/>
              <a:t>宇都宮ＩＴ推進課</a:t>
            </a:r>
            <a:endParaRPr lang="en-US" altLang="ja-JP"/>
          </a:p>
        </p:txBody>
      </p:sp>
      <p:sp>
        <p:nvSpPr>
          <p:cNvPr id="7" name="Rectangle 8"/>
          <p:cNvSpPr>
            <a:spLocks noGrp="1" noChangeArrowheads="1"/>
          </p:cNvSpPr>
          <p:nvPr>
            <p:ph type="sldNum" sz="quarter" idx="12"/>
          </p:nvPr>
        </p:nvSpPr>
        <p:spPr>
          <a:ln/>
        </p:spPr>
        <p:txBody>
          <a:bodyPr/>
          <a:lstStyle>
            <a:lvl1pPr>
              <a:defRPr/>
            </a:lvl1pPr>
          </a:lstStyle>
          <a:p>
            <a:pPr>
              <a:defRPr/>
            </a:pPr>
            <a:fld id="{D02926DA-599C-4DEC-B71A-ABF2E11DEE5E}"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dt" sz="half" idx="2"/>
          </p:nvPr>
        </p:nvSpPr>
        <p:spPr bwMode="auto">
          <a:xfrm>
            <a:off x="0" y="6381750"/>
            <a:ext cx="1981200" cy="47625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defRPr kumimoji="0" sz="1200" smtClean="0">
                <a:solidFill>
                  <a:srgbClr val="003399"/>
                </a:solidFill>
              </a:defRPr>
            </a:lvl1pPr>
          </a:lstStyle>
          <a:p>
            <a:pPr>
              <a:defRPr/>
            </a:pPr>
            <a:fld id="{6BEBBCB7-CAA0-43E4-BA12-CD19ED97FCBC}" type="datetime1">
              <a:rPr lang="ja-JP" altLang="en-US" smtClean="0"/>
              <a:pPr>
                <a:defRPr/>
              </a:pPr>
              <a:t>2019/7/30</a:t>
            </a:fld>
            <a:endParaRPr lang="en-US" altLang="ja-JP"/>
          </a:p>
        </p:txBody>
      </p:sp>
      <p:sp>
        <p:nvSpPr>
          <p:cNvPr id="4103" name="Rectangle 7"/>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ctr">
              <a:defRPr kumimoji="0" sz="1200" smtClean="0">
                <a:solidFill>
                  <a:srgbClr val="003399"/>
                </a:solidFill>
              </a:defRPr>
            </a:lvl1pPr>
          </a:lstStyle>
          <a:p>
            <a:pPr>
              <a:defRPr/>
            </a:pPr>
            <a:r>
              <a:rPr lang="zh-TW" altLang="en-US" smtClean="0"/>
              <a:t>宇都宮ＩＴ推進課</a:t>
            </a:r>
            <a:endParaRPr lang="en-US" altLang="ja-JP"/>
          </a:p>
        </p:txBody>
      </p:sp>
      <p:sp>
        <p:nvSpPr>
          <p:cNvPr id="4104" name="Rectangle 8"/>
          <p:cNvSpPr>
            <a:spLocks noGrp="1" noChangeArrowheads="1"/>
          </p:cNvSpPr>
          <p:nvPr>
            <p:ph type="sldNum" sz="quarter" idx="4"/>
          </p:nvPr>
        </p:nvSpPr>
        <p:spPr bwMode="auto">
          <a:xfrm>
            <a:off x="7162800" y="6381750"/>
            <a:ext cx="1981200" cy="47625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kumimoji="0" sz="1200" smtClean="0">
                <a:solidFill>
                  <a:srgbClr val="003399"/>
                </a:solidFill>
              </a:defRPr>
            </a:lvl1pPr>
          </a:lstStyle>
          <a:p>
            <a:pPr>
              <a:defRPr/>
            </a:pPr>
            <a:fld id="{F9E7E728-BBE6-4F03-AE60-510695C0DC03}" type="slidenum">
              <a:rPr lang="en-US" altLang="ja-JP"/>
              <a:pPr>
                <a:defRPr/>
              </a:pPr>
              <a:t>‹#›</a:t>
            </a:fld>
            <a:endParaRPr lang="en-US" altLang="ja-JP"/>
          </a:p>
        </p:txBody>
      </p:sp>
      <p:sp>
        <p:nvSpPr>
          <p:cNvPr id="4110" name="Rectangle 14"/>
          <p:cNvSpPr>
            <a:spLocks noChangeArrowheads="1"/>
          </p:cNvSpPr>
          <p:nvPr/>
        </p:nvSpPr>
        <p:spPr bwMode="auto">
          <a:xfrm>
            <a:off x="533400" y="914400"/>
            <a:ext cx="80772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2pPr>
      <a:lvl3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3pPr>
      <a:lvl4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4pPr>
      <a:lvl5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5pPr>
      <a:lvl6pPr marL="457200" algn="l" rtl="0" fontAlgn="base">
        <a:spcBef>
          <a:spcPct val="0"/>
        </a:spcBef>
        <a:spcAft>
          <a:spcPct val="0"/>
        </a:spcAft>
        <a:defRPr kumimoji="1" sz="2800">
          <a:solidFill>
            <a:srgbClr val="003399"/>
          </a:solidFill>
          <a:latin typeface="Arial Narrow" pitchFamily="34" charset="0"/>
          <a:ea typeface="MS UI Gothic" pitchFamily="50" charset="-128"/>
        </a:defRPr>
      </a:lvl6pPr>
      <a:lvl7pPr marL="914400" algn="l" rtl="0" fontAlgn="base">
        <a:spcBef>
          <a:spcPct val="0"/>
        </a:spcBef>
        <a:spcAft>
          <a:spcPct val="0"/>
        </a:spcAft>
        <a:defRPr kumimoji="1" sz="2800">
          <a:solidFill>
            <a:srgbClr val="003399"/>
          </a:solidFill>
          <a:latin typeface="Arial Narrow" pitchFamily="34" charset="0"/>
          <a:ea typeface="MS UI Gothic" pitchFamily="50" charset="-128"/>
        </a:defRPr>
      </a:lvl7pPr>
      <a:lvl8pPr marL="1371600" algn="l" rtl="0" fontAlgn="base">
        <a:spcBef>
          <a:spcPct val="0"/>
        </a:spcBef>
        <a:spcAft>
          <a:spcPct val="0"/>
        </a:spcAft>
        <a:defRPr kumimoji="1" sz="2800">
          <a:solidFill>
            <a:srgbClr val="003399"/>
          </a:solidFill>
          <a:latin typeface="Arial Narrow" pitchFamily="34" charset="0"/>
          <a:ea typeface="MS UI Gothic" pitchFamily="50" charset="-128"/>
        </a:defRPr>
      </a:lvl8pPr>
      <a:lvl9pPr marL="1828800" algn="l" rtl="0" fontAlgn="base">
        <a:spcBef>
          <a:spcPct val="0"/>
        </a:spcBef>
        <a:spcAft>
          <a:spcPct val="0"/>
        </a:spcAft>
        <a:defRPr kumimoji="1" sz="2800">
          <a:solidFill>
            <a:srgbClr val="003399"/>
          </a:solidFill>
          <a:latin typeface="Arial Narrow" pitchFamily="34" charset="0"/>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hyperlink" Target="http://gcip.cgn.canon.co.jp/" TargetMode="External"/><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5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5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5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6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ja-JP" smtClean="0">
                <a:latin typeface="Times New Roman" pitchFamily="18" charset="0"/>
                <a:ea typeface="Meiryo UI" pitchFamily="50" charset="-128"/>
                <a:cs typeface="Times New Roman" pitchFamily="18" charset="0"/>
              </a:rPr>
              <a:t>Tài liệu đào tạo UiPath</a:t>
            </a:r>
            <a:r>
              <a:rPr lang="ja-JP" altLang="en-US" smtClean="0">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Step up</a:t>
            </a:r>
            <a:endParaRPr lang="ja-JP" altLang="en-US" dirty="0" smtClean="0">
              <a:latin typeface="Times New Roman" pitchFamily="18" charset="0"/>
              <a:ea typeface="Meiryo UI" pitchFamily="50" charset="-128"/>
              <a:cs typeface="Times New Roman" pitchFamily="18" charset="0"/>
            </a:endParaRPr>
          </a:p>
        </p:txBody>
      </p:sp>
      <p:sp>
        <p:nvSpPr>
          <p:cNvPr id="2" name="テキスト ボックス 1"/>
          <p:cNvSpPr txBox="1"/>
          <p:nvPr/>
        </p:nvSpPr>
        <p:spPr>
          <a:xfrm>
            <a:off x="4860032" y="5373216"/>
            <a:ext cx="4333238" cy="1200329"/>
          </a:xfrm>
          <a:prstGeom prst="rect">
            <a:avLst/>
          </a:prstGeom>
          <a:noFill/>
        </p:spPr>
        <p:txBody>
          <a:bodyPr wrap="none" rtlCol="0">
            <a:spAutoFit/>
          </a:bodyPr>
          <a:lstStyle/>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Bộ phận hệ thống thông tin và truyền thông</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mtClean="0">
                <a:solidFill>
                  <a:srgbClr val="003399"/>
                </a:solidFill>
                <a:latin typeface="Times New Roman" pitchFamily="18" charset="0"/>
                <a:ea typeface="Meiryo UI" panose="020B0604030504040204" pitchFamily="50" charset="-128"/>
                <a:cs typeface="Times New Roman" pitchFamily="18" charset="0"/>
              </a:rPr>
              <a:t>Trung tâm phát triển hệ thống IT</a:t>
            </a:r>
            <a:endParaRPr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Phòng thúc đẩy hệ thống IT 1,2</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mtClean="0">
                <a:solidFill>
                  <a:srgbClr val="003399"/>
                </a:solidFill>
                <a:latin typeface="Times New Roman" pitchFamily="18" charset="0"/>
                <a:ea typeface="Meiryo UI" panose="020B0604030504040204" pitchFamily="50" charset="-128"/>
                <a:cs typeface="Times New Roman" pitchFamily="18" charset="0"/>
              </a:rPr>
              <a:t>Công cụ tự động hóa SWG (Nhóm Skill up)</a:t>
            </a:r>
            <a:endParaRPr lang="en-US" altLang="ja-JP" dirty="0">
              <a:solidFill>
                <a:srgbClr val="003399"/>
              </a:solidFill>
              <a:latin typeface="Times New Roman" pitchFamily="18" charset="0"/>
              <a:ea typeface="Meiryo UI" panose="020B0604030504040204" pitchFamily="50" charset="-128"/>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1-3</a:t>
            </a:r>
            <a:r>
              <a:rPr lang="en-US" altLang="ja-JP" smtClean="0">
                <a:latin typeface="Times New Roman" pitchFamily="18" charset="0"/>
                <a:ea typeface="Meiryo UI" pitchFamily="50" charset="-128"/>
                <a:cs typeface="Times New Roman" pitchFamily="18" charset="0"/>
              </a:rPr>
              <a:t>. Nhìn lại tổng thể flow tạo automation</a:t>
            </a:r>
            <a:endParaRPr lang="ja-JP" altLang="ja-JP" dirty="0" smtClean="0">
              <a:latin typeface="Times New Roman" pitchFamily="18" charset="0"/>
              <a:ea typeface="Meiryo UI" pitchFamily="50" charset="-128"/>
              <a:cs typeface="Times New Roman" pitchFamily="18" charset="0"/>
            </a:endParaRPr>
          </a:p>
        </p:txBody>
      </p:sp>
      <p:sp>
        <p:nvSpPr>
          <p:cNvPr id="46" name="正方形/長方形 45"/>
          <p:cNvSpPr/>
          <p:nvPr/>
        </p:nvSpPr>
        <p:spPr bwMode="auto">
          <a:xfrm>
            <a:off x="4283968" y="1772816"/>
            <a:ext cx="1228238" cy="491282"/>
          </a:xfrm>
          <a:prstGeom prst="rect">
            <a:avLst/>
          </a:prstGeom>
          <a:noFill/>
          <a:ln w="19050">
            <a:solidFill>
              <a:srgbClr val="FFC000"/>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Tạo 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7" name="フローチャート: 端子 46"/>
          <p:cNvSpPr/>
          <p:nvPr/>
        </p:nvSpPr>
        <p:spPr bwMode="auto">
          <a:xfrm>
            <a:off x="201813" y="1340768"/>
            <a:ext cx="675873" cy="360040"/>
          </a:xfrm>
          <a:prstGeom prst="flowChartTerminator">
            <a:avLst/>
          </a:prstGeom>
          <a:noFill/>
          <a:ln w="19050">
            <a:solidFill>
              <a:srgbClr val="003399"/>
            </a:solidFill>
            <a:round/>
            <a:headEnd type="none" w="med" len="med"/>
            <a:tailEnd type="none" w="med" len="med"/>
          </a:ln>
        </p:spPr>
        <p:txBody>
          <a:bodyPr rtlCol="0" anchor="ctr"/>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Start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8" name="フローチャート: 端子 47"/>
          <p:cNvSpPr/>
          <p:nvPr/>
        </p:nvSpPr>
        <p:spPr bwMode="auto">
          <a:xfrm>
            <a:off x="8316416" y="1340768"/>
            <a:ext cx="648072" cy="360040"/>
          </a:xfrm>
          <a:prstGeom prst="flowChartTerminator">
            <a:avLst/>
          </a:prstGeom>
          <a:noFill/>
          <a:ln w="19050">
            <a:solidFill>
              <a:srgbClr val="003399"/>
            </a:solidFill>
            <a:round/>
            <a:headEnd type="none" w="med" len="med"/>
            <a:tailEnd type="none" w="med" len="med"/>
          </a:ln>
        </p:spPr>
        <p:txBody>
          <a:bodyPr rtlCol="0" anchor="ctr"/>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End</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49" name="直線矢印コネクタ 48"/>
          <p:cNvCxnSpPr>
            <a:stCxn id="47" idx="3"/>
            <a:endCxn id="48" idx="1"/>
          </p:cNvCxnSpPr>
          <p:nvPr/>
        </p:nvCxnSpPr>
        <p:spPr>
          <a:xfrm>
            <a:off x="877686" y="1520788"/>
            <a:ext cx="743873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bwMode="auto">
          <a:xfrm>
            <a:off x="977573" y="1340768"/>
            <a:ext cx="1656184" cy="360040"/>
          </a:xfrm>
          <a:prstGeom prst="rect">
            <a:avLst/>
          </a:prstGeom>
          <a:solidFill>
            <a:schemeClr val="bg1"/>
          </a:solidFill>
          <a:ln w="19050">
            <a:solidFill>
              <a:srgbClr val="003399"/>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Tạo project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1" name="正方形/長方形 50"/>
          <p:cNvSpPr/>
          <p:nvPr/>
        </p:nvSpPr>
        <p:spPr bwMode="auto">
          <a:xfrm>
            <a:off x="2872546" y="1340768"/>
            <a:ext cx="3891849" cy="360040"/>
          </a:xfrm>
          <a:prstGeom prst="rect">
            <a:avLst/>
          </a:prstGeom>
          <a:solidFill>
            <a:schemeClr val="bg1"/>
          </a:solidFill>
          <a:ln w="19050">
            <a:solidFill>
              <a:srgbClr val="003399"/>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Thực hiện automation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2" name="正方形/長方形 51"/>
          <p:cNvSpPr/>
          <p:nvPr/>
        </p:nvSpPr>
        <p:spPr bwMode="auto">
          <a:xfrm>
            <a:off x="2912399" y="1772816"/>
            <a:ext cx="1303663" cy="491282"/>
          </a:xfrm>
          <a:prstGeom prst="rect">
            <a:avLst/>
          </a:prstGeom>
          <a:noFill/>
          <a:ln w="19050">
            <a:solidFill>
              <a:srgbClr val="FFC000"/>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work flow</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3" name="正方形/長方形 52"/>
          <p:cNvSpPr/>
          <p:nvPr/>
        </p:nvSpPr>
        <p:spPr bwMode="auto">
          <a:xfrm>
            <a:off x="4572000" y="2708920"/>
            <a:ext cx="1800200" cy="269360"/>
          </a:xfrm>
          <a:prstGeom prst="rect">
            <a:avLst/>
          </a:prstGeom>
          <a:noFill/>
          <a:ln w="19050">
            <a:solidFill>
              <a:schemeClr val="bg1"/>
            </a:solidFill>
            <a:round/>
            <a:headEnd type="none" w="med" len="med"/>
            <a:tailEnd type="none" w="med" len="med"/>
          </a:ln>
        </p:spPr>
        <p:txBody>
          <a:bodyPr rtlCol="0" anchor="ct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Chức năng record</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4" name="正方形/長方形 53"/>
          <p:cNvSpPr/>
          <p:nvPr/>
        </p:nvSpPr>
        <p:spPr bwMode="auto">
          <a:xfrm>
            <a:off x="5580112" y="1779186"/>
            <a:ext cx="1184283" cy="491282"/>
          </a:xfrm>
          <a:prstGeom prst="rect">
            <a:avLst/>
          </a:prstGeom>
          <a:noFill/>
          <a:ln w="19050">
            <a:solidFill>
              <a:srgbClr val="FFC000"/>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Edit </a:t>
            </a:r>
          </a:p>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6" name="正方形/長方形 55"/>
          <p:cNvSpPr/>
          <p:nvPr/>
        </p:nvSpPr>
        <p:spPr bwMode="auto">
          <a:xfrm>
            <a:off x="6864282" y="1340768"/>
            <a:ext cx="1192234" cy="360040"/>
          </a:xfrm>
          <a:prstGeom prst="rect">
            <a:avLst/>
          </a:prstGeom>
          <a:solidFill>
            <a:schemeClr val="bg1"/>
          </a:solidFill>
          <a:ln w="19050">
            <a:solidFill>
              <a:srgbClr val="003399"/>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Gỡ lỗi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7" name="正方形/長方形 56"/>
          <p:cNvSpPr/>
          <p:nvPr/>
        </p:nvSpPr>
        <p:spPr bwMode="auto">
          <a:xfrm>
            <a:off x="8084395" y="1520788"/>
            <a:ext cx="144016" cy="144016"/>
          </a:xfrm>
          <a:prstGeom prst="rect">
            <a:avLst/>
          </a:prstGeom>
          <a:noFill/>
          <a:ln w="19050">
            <a:noFill/>
            <a:round/>
            <a:headEnd type="none" w="med" len="med"/>
            <a:tailEnd type="none" w="med" len="med"/>
          </a:ln>
        </p:spPr>
        <p:txBody>
          <a:bodyPr rtlCol="0" anchor="ctr"/>
          <a:lstStyle/>
          <a:p>
            <a:pPr algn="ctr"/>
            <a:endParaRPr kumimoji="1" lang="ja-JP" altLang="en-US">
              <a:solidFill>
                <a:srgbClr val="003399"/>
              </a:solidFill>
              <a:latin typeface="Times New Roman" pitchFamily="18" charset="0"/>
              <a:ea typeface="Meiryo UI" panose="020B0604030504040204" pitchFamily="50" charset="-128"/>
              <a:cs typeface="Times New Roman" pitchFamily="18" charset="0"/>
            </a:endParaRPr>
          </a:p>
        </p:txBody>
      </p:sp>
      <p:sp>
        <p:nvSpPr>
          <p:cNvPr id="58" name="正方形/長方形 57"/>
          <p:cNvSpPr/>
          <p:nvPr/>
        </p:nvSpPr>
        <p:spPr bwMode="auto">
          <a:xfrm>
            <a:off x="2672753" y="1510019"/>
            <a:ext cx="144016" cy="144016"/>
          </a:xfrm>
          <a:prstGeom prst="rect">
            <a:avLst/>
          </a:prstGeom>
          <a:noFill/>
          <a:ln w="19050">
            <a:noFill/>
            <a:round/>
            <a:headEnd type="none" w="med" len="med"/>
            <a:tailEnd type="none" w="med" len="med"/>
          </a:ln>
        </p:spPr>
        <p:txBody>
          <a:bodyPr rtlCol="0" anchor="ctr"/>
          <a:lstStyle/>
          <a:p>
            <a:pPr algn="ctr"/>
            <a:endParaRPr kumimoji="1" lang="ja-JP" altLang="en-US">
              <a:solidFill>
                <a:srgbClr val="003399"/>
              </a:solidFill>
              <a:latin typeface="Times New Roman" pitchFamily="18" charset="0"/>
              <a:ea typeface="Meiryo UI" panose="020B0604030504040204" pitchFamily="50" charset="-128"/>
              <a:cs typeface="Times New Roman" pitchFamily="18" charset="0"/>
            </a:endParaRPr>
          </a:p>
        </p:txBody>
      </p:sp>
      <p:cxnSp>
        <p:nvCxnSpPr>
          <p:cNvPr id="60" name="カギ線コネクタ 59"/>
          <p:cNvCxnSpPr>
            <a:stCxn id="57" idx="0"/>
            <a:endCxn id="58" idx="0"/>
          </p:cNvCxnSpPr>
          <p:nvPr/>
        </p:nvCxnSpPr>
        <p:spPr>
          <a:xfrm rot="16200000" flipV="1">
            <a:off x="5445198" y="-1190417"/>
            <a:ext cx="10769" cy="5411642"/>
          </a:xfrm>
          <a:prstGeom prst="bentConnector3">
            <a:avLst>
              <a:gd name="adj1" fmla="val 3733875"/>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bwMode="auto">
          <a:xfrm>
            <a:off x="1043608" y="1772816"/>
            <a:ext cx="1296144" cy="269360"/>
          </a:xfrm>
          <a:prstGeom prst="rect">
            <a:avLst/>
          </a:prstGeom>
          <a:noFill/>
          <a:ln w="19050">
            <a:solidFill>
              <a:srgbClr val="FFC000"/>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mới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7" name="正方形/長方形 86"/>
          <p:cNvSpPr/>
          <p:nvPr/>
        </p:nvSpPr>
        <p:spPr bwMode="auto">
          <a:xfrm>
            <a:off x="1043608" y="2312678"/>
            <a:ext cx="1296144" cy="269360"/>
          </a:xfrm>
          <a:prstGeom prst="rect">
            <a:avLst/>
          </a:prstGeom>
          <a:noFill/>
          <a:ln w="19050">
            <a:solidFill>
              <a:srgbClr val="FFC000"/>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Tải (load)</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8" name="テキスト ボックス 87"/>
          <p:cNvSpPr txBox="1"/>
          <p:nvPr/>
        </p:nvSpPr>
        <p:spPr>
          <a:xfrm>
            <a:off x="1457481" y="2013510"/>
            <a:ext cx="442750" cy="307777"/>
          </a:xfrm>
          <a:prstGeom prst="rect">
            <a:avLst/>
          </a:prstGeom>
          <a:noFill/>
        </p:spPr>
        <p:txBody>
          <a:bodyPr wrap="none" rtlCol="0">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OR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89" name="カギ線コネクタ 88"/>
          <p:cNvCxnSpPr>
            <a:stCxn id="90" idx="2"/>
            <a:endCxn id="53" idx="1"/>
          </p:cNvCxnSpPr>
          <p:nvPr/>
        </p:nvCxnSpPr>
        <p:spPr>
          <a:xfrm rot="16200000" flipH="1">
            <a:off x="4174252" y="2445852"/>
            <a:ext cx="590078" cy="2054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bwMode="auto">
          <a:xfrm>
            <a:off x="4294574" y="2109506"/>
            <a:ext cx="144016" cy="144016"/>
          </a:xfrm>
          <a:prstGeom prst="rect">
            <a:avLst/>
          </a:prstGeom>
          <a:noFill/>
          <a:ln w="19050">
            <a:noFill/>
            <a:round/>
            <a:headEnd type="none" w="med" len="med"/>
            <a:tailEnd type="none" w="med" len="med"/>
          </a:ln>
        </p:spPr>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sp>
        <p:nvSpPr>
          <p:cNvPr id="91" name="正方形/長方形 90"/>
          <p:cNvSpPr/>
          <p:nvPr/>
        </p:nvSpPr>
        <p:spPr bwMode="auto">
          <a:xfrm>
            <a:off x="4572000" y="2276872"/>
            <a:ext cx="2592288" cy="269360"/>
          </a:xfrm>
          <a:prstGeom prst="rect">
            <a:avLst/>
          </a:prstGeom>
          <a:noFill/>
          <a:ln w="19050">
            <a:noFill/>
            <a:round/>
            <a:headEnd type="none" w="med" len="med"/>
            <a:tailEnd type="none" w="med" len="med"/>
          </a:ln>
        </p:spPr>
        <p:txBody>
          <a:bodyPr rtlCol="0" anchor="ct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Các lệnh 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92" name="カギ線コネクタ 91"/>
          <p:cNvCxnSpPr>
            <a:stCxn id="90" idx="2"/>
            <a:endCxn id="91" idx="1"/>
          </p:cNvCxnSpPr>
          <p:nvPr/>
        </p:nvCxnSpPr>
        <p:spPr>
          <a:xfrm rot="16200000" flipH="1">
            <a:off x="4390276" y="2229828"/>
            <a:ext cx="158030" cy="2054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4934530" y="2492896"/>
            <a:ext cx="442750" cy="307777"/>
          </a:xfrm>
          <a:prstGeom prst="rect">
            <a:avLst/>
          </a:prstGeom>
          <a:noFill/>
        </p:spPr>
        <p:txBody>
          <a:bodyPr wrap="none" rtlCol="0">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OR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94" name="正方形/長方形 93"/>
          <p:cNvSpPr/>
          <p:nvPr/>
        </p:nvSpPr>
        <p:spPr bwMode="auto">
          <a:xfrm>
            <a:off x="2934693" y="2098962"/>
            <a:ext cx="144016" cy="144016"/>
          </a:xfrm>
          <a:prstGeom prst="rect">
            <a:avLst/>
          </a:prstGeom>
          <a:noFill/>
          <a:ln w="19050">
            <a:noFill/>
            <a:round/>
            <a:headEnd type="none" w="med" len="med"/>
            <a:tailEnd type="none" w="med" len="med"/>
          </a:ln>
        </p:spPr>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sp>
        <p:nvSpPr>
          <p:cNvPr id="95" name="正方形/長方形 94"/>
          <p:cNvSpPr/>
          <p:nvPr/>
        </p:nvSpPr>
        <p:spPr bwMode="auto">
          <a:xfrm>
            <a:off x="3150914" y="2326965"/>
            <a:ext cx="1133054" cy="381955"/>
          </a:xfrm>
          <a:prstGeom prst="rect">
            <a:avLst/>
          </a:prstGeom>
          <a:noFill/>
          <a:ln w="19050">
            <a:noFill/>
            <a:round/>
            <a:headEnd type="none" w="med" len="med"/>
            <a:tailEnd type="none" w="med" len="med"/>
          </a:ln>
        </p:spPr>
        <p:txBody>
          <a:bodyPr rtlCol="0" anchor="ct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Flowchart sequence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96" name="正方形/長方形 95"/>
          <p:cNvSpPr/>
          <p:nvPr/>
        </p:nvSpPr>
        <p:spPr bwMode="auto">
          <a:xfrm>
            <a:off x="2932925" y="2103161"/>
            <a:ext cx="144016" cy="144016"/>
          </a:xfrm>
          <a:prstGeom prst="rect">
            <a:avLst/>
          </a:prstGeom>
          <a:noFill/>
          <a:ln w="19050">
            <a:noFill/>
            <a:round/>
            <a:headEnd type="none" w="med" len="med"/>
            <a:tailEnd type="none" w="med" len="med"/>
          </a:ln>
        </p:spPr>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cxnSp>
        <p:nvCxnSpPr>
          <p:cNvPr id="97" name="カギ線コネクタ 96"/>
          <p:cNvCxnSpPr>
            <a:stCxn id="96" idx="2"/>
            <a:endCxn id="95" idx="1"/>
          </p:cNvCxnSpPr>
          <p:nvPr/>
        </p:nvCxnSpPr>
        <p:spPr>
          <a:xfrm rot="16200000" flipH="1">
            <a:off x="2942540" y="2309569"/>
            <a:ext cx="270766" cy="1459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p:cNvSpPr/>
          <p:nvPr/>
        </p:nvSpPr>
        <p:spPr bwMode="auto">
          <a:xfrm>
            <a:off x="6872233" y="1779186"/>
            <a:ext cx="1184283" cy="491282"/>
          </a:xfrm>
          <a:prstGeom prst="rect">
            <a:avLst/>
          </a:prstGeom>
          <a:noFill/>
          <a:ln w="19050">
            <a:solidFill>
              <a:srgbClr val="FFC000"/>
            </a:solidFill>
            <a:round/>
            <a:headEnd type="none" w="med" len="med"/>
            <a:tailEnd type="none" w="med" len="med"/>
          </a:ln>
        </p:spPr>
        <p:txBody>
          <a:bodyPr rtlCol="0" anchor="ctr"/>
          <a:lstStyle/>
          <a:p>
            <a:pPr algn="ct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Xử lý lỗi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99" name="表 98"/>
          <p:cNvGraphicFramePr>
            <a:graphicFrameLocks noGrp="1"/>
          </p:cNvGraphicFramePr>
          <p:nvPr>
            <p:extLst>
              <p:ext uri="{D42A27DB-BD31-4B8C-83A1-F6EECF244321}">
                <p14:modId xmlns:p14="http://schemas.microsoft.com/office/powerpoint/2010/main" val="2416152205"/>
              </p:ext>
            </p:extLst>
          </p:nvPr>
        </p:nvGraphicFramePr>
        <p:xfrm>
          <a:off x="251520" y="5085184"/>
          <a:ext cx="5524049" cy="1640160"/>
        </p:xfrm>
        <a:graphic>
          <a:graphicData uri="http://schemas.openxmlformats.org/drawingml/2006/table">
            <a:tbl>
              <a:tblPr>
                <a:tableStyleId>{5C22544A-7EE6-4342-B048-85BDC9FD1C3A}</a:tableStyleId>
              </a:tblPr>
              <a:tblGrid>
                <a:gridCol w="987545">
                  <a:extLst>
                    <a:ext uri="{9D8B030D-6E8A-4147-A177-3AD203B41FA5}">
                      <a16:colId xmlns:a16="http://schemas.microsoft.com/office/drawing/2014/main" val="311236145"/>
                    </a:ext>
                  </a:extLst>
                </a:gridCol>
                <a:gridCol w="4536504">
                  <a:extLst>
                    <a:ext uri="{9D8B030D-6E8A-4147-A177-3AD203B41FA5}">
                      <a16:colId xmlns:a16="http://schemas.microsoft.com/office/drawing/2014/main" val="2141506497"/>
                    </a:ext>
                  </a:extLst>
                </a:gridCol>
              </a:tblGrid>
              <a:tr h="152400">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Thuật</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ngữ</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Giải</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thích</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13330500"/>
                  </a:ext>
                </a:extLst>
              </a:tr>
              <a:tr h="190500">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Robot</a:t>
                      </a:r>
                      <a:endParaRPr lang="ja-JP" sz="1200" kern="10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Chương</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trình phần mềm được cài đặt vào PC/server để thực hiện workflow tự động hóa.</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extLst>
                  <a:ext uri="{0D108BD9-81ED-4DB2-BD59-A6C34878D82A}">
                    <a16:rowId xmlns:a16="http://schemas.microsoft.com/office/drawing/2014/main" val="2671465330"/>
                  </a:ext>
                </a:extLst>
              </a:tr>
              <a:tr h="190500">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Automation</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tc>
                  <a:txBody>
                    <a:bodyPr/>
                    <a:lstStyle/>
                    <a:p>
                      <a:pPr algn="just">
                        <a:spcAft>
                          <a:spcPts val="0"/>
                        </a:spcAft>
                      </a:pPr>
                      <a:r>
                        <a:rPr lang="en-US" sz="1200" kern="100" smtClean="0">
                          <a:solidFill>
                            <a:srgbClr val="003399"/>
                          </a:solidFill>
                          <a:effectLst/>
                          <a:latin typeface="Times New Roman" pitchFamily="18" charset="0"/>
                          <a:ea typeface="Meiryo UI" panose="020B0604030504040204" pitchFamily="50" charset="-128"/>
                          <a:cs typeface="Times New Roman" pitchFamily="18" charset="0"/>
                        </a:rPr>
                        <a:t>Là</a:t>
                      </a:r>
                      <a:r>
                        <a:rPr lang="en-US" sz="1200" kern="100" baseline="0" smtClean="0">
                          <a:solidFill>
                            <a:srgbClr val="003399"/>
                          </a:solidFill>
                          <a:effectLst/>
                          <a:latin typeface="Times New Roman" pitchFamily="18" charset="0"/>
                          <a:ea typeface="Meiryo UI" panose="020B0604030504040204" pitchFamily="50" charset="-128"/>
                          <a:cs typeface="Times New Roman" pitchFamily="18" charset="0"/>
                        </a:rPr>
                        <a:t> tiến trình tự động hóa được định nghĩa là 1 chuỗi các thao tác của </a:t>
                      </a:r>
                      <a:r>
                        <a:rPr lang="en-US" sz="1200" kern="100" smtClean="0">
                          <a:solidFill>
                            <a:srgbClr val="003399"/>
                          </a:solidFill>
                          <a:effectLst/>
                          <a:latin typeface="Times New Roman" pitchFamily="18" charset="0"/>
                          <a:ea typeface="Meiryo UI" panose="020B0604030504040204" pitchFamily="50" charset="-128"/>
                          <a:cs typeface="Times New Roman" pitchFamily="18" charset="0"/>
                        </a:rPr>
                        <a:t>PC</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p>
                      <a:pPr algn="just">
                        <a:spcAft>
                          <a:spcPts val="0"/>
                        </a:spcAft>
                      </a:pPr>
                      <a:r>
                        <a:rPr lang="en-US" sz="1200" kern="100" smtClean="0">
                          <a:solidFill>
                            <a:srgbClr val="003399"/>
                          </a:solidFill>
                          <a:effectLst/>
                          <a:latin typeface="Times New Roman" pitchFamily="18" charset="0"/>
                          <a:ea typeface="Meiryo UI" panose="020B0604030504040204" pitchFamily="50" charset="-128"/>
                          <a:cs typeface="Times New Roman" pitchFamily="18" charset="0"/>
                        </a:rPr>
                        <a:t>Đây</a:t>
                      </a:r>
                      <a:r>
                        <a:rPr lang="en-US" sz="1200" kern="100" baseline="0" smtClean="0">
                          <a:solidFill>
                            <a:srgbClr val="003399"/>
                          </a:solidFill>
                          <a:effectLst/>
                          <a:latin typeface="Times New Roman" pitchFamily="18" charset="0"/>
                          <a:ea typeface="Meiryo UI" panose="020B0604030504040204" pitchFamily="50" charset="-128"/>
                          <a:cs typeface="Times New Roman" pitchFamily="18" charset="0"/>
                        </a:rPr>
                        <a:t> chính là thành quả được bảo bởi công cụ phát triển </a:t>
                      </a:r>
                      <a:r>
                        <a:rPr lang="en-US" sz="1200" kern="100" smtClean="0">
                          <a:solidFill>
                            <a:srgbClr val="003399"/>
                          </a:solidFill>
                          <a:effectLst/>
                          <a:latin typeface="Times New Roman" pitchFamily="18" charset="0"/>
                          <a:ea typeface="Meiryo UI" panose="020B0604030504040204" pitchFamily="50" charset="-128"/>
                          <a:cs typeface="Times New Roman" pitchFamily="18" charset="0"/>
                        </a:rPr>
                        <a:t>RPA</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extLst>
                  <a:ext uri="{0D108BD9-81ED-4DB2-BD59-A6C34878D82A}">
                    <a16:rowId xmlns:a16="http://schemas.microsoft.com/office/drawing/2014/main" val="1025449602"/>
                  </a:ext>
                </a:extLst>
              </a:tr>
              <a:tr h="190500">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Project</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Khái</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niệm quản lý tự động hóa (Mối quan hệ 1 project 1 automation)</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extLst>
                  <a:ext uri="{0D108BD9-81ED-4DB2-BD59-A6C34878D82A}">
                    <a16:rowId xmlns:a16="http://schemas.microsoft.com/office/drawing/2014/main" val="1721919159"/>
                  </a:ext>
                </a:extLst>
              </a:tr>
              <a:tr h="190500">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Activity</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tc>
                  <a:txBody>
                    <a:bodyPr/>
                    <a:lstStyle/>
                    <a:p>
                      <a:pPr algn="just">
                        <a:spcAft>
                          <a:spcPts val="0"/>
                        </a:spcAft>
                      </a:pP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Lệnh</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của </a:t>
                      </a: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UiPath</a:t>
                      </a:r>
                      <a:r>
                        <a:rPr lang="ja-JP" altLang="en-US" sz="1200" kern="100" smtClean="0">
                          <a:solidFill>
                            <a:srgbClr val="003399"/>
                          </a:solidFill>
                          <a:effectLst/>
                          <a:latin typeface="Times New Roman" pitchFamily="18" charset="0"/>
                          <a:ea typeface="Meiryo UI" panose="020B0604030504040204" pitchFamily="50" charset="-128"/>
                          <a:cs typeface="Times New Roman" pitchFamily="18" charset="0"/>
                        </a:rPr>
                        <a:t> </a:t>
                      </a:r>
                      <a:r>
                        <a:rPr lang="en-US" altLang="ja-JP" sz="1200" kern="100" smtClean="0">
                          <a:solidFill>
                            <a:srgbClr val="003399"/>
                          </a:solidFill>
                          <a:effectLst/>
                          <a:latin typeface="Times New Roman" pitchFamily="18" charset="0"/>
                          <a:ea typeface="Meiryo UI" panose="020B0604030504040204" pitchFamily="50" charset="-128"/>
                          <a:cs typeface="Times New Roman" pitchFamily="18" charset="0"/>
                        </a:rPr>
                        <a:t>(Nhấn</a:t>
                      </a:r>
                      <a:r>
                        <a:rPr lang="en-US" altLang="ja-JP" sz="1200" kern="100" baseline="0" smtClean="0">
                          <a:solidFill>
                            <a:srgbClr val="003399"/>
                          </a:solidFill>
                          <a:effectLst/>
                          <a:latin typeface="Times New Roman" pitchFamily="18" charset="0"/>
                          <a:ea typeface="Meiryo UI" panose="020B0604030504040204" pitchFamily="50" charset="-128"/>
                          <a:cs typeface="Times New Roman" pitchFamily="18" charset="0"/>
                        </a:rPr>
                        <a:t> nút, ấn phím…)</a:t>
                      </a:r>
                      <a:endParaRPr lang="ja-JP" sz="1200" kern="1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36000" marB="36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tcPr>
                </a:tc>
                <a:extLst>
                  <a:ext uri="{0D108BD9-81ED-4DB2-BD59-A6C34878D82A}">
                    <a16:rowId xmlns:a16="http://schemas.microsoft.com/office/drawing/2014/main" val="1348267189"/>
                  </a:ext>
                </a:extLst>
              </a:tr>
            </a:tbl>
          </a:graphicData>
        </a:graphic>
      </p:graphicFrame>
      <p:pic>
        <p:nvPicPr>
          <p:cNvPr id="100" name="図 99"/>
          <p:cNvPicPr>
            <a:picLocks noChangeAspect="1"/>
          </p:cNvPicPr>
          <p:nvPr/>
        </p:nvPicPr>
        <p:blipFill>
          <a:blip r:embed="rId2" cstate="print"/>
          <a:stretch>
            <a:fillRect/>
          </a:stretch>
        </p:blipFill>
        <p:spPr>
          <a:xfrm>
            <a:off x="251520" y="3292865"/>
            <a:ext cx="1725827" cy="1100845"/>
          </a:xfrm>
          <a:prstGeom prst="rect">
            <a:avLst/>
          </a:prstGeom>
          <a:ln>
            <a:solidFill>
              <a:schemeClr val="accent4"/>
            </a:solidFill>
          </a:ln>
        </p:spPr>
      </p:pic>
      <p:sp>
        <p:nvSpPr>
          <p:cNvPr id="101" name="正方形/長方形 100"/>
          <p:cNvSpPr/>
          <p:nvPr/>
        </p:nvSpPr>
        <p:spPr>
          <a:xfrm>
            <a:off x="37519" y="4426122"/>
            <a:ext cx="2122697" cy="461665"/>
          </a:xfrm>
          <a:prstGeom prst="rect">
            <a:avLst/>
          </a:prstGeom>
        </p:spPr>
        <p:txBody>
          <a:bodyPr wrap="none">
            <a:spAutoFit/>
          </a:bodyP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①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Đọc project mới (start) hoặc</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 project tải lên (Open)</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103" name="図 102"/>
          <p:cNvPicPr>
            <a:picLocks noChangeAspect="1"/>
          </p:cNvPicPr>
          <p:nvPr/>
        </p:nvPicPr>
        <p:blipFill>
          <a:blip r:embed="rId3" cstate="print"/>
          <a:stretch>
            <a:fillRect/>
          </a:stretch>
        </p:blipFill>
        <p:spPr>
          <a:xfrm>
            <a:off x="2555776" y="3298094"/>
            <a:ext cx="1565745" cy="1103833"/>
          </a:xfrm>
          <a:prstGeom prst="rect">
            <a:avLst/>
          </a:prstGeom>
          <a:ln>
            <a:solidFill>
              <a:srgbClr val="003399"/>
            </a:solidFill>
          </a:ln>
        </p:spPr>
      </p:pic>
      <p:sp>
        <p:nvSpPr>
          <p:cNvPr id="104" name="正方形/長方形 103"/>
          <p:cNvSpPr/>
          <p:nvPr/>
        </p:nvSpPr>
        <p:spPr>
          <a:xfrm>
            <a:off x="251520" y="2996952"/>
            <a:ext cx="1366080" cy="307777"/>
          </a:xfrm>
          <a:prstGeom prst="rect">
            <a:avLst/>
          </a:prstGeom>
        </p:spPr>
        <p:txBody>
          <a:bodyPr wrap="none">
            <a:spAutoFit/>
          </a:bodyPr>
          <a:lstStyle/>
          <a:p>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project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105" name="正方形/長方形 104"/>
          <p:cNvSpPr/>
          <p:nvPr/>
        </p:nvSpPr>
        <p:spPr>
          <a:xfrm>
            <a:off x="2435639" y="2996952"/>
            <a:ext cx="1609736" cy="307777"/>
          </a:xfrm>
          <a:prstGeom prst="rect">
            <a:avLst/>
          </a:prstGeom>
        </p:spPr>
        <p:txBody>
          <a:bodyPr wrap="none">
            <a:spAutoFit/>
          </a:bodyPr>
          <a:lstStyle/>
          <a:p>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work flow</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106" name="図 105"/>
          <p:cNvPicPr>
            <a:picLocks noChangeAspect="1"/>
          </p:cNvPicPr>
          <p:nvPr/>
        </p:nvPicPr>
        <p:blipFill>
          <a:blip r:embed="rId4" cstate="print"/>
          <a:stretch>
            <a:fillRect/>
          </a:stretch>
        </p:blipFill>
        <p:spPr>
          <a:xfrm>
            <a:off x="4220861" y="3314338"/>
            <a:ext cx="1457525" cy="1071343"/>
          </a:xfrm>
          <a:prstGeom prst="rect">
            <a:avLst/>
          </a:prstGeom>
          <a:ln>
            <a:solidFill>
              <a:srgbClr val="003399"/>
            </a:solidFill>
          </a:ln>
        </p:spPr>
      </p:pic>
      <p:sp>
        <p:nvSpPr>
          <p:cNvPr id="107" name="正方形/長方形 106"/>
          <p:cNvSpPr/>
          <p:nvPr/>
        </p:nvSpPr>
        <p:spPr>
          <a:xfrm>
            <a:off x="2501369" y="4433919"/>
            <a:ext cx="3173113" cy="646331"/>
          </a:xfrm>
          <a:prstGeom prst="rect">
            <a:avLst/>
          </a:prstGeom>
        </p:spPr>
        <p:txBody>
          <a:bodyPr wrap="none">
            <a:spAutoFit/>
          </a:bodyP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②</a:t>
            </a:r>
            <a:r>
              <a:rPr lang="en-US" altLang="ja-JP" sz="1200" smtClean="0">
                <a:solidFill>
                  <a:srgbClr val="003399"/>
                </a:solidFill>
                <a:latin typeface="Times New Roman" pitchFamily="18" charset="0"/>
                <a:ea typeface="Meiryo UI" panose="020B0604030504040204" pitchFamily="50" charset="-128"/>
                <a:cs typeface="Times New Roman" pitchFamily="18" charset="0"/>
              </a:rPr>
              <a:t>Xây dựng cấu trúc để thực hiện activity</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p>
            <a:r>
              <a:rPr lang="ja-JP" altLang="en-US" sz="1200">
                <a:solidFill>
                  <a:srgbClr val="003399"/>
                </a:solidFill>
                <a:latin typeface="Times New Roman" pitchFamily="18" charset="0"/>
                <a:ea typeface="Meiryo UI" panose="020B0604030504040204" pitchFamily="50" charset="-128"/>
                <a:cs typeface="Times New Roman" pitchFamily="18" charset="0"/>
              </a:rPr>
              <a:t>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 Vì ngay sau khi thực hiện tạo mới project là</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 cấu trúc trắng nên cần tạo flow chart</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109" name="正方形/長方形 108"/>
          <p:cNvSpPr/>
          <p:nvPr/>
        </p:nvSpPr>
        <p:spPr>
          <a:xfrm>
            <a:off x="5974095" y="2996952"/>
            <a:ext cx="1406154" cy="307777"/>
          </a:xfrm>
          <a:prstGeom prst="rect">
            <a:avLst/>
          </a:prstGeom>
        </p:spPr>
        <p:txBody>
          <a:bodyPr wrap="none">
            <a:spAutoFit/>
          </a:bodyPr>
          <a:lstStyle/>
          <a:p>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activity</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110" name="図 109"/>
          <p:cNvPicPr>
            <a:picLocks noChangeAspect="1"/>
          </p:cNvPicPr>
          <p:nvPr/>
        </p:nvPicPr>
        <p:blipFill>
          <a:blip r:embed="rId5" cstate="print"/>
          <a:stretch>
            <a:fillRect/>
          </a:stretch>
        </p:blipFill>
        <p:spPr>
          <a:xfrm>
            <a:off x="7014352" y="3342604"/>
            <a:ext cx="1372907" cy="1141990"/>
          </a:xfrm>
          <a:prstGeom prst="rect">
            <a:avLst/>
          </a:prstGeom>
        </p:spPr>
      </p:pic>
      <p:sp>
        <p:nvSpPr>
          <p:cNvPr id="111" name="正方形/長方形 110"/>
          <p:cNvSpPr/>
          <p:nvPr/>
        </p:nvSpPr>
        <p:spPr>
          <a:xfrm>
            <a:off x="5834269" y="4796986"/>
            <a:ext cx="3265765" cy="2123658"/>
          </a:xfrm>
          <a:prstGeom prst="rect">
            <a:avLst/>
          </a:prstGeom>
        </p:spPr>
        <p:txBody>
          <a:bodyPr wrap="square">
            <a:spAutoFit/>
          </a:bodyP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③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Có 2 phương pháp thực hiện activity</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p>
            <a:pPr marL="171450" indent="-171450">
              <a:buFont typeface="Wingdings" panose="05000000000000000000" pitchFamily="2" charset="2"/>
              <a:buChar char="ü"/>
            </a:pPr>
            <a:r>
              <a:rPr lang="en-US" altLang="ja-JP" sz="1200" smtClean="0">
                <a:solidFill>
                  <a:srgbClr val="003399"/>
                </a:solidFill>
                <a:latin typeface="Times New Roman" pitchFamily="18" charset="0"/>
                <a:ea typeface="Meiryo UI" panose="020B0604030504040204" pitchFamily="50" charset="-128"/>
                <a:cs typeface="Times New Roman" pitchFamily="18" charset="0"/>
              </a:rPr>
              <a:t>Chức năng record</a:t>
            </a:r>
            <a:r>
              <a:rPr lang="en-US" altLang="ja-JP" sz="1200">
                <a:solidFill>
                  <a:srgbClr val="003399"/>
                </a:solidFill>
                <a:latin typeface="Times New Roman" pitchFamily="18" charset="0"/>
                <a:ea typeface="Meiryo UI" panose="020B0604030504040204" pitchFamily="50" charset="-128"/>
                <a:cs typeface="Times New Roman" pitchFamily="18" charset="0"/>
              </a:rPr>
              <a:t/>
            </a:r>
            <a:br>
              <a:rPr lang="en-US" altLang="ja-JP" sz="1200">
                <a:solidFill>
                  <a:srgbClr val="003399"/>
                </a:solidFill>
                <a:latin typeface="Times New Roman" pitchFamily="18" charset="0"/>
                <a:ea typeface="Meiryo UI" panose="020B0604030504040204" pitchFamily="50" charset="-128"/>
                <a:cs typeface="Times New Roman" pitchFamily="18" charset="0"/>
              </a:rPr>
            </a:br>
            <a:r>
              <a:rPr lang="en-US" altLang="ja-JP" sz="1200" smtClean="0">
                <a:solidFill>
                  <a:srgbClr val="003399"/>
                </a:solidFill>
                <a:latin typeface="Times New Roman" pitchFamily="18" charset="0"/>
                <a:ea typeface="Meiryo UI" panose="020B0604030504040204" pitchFamily="50" charset="-128"/>
                <a:cs typeface="Times New Roman" pitchFamily="18" charset="0"/>
              </a:rPr>
              <a:t>Phương pháp record thao tác thực tế để tạo activity tự động</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pPr marL="171450" indent="-171450">
              <a:buFont typeface="Wingdings" panose="05000000000000000000" pitchFamily="2" charset="2"/>
              <a:buChar char="ü"/>
            </a:pPr>
            <a:r>
              <a:rPr lang="en-US" altLang="ja-JP" sz="1200" smtClean="0">
                <a:solidFill>
                  <a:srgbClr val="003399"/>
                </a:solidFill>
                <a:latin typeface="Times New Roman" pitchFamily="18" charset="0"/>
                <a:ea typeface="Meiryo UI" panose="020B0604030504040204" pitchFamily="50" charset="-128"/>
                <a:cs typeface="Times New Roman" pitchFamily="18" charset="0"/>
              </a:rPr>
              <a:t>Các lệnh activity</a:t>
            </a:r>
            <a:r>
              <a:rPr lang="en-US" altLang="ja-JP" sz="1200">
                <a:solidFill>
                  <a:srgbClr val="003399"/>
                </a:solidFill>
                <a:latin typeface="Times New Roman" pitchFamily="18" charset="0"/>
                <a:ea typeface="Meiryo UI" panose="020B0604030504040204" pitchFamily="50" charset="-128"/>
                <a:cs typeface="Times New Roman" pitchFamily="18" charset="0"/>
              </a:rPr>
              <a:t/>
            </a:r>
            <a:br>
              <a:rPr lang="en-US" altLang="ja-JP" sz="1200">
                <a:solidFill>
                  <a:srgbClr val="003399"/>
                </a:solidFill>
                <a:latin typeface="Times New Roman" pitchFamily="18" charset="0"/>
                <a:ea typeface="Meiryo UI" panose="020B0604030504040204" pitchFamily="50" charset="-128"/>
                <a:cs typeface="Times New Roman" pitchFamily="18" charset="0"/>
              </a:rPr>
            </a:br>
            <a:r>
              <a:rPr lang="en-US" altLang="ja-JP" sz="1200" smtClean="0">
                <a:solidFill>
                  <a:srgbClr val="003399"/>
                </a:solidFill>
                <a:latin typeface="Times New Roman" pitchFamily="18" charset="0"/>
                <a:ea typeface="Meiryo UI" panose="020B0604030504040204" pitchFamily="50" charset="-128"/>
                <a:cs typeface="Times New Roman" pitchFamily="18" charset="0"/>
              </a:rPr>
              <a:t>Phương pháp thiết lập activity thủ công</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p>
            <a:r>
              <a:rPr lang="ja-JP" altLang="en-US" sz="1200" dirty="0">
                <a:solidFill>
                  <a:srgbClr val="003399"/>
                </a:solidFill>
                <a:latin typeface="Times New Roman" pitchFamily="18" charset="0"/>
                <a:ea typeface="Meiryo UI" panose="020B0604030504040204" pitchFamily="50" charset="-128"/>
                <a:cs typeface="Times New Roman" pitchFamily="18" charset="0"/>
              </a:rPr>
              <a:t>　</a:t>
            </a:r>
            <a:r>
              <a:rPr lang="ja-JP" altLang="en-US" sz="1200" dirty="0" smtClean="0">
                <a:solidFill>
                  <a:srgbClr val="003399"/>
                </a:solidFill>
                <a:latin typeface="Times New Roman" pitchFamily="18" charset="0"/>
                <a:ea typeface="Meiryo UI" panose="020B0604030504040204" pitchFamily="50" charset="-128"/>
                <a:cs typeface="Times New Roman" pitchFamily="18" charset="0"/>
              </a:rPr>
              <a:t>　　</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Thông thường, người ta sẽ tạo bằng chức năng record đến một mức độ nhất định rồi sau đó bổ sung các process còn thiếu (câu điều kiện…) bằng các activity</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112" name="正方形/長方形 111"/>
          <p:cNvSpPr/>
          <p:nvPr/>
        </p:nvSpPr>
        <p:spPr>
          <a:xfrm>
            <a:off x="7987939" y="2996952"/>
            <a:ext cx="848309" cy="276999"/>
          </a:xfrm>
          <a:prstGeom prst="rect">
            <a:avLst/>
          </a:prstGeom>
        </p:spPr>
        <p:txBody>
          <a:bodyPr wrap="non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Nút record</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3" name="正方形/長方形 112"/>
          <p:cNvSpPr/>
          <p:nvPr/>
        </p:nvSpPr>
        <p:spPr bwMode="auto">
          <a:xfrm>
            <a:off x="7323136" y="3340030"/>
            <a:ext cx="144016" cy="13468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14" name="正方形/長方形 113"/>
          <p:cNvSpPr/>
          <p:nvPr/>
        </p:nvSpPr>
        <p:spPr bwMode="auto">
          <a:xfrm>
            <a:off x="7049888" y="3666239"/>
            <a:ext cx="417264" cy="846815"/>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15" name="正方形/長方形 114"/>
          <p:cNvSpPr/>
          <p:nvPr/>
        </p:nvSpPr>
        <p:spPr>
          <a:xfrm>
            <a:off x="6012160" y="3933056"/>
            <a:ext cx="861774" cy="461665"/>
          </a:xfrm>
          <a:prstGeom prst="rect">
            <a:avLst/>
          </a:prstGeom>
        </p:spPr>
        <p:txBody>
          <a:bodyPr wrap="none" rIns="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Danh sách </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lệnh activity</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116" name="直線矢印コネクタ 115"/>
          <p:cNvCxnSpPr>
            <a:stCxn id="112" idx="1"/>
            <a:endCxn id="113" idx="3"/>
          </p:cNvCxnSpPr>
          <p:nvPr/>
        </p:nvCxnSpPr>
        <p:spPr>
          <a:xfrm flipH="1">
            <a:off x="7467152" y="3135452"/>
            <a:ext cx="520787" cy="271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15" idx="3"/>
            <a:endCxn id="114" idx="1"/>
          </p:cNvCxnSpPr>
          <p:nvPr/>
        </p:nvCxnSpPr>
        <p:spPr>
          <a:xfrm flipV="1">
            <a:off x="6873934" y="4089647"/>
            <a:ext cx="175954" cy="742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9" name="下矢印 118"/>
          <p:cNvSpPr/>
          <p:nvPr/>
        </p:nvSpPr>
        <p:spPr bwMode="auto">
          <a:xfrm rot="16200000">
            <a:off x="5790154" y="3633103"/>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20" name="下矢印 119"/>
          <p:cNvSpPr/>
          <p:nvPr/>
        </p:nvSpPr>
        <p:spPr bwMode="auto">
          <a:xfrm rot="16200000">
            <a:off x="2074842" y="3599734"/>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623756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560" y="2852936"/>
            <a:ext cx="8001000" cy="864096"/>
          </a:xfrm>
        </p:spPr>
        <p:txBody>
          <a:bodyPr/>
          <a:lstStyle/>
          <a:p>
            <a:pPr eaLnBrk="1" hangingPunct="1"/>
            <a:r>
              <a:rPr lang="en-US" altLang="ja-JP" sz="4800" dirty="0" smtClean="0">
                <a:latin typeface="Times New Roman" pitchFamily="18" charset="0"/>
                <a:ea typeface="Meiryo UI" pitchFamily="50" charset="-128"/>
                <a:cs typeface="Times New Roman" pitchFamily="18" charset="0"/>
              </a:rPr>
              <a:t>2</a:t>
            </a:r>
            <a:r>
              <a:rPr lang="en-US" altLang="ja-JP" sz="4800" smtClean="0">
                <a:latin typeface="Times New Roman" pitchFamily="18" charset="0"/>
                <a:ea typeface="Meiryo UI" pitchFamily="50" charset="-128"/>
                <a:cs typeface="Times New Roman" pitchFamily="18" charset="0"/>
              </a:rPr>
              <a:t>. Kiến thức bổ trợ lập trình</a:t>
            </a:r>
            <a:endParaRPr lang="ja-JP" altLang="ja-JP" sz="4800"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611560" y="4509120"/>
            <a:ext cx="8354851" cy="1477328"/>
          </a:xfrm>
          <a:prstGeom prst="rect">
            <a:avLst/>
          </a:prstGeom>
          <a:noFill/>
        </p:spPr>
        <p:txBody>
          <a:bodyPr wrap="none" rtlCol="0">
            <a:spAutoFit/>
          </a:bodyPr>
          <a:lstStyle/>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“Thiếu kiến thức lập trình” là câu phàn nàn thường xuyên nghe được khi tiến hành RPA.</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Trên thực tế, trong tất cả các công cụ RPA bao gồm cả UiPath đều cần có kiến thức lập</a:t>
            </a: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trình như biến và kiểu dữ liệu.</a:t>
            </a: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Trong chương này, chúng tôi sẽ </a:t>
            </a:r>
            <a:r>
              <a:rPr lang="en-US" altLang="ja-JP" smtClean="0">
                <a:solidFill>
                  <a:srgbClr val="003399"/>
                </a:solidFill>
                <a:latin typeface="Times New Roman" pitchFamily="18" charset="0"/>
                <a:ea typeface="Meiryo UI" panose="020B0604030504040204" pitchFamily="50" charset="-128"/>
                <a:cs typeface="Times New Roman" pitchFamily="18" charset="0"/>
              </a:rPr>
              <a:t>chia sẽ </a:t>
            </a:r>
            <a:r>
              <a:rPr kumimoji="1" lang="en-US" altLang="ja-JP" smtClean="0">
                <a:solidFill>
                  <a:srgbClr val="003399"/>
                </a:solidFill>
                <a:latin typeface="Times New Roman" pitchFamily="18" charset="0"/>
                <a:ea typeface="Meiryo UI" panose="020B0604030504040204" pitchFamily="50" charset="-128"/>
                <a:cs typeface="Times New Roman" pitchFamily="18" charset="0"/>
              </a:rPr>
              <a:t>những tri thức tối thiểu cần thiết để tạo </a:t>
            </a: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Automation bằng UiPath.</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98213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a:latin typeface="Times New Roman" pitchFamily="18" charset="0"/>
                <a:ea typeface="Meiryo UI" pitchFamily="50" charset="-128"/>
                <a:cs typeface="Times New Roman" pitchFamily="18" charset="0"/>
              </a:rPr>
              <a:t>2</a:t>
            </a:r>
            <a:r>
              <a:rPr lang="en-US" altLang="ja-JP" dirty="0" smtClean="0">
                <a:latin typeface="Times New Roman" pitchFamily="18" charset="0"/>
                <a:ea typeface="Meiryo UI" pitchFamily="50" charset="-128"/>
                <a:cs typeface="Times New Roman" pitchFamily="18" charset="0"/>
              </a:rPr>
              <a:t>-1</a:t>
            </a:r>
            <a:r>
              <a:rPr lang="en-US" altLang="ja-JP" smtClean="0">
                <a:latin typeface="Times New Roman" pitchFamily="18" charset="0"/>
                <a:ea typeface="Meiryo UI" pitchFamily="50" charset="-128"/>
                <a:cs typeface="Times New Roman" pitchFamily="18" charset="0"/>
              </a:rPr>
              <a:t>. Biến là gì?</a:t>
            </a:r>
            <a:endParaRPr lang="ja-JP" altLang="ja-JP" dirty="0" smtClean="0">
              <a:latin typeface="Times New Roman" pitchFamily="18" charset="0"/>
              <a:ea typeface="Meiryo UI" pitchFamily="50" charset="-128"/>
              <a:cs typeface="Times New Roman" pitchFamily="18" charset="0"/>
            </a:endParaRPr>
          </a:p>
        </p:txBody>
      </p:sp>
      <p:sp>
        <p:nvSpPr>
          <p:cNvPr id="2" name="正方形/長方形 1"/>
          <p:cNvSpPr/>
          <p:nvPr/>
        </p:nvSpPr>
        <p:spPr>
          <a:xfrm>
            <a:off x="467544" y="1079251"/>
            <a:ext cx="8496944" cy="4832092"/>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Chương trình là một chuỗi các chỉ thị để khi nhập dữ liệu nào đó từ bên ngoài thì sẽ đưa ra được dữ liệu nào đó bằng cách tiến hành process dựa trên dữ liệu đầu vào.</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Ngoài ra, ở trong 1 chương trình cũng tồn tại nhiều dữ liệu hoặc đối tượng (object) được sử dụng để tiến hành nhiều process trong đó.</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Biến là nơi để đưa những dữ liệu như giá trị số hoặc kí tự vào. Người ta đặt tên thích hợp cho biến để dễ nhận biết.</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Ví dụ thử lập một chương trình tính thuế tiêu thụ</a:t>
            </a:r>
          </a:p>
          <a:p>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Đương nhiên, nếu tính trực tiếp 3,000×0.08 thì đáp án đưa ra vẫn giống như vậy.Tuy nhiên, trong trường hợp muốn tính thuế tiêu thụ liên tiếp cho nhiều giá trị khác nhau thì nếu định nghĩa mối quan hệ giữa giá và thuế  tiêu thụ thì nếu thay đổi giá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price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thì vẫn có thể dễ dàng tính được thuế tiêu thụ</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3" name="表 2"/>
          <p:cNvGraphicFramePr>
            <a:graphicFrameLocks noGrp="1"/>
          </p:cNvGraphicFramePr>
          <p:nvPr>
            <p:extLst>
              <p:ext uri="{D42A27DB-BD31-4B8C-83A1-F6EECF244321}">
                <p14:modId xmlns:p14="http://schemas.microsoft.com/office/powerpoint/2010/main" val="430371540"/>
              </p:ext>
            </p:extLst>
          </p:nvPr>
        </p:nvGraphicFramePr>
        <p:xfrm>
          <a:off x="784206" y="2752928"/>
          <a:ext cx="8036265" cy="748080"/>
        </p:xfrm>
        <a:graphic>
          <a:graphicData uri="http://schemas.openxmlformats.org/drawingml/2006/table">
            <a:tbl>
              <a:tblPr firstRow="1" bandRow="1">
                <a:tableStyleId>{5C22544A-7EE6-4342-B048-85BDC9FD1C3A}</a:tableStyleId>
              </a:tblPr>
              <a:tblGrid>
                <a:gridCol w="1769453">
                  <a:extLst>
                    <a:ext uri="{9D8B030D-6E8A-4147-A177-3AD203B41FA5}">
                      <a16:colId xmlns:a16="http://schemas.microsoft.com/office/drawing/2014/main" val="3247370566"/>
                    </a:ext>
                  </a:extLst>
                </a:gridCol>
                <a:gridCol w="6266812">
                  <a:extLst>
                    <a:ext uri="{9D8B030D-6E8A-4147-A177-3AD203B41FA5}">
                      <a16:colId xmlns:a16="http://schemas.microsoft.com/office/drawing/2014/main" val="1010904499"/>
                    </a:ext>
                  </a:extLst>
                </a:gridCol>
              </a:tblGrid>
              <a:tr h="0">
                <a:tc>
                  <a:txBody>
                    <a:bodyPr/>
                    <a:lstStyle/>
                    <a:p>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price = 3000;</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 Định</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nghĩa biến kiểu số nguyên (int) là </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price</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 rồi</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thay vào đó bằng giá trị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3,000</a:t>
                      </a:r>
                      <a:endParaRPr lang="en-US" altLang="ja-JP" sz="1400" b="0" i="0" dirty="0" smtClean="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tax;</a:t>
                      </a: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Định</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nghĩa biến kiểu số nguyên là </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tax</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endParaRPr kumimoji="1" lang="ja-JP" altLang="en-US" sz="1400" b="0" i="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127959"/>
                  </a:ext>
                </a:extLst>
              </a:tr>
              <a:tr h="143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i="1" dirty="0" smtClean="0">
                          <a:solidFill>
                            <a:srgbClr val="00B050"/>
                          </a:solidFill>
                          <a:latin typeface="Times New Roman" pitchFamily="18" charset="0"/>
                          <a:ea typeface="Meiryo UI" panose="020B0604030504040204" pitchFamily="50" charset="-128"/>
                          <a:cs typeface="Times New Roman" pitchFamily="18" charset="0"/>
                        </a:rPr>
                        <a:t>tax = price*0.08;</a:t>
                      </a: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Thay thế</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giá trị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price×0.08 thành</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tax</a:t>
                      </a:r>
                      <a:endParaRPr kumimoji="1" lang="ja-JP" altLang="en-US" sz="1400" b="0" i="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617046"/>
                  </a:ext>
                </a:extLst>
              </a:tr>
            </a:tbl>
          </a:graphicData>
        </a:graphic>
      </p:graphicFrame>
      <p:grpSp>
        <p:nvGrpSpPr>
          <p:cNvPr id="46" name="グループ化 45"/>
          <p:cNvGrpSpPr/>
          <p:nvPr/>
        </p:nvGrpSpPr>
        <p:grpSpPr>
          <a:xfrm>
            <a:off x="1691680" y="5096519"/>
            <a:ext cx="1158378" cy="708745"/>
            <a:chOff x="-1318786" y="3764038"/>
            <a:chExt cx="1158378" cy="708745"/>
          </a:xfrm>
        </p:grpSpPr>
        <p:sp>
          <p:nvSpPr>
            <p:cNvPr id="36" name="平行四辺形 35"/>
            <p:cNvSpPr/>
            <p:nvPr/>
          </p:nvSpPr>
          <p:spPr bwMode="auto">
            <a:xfrm rot="18670099">
              <a:off x="-1254297" y="3747412"/>
              <a:ext cx="163672" cy="292650"/>
            </a:xfrm>
            <a:prstGeom prst="parallelogram">
              <a:avLst>
                <a:gd name="adj" fmla="val 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7" name="正方形/長方形 36"/>
            <p:cNvSpPr/>
            <p:nvPr/>
          </p:nvSpPr>
          <p:spPr bwMode="auto">
            <a:xfrm>
              <a:off x="-1116913" y="4051244"/>
              <a:ext cx="630858" cy="421539"/>
            </a:xfrm>
            <a:prstGeom prst="rect">
              <a:avLst/>
            </a:prstGeom>
            <a:noFill/>
            <a:ln w="19050">
              <a:solidFill>
                <a:srgbClr val="003399"/>
              </a:solidFill>
              <a:round/>
              <a:headEnd type="none" w="med" len="med"/>
              <a:tailEnd type="none" w="med" len="med"/>
            </a:ln>
          </p:spPr>
          <p:txBody>
            <a:bodyPr lIns="0" rIns="0" rtlCol="0" anchor="ctr"/>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price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8" name="平行四辺形 37"/>
            <p:cNvSpPr/>
            <p:nvPr/>
          </p:nvSpPr>
          <p:spPr bwMode="auto">
            <a:xfrm rot="5400000" flipV="1">
              <a:off x="-707000" y="4151016"/>
              <a:ext cx="540017" cy="103518"/>
            </a:xfrm>
            <a:prstGeom prst="parallelogram">
              <a:avLst>
                <a:gd name="adj" fmla="val 113426"/>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9" name="平行四辺形 38"/>
            <p:cNvSpPr/>
            <p:nvPr/>
          </p:nvSpPr>
          <p:spPr bwMode="auto">
            <a:xfrm>
              <a:off x="-1116633" y="3933056"/>
              <a:ext cx="731399" cy="117371"/>
            </a:xfrm>
            <a:prstGeom prst="parallelogram">
              <a:avLst>
                <a:gd name="adj" fmla="val 87627"/>
              </a:avLst>
            </a:prstGeom>
            <a:solidFill>
              <a:schemeClr val="bg1">
                <a:lumMod val="50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5" name="フリーフォーム 44"/>
            <p:cNvSpPr/>
            <p:nvPr/>
          </p:nvSpPr>
          <p:spPr bwMode="auto">
            <a:xfrm rot="185805">
              <a:off x="-480782" y="3764038"/>
              <a:ext cx="320374" cy="303688"/>
            </a:xfrm>
            <a:custGeom>
              <a:avLst/>
              <a:gdLst>
                <a:gd name="connsiteX0" fmla="*/ 103454 w 320374"/>
                <a:gd name="connsiteY0" fmla="*/ 176873 h 303688"/>
                <a:gd name="connsiteX1" fmla="*/ 0 w 320374"/>
                <a:gd name="connsiteY1" fmla="*/ 303688 h 303688"/>
                <a:gd name="connsiteX2" fmla="*/ 210246 w 320374"/>
                <a:gd name="connsiteY2" fmla="*/ 126815 h 303688"/>
                <a:gd name="connsiteX3" fmla="*/ 320374 w 320374"/>
                <a:gd name="connsiteY3" fmla="*/ 0 h 303688"/>
                <a:gd name="connsiteX4" fmla="*/ 103454 w 320374"/>
                <a:gd name="connsiteY4" fmla="*/ 176873 h 30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74" h="303688">
                  <a:moveTo>
                    <a:pt x="103454" y="176873"/>
                  </a:moveTo>
                  <a:lnTo>
                    <a:pt x="0" y="303688"/>
                  </a:lnTo>
                  <a:lnTo>
                    <a:pt x="210246" y="126815"/>
                  </a:lnTo>
                  <a:lnTo>
                    <a:pt x="320374" y="0"/>
                  </a:lnTo>
                  <a:lnTo>
                    <a:pt x="103454" y="176873"/>
                  </a:lnTo>
                  <a:close/>
                </a:path>
              </a:pathLst>
            </a:cu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grpSp>
      <p:grpSp>
        <p:nvGrpSpPr>
          <p:cNvPr id="52" name="グループ化 51"/>
          <p:cNvGrpSpPr/>
          <p:nvPr/>
        </p:nvGrpSpPr>
        <p:grpSpPr>
          <a:xfrm>
            <a:off x="6163963" y="5096519"/>
            <a:ext cx="1158378" cy="708745"/>
            <a:chOff x="-1344797" y="2658169"/>
            <a:chExt cx="1158378" cy="708745"/>
          </a:xfrm>
        </p:grpSpPr>
        <p:sp>
          <p:nvSpPr>
            <p:cNvPr id="47" name="平行四辺形 46"/>
            <p:cNvSpPr/>
            <p:nvPr/>
          </p:nvSpPr>
          <p:spPr bwMode="auto">
            <a:xfrm rot="18670099">
              <a:off x="-1280308" y="2641543"/>
              <a:ext cx="163672" cy="292650"/>
            </a:xfrm>
            <a:prstGeom prst="parallelogram">
              <a:avLst>
                <a:gd name="adj" fmla="val 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8" name="正方形/長方形 47"/>
            <p:cNvSpPr/>
            <p:nvPr/>
          </p:nvSpPr>
          <p:spPr bwMode="auto">
            <a:xfrm>
              <a:off x="-1142924" y="2945375"/>
              <a:ext cx="630858" cy="421539"/>
            </a:xfrm>
            <a:prstGeom prst="rect">
              <a:avLst/>
            </a:prstGeom>
            <a:noFill/>
            <a:ln w="19050">
              <a:solidFill>
                <a:srgbClr val="003399"/>
              </a:solidFill>
              <a:round/>
              <a:headEnd type="none" w="med" len="med"/>
              <a:tailEnd type="none" w="med" len="med"/>
            </a:ln>
          </p:spPr>
          <p:txBody>
            <a:bodyPr lIns="0" rIns="0" rtlCol="0" anchor="ctr"/>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tax</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9" name="平行四辺形 48"/>
            <p:cNvSpPr/>
            <p:nvPr/>
          </p:nvSpPr>
          <p:spPr bwMode="auto">
            <a:xfrm rot="5400000" flipV="1">
              <a:off x="-733011" y="3045147"/>
              <a:ext cx="540017" cy="103518"/>
            </a:xfrm>
            <a:prstGeom prst="parallelogram">
              <a:avLst>
                <a:gd name="adj" fmla="val 113426"/>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0" name="平行四辺形 49"/>
            <p:cNvSpPr/>
            <p:nvPr/>
          </p:nvSpPr>
          <p:spPr bwMode="auto">
            <a:xfrm>
              <a:off x="-1142644" y="2827187"/>
              <a:ext cx="731399" cy="117371"/>
            </a:xfrm>
            <a:prstGeom prst="parallelogram">
              <a:avLst>
                <a:gd name="adj" fmla="val 87627"/>
              </a:avLst>
            </a:prstGeom>
            <a:solidFill>
              <a:schemeClr val="bg1">
                <a:lumMod val="50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1" name="フリーフォーム 50"/>
            <p:cNvSpPr/>
            <p:nvPr/>
          </p:nvSpPr>
          <p:spPr bwMode="auto">
            <a:xfrm rot="185805">
              <a:off x="-506793" y="2658169"/>
              <a:ext cx="320374" cy="303688"/>
            </a:xfrm>
            <a:custGeom>
              <a:avLst/>
              <a:gdLst>
                <a:gd name="connsiteX0" fmla="*/ 103454 w 320374"/>
                <a:gd name="connsiteY0" fmla="*/ 176873 h 303688"/>
                <a:gd name="connsiteX1" fmla="*/ 0 w 320374"/>
                <a:gd name="connsiteY1" fmla="*/ 303688 h 303688"/>
                <a:gd name="connsiteX2" fmla="*/ 210246 w 320374"/>
                <a:gd name="connsiteY2" fmla="*/ 126815 h 303688"/>
                <a:gd name="connsiteX3" fmla="*/ 320374 w 320374"/>
                <a:gd name="connsiteY3" fmla="*/ 0 h 303688"/>
                <a:gd name="connsiteX4" fmla="*/ 103454 w 320374"/>
                <a:gd name="connsiteY4" fmla="*/ 176873 h 30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74" h="303688">
                  <a:moveTo>
                    <a:pt x="103454" y="176873"/>
                  </a:moveTo>
                  <a:lnTo>
                    <a:pt x="0" y="303688"/>
                  </a:lnTo>
                  <a:lnTo>
                    <a:pt x="210246" y="126815"/>
                  </a:lnTo>
                  <a:lnTo>
                    <a:pt x="320374" y="0"/>
                  </a:lnTo>
                  <a:lnTo>
                    <a:pt x="103454" y="176873"/>
                  </a:lnTo>
                  <a:close/>
                </a:path>
              </a:pathLst>
            </a:cu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grpSp>
      <p:sp>
        <p:nvSpPr>
          <p:cNvPr id="53" name="下矢印 52"/>
          <p:cNvSpPr/>
          <p:nvPr/>
        </p:nvSpPr>
        <p:spPr bwMode="auto">
          <a:xfrm>
            <a:off x="2100361" y="5056662"/>
            <a:ext cx="360040" cy="270009"/>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4" name="テキスト ボックス 53"/>
          <p:cNvSpPr txBox="1"/>
          <p:nvPr/>
        </p:nvSpPr>
        <p:spPr>
          <a:xfrm>
            <a:off x="1911520" y="4754579"/>
            <a:ext cx="588623"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3,000</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6" name="下矢印 55"/>
          <p:cNvSpPr/>
          <p:nvPr/>
        </p:nvSpPr>
        <p:spPr bwMode="auto">
          <a:xfrm>
            <a:off x="6569469" y="5062597"/>
            <a:ext cx="360040" cy="270009"/>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7" name="テキスト ボックス 56"/>
          <p:cNvSpPr txBox="1"/>
          <p:nvPr/>
        </p:nvSpPr>
        <p:spPr>
          <a:xfrm>
            <a:off x="6156176" y="4760514"/>
            <a:ext cx="1047082" cy="307777"/>
          </a:xfrm>
          <a:prstGeom prst="rect">
            <a:avLst/>
          </a:prstGeom>
          <a:noFill/>
        </p:spPr>
        <p:txBody>
          <a:bodyPr wrap="none" rtlCol="0">
            <a:spAutoFit/>
          </a:bodyPr>
          <a:lstStyle/>
          <a:p>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3,000×0.08</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8" name="テキスト ボックス 57"/>
          <p:cNvSpPr txBox="1"/>
          <p:nvPr/>
        </p:nvSpPr>
        <p:spPr>
          <a:xfrm>
            <a:off x="1902046" y="4454776"/>
            <a:ext cx="588623" cy="307777"/>
          </a:xfrm>
          <a:prstGeom prst="rect">
            <a:avLst/>
          </a:prstGeom>
          <a:noFill/>
        </p:spPr>
        <p:txBody>
          <a:bodyPr wrap="none" rtlCol="0">
            <a:spAutoFit/>
          </a:bodyPr>
          <a:lstStyle/>
          <a:p>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1,000</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0" name="テキスト ボックス 59"/>
          <p:cNvSpPr txBox="1"/>
          <p:nvPr/>
        </p:nvSpPr>
        <p:spPr>
          <a:xfrm>
            <a:off x="6156176" y="4481948"/>
            <a:ext cx="1047082" cy="307777"/>
          </a:xfrm>
          <a:prstGeom prst="rect">
            <a:avLst/>
          </a:prstGeom>
          <a:noFill/>
        </p:spPr>
        <p:txBody>
          <a:bodyPr wrap="none" rtlCol="0">
            <a:spAutoFit/>
          </a:bodyPr>
          <a:lstStyle/>
          <a:p>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1,000×0.08</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1" name="左右矢印 60"/>
          <p:cNvSpPr/>
          <p:nvPr/>
        </p:nvSpPr>
        <p:spPr bwMode="auto">
          <a:xfrm>
            <a:off x="2908046" y="4744170"/>
            <a:ext cx="3088805" cy="675244"/>
          </a:xfrm>
          <a:prstGeom prst="leftRightArrow">
            <a:avLst>
              <a:gd name="adj1" fmla="val 72995"/>
              <a:gd name="adj2" fmla="val 58464"/>
            </a:avLst>
          </a:prstGeom>
          <a:solidFill>
            <a:schemeClr val="bg1"/>
          </a:solidFill>
          <a:ln w="19050">
            <a:solidFill>
              <a:srgbClr val="003399"/>
            </a:solidFill>
            <a:round/>
            <a:headEnd type="none" w="med" len="med"/>
            <a:tailEnd type="none" w="med" len="med"/>
          </a:ln>
        </p:spPr>
        <p:txBody>
          <a:bodyPr lIns="0" rIns="0"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Không cần sửa lại công thức tính thuế tiêu thụ mỗi lần thay đổi giá</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64541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2-2</a:t>
            </a:r>
            <a:r>
              <a:rPr lang="en-US" altLang="ja-JP" smtClean="0">
                <a:latin typeface="Times New Roman" pitchFamily="18" charset="0"/>
                <a:ea typeface="Meiryo UI" pitchFamily="50" charset="-128"/>
                <a:cs typeface="Times New Roman" pitchFamily="18" charset="0"/>
              </a:rPr>
              <a:t>. Các kiểu biến</a:t>
            </a:r>
            <a:endParaRPr lang="ja-JP" altLang="ja-JP" dirty="0" smtClean="0">
              <a:latin typeface="Times New Roman" pitchFamily="18" charset="0"/>
              <a:ea typeface="Meiryo UI" pitchFamily="50" charset="-128"/>
              <a:cs typeface="Times New Roman" pitchFamily="18" charset="0"/>
            </a:endParaRPr>
          </a:p>
        </p:txBody>
      </p:sp>
      <p:sp>
        <p:nvSpPr>
          <p:cNvPr id="2" name="正方形/長方形 1"/>
          <p:cNvSpPr/>
          <p:nvPr/>
        </p:nvSpPr>
        <p:spPr>
          <a:xfrm>
            <a:off x="539750" y="1079251"/>
            <a:ext cx="8136904" cy="4401205"/>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Kết hợp với các dữ liệu có thể để đưa vào biết, ta có các “kiểu” là kí tự hoặc giá trị số. Phạm vi sử dụng của kiểu cũng được quy định.</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Dưới đây là một số loại kiểu cơ bản:</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9875" indent="-269875">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Kiểu số nguyên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8163" indent="-268288">
              <a:buFont typeface="Wingdings" panose="05000000000000000000" pitchFamily="2" charset="2"/>
              <a:buChar char="ü"/>
            </a:pPr>
            <a:r>
              <a:rPr lang="en-US" altLang="ja-JP" sz="1400" i="1" smtClean="0">
                <a:solidFill>
                  <a:srgbClr val="003399"/>
                </a:solidFill>
                <a:latin typeface="Times New Roman" pitchFamily="18" charset="0"/>
                <a:ea typeface="Meiryo UI" panose="020B0604030504040204" pitchFamily="50" charset="-128"/>
                <a:cs typeface="Times New Roman" pitchFamily="18" charset="0"/>
              </a:rPr>
              <a:t>int… 32bit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số nguyên (Phạm vi sử dụng</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-2,147,483,648</a:t>
            </a:r>
            <a:r>
              <a:rPr lang="ja-JP" altLang="en-US" sz="140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2,147,483,647)</a:t>
            </a:r>
            <a:r>
              <a:rPr lang="ja-JP" altLang="en-US" sz="1400" dirty="0">
                <a:solidFill>
                  <a:srgbClr val="003399"/>
                </a:solidFill>
                <a:latin typeface="Times New Roman" pitchFamily="18" charset="0"/>
                <a:ea typeface="Meiryo UI" panose="020B0604030504040204" pitchFamily="50" charset="-128"/>
                <a:cs typeface="Times New Roman" pitchFamily="18" charset="0"/>
              </a:rPr>
              <a:t/>
            </a:r>
            <a:br>
              <a:rPr lang="ja-JP" altLang="en-US" sz="1400" dirty="0">
                <a:solidFill>
                  <a:srgbClr val="003399"/>
                </a:solidFill>
                <a:latin typeface="Times New Roman" pitchFamily="18" charset="0"/>
                <a:ea typeface="Meiryo UI" panose="020B0604030504040204" pitchFamily="50" charset="-128"/>
                <a:cs typeface="Times New Roman" pitchFamily="18" charset="0"/>
              </a:rPr>
            </a:b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Kiểu s</a:t>
            </a:r>
            <a:r>
              <a:rPr lang="vi-VN" altLang="ja-JP" sz="1400" smtClean="0">
                <a:solidFill>
                  <a:srgbClr val="003399"/>
                </a:solidFill>
                <a:latin typeface="Times New Roman" pitchFamily="18" charset="0"/>
                <a:ea typeface="Meiryo UI" panose="020B0604030504040204" pitchFamily="50" charset="-128"/>
                <a:cs typeface="Times New Roman" pitchFamily="18" charset="0"/>
              </a:rPr>
              <a:t>ố thực dấu phẩy động</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8163" indent="-268288">
              <a:buFont typeface="Wingdings" panose="05000000000000000000" pitchFamily="2" charset="2"/>
              <a:buChar char="ü"/>
            </a:pPr>
            <a:r>
              <a:rPr lang="en-US" altLang="ja-JP" sz="1400" i="1" smtClean="0">
                <a:solidFill>
                  <a:srgbClr val="003399"/>
                </a:solidFill>
                <a:latin typeface="Times New Roman" pitchFamily="18" charset="0"/>
                <a:ea typeface="Meiryo UI" panose="020B0604030504040204" pitchFamily="50" charset="-128"/>
                <a:cs typeface="Times New Roman" pitchFamily="18" charset="0"/>
              </a:rPr>
              <a:t>float…32bit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a:t>
            </a:r>
            <a:r>
              <a:rPr lang="vi-VN" altLang="ja-JP" sz="1400" smtClean="0">
                <a:solidFill>
                  <a:srgbClr val="003399"/>
                </a:solidFill>
                <a:latin typeface="Times New Roman" pitchFamily="18" charset="0"/>
                <a:ea typeface="Meiryo UI" panose="020B0604030504040204" pitchFamily="50" charset="-128"/>
                <a:cs typeface="Times New Roman" pitchFamily="18" charset="0"/>
              </a:rPr>
              <a:t>ố thực dấu phẩy động</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Phạm vi sử dụng</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±1.2E-38</a:t>
            </a:r>
            <a:r>
              <a:rPr lang="ja-JP" altLang="en-US" sz="1400" dirty="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±3.4E-38</a:t>
            </a:r>
            <a:r>
              <a:rPr lang="ja-JP" altLang="en-US" sz="1400" dirty="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9875"/>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Kiểu chuỗi kí tự</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8163" indent="-268288">
              <a:buFont typeface="Wingdings" panose="05000000000000000000" pitchFamily="2" charset="2"/>
              <a:buChar char="ü"/>
            </a:pPr>
            <a:r>
              <a:rPr lang="en-US" altLang="ja-JP" sz="1400" i="1" smtClean="0">
                <a:solidFill>
                  <a:srgbClr val="003399"/>
                </a:solidFill>
                <a:latin typeface="Times New Roman" pitchFamily="18" charset="0"/>
                <a:ea typeface="Meiryo UI" panose="020B0604030504040204" pitchFamily="50" charset="-128"/>
                <a:cs typeface="Times New Roman" pitchFamily="18" charset="0"/>
              </a:rPr>
              <a:t>string…</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Chuỗi kí tự</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Phạm vi sử dụng: Dưới 2 tỷ kí tự</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8163" indent="-268288">
              <a:buFont typeface="Wingdings" panose="05000000000000000000" pitchFamily="2" charset="2"/>
              <a:buChar char="ü"/>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9875" indent="-269875">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Biến logic (Boolean)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8163" indent="-268288">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bool</a:t>
            </a:r>
            <a:r>
              <a:rPr lang="en-US" altLang="ja-JP" sz="1400" i="1" smtClean="0">
                <a:solidFill>
                  <a:srgbClr val="003399"/>
                </a:solidFill>
                <a:latin typeface="Times New Roman" pitchFamily="18" charset="0"/>
                <a:ea typeface="Meiryo UI" panose="020B0604030504040204" pitchFamily="50" charset="-128"/>
                <a:cs typeface="Times New Roman" pitchFamily="18" charset="0"/>
              </a:rPr>
              <a:t>…True/False</a:t>
            </a:r>
            <a:r>
              <a:rPr lang="ja-JP" altLang="en-US" sz="1400" i="1"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Sử dụng cho giá trị có thể định nghĩa bằng </a:t>
            </a:r>
            <a:r>
              <a:rPr lang="en-US" altLang="ja-JP" sz="1400" i="1" smtClean="0">
                <a:solidFill>
                  <a:srgbClr val="003399"/>
                </a:solidFill>
                <a:latin typeface="Times New Roman" pitchFamily="18" charset="0"/>
                <a:ea typeface="Meiryo UI" panose="020B0604030504040204" pitchFamily="50" charset="-128"/>
                <a:cs typeface="Times New Roman" pitchFamily="18" charset="0"/>
              </a:rPr>
              <a:t>Yes/No,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hoặc cho công tắc </a:t>
            </a:r>
            <a:r>
              <a:rPr lang="en-US" altLang="ja-JP" sz="1400" i="1" smtClean="0">
                <a:solidFill>
                  <a:srgbClr val="003399"/>
                </a:solidFill>
                <a:latin typeface="Times New Roman" pitchFamily="18" charset="0"/>
                <a:ea typeface="Meiryo UI" panose="020B0604030504040204" pitchFamily="50" charset="-128"/>
                <a:cs typeface="Times New Roman" pitchFamily="18" charset="0"/>
              </a:rPr>
              <a:t>On/Off…)</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9875"/>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Kiểu int và float đều là chữ số. Tuy nhiên, float có phạm vi rộng hơn nên thoạt nhìn thì chúng ta sẽ nghỉ là “thế thì dùng hết float cho kiểu giá trị số chẳng phải tiện hơn hay sao”. Thế nhưng thực chất, int và float có sự khác biệt về tính chất. Giá trị 1 mà float thế hiện là chỉ là giá trị tương đương 1.</a:t>
            </a:r>
            <a:r>
              <a:rPr lang="ja-JP" altLang="en-US" sz="1400">
                <a:solidFill>
                  <a:srgbClr val="003399"/>
                </a:solidFill>
                <a:latin typeface="Times New Roman" pitchFamily="18" charset="0"/>
                <a:ea typeface="Meiryo UI" panose="020B0604030504040204" pitchFamily="50" charset="-128"/>
                <a:cs typeface="Times New Roman" pitchFamily="18" charset="0"/>
              </a:rPr>
              <a:t/>
            </a:r>
            <a:br>
              <a:rPr lang="ja-JP" altLang="en-US"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Do đó, nếu sử dụng để hiển thị số nguyên thì nên dùng int.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86258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2-3</a:t>
            </a:r>
            <a:r>
              <a:rPr lang="en-US" altLang="ja-JP" smtClean="0">
                <a:latin typeface="Times New Roman" pitchFamily="18" charset="0"/>
                <a:ea typeface="Meiryo UI" pitchFamily="50" charset="-128"/>
                <a:cs typeface="Times New Roman" pitchFamily="18" charset="0"/>
              </a:rPr>
              <a:t>. Cách sử dụng biến</a:t>
            </a:r>
            <a:endParaRPr lang="ja-JP" altLang="ja-JP" dirty="0" smtClean="0">
              <a:latin typeface="Times New Roman" pitchFamily="18" charset="0"/>
              <a:ea typeface="Meiryo UI" pitchFamily="50" charset="-128"/>
              <a:cs typeface="Times New Roman" pitchFamily="18" charset="0"/>
            </a:endParaRPr>
          </a:p>
        </p:txBody>
      </p:sp>
      <p:sp>
        <p:nvSpPr>
          <p:cNvPr id="2" name="正方形/長方形 1"/>
          <p:cNvSpPr/>
          <p:nvPr/>
        </p:nvSpPr>
        <p:spPr>
          <a:xfrm>
            <a:off x="545023" y="1052736"/>
            <a:ext cx="8136904" cy="5262979"/>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Khai báo và thay thế là 2 bước không thể thiếu khi sử dụng biến.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Ta tiến hành khai báo biến như sau:</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Trước hết phải khai báo biến. Nhưng nếu chỉ khai báo biến thôi thì các giá trị</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sẽ không vào biến nên phải tiến hành thay thế giá trị.</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Thoạt nhìn thì có thể thấy chỉ cần ghi biến bên trái, giá trị thay thế vào bên phải. Tuy nhiên, có thể tiến hành đồng thời cả khai báo và thay thế như dưới đây.</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Nếu không khởi tạo thì nội dung biến sẽ ở trạng thái bất định. Do đó nếu trong quá trình xử lý thông tin mà lỡ tính toán hoặc trích xuất khi không có giá trị thì sẽ lỗi error. Để phòng ngừa điều đó,</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khởi tạo là một cách làm an toàn.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Ngoài ra còn có thể thay thể giá trị vào chính giá trị đó.</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Cách làm này được sử dụng trong những trường hợp như vừa phải thay đổi i vừa tiến hành quá trình xử lý liên tục.</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3" name="表 2"/>
          <p:cNvGraphicFramePr>
            <a:graphicFrameLocks noGrp="1"/>
          </p:cNvGraphicFramePr>
          <p:nvPr>
            <p:extLst>
              <p:ext uri="{D42A27DB-BD31-4B8C-83A1-F6EECF244321}">
                <p14:modId xmlns:p14="http://schemas.microsoft.com/office/powerpoint/2010/main" val="3079248250"/>
              </p:ext>
            </p:extLst>
          </p:nvPr>
        </p:nvGraphicFramePr>
        <p:xfrm>
          <a:off x="667329" y="1562128"/>
          <a:ext cx="7848872" cy="49872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3247370566"/>
                    </a:ext>
                  </a:extLst>
                </a:gridCol>
                <a:gridCol w="6120680">
                  <a:extLst>
                    <a:ext uri="{9D8B030D-6E8A-4147-A177-3AD203B41FA5}">
                      <a16:colId xmlns:a16="http://schemas.microsoft.com/office/drawing/2014/main" val="1010904499"/>
                    </a:ext>
                  </a:extLst>
                </a:gridCol>
              </a:tblGrid>
              <a:tr h="0">
                <a:tc>
                  <a:txBody>
                    <a:bodyPr/>
                    <a:lstStyle/>
                    <a:p>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number;</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Khai báo</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biến </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number</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kiểu</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int</a:t>
                      </a:r>
                      <a:endParaRPr lang="en-US" altLang="ja-JP" sz="1400" b="0" i="0" dirty="0" smtClean="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string name;</a:t>
                      </a: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Khai báo</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biến </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name</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kiểu</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string</a:t>
                      </a:r>
                      <a:endParaRPr kumimoji="1" lang="ja-JP" altLang="en-US" sz="1400" b="0" i="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127959"/>
                  </a:ext>
                </a:extLst>
              </a:tr>
            </a:tbl>
          </a:graphicData>
        </a:graphic>
      </p:graphicFrame>
      <p:sp>
        <p:nvSpPr>
          <p:cNvPr id="30" name="テキスト ボックス 29"/>
          <p:cNvSpPr txBox="1"/>
          <p:nvPr/>
        </p:nvSpPr>
        <p:spPr>
          <a:xfrm>
            <a:off x="6476210" y="1124744"/>
            <a:ext cx="453970" cy="307777"/>
          </a:xfrm>
          <a:prstGeom prst="rect">
            <a:avLst/>
          </a:prstGeom>
          <a:noFill/>
        </p:spPr>
        <p:txBody>
          <a:bodyPr wrap="none" rtlCol="0">
            <a:spAutoFit/>
          </a:bodyPr>
          <a:lstStyle/>
          <a:p>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100</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104109738"/>
              </p:ext>
            </p:extLst>
          </p:nvPr>
        </p:nvGraphicFramePr>
        <p:xfrm>
          <a:off x="667329" y="2570240"/>
          <a:ext cx="7848872" cy="49872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3247370566"/>
                    </a:ext>
                  </a:extLst>
                </a:gridCol>
                <a:gridCol w="6120680">
                  <a:extLst>
                    <a:ext uri="{9D8B030D-6E8A-4147-A177-3AD203B41FA5}">
                      <a16:colId xmlns:a16="http://schemas.microsoft.com/office/drawing/2014/main" val="1010904499"/>
                    </a:ext>
                  </a:extLst>
                </a:gridCol>
              </a:tblGrid>
              <a:tr h="0">
                <a:tc>
                  <a:txBody>
                    <a:bodyPr/>
                    <a:lstStyle/>
                    <a:p>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number</a:t>
                      </a:r>
                      <a:r>
                        <a:rPr lang="ja-JP" altLang="en-US" sz="1400" b="0" i="1" baseline="0" dirty="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1" baseline="0" dirty="0" smtClean="0">
                          <a:solidFill>
                            <a:srgbClr val="00B050"/>
                          </a:solidFill>
                          <a:latin typeface="Times New Roman" pitchFamily="18" charset="0"/>
                          <a:ea typeface="Meiryo UI" panose="020B0604030504040204" pitchFamily="50" charset="-128"/>
                          <a:cs typeface="Times New Roman" pitchFamily="18" charset="0"/>
                        </a:rPr>
                        <a:t>= 100</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Thay thế</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số nguyên </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100</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vào</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biến </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number</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a:t>
                      </a:r>
                      <a:endParaRPr lang="en-US" altLang="ja-JP" sz="1400" b="0" i="0" dirty="0" smtClean="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name = “</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tanaka</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a:t>
                      </a: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Thay thế</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chuỗi kí tự </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tanaka</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vào</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biến </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name</a:t>
                      </a:r>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a:t>
                      </a:r>
                      <a:endParaRPr kumimoji="1" lang="ja-JP" altLang="en-US" sz="1400" b="0" i="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127959"/>
                  </a:ext>
                </a:extLst>
              </a:tr>
            </a:tbl>
          </a:graphicData>
        </a:graphic>
      </p:graphicFrame>
      <p:grpSp>
        <p:nvGrpSpPr>
          <p:cNvPr id="7" name="グループ化 6"/>
          <p:cNvGrpSpPr/>
          <p:nvPr/>
        </p:nvGrpSpPr>
        <p:grpSpPr>
          <a:xfrm>
            <a:off x="7522046" y="1447180"/>
            <a:ext cx="1275024" cy="726044"/>
            <a:chOff x="9343929" y="3939297"/>
            <a:chExt cx="1275024" cy="726044"/>
          </a:xfrm>
        </p:grpSpPr>
        <p:sp>
          <p:nvSpPr>
            <p:cNvPr id="24" name="平行四辺形 23"/>
            <p:cNvSpPr/>
            <p:nvPr/>
          </p:nvSpPr>
          <p:spPr bwMode="auto">
            <a:xfrm rot="18670099">
              <a:off x="9408418" y="3939143"/>
              <a:ext cx="163672" cy="292650"/>
            </a:xfrm>
            <a:prstGeom prst="parallelogram">
              <a:avLst>
                <a:gd name="adj" fmla="val 0"/>
              </a:avLst>
            </a:prstGeom>
            <a:solidFill>
              <a:srgbClr val="BF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5" name="正方形/長方形 24"/>
            <p:cNvSpPr/>
            <p:nvPr/>
          </p:nvSpPr>
          <p:spPr bwMode="auto">
            <a:xfrm>
              <a:off x="9543960" y="4243802"/>
              <a:ext cx="757315" cy="421539"/>
            </a:xfrm>
            <a:prstGeom prst="rect">
              <a:avLst/>
            </a:prstGeom>
            <a:solidFill>
              <a:srgbClr val="FFCCFF"/>
            </a:solidFill>
            <a:ln w="19050">
              <a:solidFill>
                <a:srgbClr val="003399"/>
              </a:solidFill>
              <a:round/>
              <a:headEnd type="none" w="med" len="med"/>
              <a:tailEnd type="none" w="med" len="med"/>
            </a:ln>
          </p:spPr>
          <p:txBody>
            <a:bodyPr lIns="0" tIns="180000" rIns="0" rtlCol="0" anchor="t" anchorCtr="0"/>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name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6" name="平行四辺形 25"/>
            <p:cNvSpPr/>
            <p:nvPr/>
          </p:nvSpPr>
          <p:spPr bwMode="auto">
            <a:xfrm rot="5400000" flipV="1">
              <a:off x="10080330" y="4343574"/>
              <a:ext cx="540017" cy="103518"/>
            </a:xfrm>
            <a:prstGeom prst="parallelogram">
              <a:avLst>
                <a:gd name="adj" fmla="val 113426"/>
              </a:avLst>
            </a:prstGeom>
            <a:solidFill>
              <a:srgbClr val="BF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7" name="平行四辺形 26"/>
            <p:cNvSpPr/>
            <p:nvPr/>
          </p:nvSpPr>
          <p:spPr bwMode="auto">
            <a:xfrm>
              <a:off x="9543960" y="4125614"/>
              <a:ext cx="858136" cy="117371"/>
            </a:xfrm>
            <a:prstGeom prst="parallelogram">
              <a:avLst>
                <a:gd name="adj" fmla="val 87627"/>
              </a:avLst>
            </a:prstGeom>
            <a:solidFill>
              <a:srgbClr val="7F667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8" name="フリーフォーム 27"/>
            <p:cNvSpPr/>
            <p:nvPr/>
          </p:nvSpPr>
          <p:spPr bwMode="auto">
            <a:xfrm>
              <a:off x="10298579" y="3939297"/>
              <a:ext cx="320374" cy="303688"/>
            </a:xfrm>
            <a:custGeom>
              <a:avLst/>
              <a:gdLst>
                <a:gd name="connsiteX0" fmla="*/ 103454 w 320374"/>
                <a:gd name="connsiteY0" fmla="*/ 176873 h 303688"/>
                <a:gd name="connsiteX1" fmla="*/ 0 w 320374"/>
                <a:gd name="connsiteY1" fmla="*/ 303688 h 303688"/>
                <a:gd name="connsiteX2" fmla="*/ 210246 w 320374"/>
                <a:gd name="connsiteY2" fmla="*/ 126815 h 303688"/>
                <a:gd name="connsiteX3" fmla="*/ 320374 w 320374"/>
                <a:gd name="connsiteY3" fmla="*/ 0 h 303688"/>
                <a:gd name="connsiteX4" fmla="*/ 103454 w 320374"/>
                <a:gd name="connsiteY4" fmla="*/ 176873 h 30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74" h="303688">
                  <a:moveTo>
                    <a:pt x="103454" y="176873"/>
                  </a:moveTo>
                  <a:lnTo>
                    <a:pt x="0" y="303688"/>
                  </a:lnTo>
                  <a:lnTo>
                    <a:pt x="210246" y="126815"/>
                  </a:lnTo>
                  <a:lnTo>
                    <a:pt x="320374" y="0"/>
                  </a:lnTo>
                  <a:lnTo>
                    <a:pt x="103454" y="176873"/>
                  </a:lnTo>
                  <a:close/>
                </a:path>
              </a:pathLst>
            </a:custGeom>
            <a:solidFill>
              <a:srgbClr val="BF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 name="メモ 4"/>
            <p:cNvSpPr/>
            <p:nvPr/>
          </p:nvSpPr>
          <p:spPr bwMode="auto">
            <a:xfrm>
              <a:off x="9579104" y="4275041"/>
              <a:ext cx="584944" cy="178444"/>
            </a:xfrm>
            <a:prstGeom prst="foldedCorner">
              <a:avLst>
                <a:gd name="adj" fmla="val 35639"/>
              </a:avLst>
            </a:prstGeom>
            <a:solidFill>
              <a:srgbClr val="FFCCFF"/>
            </a:solidFill>
            <a:ln w="6350">
              <a:solidFill>
                <a:srgbClr val="003399"/>
              </a:solidFill>
              <a:round/>
              <a:headEnd type="none" w="med" len="med"/>
              <a:tailEnd type="none" w="med" len="med"/>
            </a:ln>
          </p:spPr>
          <p:txBody>
            <a:bodyPr lIns="18000" tIns="54000" rIns="0" bIns="0" rtlCol="0" anchor="ctr"/>
            <a:lstStyle/>
            <a:p>
              <a:pPr algn="ctr"/>
              <a:r>
                <a:rPr lang="en-US" altLang="ja-JP" sz="700" smtClean="0">
                  <a:solidFill>
                    <a:srgbClr val="FF0000"/>
                  </a:solidFill>
                  <a:latin typeface="Times New Roman" pitchFamily="18" charset="0"/>
                  <a:ea typeface="Meiryo UI" panose="020B0604030504040204" pitchFamily="50" charset="-128"/>
                  <a:cs typeface="Times New Roman" pitchFamily="18" charset="0"/>
                </a:rPr>
                <a:t>Giới hạn kí tự</a:t>
              </a:r>
              <a:endParaRPr lang="ja-JP" altLang="en-US" sz="700" dirty="0">
                <a:solidFill>
                  <a:srgbClr val="FF0000"/>
                </a:solidFill>
                <a:latin typeface="Times New Roman" pitchFamily="18" charset="0"/>
                <a:ea typeface="Meiryo UI" panose="020B0604030504040204" pitchFamily="50" charset="-128"/>
                <a:cs typeface="Times New Roman" pitchFamily="18" charset="0"/>
              </a:endParaRPr>
            </a:p>
          </p:txBody>
        </p:sp>
      </p:grpSp>
      <p:grpSp>
        <p:nvGrpSpPr>
          <p:cNvPr id="6" name="グループ化 5"/>
          <p:cNvGrpSpPr/>
          <p:nvPr/>
        </p:nvGrpSpPr>
        <p:grpSpPr>
          <a:xfrm>
            <a:off x="6137144" y="1447180"/>
            <a:ext cx="1275024" cy="726044"/>
            <a:chOff x="9343929" y="2953883"/>
            <a:chExt cx="1275024" cy="726044"/>
          </a:xfrm>
        </p:grpSpPr>
        <p:sp>
          <p:nvSpPr>
            <p:cNvPr id="35" name="平行四辺形 34"/>
            <p:cNvSpPr/>
            <p:nvPr/>
          </p:nvSpPr>
          <p:spPr bwMode="auto">
            <a:xfrm rot="18670099">
              <a:off x="9408418" y="2953729"/>
              <a:ext cx="163672" cy="292650"/>
            </a:xfrm>
            <a:prstGeom prst="parallelogram">
              <a:avLst>
                <a:gd name="adj" fmla="val 0"/>
              </a:avLst>
            </a:prstGeom>
            <a:solidFill>
              <a:srgbClr val="73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0" name="正方形/長方形 39"/>
            <p:cNvSpPr/>
            <p:nvPr/>
          </p:nvSpPr>
          <p:spPr bwMode="auto">
            <a:xfrm>
              <a:off x="9543960" y="3258388"/>
              <a:ext cx="757315" cy="421539"/>
            </a:xfrm>
            <a:prstGeom prst="rect">
              <a:avLst/>
            </a:prstGeom>
            <a:solidFill>
              <a:srgbClr val="99CCFF"/>
            </a:solidFill>
            <a:ln w="19050">
              <a:solidFill>
                <a:srgbClr val="003399"/>
              </a:solidFill>
              <a:round/>
              <a:headEnd type="none" w="med" len="med"/>
              <a:tailEnd type="none" w="med" len="med"/>
            </a:ln>
          </p:spPr>
          <p:txBody>
            <a:bodyPr lIns="0" tIns="180000" rIns="0" rtlCol="0" anchor="t" anchorCtr="0"/>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number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1" name="平行四辺形 40"/>
            <p:cNvSpPr/>
            <p:nvPr/>
          </p:nvSpPr>
          <p:spPr bwMode="auto">
            <a:xfrm rot="5400000" flipV="1">
              <a:off x="10080330" y="3358160"/>
              <a:ext cx="540017" cy="103518"/>
            </a:xfrm>
            <a:prstGeom prst="parallelogram">
              <a:avLst>
                <a:gd name="adj" fmla="val 113426"/>
              </a:avLst>
            </a:prstGeom>
            <a:solidFill>
              <a:srgbClr val="73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2" name="平行四辺形 41"/>
            <p:cNvSpPr/>
            <p:nvPr/>
          </p:nvSpPr>
          <p:spPr bwMode="auto">
            <a:xfrm>
              <a:off x="9543960" y="3140200"/>
              <a:ext cx="858136" cy="117371"/>
            </a:xfrm>
            <a:prstGeom prst="parallelogram">
              <a:avLst>
                <a:gd name="adj" fmla="val 87627"/>
              </a:avLst>
            </a:prstGeom>
            <a:solidFill>
              <a:srgbClr val="4C667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3" name="フリーフォーム 42"/>
            <p:cNvSpPr/>
            <p:nvPr/>
          </p:nvSpPr>
          <p:spPr bwMode="auto">
            <a:xfrm>
              <a:off x="10298579" y="2953883"/>
              <a:ext cx="320374" cy="303688"/>
            </a:xfrm>
            <a:custGeom>
              <a:avLst/>
              <a:gdLst>
                <a:gd name="connsiteX0" fmla="*/ 103454 w 320374"/>
                <a:gd name="connsiteY0" fmla="*/ 176873 h 303688"/>
                <a:gd name="connsiteX1" fmla="*/ 0 w 320374"/>
                <a:gd name="connsiteY1" fmla="*/ 303688 h 303688"/>
                <a:gd name="connsiteX2" fmla="*/ 210246 w 320374"/>
                <a:gd name="connsiteY2" fmla="*/ 126815 h 303688"/>
                <a:gd name="connsiteX3" fmla="*/ 320374 w 320374"/>
                <a:gd name="connsiteY3" fmla="*/ 0 h 303688"/>
                <a:gd name="connsiteX4" fmla="*/ 103454 w 320374"/>
                <a:gd name="connsiteY4" fmla="*/ 176873 h 30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74" h="303688">
                  <a:moveTo>
                    <a:pt x="103454" y="176873"/>
                  </a:moveTo>
                  <a:lnTo>
                    <a:pt x="0" y="303688"/>
                  </a:lnTo>
                  <a:lnTo>
                    <a:pt x="210246" y="126815"/>
                  </a:lnTo>
                  <a:lnTo>
                    <a:pt x="320374" y="0"/>
                  </a:lnTo>
                  <a:lnTo>
                    <a:pt x="103454" y="176873"/>
                  </a:lnTo>
                  <a:close/>
                </a:path>
              </a:pathLst>
            </a:custGeom>
            <a:solidFill>
              <a:srgbClr val="7399BF"/>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4" name="メモ 43"/>
            <p:cNvSpPr/>
            <p:nvPr/>
          </p:nvSpPr>
          <p:spPr bwMode="auto">
            <a:xfrm>
              <a:off x="9562169" y="3289627"/>
              <a:ext cx="719962" cy="205916"/>
            </a:xfrm>
            <a:prstGeom prst="foldedCorner">
              <a:avLst>
                <a:gd name="adj" fmla="val 35639"/>
              </a:avLst>
            </a:prstGeom>
            <a:solidFill>
              <a:srgbClr val="99CCFF"/>
            </a:solidFill>
            <a:ln w="6350">
              <a:solidFill>
                <a:srgbClr val="003399"/>
              </a:solidFill>
              <a:round/>
              <a:headEnd type="none" w="med" len="med"/>
              <a:tailEnd type="none" w="med" len="med"/>
            </a:ln>
          </p:spPr>
          <p:txBody>
            <a:bodyPr lIns="18000" tIns="54000" rIns="0" bIns="0" rtlCol="0" anchor="ctr"/>
            <a:lstStyle/>
            <a:p>
              <a:r>
                <a:rPr lang="en-US" altLang="ja-JP" sz="700" smtClean="0">
                  <a:solidFill>
                    <a:srgbClr val="FF0000"/>
                  </a:solidFill>
                  <a:latin typeface="Times New Roman" pitchFamily="18" charset="0"/>
                  <a:ea typeface="Meiryo UI" panose="020B0604030504040204" pitchFamily="50" charset="-128"/>
                  <a:cs typeface="Times New Roman" pitchFamily="18" charset="0"/>
                </a:rPr>
                <a:t>Giới hạn số nguyên</a:t>
              </a:r>
              <a:endParaRPr lang="ja-JP" altLang="en-US" sz="700" dirty="0">
                <a:solidFill>
                  <a:srgbClr val="FF0000"/>
                </a:solidFill>
                <a:latin typeface="Times New Roman" pitchFamily="18" charset="0"/>
                <a:ea typeface="Meiryo UI" panose="020B0604030504040204" pitchFamily="50" charset="-128"/>
                <a:cs typeface="Times New Roman" pitchFamily="18" charset="0"/>
              </a:endParaRPr>
            </a:p>
          </p:txBody>
        </p:sp>
      </p:grpSp>
      <p:sp>
        <p:nvSpPr>
          <p:cNvPr id="55" name="下矢印 54"/>
          <p:cNvSpPr/>
          <p:nvPr/>
        </p:nvSpPr>
        <p:spPr bwMode="auto">
          <a:xfrm>
            <a:off x="6556839" y="1457827"/>
            <a:ext cx="360040" cy="270009"/>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9" name="テキスト ボックス 58"/>
          <p:cNvSpPr txBox="1"/>
          <p:nvPr/>
        </p:nvSpPr>
        <p:spPr>
          <a:xfrm>
            <a:off x="7747862" y="1128861"/>
            <a:ext cx="654346" cy="307777"/>
          </a:xfrm>
          <a:prstGeom prst="rect">
            <a:avLst/>
          </a:prstGeom>
          <a:noFill/>
        </p:spPr>
        <p:txBody>
          <a:bodyPr wrap="none" rtlCol="0">
            <a:spAutoFit/>
          </a:bodyPr>
          <a:lstStyle/>
          <a:p>
            <a:r>
              <a:rPr kumimoji="1" lang="en-US" altLang="ja-JP" sz="1400" dirty="0" err="1" smtClean="0">
                <a:solidFill>
                  <a:srgbClr val="003399"/>
                </a:solidFill>
                <a:latin typeface="Times New Roman" pitchFamily="18" charset="0"/>
                <a:ea typeface="Meiryo UI" panose="020B0604030504040204" pitchFamily="50" charset="-128"/>
                <a:cs typeface="Times New Roman" pitchFamily="18" charset="0"/>
              </a:rPr>
              <a:t>tanaka</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1" name="下矢印 60"/>
          <p:cNvSpPr/>
          <p:nvPr/>
        </p:nvSpPr>
        <p:spPr bwMode="auto">
          <a:xfrm>
            <a:off x="7976182" y="1461944"/>
            <a:ext cx="360040" cy="270009"/>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 name="四角形吹き出し 7"/>
          <p:cNvSpPr/>
          <p:nvPr/>
        </p:nvSpPr>
        <p:spPr bwMode="auto">
          <a:xfrm>
            <a:off x="6807396" y="2401983"/>
            <a:ext cx="1772817" cy="226826"/>
          </a:xfrm>
          <a:prstGeom prst="wedgeRectCallout">
            <a:avLst>
              <a:gd name="adj1" fmla="val 19603"/>
              <a:gd name="adj2" fmla="val -182346"/>
            </a:avLst>
          </a:prstGeom>
          <a:solidFill>
            <a:schemeClr val="bg1"/>
          </a:solidFill>
          <a:ln w="19050">
            <a:solidFill>
              <a:srgbClr val="003399"/>
            </a:solidFill>
            <a:round/>
            <a:headEnd type="none" w="med" len="med"/>
            <a:tailEnd type="none" w="med" len="med"/>
          </a:ln>
        </p:spPr>
        <p:txBody>
          <a:bodyPr rtlCol="0" anchor="ctr"/>
          <a:lstStyle/>
          <a:p>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2" name="四角形吹き出し 61"/>
          <p:cNvSpPr/>
          <p:nvPr/>
        </p:nvSpPr>
        <p:spPr bwMode="auto">
          <a:xfrm>
            <a:off x="6746216" y="2377491"/>
            <a:ext cx="1872208" cy="592504"/>
          </a:xfrm>
          <a:prstGeom prst="wedgeRectCallout">
            <a:avLst>
              <a:gd name="adj1" fmla="val -48742"/>
              <a:gd name="adj2" fmla="val -98718"/>
            </a:avLst>
          </a:prstGeom>
          <a:solidFill>
            <a:schemeClr val="bg1"/>
          </a:solidFill>
          <a:ln w="19050">
            <a:solidFill>
              <a:srgbClr val="003399"/>
            </a:solidFill>
            <a:round/>
            <a:headEnd type="none" w="med" len="med"/>
            <a:tailEnd type="none" w="med" len="med"/>
          </a:ln>
        </p:spPr>
        <p:txBody>
          <a:bodyPr rtlCol="0" anchor="ct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Hộp chứa đựng kí tự và giá trị số cần được khai báo khác nhau</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29" name="表 28"/>
          <p:cNvGraphicFramePr>
            <a:graphicFrameLocks noGrp="1"/>
          </p:cNvGraphicFramePr>
          <p:nvPr>
            <p:extLst>
              <p:ext uri="{D42A27DB-BD31-4B8C-83A1-F6EECF244321}">
                <p14:modId xmlns:p14="http://schemas.microsoft.com/office/powerpoint/2010/main" val="1729233883"/>
              </p:ext>
            </p:extLst>
          </p:nvPr>
        </p:nvGraphicFramePr>
        <p:xfrm>
          <a:off x="635253" y="5234536"/>
          <a:ext cx="7848872" cy="49872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3247370566"/>
                    </a:ext>
                  </a:extLst>
                </a:gridCol>
                <a:gridCol w="6120680">
                  <a:extLst>
                    <a:ext uri="{9D8B030D-6E8A-4147-A177-3AD203B41FA5}">
                      <a16:colId xmlns:a16="http://schemas.microsoft.com/office/drawing/2014/main" val="1010904499"/>
                    </a:ext>
                  </a:extLst>
                </a:gridCol>
              </a:tblGrid>
              <a:tr h="0">
                <a:tc>
                  <a:txBody>
                    <a:bodyPr/>
                    <a:lstStyle/>
                    <a:p>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0;</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Khai báo</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biến </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i</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kiểu</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int, thay thế</a:t>
                      </a:r>
                      <a:r>
                        <a:rPr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giá trị khởi tạo</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0</a:t>
                      </a:r>
                      <a:r>
                        <a:rPr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lang="en-US" altLang="ja-JP" sz="1400" b="0" i="0" smtClean="0">
                          <a:solidFill>
                            <a:srgbClr val="00B050"/>
                          </a:solidFill>
                          <a:latin typeface="Times New Roman" pitchFamily="18" charset="0"/>
                          <a:ea typeface="Meiryo UI" panose="020B0604030504040204" pitchFamily="50" charset="-128"/>
                          <a:cs typeface="Times New Roman" pitchFamily="18" charset="0"/>
                        </a:rPr>
                        <a:t>.</a:t>
                      </a:r>
                      <a:endParaRPr lang="en-US" altLang="ja-JP" sz="1400" b="0" i="0" dirty="0" smtClean="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baseline="0" dirty="0" smtClean="0">
                          <a:solidFill>
                            <a:srgbClr val="00B050"/>
                          </a:solidFill>
                          <a:latin typeface="Times New Roman" pitchFamily="18" charset="0"/>
                          <a:ea typeface="Meiryo UI" panose="020B0604030504040204" pitchFamily="50" charset="-128"/>
                          <a:cs typeface="Times New Roman" pitchFamily="18" charset="0"/>
                        </a:rPr>
                        <a:t> + 1</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a:t>
                      </a: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b="0" i="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i="0" smtClean="0">
                          <a:solidFill>
                            <a:srgbClr val="00B050"/>
                          </a:solidFill>
                          <a:latin typeface="Times New Roman" pitchFamily="18" charset="0"/>
                          <a:ea typeface="Meiryo UI" panose="020B0604030504040204" pitchFamily="50" charset="-128"/>
                          <a:cs typeface="Times New Roman" pitchFamily="18" charset="0"/>
                        </a:rPr>
                        <a:t>Thay thế</a:t>
                      </a:r>
                      <a:r>
                        <a:rPr kumimoji="1" lang="en-US" altLang="ja-JP" sz="1400" b="0" i="0" baseline="0" smtClean="0">
                          <a:solidFill>
                            <a:srgbClr val="00B050"/>
                          </a:solidFill>
                          <a:latin typeface="Times New Roman" pitchFamily="18" charset="0"/>
                          <a:ea typeface="Meiryo UI" panose="020B0604030504040204" pitchFamily="50" charset="-128"/>
                          <a:cs typeface="Times New Roman" pitchFamily="18" charset="0"/>
                        </a:rPr>
                        <a:t> giá trị đã cộng thêm 1 vào I (Sau khi thay thế, giá trị của i sẽ thành1)</a:t>
                      </a:r>
                      <a:endParaRPr kumimoji="1" lang="ja-JP" altLang="en-US" sz="1400" b="0" i="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127959"/>
                  </a:ext>
                </a:extLst>
              </a:tr>
            </a:tbl>
          </a:graphicData>
        </a:graphic>
      </p:graphicFrame>
      <p:graphicFrame>
        <p:nvGraphicFramePr>
          <p:cNvPr id="31" name="表 30"/>
          <p:cNvGraphicFramePr>
            <a:graphicFrameLocks noGrp="1"/>
          </p:cNvGraphicFramePr>
          <p:nvPr>
            <p:extLst>
              <p:ext uri="{D42A27DB-BD31-4B8C-83A1-F6EECF244321}">
                <p14:modId xmlns:p14="http://schemas.microsoft.com/office/powerpoint/2010/main" val="3135872678"/>
              </p:ext>
            </p:extLst>
          </p:nvPr>
        </p:nvGraphicFramePr>
        <p:xfrm>
          <a:off x="653189" y="3683696"/>
          <a:ext cx="2258538" cy="249360"/>
        </p:xfrm>
        <a:graphic>
          <a:graphicData uri="http://schemas.openxmlformats.org/drawingml/2006/table">
            <a:tbl>
              <a:tblPr firstRow="1" bandRow="1">
                <a:tableStyleId>{5C22544A-7EE6-4342-B048-85BDC9FD1C3A}</a:tableStyleId>
              </a:tblPr>
              <a:tblGrid>
                <a:gridCol w="2258538">
                  <a:extLst>
                    <a:ext uri="{9D8B030D-6E8A-4147-A177-3AD203B41FA5}">
                      <a16:colId xmlns:a16="http://schemas.microsoft.com/office/drawing/2014/main" val="3247370566"/>
                    </a:ext>
                  </a:extLst>
                </a:gridCol>
              </a:tblGrid>
              <a:tr h="0">
                <a:tc>
                  <a:txBody>
                    <a:bodyPr/>
                    <a:lstStyle/>
                    <a:p>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number</a:t>
                      </a:r>
                      <a:r>
                        <a:rPr lang="ja-JP" altLang="en-US" sz="1400" b="0" i="1" baseline="0" dirty="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1" baseline="0" dirty="0" smtClean="0">
                          <a:solidFill>
                            <a:srgbClr val="00B050"/>
                          </a:solidFill>
                          <a:latin typeface="Times New Roman" pitchFamily="18" charset="0"/>
                          <a:ea typeface="Meiryo UI" panose="020B0604030504040204" pitchFamily="50" charset="-128"/>
                          <a:cs typeface="Times New Roman" pitchFamily="18" charset="0"/>
                        </a:rPr>
                        <a:t>= 100</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bl>
          </a:graphicData>
        </a:graphic>
      </p:graphicFrame>
    </p:spTree>
    <p:extLst>
      <p:ext uri="{BB962C8B-B14F-4D97-AF65-F5344CB8AC3E}">
        <p14:creationId xmlns:p14="http://schemas.microsoft.com/office/powerpoint/2010/main" val="201823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a:latin typeface="Times New Roman" pitchFamily="18" charset="0"/>
                <a:ea typeface="Meiryo UI" pitchFamily="50" charset="-128"/>
                <a:cs typeface="Times New Roman" pitchFamily="18" charset="0"/>
              </a:rPr>
              <a:t>2-3</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Cách sử dụng biến (tiếp)</a:t>
            </a:r>
            <a:endParaRPr lang="ja-JP" altLang="ja-JP" dirty="0" smtClean="0">
              <a:latin typeface="Times New Roman" pitchFamily="18" charset="0"/>
              <a:ea typeface="Meiryo UI" pitchFamily="50" charset="-128"/>
              <a:cs typeface="Times New Roman" pitchFamily="18" charset="0"/>
            </a:endParaRPr>
          </a:p>
        </p:txBody>
      </p:sp>
      <p:graphicFrame>
        <p:nvGraphicFramePr>
          <p:cNvPr id="9" name="表 8"/>
          <p:cNvGraphicFramePr>
            <a:graphicFrameLocks noGrp="1"/>
          </p:cNvGraphicFramePr>
          <p:nvPr>
            <p:extLst>
              <p:ext uri="{D42A27DB-BD31-4B8C-83A1-F6EECF244321}">
                <p14:modId xmlns:p14="http://schemas.microsoft.com/office/powerpoint/2010/main" val="2829092649"/>
              </p:ext>
            </p:extLst>
          </p:nvPr>
        </p:nvGraphicFramePr>
        <p:xfrm>
          <a:off x="3563890" y="1628800"/>
          <a:ext cx="4976861" cy="1432560"/>
        </p:xfrm>
        <a:graphic>
          <a:graphicData uri="http://schemas.openxmlformats.org/drawingml/2006/table">
            <a:tbl>
              <a:tblPr firstRow="1" bandRow="1">
                <a:tableStyleId>{5C22544A-7EE6-4342-B048-85BDC9FD1C3A}</a:tableStyleId>
              </a:tblPr>
              <a:tblGrid>
                <a:gridCol w="1368150">
                  <a:extLst>
                    <a:ext uri="{9D8B030D-6E8A-4147-A177-3AD203B41FA5}">
                      <a16:colId xmlns:a16="http://schemas.microsoft.com/office/drawing/2014/main" val="2653597853"/>
                    </a:ext>
                  </a:extLst>
                </a:gridCol>
                <a:gridCol w="1152128">
                  <a:extLst>
                    <a:ext uri="{9D8B030D-6E8A-4147-A177-3AD203B41FA5}">
                      <a16:colId xmlns:a16="http://schemas.microsoft.com/office/drawing/2014/main" val="2635165167"/>
                    </a:ext>
                  </a:extLst>
                </a:gridCol>
                <a:gridCol w="1152128">
                  <a:extLst>
                    <a:ext uri="{9D8B030D-6E8A-4147-A177-3AD203B41FA5}">
                      <a16:colId xmlns:a16="http://schemas.microsoft.com/office/drawing/2014/main" val="1792601593"/>
                    </a:ext>
                  </a:extLst>
                </a:gridCol>
                <a:gridCol w="1304455">
                  <a:extLst>
                    <a:ext uri="{9D8B030D-6E8A-4147-A177-3AD203B41FA5}">
                      <a16:colId xmlns:a16="http://schemas.microsoft.com/office/drawing/2014/main" val="3560101067"/>
                    </a:ext>
                  </a:extLst>
                </a:gridCol>
              </a:tblGrid>
              <a:tr h="229030">
                <a:tc>
                  <a:txBody>
                    <a:bodyPr/>
                    <a:lstStyle/>
                    <a:p>
                      <a:pPr algn="ct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Mã</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sản phẩm</a:t>
                      </a:r>
                    </a:p>
                    <a:p>
                      <a:pPr algn="ct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(i)</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ct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Sản</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phẩm</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ct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Giá</a:t>
                      </a:r>
                      <a:r>
                        <a:rPr kumimoji="1" lang="ja-JP" altLang="en-US" sz="1400" b="0" baseline="0" smtClean="0">
                          <a:solidFill>
                            <a:srgbClr val="003399"/>
                          </a:solidFill>
                          <a:latin typeface="Times New Roman" pitchFamily="18" charset="0"/>
                          <a:ea typeface="Meiryo UI" panose="020B0604030504040204" pitchFamily="50" charset="-128"/>
                          <a:cs typeface="Times New Roman" pitchFamily="18" charset="0"/>
                        </a:rPr>
                        <a:t> </a:t>
                      </a:r>
                      <a:endPar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endParaRPr>
                    </a:p>
                    <a:p>
                      <a:pPr algn="ct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price)</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ct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Thuế</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tiêu thụ </a:t>
                      </a:r>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(tax)</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349831802"/>
                  </a:ext>
                </a:extLst>
              </a:tr>
              <a:tr h="222417">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1</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Camera</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50,000</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775579798"/>
                  </a:ext>
                </a:extLst>
              </a:tr>
              <a:tr h="205649">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2</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Lens</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30,000</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969921906"/>
                  </a:ext>
                </a:extLst>
              </a:tr>
              <a:tr h="188881">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3</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Đèn</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chớp</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r>
                        <a:rPr kumimoji="1" lang="en-US" altLang="ja-JP" sz="1400" b="0" dirty="0" smtClean="0">
                          <a:solidFill>
                            <a:srgbClr val="003399"/>
                          </a:solidFill>
                          <a:latin typeface="Times New Roman" pitchFamily="18" charset="0"/>
                          <a:ea typeface="Meiryo UI" panose="020B0604030504040204" pitchFamily="50" charset="-128"/>
                          <a:cs typeface="Times New Roman" pitchFamily="18" charset="0"/>
                        </a:rPr>
                        <a:t>40,000</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3399"/>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3414610000"/>
                  </a:ext>
                </a:extLst>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69090644"/>
              </p:ext>
            </p:extLst>
          </p:nvPr>
        </p:nvGraphicFramePr>
        <p:xfrm>
          <a:off x="539750" y="1136008"/>
          <a:ext cx="4609822" cy="2853840"/>
        </p:xfrm>
        <a:graphic>
          <a:graphicData uri="http://schemas.openxmlformats.org/drawingml/2006/table">
            <a:tbl>
              <a:tblPr firstRow="1" bandRow="1">
                <a:tableStyleId>{5C22544A-7EE6-4342-B048-85BDC9FD1C3A}</a:tableStyleId>
              </a:tblPr>
              <a:tblGrid>
                <a:gridCol w="1727994">
                  <a:extLst>
                    <a:ext uri="{9D8B030D-6E8A-4147-A177-3AD203B41FA5}">
                      <a16:colId xmlns:a16="http://schemas.microsoft.com/office/drawing/2014/main" val="3247370566"/>
                    </a:ext>
                  </a:extLst>
                </a:gridCol>
                <a:gridCol w="116840">
                  <a:extLst>
                    <a:ext uri="{9D8B030D-6E8A-4147-A177-3AD203B41FA5}">
                      <a16:colId xmlns:a16="http://schemas.microsoft.com/office/drawing/2014/main" val="20001"/>
                    </a:ext>
                  </a:extLst>
                </a:gridCol>
                <a:gridCol w="2764988">
                  <a:extLst>
                    <a:ext uri="{9D8B030D-6E8A-4147-A177-3AD203B41FA5}">
                      <a16:colId xmlns:a16="http://schemas.microsoft.com/office/drawing/2014/main" val="1432755505"/>
                    </a:ext>
                  </a:extLst>
                </a:gridCol>
              </a:tblGrid>
              <a:tr h="0">
                <a:tc>
                  <a:txBody>
                    <a:bodyPr/>
                    <a:lstStyle/>
                    <a:p>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price(3);</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ja-JP" altLang="en-US" sz="1400" b="0" smtClean="0">
                          <a:solidFill>
                            <a:srgbClr val="00B050"/>
                          </a:solidFill>
                          <a:latin typeface="Times New Roman" pitchFamily="18" charset="0"/>
                          <a:ea typeface="Meiryo UI" panose="020B0604030504040204" pitchFamily="50" charset="-128"/>
                          <a:cs typeface="Times New Roman" pitchFamily="18" charset="0"/>
                        </a:rPr>
                        <a:t>←</a:t>
                      </a:r>
                      <a:r>
                        <a:rPr kumimoji="1" lang="en-US" altLang="ja-JP" sz="1400" b="0" smtClean="0">
                          <a:solidFill>
                            <a:srgbClr val="00B050"/>
                          </a:solidFill>
                          <a:latin typeface="Times New Roman" pitchFamily="18" charset="0"/>
                          <a:ea typeface="Meiryo UI" panose="020B0604030504040204" pitchFamily="50" charset="-128"/>
                          <a:cs typeface="Times New Roman" pitchFamily="18" charset="0"/>
                        </a:rPr>
                        <a:t>Định</a:t>
                      </a:r>
                      <a:r>
                        <a:rPr kumimoji="1" lang="en-US" altLang="ja-JP" sz="1400" b="0" baseline="0" smtClean="0">
                          <a:solidFill>
                            <a:srgbClr val="00B050"/>
                          </a:solidFill>
                          <a:latin typeface="Times New Roman" pitchFamily="18" charset="0"/>
                          <a:ea typeface="Meiryo UI" panose="020B0604030504040204" pitchFamily="50" charset="-128"/>
                          <a:cs typeface="Times New Roman" pitchFamily="18" charset="0"/>
                        </a:rPr>
                        <a:t> nghĩa dãy số nguyên ở cột </a:t>
                      </a:r>
                      <a:r>
                        <a:rPr kumimoji="1" lang="en-US" altLang="ja-JP" sz="1400" b="0" smtClean="0">
                          <a:solidFill>
                            <a:srgbClr val="00B050"/>
                          </a:solidFill>
                          <a:latin typeface="Times New Roman" pitchFamily="18" charset="0"/>
                          <a:ea typeface="Meiryo UI" panose="020B0604030504040204" pitchFamily="50" charset="-128"/>
                          <a:cs typeface="Times New Roman" pitchFamily="18" charset="0"/>
                        </a:rPr>
                        <a:t>3</a:t>
                      </a:r>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400" b="0" dirty="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95568"/>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tax(3);</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latin typeface="Times New Roman" pitchFamily="18" charset="0"/>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127959"/>
                  </a:ext>
                </a:extLst>
              </a:tr>
              <a:tr h="160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int</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0;</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latin typeface="Times New Roman" pitchFamily="18" charset="0"/>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4926925"/>
                  </a:ext>
                </a:extLst>
              </a:tr>
              <a:tr h="1601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price(1) = 50000;</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kumimoji="1" lang="ja-JP" altLang="en-US"/>
                    </a:p>
                  </a:txBody>
                  <a:tcPr/>
                </a:tc>
                <a:extLst>
                  <a:ext uri="{0D108BD9-81ED-4DB2-BD59-A6C34878D82A}">
                    <a16:rowId xmlns:a16="http://schemas.microsoft.com/office/drawing/2014/main" val="2054369342"/>
                  </a:ext>
                </a:extLst>
              </a:tr>
              <a:tr h="1601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price(2) = 30000;</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kumimoji="1" lang="ja-JP" altLang="en-US"/>
                    </a:p>
                  </a:txBody>
                  <a:tcPr/>
                </a:tc>
                <a:extLst>
                  <a:ext uri="{0D108BD9-81ED-4DB2-BD59-A6C34878D82A}">
                    <a16:rowId xmlns:a16="http://schemas.microsoft.com/office/drawing/2014/main" val="3967425236"/>
                  </a:ext>
                </a:extLst>
              </a:tr>
              <a:tr h="1601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price(3) = 40000;</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kumimoji="1" lang="ja-JP" altLang="en-US"/>
                    </a:p>
                  </a:txBody>
                  <a:tcPr/>
                </a:tc>
                <a:extLst>
                  <a:ext uri="{0D108BD9-81ED-4DB2-BD59-A6C34878D82A}">
                    <a16:rowId xmlns:a16="http://schemas.microsoft.com/office/drawing/2014/main" val="1687907828"/>
                  </a:ext>
                </a:extLst>
              </a:tr>
              <a:tr h="1601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+ 1;</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kumimoji="1" lang="ja-JP" altLang="en-US">
                        <a:latin typeface="Times New Roman" pitchFamily="18" charset="0"/>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6967332"/>
                  </a:ext>
                </a:extLst>
              </a:tr>
              <a:tr h="1601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tax(</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 = price(</a:t>
                      </a:r>
                      <a:r>
                        <a:rPr lang="en-US" altLang="ja-JP" sz="1400" b="0" i="1" dirty="0" err="1" smtClean="0">
                          <a:solidFill>
                            <a:srgbClr val="00B050"/>
                          </a:solidFill>
                          <a:latin typeface="Times New Roman" pitchFamily="18" charset="0"/>
                          <a:ea typeface="Meiryo UI" panose="020B0604030504040204" pitchFamily="50" charset="-128"/>
                          <a:cs typeface="Times New Roman" pitchFamily="18" charset="0"/>
                        </a:rPr>
                        <a:t>i</a:t>
                      </a:r>
                      <a:r>
                        <a:rPr lang="en-US" altLang="ja-JP" sz="1400" b="0" i="1" dirty="0" smtClean="0">
                          <a:solidFill>
                            <a:srgbClr val="00B050"/>
                          </a:solidFill>
                          <a:latin typeface="Times New Roman" pitchFamily="18" charset="0"/>
                          <a:ea typeface="Meiryo UI" panose="020B0604030504040204" pitchFamily="50" charset="-128"/>
                          <a:cs typeface="Times New Roman" pitchFamily="18" charset="0"/>
                        </a:rPr>
                        <a:t>)*0.08</a:t>
                      </a: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kumimoji="1" lang="ja-JP" altLang="en-US"/>
                    </a:p>
                  </a:txBody>
                  <a:tcPr marL="36000" marT="18000" marB="180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0003924"/>
                  </a:ext>
                </a:extLst>
              </a:tr>
              <a:tr h="1601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0" i="1" dirty="0" smtClean="0">
                          <a:solidFill>
                            <a:srgbClr val="00B050"/>
                          </a:solidFill>
                          <a:latin typeface="Times New Roman" pitchFamily="18" charset="0"/>
                          <a:ea typeface="Meiryo UI" panose="020B0604030504040204" pitchFamily="50" charset="-128"/>
                          <a:cs typeface="Times New Roman" pitchFamily="18" charset="0"/>
                        </a:rPr>
                        <a:t>・</a:t>
                      </a:r>
                      <a:endParaRPr lang="en-US" altLang="ja-JP" sz="1400" b="0" i="1" dirty="0" smtClean="0">
                        <a:solidFill>
                          <a:srgbClr val="00B050"/>
                        </a:solidFill>
                        <a:latin typeface="Times New Roman" pitchFamily="18" charset="0"/>
                        <a:ea typeface="Meiryo UI" panose="020B0604030504040204" pitchFamily="50" charset="-128"/>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0" i="1" dirty="0" smtClean="0">
                          <a:solidFill>
                            <a:srgbClr val="00B050"/>
                          </a:solidFill>
                          <a:latin typeface="Times New Roman" pitchFamily="18" charset="0"/>
                          <a:ea typeface="Meiryo UI" panose="020B0604030504040204" pitchFamily="50" charset="-128"/>
                          <a:cs typeface="Times New Roman" pitchFamily="18" charset="0"/>
                        </a:rPr>
                        <a:t>・</a:t>
                      </a:r>
                      <a:endParaRPr lang="en-US" altLang="ja-JP" sz="1400" b="0" i="1" dirty="0" smtClean="0">
                        <a:solidFill>
                          <a:srgbClr val="00B050"/>
                        </a:solidFill>
                        <a:latin typeface="Times New Roman" pitchFamily="18" charset="0"/>
                        <a:ea typeface="Meiryo UI" panose="020B0604030504040204" pitchFamily="50" charset="-128"/>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0" i="1" dirty="0" smtClean="0">
                          <a:solidFill>
                            <a:srgbClr val="00B050"/>
                          </a:solidFill>
                          <a:latin typeface="Times New Roman" pitchFamily="18" charset="0"/>
                          <a:ea typeface="Meiryo UI" panose="020B0604030504040204" pitchFamily="50" charset="-128"/>
                          <a:cs typeface="Times New Roman" pitchFamily="18" charset="0"/>
                        </a:rPr>
                        <a:t>・</a:t>
                      </a:r>
                      <a:endParaRPr lang="en-US" altLang="ja-JP" sz="1400" b="0" i="1" dirty="0" smtClean="0">
                        <a:solidFill>
                          <a:srgbClr val="00B050"/>
                        </a:solidFill>
                        <a:latin typeface="Times New Roman" pitchFamily="18" charset="0"/>
                        <a:ea typeface="Meiryo UI" panose="020B0604030504040204" pitchFamily="50" charset="-128"/>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kumimoji="1" lang="ja-JP" altLang="en-US" dirty="0">
                        <a:latin typeface="Times New Roman" pitchFamily="18" charset="0"/>
                        <a:cs typeface="Times New Roman" pitchFamily="18" charset="0"/>
                      </a:endParaRPr>
                    </a:p>
                  </a:txBody>
                  <a:tcPr marL="36000" marT="18000" marB="18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410605"/>
                  </a:ext>
                </a:extLst>
              </a:tr>
            </a:tbl>
          </a:graphicData>
        </a:graphic>
      </p:graphicFrame>
      <p:sp>
        <p:nvSpPr>
          <p:cNvPr id="31" name="四角形吹き出し 30"/>
          <p:cNvSpPr/>
          <p:nvPr/>
        </p:nvSpPr>
        <p:spPr bwMode="auto">
          <a:xfrm>
            <a:off x="6519055" y="2999734"/>
            <a:ext cx="2034250" cy="425379"/>
          </a:xfrm>
          <a:prstGeom prst="wedgeRectCallout">
            <a:avLst>
              <a:gd name="adj1" fmla="val -6199"/>
              <a:gd name="adj2" fmla="val -111907"/>
            </a:avLst>
          </a:prstGeom>
          <a:solidFill>
            <a:schemeClr val="bg1"/>
          </a:solidFill>
          <a:ln w="19050">
            <a:solidFill>
              <a:srgbClr val="003399"/>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Muốn tính nhiều giá trị thuế tiêu thụ</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37948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Times New Roman" pitchFamily="18" charset="0"/>
                <a:ea typeface="Meiryo UI" pitchFamily="50" charset="-128"/>
                <a:cs typeface="Times New Roman" pitchFamily="18" charset="0"/>
              </a:rPr>
              <a:t>2-4. </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Sơ lược về biến trong UiPath</a:t>
            </a:r>
            <a:endParaRPr kumimoji="1" lang="ja-JP" altLang="en-US" dirty="0">
              <a:latin typeface="Times New Roman" pitchFamily="18" charset="0"/>
              <a:ea typeface="Meiryo UI" panose="020B0604030504040204" pitchFamily="50" charset="-128"/>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15</a:t>
            </a:fld>
            <a:endParaRPr lang="en-US" altLang="ja-JP">
              <a:latin typeface="Times New Roman" pitchFamily="18" charset="0"/>
              <a:cs typeface="Times New Roman" pitchFamily="18" charset="0"/>
            </a:endParaRPr>
          </a:p>
        </p:txBody>
      </p:sp>
      <p:sp>
        <p:nvSpPr>
          <p:cNvPr id="16" name="コンテンツ プレースホルダー 2"/>
          <p:cNvSpPr txBox="1">
            <a:spLocks/>
          </p:cNvSpPr>
          <p:nvPr/>
        </p:nvSpPr>
        <p:spPr bwMode="auto">
          <a:xfrm>
            <a:off x="467544" y="1024045"/>
            <a:ext cx="8073206" cy="1108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en-US" altLang="ja-JP" smtClean="0">
                <a:latin typeface="Times New Roman" pitchFamily="18" charset="0"/>
                <a:ea typeface="Meiryo UI" panose="020B0604030504040204" pitchFamily="50" charset="-128"/>
                <a:cs typeface="Times New Roman" pitchFamily="18" charset="0"/>
              </a:rPr>
              <a:t>Trong UiPath ta cũng có thể sử dụng được biến</a:t>
            </a:r>
            <a:endParaRPr lang="en-US" altLang="ja-JP" dirty="0" smtClean="0">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n"/>
            </a:pPr>
            <a:r>
              <a:rPr lang="en-US" altLang="ja-JP" smtClean="0">
                <a:latin typeface="Times New Roman" pitchFamily="18" charset="0"/>
                <a:ea typeface="Meiryo UI" panose="020B0604030504040204" pitchFamily="50" charset="-128"/>
                <a:cs typeface="Times New Roman" pitchFamily="18" charset="0"/>
              </a:rPr>
              <a:t>Sơ lược về “biến” và cách tạo biến</a:t>
            </a:r>
            <a:br>
              <a:rPr lang="en-US" altLang="ja-JP" smtClean="0">
                <a:latin typeface="Times New Roman" pitchFamily="18" charset="0"/>
                <a:ea typeface="Meiryo UI" panose="020B0604030504040204" pitchFamily="50" charset="-128"/>
                <a:cs typeface="Times New Roman" pitchFamily="18" charset="0"/>
              </a:rPr>
            </a:br>
            <a:r>
              <a:rPr lang="en-US" altLang="ja-JP" smtClean="0">
                <a:latin typeface="Times New Roman" pitchFamily="18" charset="0"/>
                <a:ea typeface="Meiryo UI" panose="020B0604030504040204" pitchFamily="50" charset="-128"/>
                <a:cs typeface="Times New Roman" pitchFamily="18" charset="0"/>
              </a:rPr>
              <a:t>Phương pháp tạo biến bằng variables panel</a:t>
            </a:r>
          </a:p>
          <a:p>
            <a:pPr marL="266700" indent="-266700"/>
            <a:r>
              <a:rPr lang="en-US" altLang="ja-JP" smtClean="0">
                <a:latin typeface="Times New Roman" pitchFamily="18" charset="0"/>
                <a:ea typeface="Meiryo UI" panose="020B0604030504040204" pitchFamily="50" charset="-128"/>
                <a:cs typeface="Times New Roman" pitchFamily="18" charset="0"/>
              </a:rPr>
              <a:t>      Trường hợp dùng panel này, có thể thiết lập được </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tên biến</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kiểu biến</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phạm vi</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giá trị mặc định</a:t>
            </a:r>
            <a:r>
              <a:rPr lang="ja-JP" altLang="en-US" smtClean="0">
                <a:latin typeface="Times New Roman" pitchFamily="18" charset="0"/>
                <a:ea typeface="Meiryo UI" panose="020B0604030504040204" pitchFamily="50" charset="-128"/>
                <a:cs typeface="Times New Roman" pitchFamily="18" charset="0"/>
              </a:rPr>
              <a:t>」</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pic>
        <p:nvPicPr>
          <p:cNvPr id="18" name="図 17"/>
          <p:cNvPicPr>
            <a:picLocks noChangeAspect="1"/>
          </p:cNvPicPr>
          <p:nvPr/>
        </p:nvPicPr>
        <p:blipFill>
          <a:blip r:embed="rId2" cstate="print"/>
          <a:stretch>
            <a:fillRect/>
          </a:stretch>
        </p:blipFill>
        <p:spPr>
          <a:xfrm>
            <a:off x="568269" y="2132856"/>
            <a:ext cx="6953250" cy="1666875"/>
          </a:xfrm>
          <a:prstGeom prst="rect">
            <a:avLst/>
          </a:prstGeom>
          <a:ln>
            <a:solidFill>
              <a:srgbClr val="003399"/>
            </a:solidFill>
          </a:ln>
        </p:spPr>
      </p:pic>
      <p:sp>
        <p:nvSpPr>
          <p:cNvPr id="26" name="正方形/長方形 25"/>
          <p:cNvSpPr/>
          <p:nvPr/>
        </p:nvSpPr>
        <p:spPr bwMode="auto">
          <a:xfrm>
            <a:off x="560765" y="3610956"/>
            <a:ext cx="626860" cy="18877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2" name="四角形吹き出し 11"/>
          <p:cNvSpPr/>
          <p:nvPr/>
        </p:nvSpPr>
        <p:spPr bwMode="auto">
          <a:xfrm>
            <a:off x="685118" y="3029977"/>
            <a:ext cx="1510618" cy="348265"/>
          </a:xfrm>
          <a:prstGeom prst="wedgeRectCallout">
            <a:avLst>
              <a:gd name="adj1" fmla="val -35140"/>
              <a:gd name="adj2" fmla="val -148581"/>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Định nghĩa tên biến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3" name="四角形吹き出し 12"/>
          <p:cNvSpPr/>
          <p:nvPr/>
        </p:nvSpPr>
        <p:spPr bwMode="auto">
          <a:xfrm>
            <a:off x="2555776" y="2996952"/>
            <a:ext cx="3097185" cy="2016224"/>
          </a:xfrm>
          <a:prstGeom prst="wedgeRectCallout">
            <a:avLst>
              <a:gd name="adj1" fmla="val -14974"/>
              <a:gd name="adj2" fmla="val -65542"/>
            </a:avLst>
          </a:prstGeom>
          <a:solidFill>
            <a:schemeClr val="bg1"/>
          </a:solidFill>
          <a:ln w="19050">
            <a:solidFill>
              <a:srgbClr val="003399"/>
            </a:solidFill>
            <a:round/>
            <a:headEnd type="none" w="med" len="med"/>
            <a:tailEnd type="none" w="med" len="med"/>
          </a:ln>
        </p:spPr>
        <p:txBody>
          <a:bodyPr rtlCol="0" anchor="t" anchorCtr="0"/>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Định nghĩa kiểu biến</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Kiểu có thể sử dụng trong UiPath</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14" name="表 13"/>
          <p:cNvGraphicFramePr>
            <a:graphicFrameLocks noGrp="1"/>
          </p:cNvGraphicFramePr>
          <p:nvPr>
            <p:extLst/>
          </p:nvPr>
        </p:nvGraphicFramePr>
        <p:xfrm>
          <a:off x="2643894" y="3645024"/>
          <a:ext cx="2894237" cy="1226274"/>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3242427620"/>
                    </a:ext>
                  </a:extLst>
                </a:gridCol>
                <a:gridCol w="1598093">
                  <a:extLst>
                    <a:ext uri="{9D8B030D-6E8A-4147-A177-3AD203B41FA5}">
                      <a16:colId xmlns:a16="http://schemas.microsoft.com/office/drawing/2014/main" val="1664465094"/>
                    </a:ext>
                  </a:extLst>
                </a:gridCol>
              </a:tblGrid>
              <a:tr h="107816">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String</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altLang="ja-JP"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chuỗi kí tự</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31303845"/>
                  </a:ext>
                </a:extLst>
              </a:tr>
              <a:tr h="120200">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Int32</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altLang="ja-JP"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số nguyên</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705111282"/>
                  </a:ext>
                </a:extLst>
              </a:tr>
              <a:tr h="153970">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Array</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altLang="ja-JP"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dãy</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87527634"/>
                  </a:ext>
                </a:extLst>
              </a:tr>
              <a:tr h="120821">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Boolean</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t>
                      </a:r>
                      <a:r>
                        <a:rPr lang="en-US" sz="1100" u="none" strike="noStrike" smtClean="0">
                          <a:solidFill>
                            <a:srgbClr val="003399"/>
                          </a:solidFill>
                          <a:effectLst/>
                          <a:latin typeface="Times New Roman" pitchFamily="18" charset="0"/>
                          <a:ea typeface="Meiryo UI" panose="020B0604030504040204" pitchFamily="50" charset="-128"/>
                          <a:cs typeface="Times New Roman" pitchFamily="18" charset="0"/>
                        </a:rPr>
                        <a:t>True/False</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116747391"/>
                  </a:ext>
                </a:extLst>
              </a:tr>
              <a:tr h="200124">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Date and Time</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altLang="ja-JP"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ngày và giờ</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620390"/>
                  </a:ext>
                </a:extLst>
              </a:tr>
              <a:tr h="208074">
                <a:tc>
                  <a:txBody>
                    <a:bodyPr/>
                    <a:lstStyle/>
                    <a:p>
                      <a:pPr algn="l" fontAlgn="ctr"/>
                      <a:r>
                        <a:rPr lang="en-US" sz="1100" u="none" strike="noStrike" dirty="0">
                          <a:solidFill>
                            <a:srgbClr val="003399"/>
                          </a:solidFill>
                          <a:effectLst/>
                          <a:latin typeface="Times New Roman" pitchFamily="18" charset="0"/>
                          <a:ea typeface="Meiryo UI" panose="020B0604030504040204" pitchFamily="50" charset="-128"/>
                          <a:cs typeface="Times New Roman" pitchFamily="18" charset="0"/>
                        </a:rPr>
                        <a:t>Object</a:t>
                      </a:r>
                      <a:endParaRPr 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100" u="none" strike="noStrike" smtClean="0">
                          <a:solidFill>
                            <a:srgbClr val="003399"/>
                          </a:solidFill>
                          <a:effectLst/>
                          <a:latin typeface="Times New Roman" pitchFamily="18" charset="0"/>
                          <a:ea typeface="Meiryo UI" panose="020B0604030504040204" pitchFamily="50" charset="-128"/>
                          <a:cs typeface="Times New Roman" pitchFamily="18" charset="0"/>
                        </a:rPr>
                        <a:t>Kiểu</a:t>
                      </a:r>
                      <a:r>
                        <a:rPr lang="en-US" altLang="ja-JP" sz="11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object</a:t>
                      </a:r>
                      <a:endParaRPr lang="ja-JP" altLang="en-US" sz="11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16791185"/>
                  </a:ext>
                </a:extLst>
              </a:tr>
            </a:tbl>
          </a:graphicData>
        </a:graphic>
      </p:graphicFrame>
      <p:sp>
        <p:nvSpPr>
          <p:cNvPr id="15" name="四角形吹き出し 14"/>
          <p:cNvSpPr/>
          <p:nvPr/>
        </p:nvSpPr>
        <p:spPr bwMode="auto">
          <a:xfrm>
            <a:off x="6151073" y="2024927"/>
            <a:ext cx="1377950" cy="348265"/>
          </a:xfrm>
          <a:prstGeom prst="wedgeRectCallout">
            <a:avLst>
              <a:gd name="adj1" fmla="val -69438"/>
              <a:gd name="adj2" fmla="val 119878"/>
            </a:avLst>
          </a:prstGeom>
          <a:solidFill>
            <a:schemeClr val="bg1"/>
          </a:solidFill>
          <a:ln w="19050">
            <a:solidFill>
              <a:srgbClr val="003399"/>
            </a:solidFill>
            <a:round/>
            <a:headEnd type="none" w="med" len="med"/>
            <a:tailEnd type="none" w="med" len="med"/>
          </a:ln>
        </p:spPr>
        <p:txBody>
          <a:bodyPr rtlCol="0" anchor="ctr"/>
          <a:lstStyle/>
          <a:p>
            <a:pPr algn="ctr"/>
            <a:r>
              <a:rPr lang="en-US" altLang="ja-JP" sz="1200" smtClean="0">
                <a:solidFill>
                  <a:srgbClr val="003399"/>
                </a:solidFill>
                <a:latin typeface="Times New Roman" pitchFamily="18" charset="0"/>
                <a:ea typeface="Meiryo UI" panose="020B0604030504040204" pitchFamily="50" charset="-128"/>
                <a:cs typeface="Times New Roman" pitchFamily="18" charset="0"/>
              </a:rPr>
              <a:t>Giá trị mặc định của biến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7" name="四角形吹き出し 16"/>
          <p:cNvSpPr/>
          <p:nvPr/>
        </p:nvSpPr>
        <p:spPr bwMode="auto">
          <a:xfrm>
            <a:off x="5796136" y="3006868"/>
            <a:ext cx="2885422" cy="864096"/>
          </a:xfrm>
          <a:prstGeom prst="wedgeRectCallout">
            <a:avLst>
              <a:gd name="adj1" fmla="val -72287"/>
              <a:gd name="adj2" fmla="val -88198"/>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Phạm vi chỉ định của biến. Trường hợp muốn chỉ định trong toàn bộ project thì cần nâng cấp thành biến global như Flowchart để sử dụng.</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256459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Times New Roman" pitchFamily="18" charset="0"/>
                <a:ea typeface="Meiryo UI" pitchFamily="50" charset="-128"/>
                <a:cs typeface="Times New Roman" pitchFamily="18" charset="0"/>
              </a:rPr>
              <a:t>2-4. </a:t>
            </a:r>
            <a:r>
              <a:rPr lang="ja-JP" altLang="en-US">
                <a:latin typeface="Times New Roman" pitchFamily="18" charset="0"/>
                <a:ea typeface="Meiryo UI" panose="020B0604030504040204" pitchFamily="50" charset="-128"/>
                <a:cs typeface="Times New Roman" pitchFamily="18" charset="0"/>
              </a:rPr>
              <a:t>　</a:t>
            </a:r>
            <a:r>
              <a:rPr lang="vi-VN" altLang="ja-JP" smtClean="0">
                <a:latin typeface="Times New Roman" pitchFamily="18" charset="0"/>
                <a:ea typeface="Meiryo UI" panose="020B0604030504040204" pitchFamily="50" charset="-128"/>
                <a:cs typeface="Times New Roman" pitchFamily="18" charset="0"/>
              </a:rPr>
              <a:t>Sơ lược về biến trong UiPath (Tiếp)</a:t>
            </a:r>
            <a:endParaRPr kumimoji="1" lang="ja-JP" altLang="en-US" dirty="0">
              <a:latin typeface="Times New Roman" pitchFamily="18" charset="0"/>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16</a:t>
            </a:fld>
            <a:endParaRPr lang="en-US" altLang="ja-JP">
              <a:latin typeface="Times New Roman" pitchFamily="18" charset="0"/>
              <a:cs typeface="Times New Roman" pitchFamily="18" charset="0"/>
            </a:endParaRPr>
          </a:p>
        </p:txBody>
      </p:sp>
      <p:sp>
        <p:nvSpPr>
          <p:cNvPr id="16" name="コンテンツ プレースホルダー 2"/>
          <p:cNvSpPr txBox="1">
            <a:spLocks/>
          </p:cNvSpPr>
          <p:nvPr/>
        </p:nvSpPr>
        <p:spPr bwMode="auto">
          <a:xfrm>
            <a:off x="467544" y="1024044"/>
            <a:ext cx="7448078" cy="9288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pPr marL="285750" indent="-285750">
              <a:buFont typeface="Wingdings" panose="05000000000000000000" pitchFamily="2" charset="2"/>
              <a:buChar char="n"/>
            </a:pPr>
            <a:r>
              <a:rPr lang="en-US" altLang="ja-JP" smtClean="0">
                <a:latin typeface="Times New Roman" pitchFamily="18" charset="0"/>
                <a:ea typeface="Meiryo UI" panose="020B0604030504040204" pitchFamily="50" charset="-128"/>
                <a:cs typeface="Times New Roman" pitchFamily="18" charset="0"/>
              </a:rPr>
              <a:t>Phương pháp tạo từ property panel của activity</a:t>
            </a:r>
            <a:br>
              <a:rPr lang="en-US" altLang="ja-JP" smtClean="0">
                <a:latin typeface="Times New Roman" pitchFamily="18" charset="0"/>
                <a:ea typeface="Meiryo UI" panose="020B0604030504040204" pitchFamily="50" charset="-128"/>
                <a:cs typeface="Times New Roman" pitchFamily="18" charset="0"/>
              </a:rPr>
            </a:br>
            <a:r>
              <a:rPr lang="en-US" altLang="ja-JP" smtClean="0">
                <a:latin typeface="Times New Roman" pitchFamily="18" charset="0"/>
                <a:ea typeface="Meiryo UI" panose="020B0604030504040204" pitchFamily="50" charset="-128"/>
                <a:cs typeface="Times New Roman" pitchFamily="18" charset="0"/>
              </a:rPr>
              <a:t>Trong activity có các mục</a:t>
            </a:r>
            <a:r>
              <a:rPr lang="ja-JP" altLang="en-US" smtClean="0">
                <a:latin typeface="Times New Roman" pitchFamily="18" charset="0"/>
                <a:ea typeface="Meiryo UI" panose="020B0604030504040204" pitchFamily="50" charset="-128"/>
                <a:cs typeface="Times New Roman" pitchFamily="18" charset="0"/>
              </a:rPr>
              <a:t>「</a:t>
            </a:r>
            <a:r>
              <a:rPr lang="en-US" altLang="ja-JP" dirty="0">
                <a:latin typeface="Times New Roman" pitchFamily="18" charset="0"/>
                <a:ea typeface="Meiryo UI" panose="020B0604030504040204" pitchFamily="50" charset="-128"/>
                <a:cs typeface="Times New Roman" pitchFamily="18" charset="0"/>
              </a:rPr>
              <a:t>Output</a:t>
            </a:r>
            <a:r>
              <a:rPr lang="ja-JP" altLang="en-US" dirty="0">
                <a:latin typeface="Times New Roman" pitchFamily="18" charset="0"/>
                <a:ea typeface="Meiryo UI" panose="020B0604030504040204" pitchFamily="50" charset="-128"/>
                <a:cs typeface="Times New Roman" pitchFamily="18" charset="0"/>
              </a:rPr>
              <a:t>」「</a:t>
            </a:r>
            <a:r>
              <a:rPr lang="en-US" altLang="ja-JP">
                <a:latin typeface="Times New Roman" pitchFamily="18" charset="0"/>
                <a:ea typeface="Meiryo UI" panose="020B0604030504040204" pitchFamily="50" charset="-128"/>
                <a:cs typeface="Times New Roman" pitchFamily="18" charset="0"/>
              </a:rPr>
              <a:t>Result</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a:t>
            </a:r>
            <a:br>
              <a:rPr lang="en-US" altLang="ja-JP" smtClean="0">
                <a:latin typeface="Times New Roman" pitchFamily="18" charset="0"/>
                <a:ea typeface="Meiryo UI" panose="020B0604030504040204" pitchFamily="50" charset="-128"/>
                <a:cs typeface="Times New Roman" pitchFamily="18" charset="0"/>
              </a:rPr>
            </a:br>
            <a:r>
              <a:rPr lang="en-US" altLang="ja-JP" smtClean="0">
                <a:latin typeface="Times New Roman" pitchFamily="18" charset="0"/>
                <a:ea typeface="Meiryo UI" panose="020B0604030504040204" pitchFamily="50" charset="-128"/>
                <a:cs typeface="Times New Roman" pitchFamily="18" charset="0"/>
              </a:rPr>
              <a:t>Tại mục </a:t>
            </a:r>
            <a:r>
              <a:rPr lang="ja-JP" altLang="en-US" smtClean="0">
                <a:latin typeface="Times New Roman" pitchFamily="18" charset="0"/>
                <a:ea typeface="Meiryo UI" panose="020B0604030504040204" pitchFamily="50" charset="-128"/>
                <a:cs typeface="Times New Roman" pitchFamily="18" charset="0"/>
              </a:rPr>
              <a:t>「</a:t>
            </a:r>
            <a:r>
              <a:rPr lang="en-US" altLang="ja-JP" dirty="0">
                <a:latin typeface="Times New Roman" pitchFamily="18" charset="0"/>
                <a:ea typeface="Meiryo UI" panose="020B0604030504040204" pitchFamily="50" charset="-128"/>
                <a:cs typeface="Times New Roman" pitchFamily="18" charset="0"/>
              </a:rPr>
              <a:t>Output</a:t>
            </a:r>
            <a:r>
              <a:rPr lang="ja-JP" altLang="en-US" dirty="0">
                <a:latin typeface="Times New Roman" pitchFamily="18" charset="0"/>
                <a:ea typeface="Meiryo UI" panose="020B0604030504040204" pitchFamily="50" charset="-128"/>
                <a:cs typeface="Times New Roman" pitchFamily="18" charset="0"/>
              </a:rPr>
              <a:t>」「</a:t>
            </a:r>
            <a:r>
              <a:rPr lang="en-US" altLang="ja-JP">
                <a:latin typeface="Times New Roman" pitchFamily="18" charset="0"/>
                <a:ea typeface="Meiryo UI" panose="020B0604030504040204" pitchFamily="50" charset="-128"/>
                <a:cs typeface="Times New Roman" pitchFamily="18" charset="0"/>
              </a:rPr>
              <a:t>Result</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 có thể tạo biến từ tổ hợp phím </a:t>
            </a:r>
            <a:r>
              <a:rPr lang="ja-JP" altLang="en-US" smtClean="0">
                <a:latin typeface="Times New Roman" pitchFamily="18" charset="0"/>
                <a:ea typeface="Meiryo UI" panose="020B0604030504040204" pitchFamily="50" charset="-128"/>
                <a:cs typeface="Times New Roman" pitchFamily="18" charset="0"/>
              </a:rPr>
              <a:t>「</a:t>
            </a:r>
            <a:r>
              <a:rPr lang="en-US" altLang="ja-JP" dirty="0">
                <a:latin typeface="Times New Roman" pitchFamily="18" charset="0"/>
                <a:ea typeface="Meiryo UI" panose="020B0604030504040204" pitchFamily="50" charset="-128"/>
                <a:cs typeface="Times New Roman" pitchFamily="18" charset="0"/>
              </a:rPr>
              <a:t>Ctrl</a:t>
            </a:r>
            <a:r>
              <a:rPr lang="ja-JP" altLang="en-US" dirty="0">
                <a:latin typeface="Times New Roman" pitchFamily="18" charset="0"/>
                <a:ea typeface="Meiryo UI" panose="020B0604030504040204" pitchFamily="50" charset="-128"/>
                <a:cs typeface="Times New Roman" pitchFamily="18" charset="0"/>
              </a:rPr>
              <a:t>」</a:t>
            </a:r>
            <a:r>
              <a:rPr lang="en-US" altLang="ja-JP" dirty="0">
                <a:latin typeface="Times New Roman" pitchFamily="18" charset="0"/>
                <a:ea typeface="Meiryo UI" panose="020B0604030504040204" pitchFamily="50" charset="-128"/>
                <a:cs typeface="Times New Roman" pitchFamily="18" charset="0"/>
              </a:rPr>
              <a:t>+</a:t>
            </a:r>
            <a:r>
              <a:rPr lang="ja-JP" altLang="en-US" dirty="0">
                <a:latin typeface="Times New Roman" pitchFamily="18" charset="0"/>
                <a:ea typeface="Meiryo UI" panose="020B0604030504040204" pitchFamily="50" charset="-128"/>
                <a:cs typeface="Times New Roman" pitchFamily="18" charset="0"/>
              </a:rPr>
              <a:t>「</a:t>
            </a:r>
            <a:r>
              <a:rPr lang="en-US" altLang="ja-JP">
                <a:latin typeface="Times New Roman" pitchFamily="18" charset="0"/>
                <a:ea typeface="Meiryo UI" panose="020B0604030504040204" pitchFamily="50" charset="-128"/>
                <a:cs typeface="Times New Roman" pitchFamily="18" charset="0"/>
              </a:rPr>
              <a:t>K</a:t>
            </a:r>
            <a:r>
              <a:rPr lang="ja-JP" altLang="en-US" smtClean="0">
                <a:latin typeface="Times New Roman" pitchFamily="18" charset="0"/>
                <a:ea typeface="Meiryo UI" panose="020B0604030504040204" pitchFamily="50" charset="-128"/>
                <a:cs typeface="Times New Roman" pitchFamily="18" charset="0"/>
              </a:rPr>
              <a:t>」</a:t>
            </a:r>
            <a:r>
              <a:rPr lang="en-US" altLang="ja-JP" smtClean="0">
                <a:latin typeface="Times New Roman" pitchFamily="18" charset="0"/>
                <a:ea typeface="Meiryo UI" panose="020B0604030504040204" pitchFamily="50" charset="-128"/>
                <a:cs typeface="Times New Roman" pitchFamily="18" charset="0"/>
              </a:rPr>
              <a:t>.</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655190" y="2420764"/>
            <a:ext cx="3536393" cy="2448272"/>
          </a:xfrm>
          <a:prstGeom prst="rect">
            <a:avLst/>
          </a:prstGeom>
        </p:spPr>
      </p:pic>
      <p:sp>
        <p:nvSpPr>
          <p:cNvPr id="14" name="テキスト ボックス 13"/>
          <p:cNvSpPr txBox="1"/>
          <p:nvPr/>
        </p:nvSpPr>
        <p:spPr>
          <a:xfrm>
            <a:off x="562223" y="2103487"/>
            <a:ext cx="2228495"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VD</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]Element Exists 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6" name="図 5"/>
          <p:cNvPicPr>
            <a:picLocks noChangeAspect="1"/>
          </p:cNvPicPr>
          <p:nvPr/>
        </p:nvPicPr>
        <p:blipFill>
          <a:blip r:embed="rId3" cstate="print"/>
          <a:stretch>
            <a:fillRect/>
          </a:stretch>
        </p:blipFill>
        <p:spPr>
          <a:xfrm>
            <a:off x="2850984" y="5125328"/>
            <a:ext cx="1647825" cy="438150"/>
          </a:xfrm>
          <a:prstGeom prst="rect">
            <a:avLst/>
          </a:prstGeom>
        </p:spPr>
      </p:pic>
      <p:pic>
        <p:nvPicPr>
          <p:cNvPr id="7" name="図 6"/>
          <p:cNvPicPr>
            <a:picLocks noChangeAspect="1"/>
          </p:cNvPicPr>
          <p:nvPr/>
        </p:nvPicPr>
        <p:blipFill>
          <a:blip r:embed="rId4" cstate="print"/>
          <a:stretch>
            <a:fillRect/>
          </a:stretch>
        </p:blipFill>
        <p:spPr>
          <a:xfrm>
            <a:off x="3728516" y="5800771"/>
            <a:ext cx="4066562" cy="665657"/>
          </a:xfrm>
          <a:prstGeom prst="rect">
            <a:avLst/>
          </a:prstGeom>
        </p:spPr>
      </p:pic>
      <p:sp>
        <p:nvSpPr>
          <p:cNvPr id="19" name="正方形/長方形 18"/>
          <p:cNvSpPr/>
          <p:nvPr/>
        </p:nvSpPr>
        <p:spPr bwMode="auto">
          <a:xfrm>
            <a:off x="655190" y="4486275"/>
            <a:ext cx="2908698" cy="38276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0" name="正方形/長方形 19"/>
          <p:cNvSpPr/>
          <p:nvPr/>
        </p:nvSpPr>
        <p:spPr bwMode="auto">
          <a:xfrm>
            <a:off x="2850984" y="5200449"/>
            <a:ext cx="792088" cy="28790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1" name="正方形/長方形 20"/>
          <p:cNvSpPr/>
          <p:nvPr/>
        </p:nvSpPr>
        <p:spPr bwMode="auto">
          <a:xfrm>
            <a:off x="3748162" y="6178520"/>
            <a:ext cx="4046916" cy="20323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9" name="カギ線コネクタ 8"/>
          <p:cNvCxnSpPr>
            <a:stCxn id="20" idx="2"/>
            <a:endCxn id="21" idx="1"/>
          </p:cNvCxnSpPr>
          <p:nvPr/>
        </p:nvCxnSpPr>
        <p:spPr>
          <a:xfrm rot="16200000" flipH="1">
            <a:off x="3101706" y="5633679"/>
            <a:ext cx="791778" cy="50113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19" idx="2"/>
            <a:endCxn id="20" idx="0"/>
          </p:cNvCxnSpPr>
          <p:nvPr/>
        </p:nvCxnSpPr>
        <p:spPr>
          <a:xfrm rot="16200000" flipH="1">
            <a:off x="2512577" y="4465997"/>
            <a:ext cx="331413" cy="1137489"/>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四角形吹き出し 16"/>
          <p:cNvSpPr/>
          <p:nvPr/>
        </p:nvSpPr>
        <p:spPr bwMode="auto">
          <a:xfrm>
            <a:off x="3923928" y="4480009"/>
            <a:ext cx="1644005" cy="348265"/>
          </a:xfrm>
          <a:prstGeom prst="wedgeRectCallout">
            <a:avLst>
              <a:gd name="adj1" fmla="val -75687"/>
              <a:gd name="adj2" fmla="val 22525"/>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Nhấn phím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a:solidFill>
                  <a:srgbClr val="003399"/>
                </a:solidFill>
                <a:latin typeface="Times New Roman" pitchFamily="18" charset="0"/>
                <a:ea typeface="Meiryo UI" panose="020B0604030504040204" pitchFamily="50" charset="-128"/>
                <a:cs typeface="Times New Roman" pitchFamily="18" charset="0"/>
              </a:rPr>
              <a:t>Ctrl</a:t>
            </a:r>
            <a:r>
              <a:rPr lang="ja-JP" altLang="en-US" sz="1200" dirty="0">
                <a:solidFill>
                  <a:srgbClr val="003399"/>
                </a:solidFill>
                <a:latin typeface="Times New Roman" pitchFamily="18" charset="0"/>
                <a:ea typeface="Meiryo UI" panose="020B0604030504040204" pitchFamily="50" charset="-128"/>
                <a:cs typeface="Times New Roman" pitchFamily="18" charset="0"/>
              </a:rPr>
              <a:t>」</a:t>
            </a:r>
            <a:r>
              <a:rPr lang="en-US" altLang="ja-JP" sz="1200" dirty="0">
                <a:solidFill>
                  <a:srgbClr val="003399"/>
                </a:solidFill>
                <a:latin typeface="Times New Roman" pitchFamily="18" charset="0"/>
                <a:ea typeface="Meiryo UI" panose="020B0604030504040204" pitchFamily="50" charset="-128"/>
                <a:cs typeface="Times New Roman" pitchFamily="18" charset="0"/>
              </a:rPr>
              <a:t>+</a:t>
            </a:r>
            <a:r>
              <a:rPr lang="ja-JP" altLang="en-US" sz="1200" dirty="0">
                <a:solidFill>
                  <a:srgbClr val="003399"/>
                </a:solidFill>
                <a:latin typeface="Times New Roman" pitchFamily="18" charset="0"/>
                <a:ea typeface="Meiryo UI" panose="020B0604030504040204" pitchFamily="50" charset="-128"/>
                <a:cs typeface="Times New Roman" pitchFamily="18" charset="0"/>
              </a:rPr>
              <a:t>「</a:t>
            </a:r>
            <a:r>
              <a:rPr lang="en-US" altLang="ja-JP" sz="1200">
                <a:solidFill>
                  <a:srgbClr val="003399"/>
                </a:solidFill>
                <a:latin typeface="Times New Roman" pitchFamily="18" charset="0"/>
                <a:ea typeface="Meiryo UI" panose="020B0604030504040204" pitchFamily="50" charset="-128"/>
                <a:cs typeface="Times New Roman" pitchFamily="18" charset="0"/>
              </a:rPr>
              <a:t>K</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四角形吹き出し 17"/>
          <p:cNvSpPr/>
          <p:nvPr/>
        </p:nvSpPr>
        <p:spPr bwMode="auto">
          <a:xfrm>
            <a:off x="3923927" y="4903971"/>
            <a:ext cx="1440161" cy="348265"/>
          </a:xfrm>
          <a:prstGeom prst="wedgeRectCallout">
            <a:avLst>
              <a:gd name="adj1" fmla="val -83797"/>
              <a:gd name="adj2" fmla="val 49076"/>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Chỉ định tên biến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3" name="四角形吹き出し 22"/>
          <p:cNvSpPr/>
          <p:nvPr/>
        </p:nvSpPr>
        <p:spPr bwMode="auto">
          <a:xfrm>
            <a:off x="5048167" y="5344403"/>
            <a:ext cx="2740303" cy="592850"/>
          </a:xfrm>
          <a:prstGeom prst="wedgeRectCallout">
            <a:avLst>
              <a:gd name="adj1" fmla="val -59190"/>
              <a:gd name="adj2" fmla="val 100510"/>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Nếu xác nhận variables panel thì có thể tự động xác nhận việc biến đã được tạo hay chưa</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92274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560" y="3140968"/>
            <a:ext cx="8001000" cy="1224136"/>
          </a:xfrm>
        </p:spPr>
        <p:txBody>
          <a:bodyPr/>
          <a:lstStyle/>
          <a:p>
            <a:pPr eaLnBrk="1" hangingPunct="1"/>
            <a:r>
              <a:rPr lang="en-US" altLang="ja-JP" sz="4000" dirty="0" smtClean="0">
                <a:latin typeface="Times New Roman" pitchFamily="18" charset="0"/>
                <a:ea typeface="Meiryo UI" pitchFamily="50" charset="-128"/>
                <a:cs typeface="Times New Roman" pitchFamily="18" charset="0"/>
              </a:rPr>
              <a:t>3</a:t>
            </a:r>
            <a:r>
              <a:rPr lang="en-US" altLang="ja-JP" sz="4000" smtClean="0">
                <a:latin typeface="Times New Roman" pitchFamily="18" charset="0"/>
                <a:ea typeface="Meiryo UI" pitchFamily="50" charset="-128"/>
                <a:cs typeface="Times New Roman" pitchFamily="18" charset="0"/>
              </a:rPr>
              <a:t>. Tạo automation</a:t>
            </a:r>
            <a:r>
              <a:rPr lang="ja-JP" altLang="en-US" sz="4000" smtClean="0">
                <a:latin typeface="Times New Roman" pitchFamily="18" charset="0"/>
                <a:ea typeface="Meiryo UI" pitchFamily="50" charset="-128"/>
                <a:cs typeface="Times New Roman" pitchFamily="18" charset="0"/>
              </a:rPr>
              <a:t>（</a:t>
            </a:r>
            <a:r>
              <a:rPr lang="en-US" altLang="ja-JP" sz="4000" dirty="0" smtClean="0">
                <a:latin typeface="Times New Roman" pitchFamily="18" charset="0"/>
                <a:ea typeface="Meiryo UI" pitchFamily="50" charset="-128"/>
                <a:cs typeface="Times New Roman" pitchFamily="18" charset="0"/>
              </a:rPr>
              <a:t>1</a:t>
            </a:r>
            <a:r>
              <a:rPr lang="ja-JP" altLang="en-US" sz="4000" dirty="0" smtClean="0">
                <a:latin typeface="Times New Roman" pitchFamily="18" charset="0"/>
                <a:ea typeface="Meiryo UI" pitchFamily="50" charset="-128"/>
                <a:cs typeface="Times New Roman" pitchFamily="18" charset="0"/>
              </a:rPr>
              <a:t>）</a:t>
            </a:r>
            <a:r>
              <a:rPr lang="en-US" altLang="ja-JP" sz="3600" dirty="0" smtClean="0">
                <a:latin typeface="Times New Roman" pitchFamily="18" charset="0"/>
                <a:ea typeface="Meiryo UI" pitchFamily="50" charset="-128"/>
                <a:cs typeface="Times New Roman" pitchFamily="18" charset="0"/>
              </a:rPr>
              <a:t/>
            </a:r>
            <a:br>
              <a:rPr lang="en-US" altLang="ja-JP" sz="3600" dirty="0" smtClean="0">
                <a:latin typeface="Times New Roman" pitchFamily="18" charset="0"/>
                <a:ea typeface="Meiryo UI" pitchFamily="50" charset="-128"/>
                <a:cs typeface="Times New Roman" pitchFamily="18" charset="0"/>
              </a:rPr>
            </a:br>
            <a:r>
              <a:rPr lang="ja-JP" altLang="en-US" dirty="0" smtClean="0">
                <a:latin typeface="Times New Roman" pitchFamily="18" charset="0"/>
                <a:ea typeface="Meiryo UI" pitchFamily="50" charset="-128"/>
                <a:cs typeface="Times New Roman" pitchFamily="18" charset="0"/>
              </a:rPr>
              <a:t>　　　　</a:t>
            </a:r>
            <a:r>
              <a:rPr lang="ja-JP" altLang="en-US" smtClean="0">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Tạo bằng đăng ký activity thủ công</a:t>
            </a:r>
            <a:r>
              <a:rPr lang="ja-JP" altLang="en-US" smtClean="0">
                <a:latin typeface="Times New Roman" pitchFamily="18" charset="0"/>
                <a:ea typeface="Meiryo UI" pitchFamily="50" charset="-128"/>
                <a:cs typeface="Times New Roman" pitchFamily="18" charset="0"/>
              </a:rPr>
              <a:t>～</a:t>
            </a:r>
            <a:endParaRPr lang="ja-JP" altLang="ja-JP"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683568" y="5013176"/>
            <a:ext cx="8396722" cy="1200329"/>
          </a:xfrm>
          <a:prstGeom prst="rect">
            <a:avLst/>
          </a:prstGeom>
          <a:noFill/>
        </p:spPr>
        <p:txBody>
          <a:bodyPr wrap="none" rtlCol="0">
            <a:spAutoFit/>
          </a:bodyPr>
          <a:lstStyle/>
          <a:p>
            <a:r>
              <a:rPr lang="en-US" altLang="ja-JP" smtClean="0">
                <a:solidFill>
                  <a:srgbClr val="003399"/>
                </a:solidFill>
                <a:latin typeface="Times New Roman" pitchFamily="18" charset="0"/>
                <a:ea typeface="Meiryo UI" panose="020B0604030504040204" pitchFamily="50" charset="-128"/>
                <a:cs typeface="Times New Roman" pitchFamily="18" charset="0"/>
              </a:rPr>
              <a:t>Tại chương 1 chúng ta đã thử sử dụng chức năng record để tạo automation tự động.</a:t>
            </a:r>
            <a:endParaRPr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Trong phát triển automation thực tế, thông thường sẽ tạo bố cục chính bằn record, sau đó</a:t>
            </a:r>
          </a:p>
          <a:p>
            <a:r>
              <a:rPr lang="en-US" altLang="ja-JP" smtClean="0">
                <a:solidFill>
                  <a:srgbClr val="003399"/>
                </a:solidFill>
                <a:latin typeface="Times New Roman" pitchFamily="18" charset="0"/>
                <a:ea typeface="Meiryo UI" panose="020B0604030504040204" pitchFamily="50" charset="-128"/>
                <a:cs typeface="Times New Roman" pitchFamily="18" charset="0"/>
              </a:rPr>
              <a:t>chỉnh sửa, thêm bớt các activity thủ công tại những vị trí cần thiết.</a:t>
            </a: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Do đó, ở chương này chúng tã sẽ thử tạo automation thủ công để nâng cao kỹ năng.</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457142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3-1</a:t>
            </a:r>
            <a:r>
              <a:rPr lang="en-US" altLang="ja-JP" smtClean="0">
                <a:latin typeface="Times New Roman" pitchFamily="18" charset="0"/>
                <a:ea typeface="Meiryo UI" pitchFamily="50" charset="-128"/>
                <a:cs typeface="Times New Roman" pitchFamily="18" charset="0"/>
              </a:rPr>
              <a:t>. Cấu tạo màn hình</a:t>
            </a:r>
            <a:endParaRPr lang="ja-JP" altLang="ja-JP" dirty="0" smtClean="0">
              <a:latin typeface="Times New Roman" pitchFamily="18" charset="0"/>
              <a:ea typeface="Meiryo UI" pitchFamily="50" charset="-128"/>
              <a:cs typeface="Times New Roman" pitchFamily="18" charset="0"/>
            </a:endParaRPr>
          </a:p>
        </p:txBody>
      </p:sp>
      <p:sp>
        <p:nvSpPr>
          <p:cNvPr id="6" name="正方形/長方形 5"/>
          <p:cNvSpPr/>
          <p:nvPr/>
        </p:nvSpPr>
        <p:spPr>
          <a:xfrm>
            <a:off x="539750" y="1033572"/>
            <a:ext cx="8064698" cy="954107"/>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3-1-1</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t>
            </a:r>
            <a:r>
              <a:rPr lang="vi-VN" altLang="ja-JP" sz="1400" smtClean="0">
                <a:solidFill>
                  <a:srgbClr val="003399"/>
                </a:solidFill>
                <a:latin typeface="Times New Roman" pitchFamily="18" charset="0"/>
                <a:ea typeface="Meiryo UI" panose="020B0604030504040204" pitchFamily="50" charset="-128"/>
                <a:cs typeface="Times New Roman" pitchFamily="18" charset="0"/>
              </a:rPr>
              <a:t>Màn hình ban đầu</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Nếu khởi động UiPath Studio thì màn hình Start như hình dưới đây sẽ hiện ra.</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Chúng ta sẽ lựa chọn tạo project mới hoặc bắt đầu thao tác từ project đã mở gần đây.</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Nếu kích vào mũi tên được khoanh tròn đỏ dưới đây thì màn hình cài đặt UiPath (trang tiếp theo) sẽ hiện ra.</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5" name="図 14"/>
          <p:cNvPicPr>
            <a:picLocks noChangeAspect="1"/>
          </p:cNvPicPr>
          <p:nvPr/>
        </p:nvPicPr>
        <p:blipFill>
          <a:blip r:embed="rId2" cstate="print"/>
          <a:stretch>
            <a:fillRect/>
          </a:stretch>
        </p:blipFill>
        <p:spPr>
          <a:xfrm>
            <a:off x="539553" y="1971696"/>
            <a:ext cx="5688631" cy="3521817"/>
          </a:xfrm>
          <a:prstGeom prst="rect">
            <a:avLst/>
          </a:prstGeom>
        </p:spPr>
      </p:pic>
      <p:sp>
        <p:nvSpPr>
          <p:cNvPr id="16" name="楕円 15"/>
          <p:cNvSpPr/>
          <p:nvPr/>
        </p:nvSpPr>
        <p:spPr>
          <a:xfrm>
            <a:off x="539553" y="1971696"/>
            <a:ext cx="491747" cy="4258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3" name="正方形/長方形 12"/>
          <p:cNvSpPr/>
          <p:nvPr/>
        </p:nvSpPr>
        <p:spPr>
          <a:xfrm>
            <a:off x="1403649" y="2333478"/>
            <a:ext cx="2376264" cy="2304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4" name="正方形/長方形 13"/>
          <p:cNvSpPr/>
          <p:nvPr/>
        </p:nvSpPr>
        <p:spPr>
          <a:xfrm>
            <a:off x="3779914" y="2333477"/>
            <a:ext cx="2232248" cy="2304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0" name="テキスト ボックス 9"/>
          <p:cNvSpPr txBox="1"/>
          <p:nvPr/>
        </p:nvSpPr>
        <p:spPr>
          <a:xfrm>
            <a:off x="1403649" y="4696291"/>
            <a:ext cx="2376264" cy="307777"/>
          </a:xfrm>
          <a:prstGeom prst="rect">
            <a:avLst/>
          </a:prstGeom>
          <a:noFill/>
        </p:spPr>
        <p:txBody>
          <a:bodyPr wrap="square" rtlCol="0">
            <a:spAutoFit/>
          </a:bodyPr>
          <a:lstStyle/>
          <a:p>
            <a:r>
              <a:rPr lang="en-US" altLang="ja-JP" sz="1400" smtClean="0">
                <a:solidFill>
                  <a:srgbClr val="FF0000"/>
                </a:solidFill>
                <a:latin typeface="Times New Roman" pitchFamily="18" charset="0"/>
                <a:ea typeface="Meiryo UI" panose="020B0604030504040204" pitchFamily="50" charset="-128"/>
                <a:cs typeface="Times New Roman" pitchFamily="18" charset="0"/>
              </a:rPr>
              <a:t>Tạo project mới</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1" name="テキスト ボックス 10"/>
          <p:cNvSpPr txBox="1"/>
          <p:nvPr/>
        </p:nvSpPr>
        <p:spPr>
          <a:xfrm>
            <a:off x="3851920" y="4696291"/>
            <a:ext cx="2160241" cy="307777"/>
          </a:xfrm>
          <a:prstGeom prst="rect">
            <a:avLst/>
          </a:prstGeom>
          <a:noFill/>
        </p:spPr>
        <p:txBody>
          <a:bodyPr wrap="square" rtlCol="0">
            <a:spAutoFit/>
          </a:bodyPr>
          <a:lstStyle/>
          <a:p>
            <a:r>
              <a:rPr lang="en-US" altLang="ja-JP" sz="1400" smtClean="0">
                <a:solidFill>
                  <a:srgbClr val="FF0000"/>
                </a:solidFill>
                <a:latin typeface="Times New Roman" pitchFamily="18" charset="0"/>
                <a:ea typeface="Meiryo UI" panose="020B0604030504040204" pitchFamily="50" charset="-128"/>
                <a:cs typeface="Times New Roman" pitchFamily="18" charset="0"/>
              </a:rPr>
              <a:t>Project đã mở gần đây</a:t>
            </a:r>
            <a:endParaRPr kumimoji="1" lang="ja-JP" altLang="en-US" sz="1600" dirty="0">
              <a:solidFill>
                <a:srgbClr val="FF0000"/>
              </a:solidFill>
              <a:latin typeface="Times New Roman" pitchFamily="18" charset="0"/>
              <a:ea typeface="Meiryo UI" panose="020B0604030504040204" pitchFamily="50" charset="-128"/>
              <a:cs typeface="Times New Roman" pitchFamily="18" charset="0"/>
            </a:endParaRPr>
          </a:p>
        </p:txBody>
      </p:sp>
      <p:graphicFrame>
        <p:nvGraphicFramePr>
          <p:cNvPr id="18" name="表 17"/>
          <p:cNvGraphicFramePr>
            <a:graphicFrameLocks noGrp="1"/>
          </p:cNvGraphicFramePr>
          <p:nvPr>
            <p:extLst>
              <p:ext uri="{D42A27DB-BD31-4B8C-83A1-F6EECF244321}">
                <p14:modId xmlns:p14="http://schemas.microsoft.com/office/powerpoint/2010/main" val="3009278661"/>
              </p:ext>
            </p:extLst>
          </p:nvPr>
        </p:nvGraphicFramePr>
        <p:xfrm>
          <a:off x="251520" y="5572096"/>
          <a:ext cx="8568952" cy="1241280"/>
        </p:xfrm>
        <a:graphic>
          <a:graphicData uri="http://schemas.openxmlformats.org/drawingml/2006/table">
            <a:tbl>
              <a:tblPr/>
              <a:tblGrid>
                <a:gridCol w="2160240">
                  <a:extLst>
                    <a:ext uri="{9D8B030D-6E8A-4147-A177-3AD203B41FA5}">
                      <a16:colId xmlns:a16="http://schemas.microsoft.com/office/drawing/2014/main" val="1696450138"/>
                    </a:ext>
                  </a:extLst>
                </a:gridCol>
                <a:gridCol w="6408712">
                  <a:extLst>
                    <a:ext uri="{9D8B030D-6E8A-4147-A177-3AD203B41FA5}">
                      <a16:colId xmlns:a16="http://schemas.microsoft.com/office/drawing/2014/main" val="2406255731"/>
                    </a:ext>
                  </a:extLst>
                </a:gridCol>
              </a:tblGrid>
              <a:tr h="0">
                <a:tc>
                  <a:txBody>
                    <a:bodyPr/>
                    <a:lstStyle/>
                    <a:p>
                      <a:r>
                        <a:rPr lang="en-US" sz="1200" dirty="0">
                          <a:solidFill>
                            <a:srgbClr val="003399"/>
                          </a:solidFill>
                          <a:latin typeface="Times New Roman" pitchFamily="18" charset="0"/>
                          <a:ea typeface="Meiryo UI" panose="020B0604030504040204" pitchFamily="50" charset="-128"/>
                          <a:cs typeface="Times New Roman" pitchFamily="18" charset="0"/>
                        </a:rPr>
                        <a:t>Blank</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Tạo</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project trắng chưa được thiết lập gì</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r>
                        <a:rPr lang="en-US" sz="1200" dirty="0">
                          <a:solidFill>
                            <a:srgbClr val="003399"/>
                          </a:solidFill>
                          <a:latin typeface="Times New Roman" pitchFamily="18" charset="0"/>
                          <a:ea typeface="Meiryo UI" panose="020B0604030504040204" pitchFamily="50" charset="-128"/>
                          <a:cs typeface="Times New Roman" pitchFamily="18" charset="0"/>
                        </a:rPr>
                        <a:t>Simple Process</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Tạo</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project đã có flow chart và phân nhánh đơn giản.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r h="0">
                <a:tc>
                  <a:txBody>
                    <a:bodyPr/>
                    <a:lstStyle/>
                    <a:p>
                      <a:r>
                        <a:rPr lang="en-US" sz="1200" dirty="0">
                          <a:solidFill>
                            <a:srgbClr val="003399"/>
                          </a:solidFill>
                          <a:latin typeface="Times New Roman" pitchFamily="18" charset="0"/>
                          <a:ea typeface="Meiryo UI" panose="020B0604030504040204" pitchFamily="50" charset="-128"/>
                          <a:cs typeface="Times New Roman" pitchFamily="18" charset="0"/>
                        </a:rPr>
                        <a:t>Agent Process Improvement</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Tạo</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project mà các quá trình được thực hiện chủ yếu dựa trên cú kích chuột hoặc nhấn phím của user</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240478890"/>
                  </a:ext>
                </a:extLst>
              </a:tr>
              <a:tr h="0">
                <a:tc>
                  <a:txBody>
                    <a:bodyPr/>
                    <a:lstStyle/>
                    <a:p>
                      <a:r>
                        <a:rPr lang="en-US" sz="1200" dirty="0">
                          <a:solidFill>
                            <a:srgbClr val="003399"/>
                          </a:solidFill>
                          <a:latin typeface="Times New Roman" pitchFamily="18" charset="0"/>
                          <a:ea typeface="Meiryo UI" panose="020B0604030504040204" pitchFamily="50" charset="-128"/>
                          <a:cs typeface="Times New Roman" pitchFamily="18" charset="0"/>
                        </a:rPr>
                        <a:t>Robotic Enterprise Framework</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Sử</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dụng trong trường hợp tạo project có quy mô lớn. Bắt đầu từ các process xử lý trong trường hợp lỗi error hoặc sử dụng trong trong công việc như khởi tạo cài đặt. Khi mới bắt đầu, chúng ta hãy sử dụng để thực hành.</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682658009"/>
                  </a:ext>
                </a:extLst>
              </a:tr>
            </a:tbl>
          </a:graphicData>
        </a:graphic>
      </p:graphicFrame>
    </p:spTree>
    <p:extLst>
      <p:ext uri="{BB962C8B-B14F-4D97-AF65-F5344CB8AC3E}">
        <p14:creationId xmlns:p14="http://schemas.microsoft.com/office/powerpoint/2010/main" val="2525432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552" y="260648"/>
            <a:ext cx="8001000" cy="576064"/>
          </a:xfrm>
        </p:spPr>
        <p:txBody>
          <a:bodyPr/>
          <a:lstStyle/>
          <a:p>
            <a:pPr eaLnBrk="1" hangingPunct="1"/>
            <a:r>
              <a:rPr lang="en-US" altLang="ja-JP" smtClean="0">
                <a:latin typeface="Times New Roman" pitchFamily="18" charset="0"/>
                <a:ea typeface="Meiryo UI" pitchFamily="50" charset="-128"/>
                <a:cs typeface="Times New Roman" pitchFamily="18" charset="0"/>
              </a:rPr>
              <a:t>Tầm quan trọng của cuốn tài liệu này</a:t>
            </a:r>
            <a:endParaRPr lang="ja-JP" altLang="ja-JP" dirty="0" smtClean="0">
              <a:latin typeface="Times New Roman" pitchFamily="18" charset="0"/>
              <a:ea typeface="Meiryo UI" pitchFamily="50" charset="-128"/>
              <a:cs typeface="Times New Roman" pitchFamily="18" charset="0"/>
            </a:endParaRPr>
          </a:p>
        </p:txBody>
      </p:sp>
      <p:sp>
        <p:nvSpPr>
          <p:cNvPr id="3" name="正方形/長方形 2"/>
          <p:cNvSpPr/>
          <p:nvPr/>
        </p:nvSpPr>
        <p:spPr>
          <a:xfrm>
            <a:off x="6594055" y="3986626"/>
            <a:ext cx="1486788" cy="24448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smtClean="0">
                <a:solidFill>
                  <a:schemeClr val="bg1"/>
                </a:solidFill>
                <a:latin typeface="Times New Roman" pitchFamily="18" charset="0"/>
                <a:ea typeface="Meiryo UI" panose="020B0604030504040204" pitchFamily="50" charset="-128"/>
                <a:cs typeface="Times New Roman" pitchFamily="18" charset="0"/>
              </a:rPr>
              <a:t>UiPath</a:t>
            </a:r>
            <a:endParaRPr lang="en-US" altLang="ja-JP" sz="1600" dirty="0">
              <a:solidFill>
                <a:schemeClr val="bg1"/>
              </a:solidFill>
              <a:latin typeface="Times New Roman" pitchFamily="18" charset="0"/>
              <a:ea typeface="Meiryo UI" panose="020B0604030504040204" pitchFamily="50" charset="-128"/>
              <a:cs typeface="Times New Roman" pitchFamily="18" charset="0"/>
            </a:endParaRPr>
          </a:p>
          <a:p>
            <a:pPr algn="ctr"/>
            <a:r>
              <a:rPr lang="en-US" altLang="ja-JP" sz="1600" dirty="0">
                <a:solidFill>
                  <a:schemeClr val="bg1"/>
                </a:solidFill>
                <a:latin typeface="Times New Roman" pitchFamily="18" charset="0"/>
                <a:ea typeface="Meiryo UI" panose="020B0604030504040204" pitchFamily="50" charset="-128"/>
                <a:cs typeface="Times New Roman" pitchFamily="18" charset="0"/>
              </a:rPr>
              <a:t>Academy</a:t>
            </a:r>
            <a:endParaRPr lang="ja-JP" altLang="en-US" sz="1600" dirty="0">
              <a:solidFill>
                <a:schemeClr val="bg1"/>
              </a:solidFill>
              <a:latin typeface="Times New Roman" pitchFamily="18" charset="0"/>
              <a:ea typeface="Meiryo UI" panose="020B0604030504040204" pitchFamily="50" charset="-128"/>
              <a:cs typeface="Times New Roman" pitchFamily="18" charset="0"/>
            </a:endParaRPr>
          </a:p>
        </p:txBody>
      </p:sp>
      <p:sp>
        <p:nvSpPr>
          <p:cNvPr id="5" name="正方形/長方形 4"/>
          <p:cNvSpPr/>
          <p:nvPr/>
        </p:nvSpPr>
        <p:spPr>
          <a:xfrm>
            <a:off x="3028915" y="5733256"/>
            <a:ext cx="1642676" cy="6928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smtClean="0">
                <a:latin typeface="Times New Roman" pitchFamily="18" charset="0"/>
                <a:ea typeface="Meiryo UI" panose="020B0604030504040204" pitchFamily="50" charset="-128"/>
                <a:cs typeface="Times New Roman" pitchFamily="18" charset="0"/>
              </a:rPr>
              <a:t>Tài liệu Step up</a:t>
            </a:r>
            <a:endParaRPr kumimoji="1" lang="ja-JP" altLang="en-US" sz="1600" dirty="0">
              <a:latin typeface="Times New Roman" pitchFamily="18" charset="0"/>
              <a:ea typeface="Meiryo UI" panose="020B0604030504040204" pitchFamily="50" charset="-128"/>
              <a:cs typeface="Times New Roman" pitchFamily="18" charset="0"/>
            </a:endParaRPr>
          </a:p>
        </p:txBody>
      </p:sp>
      <p:sp>
        <p:nvSpPr>
          <p:cNvPr id="6" name="上矢印 5"/>
          <p:cNvSpPr/>
          <p:nvPr/>
        </p:nvSpPr>
        <p:spPr>
          <a:xfrm>
            <a:off x="503380" y="3534220"/>
            <a:ext cx="812800" cy="2875457"/>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7" name="テキスト ボックス 6"/>
          <p:cNvSpPr txBox="1"/>
          <p:nvPr/>
        </p:nvSpPr>
        <p:spPr>
          <a:xfrm>
            <a:off x="272448" y="3121223"/>
            <a:ext cx="1563248"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Các cấp độ kĩ năng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テキスト ボックス 7"/>
          <p:cNvSpPr txBox="1"/>
          <p:nvPr/>
        </p:nvSpPr>
        <p:spPr>
          <a:xfrm>
            <a:off x="1352279" y="5844564"/>
            <a:ext cx="643125"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record</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9" name="テキスト ボックス 8"/>
          <p:cNvSpPr txBox="1"/>
          <p:nvPr/>
        </p:nvSpPr>
        <p:spPr>
          <a:xfrm>
            <a:off x="1352279" y="5543568"/>
            <a:ext cx="1261884"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Thao tác Excel</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0" name="テキスト ボックス 9"/>
          <p:cNvSpPr txBox="1"/>
          <p:nvPr/>
        </p:nvSpPr>
        <p:spPr>
          <a:xfrm>
            <a:off x="1352279" y="5242572"/>
            <a:ext cx="1172116"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Thao tác mail</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 name="テキスト ボックス 10"/>
          <p:cNvSpPr txBox="1"/>
          <p:nvPr/>
        </p:nvSpPr>
        <p:spPr>
          <a:xfrm>
            <a:off x="1352279" y="6145559"/>
            <a:ext cx="1640193"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Biến và kiểu dữ liệu</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2" name="テキスト ボックス 11"/>
          <p:cNvSpPr txBox="1"/>
          <p:nvPr/>
        </p:nvSpPr>
        <p:spPr>
          <a:xfrm>
            <a:off x="1352279" y="4941576"/>
            <a:ext cx="1636987"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Nhận dạng hình ảnh</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3" name="テキスト ボックス 12"/>
          <p:cNvSpPr txBox="1"/>
          <p:nvPr/>
        </p:nvSpPr>
        <p:spPr>
          <a:xfrm>
            <a:off x="1352279" y="4339584"/>
            <a:ext cx="1893467"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Gỡ lỗi và xử lý ngoại lệ</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4" name="テキスト ボックス 13"/>
          <p:cNvSpPr txBox="1"/>
          <p:nvPr/>
        </p:nvSpPr>
        <p:spPr>
          <a:xfrm>
            <a:off x="1352279" y="4640580"/>
            <a:ext cx="923651" cy="307777"/>
          </a:xfrm>
          <a:prstGeom prst="rect">
            <a:avLst/>
          </a:prstGeom>
          <a:noFill/>
        </p:spPr>
        <p:txBody>
          <a:bodyPr wrap="none" rtlCol="0">
            <a:spAutoFit/>
          </a:bodyPr>
          <a:lstStyle/>
          <a:p>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OCR/VDI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5" name="テキスト ボックス 14"/>
          <p:cNvSpPr txBox="1"/>
          <p:nvPr/>
        </p:nvSpPr>
        <p:spPr>
          <a:xfrm>
            <a:off x="1352279" y="4038588"/>
            <a:ext cx="1776448"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Chia sẻ và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tái sử dụng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6" name="テキスト ボックス 15"/>
          <p:cNvSpPr txBox="1"/>
          <p:nvPr/>
        </p:nvSpPr>
        <p:spPr>
          <a:xfrm>
            <a:off x="1352279" y="3737592"/>
            <a:ext cx="1713931"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Thực tiễn Know how</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7" name="テキスト ボックス 16"/>
          <p:cNvSpPr txBox="1"/>
          <p:nvPr/>
        </p:nvSpPr>
        <p:spPr>
          <a:xfrm>
            <a:off x="1352279" y="3436596"/>
            <a:ext cx="1484702"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Kĩ năng ứng dụng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正方形/長方形 17"/>
          <p:cNvSpPr/>
          <p:nvPr/>
        </p:nvSpPr>
        <p:spPr>
          <a:xfrm>
            <a:off x="4893359" y="5209096"/>
            <a:ext cx="1573454" cy="12233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smtClean="0">
                <a:latin typeface="Times New Roman" pitchFamily="18" charset="0"/>
                <a:ea typeface="Meiryo UI" panose="020B0604030504040204" pitchFamily="50" charset="-128"/>
                <a:cs typeface="Times New Roman" pitchFamily="18" charset="0"/>
              </a:rPr>
              <a:t>Đào tạo cơ bản bởi nhà cung cấp </a:t>
            </a:r>
            <a:r>
              <a:rPr kumimoji="1" lang="en-US" altLang="ja-JP" sz="1600" smtClean="0">
                <a:latin typeface="Times New Roman" pitchFamily="18" charset="0"/>
                <a:ea typeface="Meiryo UI" panose="020B0604030504040204" pitchFamily="50" charset="-128"/>
                <a:cs typeface="Times New Roman" pitchFamily="18" charset="0"/>
              </a:rPr>
              <a:t>IT</a:t>
            </a:r>
            <a:r>
              <a:rPr kumimoji="1" lang="ja-JP" altLang="en-US" sz="1600" smtClean="0">
                <a:latin typeface="Times New Roman" pitchFamily="18" charset="0"/>
                <a:ea typeface="Meiryo UI" panose="020B0604030504040204" pitchFamily="50" charset="-128"/>
                <a:cs typeface="Times New Roman" pitchFamily="18" charset="0"/>
              </a:rPr>
              <a:t> </a:t>
            </a:r>
            <a:r>
              <a:rPr kumimoji="1" lang="en-US" altLang="ja-JP" sz="1600" smtClean="0">
                <a:latin typeface="Times New Roman" pitchFamily="18" charset="0"/>
                <a:ea typeface="Meiryo UI" panose="020B0604030504040204" pitchFamily="50" charset="-128"/>
                <a:cs typeface="Times New Roman" pitchFamily="18" charset="0"/>
              </a:rPr>
              <a:t>(mất phí)</a:t>
            </a:r>
            <a:endParaRPr kumimoji="1" lang="ja-JP" altLang="en-US" sz="1600" dirty="0">
              <a:latin typeface="Times New Roman" pitchFamily="18" charset="0"/>
              <a:ea typeface="Meiryo UI" panose="020B0604030504040204" pitchFamily="50" charset="-128"/>
              <a:cs typeface="Times New Roman" pitchFamily="18" charset="0"/>
            </a:endParaRPr>
          </a:p>
        </p:txBody>
      </p:sp>
      <p:sp>
        <p:nvSpPr>
          <p:cNvPr id="19" name="下カーブ矢印 18"/>
          <p:cNvSpPr/>
          <p:nvPr/>
        </p:nvSpPr>
        <p:spPr>
          <a:xfrm rot="20498291">
            <a:off x="3075125" y="4238404"/>
            <a:ext cx="3534379" cy="880239"/>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itchFamily="18" charset="0"/>
              <a:cs typeface="Times New Roman" pitchFamily="18" charset="0"/>
            </a:endParaRPr>
          </a:p>
        </p:txBody>
      </p:sp>
      <p:sp>
        <p:nvSpPr>
          <p:cNvPr id="20" name="テキスト ボックス 19"/>
          <p:cNvSpPr txBox="1"/>
          <p:nvPr/>
        </p:nvSpPr>
        <p:spPr>
          <a:xfrm>
            <a:off x="3635896" y="3717774"/>
            <a:ext cx="2645019"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Dễ dàng tiếp thu UiPath Academy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1" name="テキスト ボックス 20"/>
          <p:cNvSpPr txBox="1"/>
          <p:nvPr/>
        </p:nvSpPr>
        <p:spPr>
          <a:xfrm>
            <a:off x="501042" y="1052736"/>
            <a:ext cx="8642958" cy="2062103"/>
          </a:xfrm>
          <a:prstGeom prst="rect">
            <a:avLst/>
          </a:prstGeom>
          <a:noFill/>
        </p:spPr>
        <p:txBody>
          <a:bodyPr wrap="square" rtlCol="0">
            <a:spAutoFit/>
          </a:bodyPr>
          <a:lstStyle/>
          <a:p>
            <a:r>
              <a:rPr kumimoji="1" lang="en-US" altLang="ja-JP" sz="1600" smtClean="0">
                <a:solidFill>
                  <a:srgbClr val="003399"/>
                </a:solidFill>
                <a:latin typeface="Times New Roman" pitchFamily="18" charset="0"/>
                <a:ea typeface="Meiryo UI" panose="020B0604030504040204" pitchFamily="50" charset="-128"/>
                <a:cs typeface="Times New Roman" pitchFamily="18" charset="0"/>
              </a:rPr>
              <a:t>Như các bạn đã biết, UiPath có cung cấp khóa đào tạo web </a:t>
            </a:r>
            <a:r>
              <a:rPr lang="en-US" altLang="ja-JP" sz="1600" smtClean="0">
                <a:solidFill>
                  <a:srgbClr val="003399"/>
                </a:solidFill>
                <a:latin typeface="Times New Roman" pitchFamily="18" charset="0"/>
                <a:ea typeface="Meiryo UI" panose="020B0604030504040204" pitchFamily="50" charset="-128"/>
                <a:cs typeface="Times New Roman" pitchFamily="18" charset="0"/>
              </a:rPr>
              <a:t>[UiPath Academy] miễn phí trên trang chủ. </a:t>
            </a:r>
          </a:p>
          <a:p>
            <a:r>
              <a:rPr lang="en-US" altLang="ja-JP" sz="1600" smtClean="0">
                <a:solidFill>
                  <a:srgbClr val="003399"/>
                </a:solidFill>
                <a:latin typeface="Times New Roman" pitchFamily="18" charset="0"/>
                <a:ea typeface="Meiryo UI" panose="020B0604030504040204" pitchFamily="50" charset="-128"/>
                <a:cs typeface="Times New Roman" pitchFamily="18" charset="0"/>
              </a:rPr>
              <a:t>Tuy nhiên khóa đào tạo này có 1 số vấn đề như:</a:t>
            </a:r>
            <a:endParaRPr lang="en-US" altLang="ja-JP" sz="1600" dirty="0" smtClean="0">
              <a:solidFill>
                <a:srgbClr val="003399"/>
              </a:solidFill>
              <a:latin typeface="Times New Roman" pitchFamily="18" charset="0"/>
              <a:ea typeface="Meiryo UI" panose="020B0604030504040204" pitchFamily="50" charset="-128"/>
              <a:cs typeface="Times New Roman" pitchFamily="18" charset="0"/>
            </a:endParaRPr>
          </a:p>
          <a:p>
            <a:r>
              <a:rPr kumimoji="1" lang="ja-JP" altLang="en-US" sz="16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600" smtClean="0">
                <a:solidFill>
                  <a:srgbClr val="003399"/>
                </a:solidFill>
                <a:latin typeface="Times New Roman" pitchFamily="18" charset="0"/>
                <a:ea typeface="Meiryo UI" panose="020B0604030504040204" pitchFamily="50" charset="-128"/>
                <a:cs typeface="Times New Roman" pitchFamily="18" charset="0"/>
              </a:rPr>
              <a:t>Vì bắt đầu học từ lý thuyết nên tốn nhiều thời gian cho đến khi có thể có thể đánh giá công việc nào có thể automation trên thực tế</a:t>
            </a:r>
          </a:p>
          <a:p>
            <a:r>
              <a:rPr kumimoji="1" lang="ja-JP" altLang="en-US" sz="1600" smtClean="0">
                <a:solidFill>
                  <a:srgbClr val="003399"/>
                </a:solidFill>
                <a:latin typeface="Times New Roman" pitchFamily="18" charset="0"/>
                <a:ea typeface="Meiryo UI" panose="020B0604030504040204" pitchFamily="50" charset="-128"/>
                <a:cs typeface="Times New Roman" pitchFamily="18" charset="0"/>
              </a:rPr>
              <a:t>・</a:t>
            </a:r>
            <a:r>
              <a:rPr lang="en-US" altLang="ja-JP" sz="1600" smtClean="0">
                <a:solidFill>
                  <a:srgbClr val="003399"/>
                </a:solidFill>
                <a:latin typeface="Times New Roman" pitchFamily="18" charset="0"/>
                <a:ea typeface="Meiryo UI" panose="020B0604030504040204" pitchFamily="50" charset="-128"/>
                <a:cs typeface="Times New Roman" pitchFamily="18" charset="0"/>
              </a:rPr>
              <a:t>Nội dung yêu cầu người học phải có kiến thức cơ bản về lập trình, nên rất khó khăn </a:t>
            </a:r>
            <a:r>
              <a:rPr kumimoji="1" lang="en-US" altLang="ja-JP" sz="1600" smtClean="0">
                <a:solidFill>
                  <a:srgbClr val="003399"/>
                </a:solidFill>
                <a:latin typeface="Times New Roman" pitchFamily="18" charset="0"/>
                <a:ea typeface="Meiryo UI" panose="020B0604030504040204" pitchFamily="50" charset="-128"/>
                <a:cs typeface="Times New Roman" pitchFamily="18" charset="0"/>
              </a:rPr>
              <a:t>cho người học chưa có kinh nghiệm lập trình</a:t>
            </a:r>
            <a:endParaRPr kumimoji="1" lang="en-US" altLang="ja-JP" sz="16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600" smtClean="0">
                <a:solidFill>
                  <a:srgbClr val="003399"/>
                </a:solidFill>
                <a:latin typeface="Times New Roman" pitchFamily="18" charset="0"/>
                <a:ea typeface="Meiryo UI" panose="020B0604030504040204" pitchFamily="50" charset="-128"/>
                <a:cs typeface="Times New Roman" pitchFamily="18" charset="0"/>
              </a:rPr>
              <a:t>Để giải quyết những vấn đề này, chúng tôi đã soạn ra cuốn tài liệu Step up này như là một bước đệm giúp học viên có thể tự tin hơn trước và trong khi học tham dự khóa học </a:t>
            </a:r>
            <a:r>
              <a:rPr kumimoji="1" lang="en-US" altLang="ja-JP" sz="1600" smtClean="0">
                <a:solidFill>
                  <a:srgbClr val="003399"/>
                </a:solidFill>
                <a:latin typeface="Times New Roman" pitchFamily="18" charset="0"/>
                <a:ea typeface="Meiryo UI" panose="020B0604030504040204" pitchFamily="50" charset="-128"/>
                <a:cs typeface="Times New Roman" pitchFamily="18" charset="0"/>
              </a:rPr>
              <a:t>UiPath Academy</a:t>
            </a:r>
            <a:endParaRPr kumimoji="1" lang="ja-JP" altLang="en-US" sz="16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2541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Cấu tạo màn hình</a:t>
            </a:r>
            <a:endParaRPr lang="ja-JP" altLang="en-US" dirty="0">
              <a:latin typeface="Times New Roman" pitchFamily="18" charset="0"/>
              <a:ea typeface="Meiryo UI" pitchFamily="50" charset="-128"/>
              <a:cs typeface="Times New Roman" pitchFamily="18" charset="0"/>
            </a:endParaRPr>
          </a:p>
        </p:txBody>
      </p:sp>
      <p:sp>
        <p:nvSpPr>
          <p:cNvPr id="6" name="正方形/長方形 5"/>
          <p:cNvSpPr/>
          <p:nvPr/>
        </p:nvSpPr>
        <p:spPr>
          <a:xfrm>
            <a:off x="539750" y="1033572"/>
            <a:ext cx="8064698" cy="523220"/>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3-1-2</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Màn hình cài đặt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(Tổng thể)</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Màn hình cài đặt được cấu thành từ một số bảng chính như dưới đây</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 name="テキスト ボックス 3"/>
          <p:cNvSpPr txBox="1"/>
          <p:nvPr/>
        </p:nvSpPr>
        <p:spPr>
          <a:xfrm>
            <a:off x="6233333" y="1682314"/>
            <a:ext cx="2735687" cy="4616648"/>
          </a:xfrm>
          <a:prstGeom prst="rect">
            <a:avLst/>
          </a:prstGeom>
          <a:noFill/>
        </p:spPr>
        <p:txBody>
          <a:bodyPr wrap="square" rtlCol="0">
            <a:spAutoFit/>
          </a:bodyPr>
          <a:lstStyle/>
          <a:p>
            <a:pPr marL="342900" indent="-342900">
              <a:buFont typeface="+mj-ea"/>
              <a:buAutoNum type="circleNumDbPlain"/>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Thanh công cụ (ribbon)</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a:r>
            <a:b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b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Là danh sách những công cụ cơ bản như thực hiện robot, tạo file mới, lưu,…</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Bảng activity</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danh sách đơn vị thao tác nhỏ nhất của robot. Ở bảng này chúng ta sẽ chọn các động tác của robot để định nghĩa robot.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Bảng chính (main panel)</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nơi định nghĩa chuỗi thao tác của robot. Ở đây ta sẽ thả workflow hoặc activity để định nghĩa robot.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ea"/>
              <a:buAutoNum type="circleNumDbPlain"/>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Bảng properties</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nơi cài đặt chi tiết các thao tác của 1 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2" cstate="print"/>
          <a:stretch>
            <a:fillRect/>
          </a:stretch>
        </p:blipFill>
        <p:spPr>
          <a:xfrm>
            <a:off x="258260" y="1702584"/>
            <a:ext cx="5903595" cy="4166235"/>
          </a:xfrm>
          <a:prstGeom prst="rect">
            <a:avLst/>
          </a:prstGeom>
        </p:spPr>
      </p:pic>
      <p:sp>
        <p:nvSpPr>
          <p:cNvPr id="8" name="テキスト ボックス 7"/>
          <p:cNvSpPr txBox="1"/>
          <p:nvPr/>
        </p:nvSpPr>
        <p:spPr>
          <a:xfrm>
            <a:off x="5111244" y="4931295"/>
            <a:ext cx="378880"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④</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9" name="テキスト ボックス 8"/>
          <p:cNvSpPr txBox="1"/>
          <p:nvPr/>
        </p:nvSpPr>
        <p:spPr>
          <a:xfrm>
            <a:off x="937239" y="5085184"/>
            <a:ext cx="322393"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②</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0" name="テキスト ボックス 9"/>
          <p:cNvSpPr txBox="1"/>
          <p:nvPr/>
        </p:nvSpPr>
        <p:spPr>
          <a:xfrm>
            <a:off x="3016562" y="4931295"/>
            <a:ext cx="350186"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③</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1" name="正方形/長方形 10"/>
          <p:cNvSpPr/>
          <p:nvPr/>
        </p:nvSpPr>
        <p:spPr>
          <a:xfrm>
            <a:off x="467543" y="2650733"/>
            <a:ext cx="1443449" cy="3041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2" name="正方形/長方形 11"/>
          <p:cNvSpPr/>
          <p:nvPr/>
        </p:nvSpPr>
        <p:spPr>
          <a:xfrm>
            <a:off x="1910625" y="2647231"/>
            <a:ext cx="2692197" cy="30446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3" name="正方形/長方形 12"/>
          <p:cNvSpPr/>
          <p:nvPr/>
        </p:nvSpPr>
        <p:spPr>
          <a:xfrm>
            <a:off x="4602822" y="2657504"/>
            <a:ext cx="1387012" cy="3034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4" name="正方形/長方形 13"/>
          <p:cNvSpPr/>
          <p:nvPr/>
        </p:nvSpPr>
        <p:spPr>
          <a:xfrm>
            <a:off x="258260" y="2075380"/>
            <a:ext cx="3593660" cy="571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5" name="テキスト ボックス 14"/>
          <p:cNvSpPr txBox="1"/>
          <p:nvPr/>
        </p:nvSpPr>
        <p:spPr>
          <a:xfrm>
            <a:off x="1101724" y="2077337"/>
            <a:ext cx="371791"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①</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535373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Cấu tạo màn hình</a:t>
            </a:r>
            <a:endParaRPr lang="ja-JP" altLang="en-US" dirty="0">
              <a:latin typeface="Times New Roman" pitchFamily="18" charset="0"/>
              <a:ea typeface="Meiryo UI" pitchFamily="50" charset="-128"/>
              <a:cs typeface="Times New Roman" pitchFamily="18" charset="0"/>
            </a:endParaRPr>
          </a:p>
        </p:txBody>
      </p:sp>
      <p:sp>
        <p:nvSpPr>
          <p:cNvPr id="6" name="正方形/長方形 5"/>
          <p:cNvSpPr/>
          <p:nvPr/>
        </p:nvSpPr>
        <p:spPr>
          <a:xfrm>
            <a:off x="539750" y="1033572"/>
            <a:ext cx="8064698" cy="4616648"/>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3-1-3</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t>
            </a:r>
            <a:r>
              <a:rPr lang="vi-VN" altLang="ja-JP" sz="1400" smtClean="0">
                <a:solidFill>
                  <a:srgbClr val="003399"/>
                </a:solidFill>
                <a:latin typeface="Times New Roman" pitchFamily="18" charset="0"/>
                <a:ea typeface="Meiryo UI" panose="020B0604030504040204" pitchFamily="50" charset="-128"/>
                <a:cs typeface="Times New Roman" pitchFamily="18" charset="0"/>
              </a:rPr>
              <a:t>Màn hình cài đặt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(Thanh công cụ)</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Design</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nơi có chứa những chức năng được sử dụng chủ yếu khi thiết lập workflow như thao tác với tệp, quản lý biến hay wizard của các chức năng thường xuyên sử dụng. Là menu được sử dụng chủ yếu khi cài đặt.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Execute</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menu được sử dụng chủ yếu khi gỡ lỗi. Ở đây có các thao tác cần thiết để gỡ lỗi như gỡ lỗi bằng thực hiện project, breakpoints</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Setup</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Là nơi thực hiện các thao tác như gói hoàn chỉnh robot đã tạo, quản lý thông tin xác thực như đăng nhập Website, cài đặt tiện ích mở rộng…</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2" cstate="print"/>
          <a:stretch>
            <a:fillRect/>
          </a:stretch>
        </p:blipFill>
        <p:spPr>
          <a:xfrm>
            <a:off x="896125" y="2060848"/>
            <a:ext cx="4541068" cy="954492"/>
          </a:xfrm>
          <a:prstGeom prst="rect">
            <a:avLst/>
          </a:prstGeom>
        </p:spPr>
      </p:pic>
      <p:pic>
        <p:nvPicPr>
          <p:cNvPr id="8" name="図 7"/>
          <p:cNvPicPr>
            <a:picLocks noChangeAspect="1"/>
          </p:cNvPicPr>
          <p:nvPr/>
        </p:nvPicPr>
        <p:blipFill>
          <a:blip r:embed="rId3" cstate="print"/>
          <a:stretch>
            <a:fillRect/>
          </a:stretch>
        </p:blipFill>
        <p:spPr>
          <a:xfrm>
            <a:off x="896125" y="3898600"/>
            <a:ext cx="3417796" cy="905330"/>
          </a:xfrm>
          <a:prstGeom prst="rect">
            <a:avLst/>
          </a:prstGeom>
        </p:spPr>
      </p:pic>
      <p:pic>
        <p:nvPicPr>
          <p:cNvPr id="9" name="図 8"/>
          <p:cNvPicPr>
            <a:picLocks noChangeAspect="1"/>
          </p:cNvPicPr>
          <p:nvPr/>
        </p:nvPicPr>
        <p:blipFill>
          <a:blip r:embed="rId4" cstate="print"/>
          <a:stretch>
            <a:fillRect/>
          </a:stretch>
        </p:blipFill>
        <p:spPr>
          <a:xfrm>
            <a:off x="896125" y="5856288"/>
            <a:ext cx="1872208" cy="851595"/>
          </a:xfrm>
          <a:prstGeom prst="rect">
            <a:avLst/>
          </a:prstGeom>
        </p:spPr>
      </p:pic>
    </p:spTree>
    <p:extLst>
      <p:ext uri="{BB962C8B-B14F-4D97-AF65-F5344CB8AC3E}">
        <p14:creationId xmlns:p14="http://schemas.microsoft.com/office/powerpoint/2010/main" val="1143738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Cấu tạo màn hình</a:t>
            </a:r>
            <a:endParaRPr lang="ja-JP" altLang="en-US" dirty="0">
              <a:latin typeface="Times New Roman" pitchFamily="18" charset="0"/>
              <a:ea typeface="Meiryo UI" pitchFamily="50" charset="-128"/>
              <a:cs typeface="Times New Roman" pitchFamily="18" charset="0"/>
            </a:endParaRPr>
          </a:p>
        </p:txBody>
      </p:sp>
      <p:sp>
        <p:nvSpPr>
          <p:cNvPr id="6" name="正方形/長方形 5"/>
          <p:cNvSpPr/>
          <p:nvPr/>
        </p:nvSpPr>
        <p:spPr>
          <a:xfrm>
            <a:off x="539750" y="1033572"/>
            <a:ext cx="8064698" cy="307777"/>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3-1-4</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t>
            </a:r>
            <a:r>
              <a:rPr lang="vi-VN" altLang="ja-JP" sz="1400" smtClean="0">
                <a:solidFill>
                  <a:srgbClr val="003399"/>
                </a:solidFill>
                <a:latin typeface="Times New Roman" pitchFamily="18" charset="0"/>
                <a:ea typeface="Meiryo UI" panose="020B0604030504040204" pitchFamily="50" charset="-128"/>
                <a:cs typeface="Times New Roman" pitchFamily="18" charset="0"/>
              </a:rPr>
              <a:t>Màn hình cài đặt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(Khác)</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grpSp>
        <p:nvGrpSpPr>
          <p:cNvPr id="4" name="グループ化 3"/>
          <p:cNvGrpSpPr/>
          <p:nvPr/>
        </p:nvGrpSpPr>
        <p:grpSpPr>
          <a:xfrm>
            <a:off x="5076056" y="2397897"/>
            <a:ext cx="1573822" cy="4108993"/>
            <a:chOff x="1961818" y="1762418"/>
            <a:chExt cx="1573822" cy="4108993"/>
          </a:xfrm>
        </p:grpSpPr>
        <p:pic>
          <p:nvPicPr>
            <p:cNvPr id="5" name="図 4"/>
            <p:cNvPicPr>
              <a:picLocks noChangeAspect="1"/>
            </p:cNvPicPr>
            <p:nvPr/>
          </p:nvPicPr>
          <p:blipFill>
            <a:blip r:embed="rId2" cstate="print"/>
            <a:stretch>
              <a:fillRect/>
            </a:stretch>
          </p:blipFill>
          <p:spPr>
            <a:xfrm>
              <a:off x="1961818" y="1762418"/>
              <a:ext cx="1573822" cy="4108993"/>
            </a:xfrm>
            <a:prstGeom prst="rect">
              <a:avLst/>
            </a:prstGeom>
          </p:spPr>
        </p:pic>
        <p:sp>
          <p:nvSpPr>
            <p:cNvPr id="7" name="正方形/長方形 6"/>
            <p:cNvSpPr/>
            <p:nvPr/>
          </p:nvSpPr>
          <p:spPr>
            <a:xfrm>
              <a:off x="2483768" y="2219122"/>
              <a:ext cx="360040" cy="144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8" name="テキスト ボックス 7"/>
          <p:cNvSpPr txBox="1"/>
          <p:nvPr/>
        </p:nvSpPr>
        <p:spPr>
          <a:xfrm>
            <a:off x="683568" y="1500291"/>
            <a:ext cx="3312170" cy="738664"/>
          </a:xfrm>
          <a:prstGeom prst="rect">
            <a:avLst/>
          </a:prstGeom>
          <a:noFill/>
          <a:ln w="12700">
            <a:solidFill>
              <a:srgbClr val="003399"/>
            </a:solidFill>
          </a:ln>
        </p:spPr>
        <p:txBody>
          <a:bodyPr wrap="squar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Bảng thư viện:</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Hiện thị/lựa chọn các quy trình (thư viện) có thể tái sử dụng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3" cstate="print"/>
          <a:stretch>
            <a:fillRect/>
          </a:stretch>
        </p:blipFill>
        <p:spPr>
          <a:xfrm>
            <a:off x="683568" y="2397897"/>
            <a:ext cx="1420731" cy="4283293"/>
          </a:xfrm>
          <a:prstGeom prst="rect">
            <a:avLst/>
          </a:prstGeom>
        </p:spPr>
      </p:pic>
      <p:sp>
        <p:nvSpPr>
          <p:cNvPr id="10" name="テキスト ボックス 9"/>
          <p:cNvSpPr txBox="1"/>
          <p:nvPr/>
        </p:nvSpPr>
        <p:spPr>
          <a:xfrm>
            <a:off x="5076056" y="1500291"/>
            <a:ext cx="3600400" cy="523220"/>
          </a:xfrm>
          <a:prstGeom prst="rect">
            <a:avLst/>
          </a:prstGeom>
          <a:noFill/>
          <a:ln w="12700">
            <a:solidFill>
              <a:srgbClr val="003399"/>
            </a:solidFill>
          </a:ln>
        </p:spPr>
        <p:txBody>
          <a:bodyPr wrap="squar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Bảng project</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Hiển thị/lựa chọn danh sách tệp của project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930820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3-2</a:t>
            </a:r>
            <a:r>
              <a:rPr lang="en-US" altLang="ja-JP" smtClean="0">
                <a:latin typeface="Times New Roman" pitchFamily="18" charset="0"/>
                <a:ea typeface="Meiryo UI" pitchFamily="50" charset="-128"/>
                <a:cs typeface="Times New Roman" pitchFamily="18" charset="0"/>
              </a:rPr>
              <a:t>.</a:t>
            </a:r>
            <a:r>
              <a:rPr lang="ja-JP" altLang="en-US">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Tạo automation</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Hãy thử tạo project mới</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7" name="図 16"/>
          <p:cNvPicPr>
            <a:picLocks noChangeAspect="1"/>
          </p:cNvPicPr>
          <p:nvPr/>
        </p:nvPicPr>
        <p:blipFill>
          <a:blip r:embed="rId2" cstate="print"/>
          <a:stretch>
            <a:fillRect/>
          </a:stretch>
        </p:blipFill>
        <p:spPr>
          <a:xfrm>
            <a:off x="126421" y="1556792"/>
            <a:ext cx="4914900" cy="3852863"/>
          </a:xfrm>
          <a:prstGeom prst="rect">
            <a:avLst/>
          </a:prstGeom>
        </p:spPr>
      </p:pic>
      <p:sp>
        <p:nvSpPr>
          <p:cNvPr id="18" name="正方形/長方形 17"/>
          <p:cNvSpPr/>
          <p:nvPr/>
        </p:nvSpPr>
        <p:spPr>
          <a:xfrm>
            <a:off x="105873" y="2383604"/>
            <a:ext cx="726334" cy="2121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9" name="正方形/長方形 18"/>
          <p:cNvSpPr/>
          <p:nvPr/>
        </p:nvSpPr>
        <p:spPr>
          <a:xfrm>
            <a:off x="901081" y="2090509"/>
            <a:ext cx="1281104" cy="4021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9" name="テキスト ボックス 8"/>
          <p:cNvSpPr txBox="1"/>
          <p:nvPr/>
        </p:nvSpPr>
        <p:spPr>
          <a:xfrm>
            <a:off x="5225560" y="1613864"/>
            <a:ext cx="3918439" cy="1815882"/>
          </a:xfrm>
          <a:prstGeom prst="rect">
            <a:avLst/>
          </a:prstGeom>
          <a:noFill/>
        </p:spPr>
        <p:txBody>
          <a:bodyPr wrap="square" rtlCol="0">
            <a:spAutoFit/>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Thao tác</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AutoNum type="arabicPeriod"/>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Start &gt; Blank</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AutoNum type="arabicPeriod"/>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Thiết lập thông tin trong màn hình New Project</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Name</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Tên project (Introduce</a:t>
            </a:r>
            <a:r>
              <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Location</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Nơi lưu file</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Description</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Miêu tả project</a:t>
            </a:r>
            <a:b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b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Lấy tên, hiển thị trong hộp tin nhắn)</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Create</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2" name="図 1"/>
          <p:cNvPicPr>
            <a:picLocks noChangeAspect="1"/>
          </p:cNvPicPr>
          <p:nvPr/>
        </p:nvPicPr>
        <p:blipFill>
          <a:blip r:embed="rId3" cstate="print"/>
          <a:stretch>
            <a:fillRect/>
          </a:stretch>
        </p:blipFill>
        <p:spPr>
          <a:xfrm>
            <a:off x="1529308" y="3661630"/>
            <a:ext cx="3340418" cy="2340293"/>
          </a:xfrm>
          <a:prstGeom prst="rect">
            <a:avLst/>
          </a:prstGeom>
        </p:spPr>
      </p:pic>
      <p:pic>
        <p:nvPicPr>
          <p:cNvPr id="25" name="図 24"/>
          <p:cNvPicPr>
            <a:picLocks/>
          </p:cNvPicPr>
          <p:nvPr/>
        </p:nvPicPr>
        <p:blipFill>
          <a:blip r:embed="rId4" cstate="print"/>
          <a:stretch>
            <a:fillRect/>
          </a:stretch>
        </p:blipFill>
        <p:spPr>
          <a:xfrm>
            <a:off x="5225561" y="4233660"/>
            <a:ext cx="3738927" cy="2491740"/>
          </a:xfrm>
          <a:prstGeom prst="rect">
            <a:avLst/>
          </a:prstGeom>
        </p:spPr>
      </p:pic>
      <p:pic>
        <p:nvPicPr>
          <p:cNvPr id="26" name="図 25"/>
          <p:cNvPicPr>
            <a:picLocks noChangeAspect="1"/>
          </p:cNvPicPr>
          <p:nvPr/>
        </p:nvPicPr>
        <p:blipFill>
          <a:blip r:embed="rId5" cstate="print"/>
          <a:stretch>
            <a:fillRect/>
          </a:stretch>
        </p:blipFill>
        <p:spPr>
          <a:xfrm>
            <a:off x="6615866" y="3916973"/>
            <a:ext cx="1296531" cy="165891"/>
          </a:xfrm>
          <a:prstGeom prst="rect">
            <a:avLst/>
          </a:prstGeom>
        </p:spPr>
      </p:pic>
      <p:cxnSp>
        <p:nvCxnSpPr>
          <p:cNvPr id="27" name="直線コネクタ 26"/>
          <p:cNvCxnSpPr/>
          <p:nvPr/>
        </p:nvCxnSpPr>
        <p:spPr>
          <a:xfrm flipH="1" flipV="1">
            <a:off x="6615866" y="4074042"/>
            <a:ext cx="190747" cy="2244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7426847" y="4095515"/>
            <a:ext cx="476228" cy="1896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6806612" y="4233661"/>
            <a:ext cx="620234" cy="12742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0" name="角丸四角形 29"/>
          <p:cNvSpPr/>
          <p:nvPr/>
        </p:nvSpPr>
        <p:spPr>
          <a:xfrm>
            <a:off x="3007548" y="4453783"/>
            <a:ext cx="556972" cy="15951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cxnSp>
        <p:nvCxnSpPr>
          <p:cNvPr id="31" name="直線矢印コネクタ 30"/>
          <p:cNvCxnSpPr>
            <a:stCxn id="30" idx="3"/>
          </p:cNvCxnSpPr>
          <p:nvPr/>
        </p:nvCxnSpPr>
        <p:spPr>
          <a:xfrm flipV="1">
            <a:off x="3564520" y="4012570"/>
            <a:ext cx="2955041" cy="52096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4211960" y="5721081"/>
            <a:ext cx="691930" cy="27013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9" name="曲折矢印 38"/>
          <p:cNvSpPr/>
          <p:nvPr/>
        </p:nvSpPr>
        <p:spPr bwMode="auto">
          <a:xfrm flipV="1">
            <a:off x="4620951" y="6071019"/>
            <a:ext cx="504056" cy="526333"/>
          </a:xfrm>
          <a:prstGeom prst="bentArrow">
            <a:avLst>
              <a:gd name="adj1" fmla="val 28201"/>
              <a:gd name="adj2" fmla="val 30336"/>
              <a:gd name="adj3" fmla="val 37805"/>
              <a:gd name="adj4" fmla="val 4375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0" name="曲折矢印 39"/>
          <p:cNvSpPr/>
          <p:nvPr/>
        </p:nvSpPr>
        <p:spPr bwMode="auto">
          <a:xfrm flipV="1">
            <a:off x="955609" y="5304295"/>
            <a:ext cx="504056" cy="526333"/>
          </a:xfrm>
          <a:prstGeom prst="bentArrow">
            <a:avLst>
              <a:gd name="adj1" fmla="val 28201"/>
              <a:gd name="adj2" fmla="val 30336"/>
              <a:gd name="adj3" fmla="val 37805"/>
              <a:gd name="adj4" fmla="val 4375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49223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a:blip r:embed="rId2" cstate="print"/>
          <a:stretch>
            <a:fillRect/>
          </a:stretch>
        </p:blipFill>
        <p:spPr>
          <a:xfrm>
            <a:off x="5095619" y="1628800"/>
            <a:ext cx="3527108" cy="1680210"/>
          </a:xfrm>
          <a:prstGeom prst="rect">
            <a:avLst/>
          </a:prstGeom>
        </p:spPr>
      </p:pic>
      <p:pic>
        <p:nvPicPr>
          <p:cNvPr id="3" name="図 2"/>
          <p:cNvPicPr>
            <a:picLocks noChangeAspect="1"/>
          </p:cNvPicPr>
          <p:nvPr/>
        </p:nvPicPr>
        <p:blipFill>
          <a:blip r:embed="rId3" cstate="print"/>
          <a:stretch>
            <a:fillRect/>
          </a:stretch>
        </p:blipFill>
        <p:spPr>
          <a:xfrm>
            <a:off x="397413" y="1796459"/>
            <a:ext cx="2914650" cy="1577340"/>
          </a:xfrm>
          <a:prstGeom prst="rect">
            <a:avLst/>
          </a:prstGeom>
        </p:spPr>
      </p:pic>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3-2</a:t>
            </a:r>
            <a:r>
              <a:rPr lang="en-US" altLang="ja-JP">
                <a:latin typeface="Times New Roman" pitchFamily="18" charset="0"/>
                <a:ea typeface="Meiryo UI" pitchFamily="50" charset="-128"/>
                <a:cs typeface="Times New Roman" pitchFamily="18" charset="0"/>
              </a:rPr>
              <a:t>.</a:t>
            </a:r>
            <a:r>
              <a:rPr lang="ja-JP" altLang="en-US">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Tạo automation (Tiếp)</a:t>
            </a:r>
            <a:endParaRPr lang="ja-JP" altLang="en-US" dirty="0">
              <a:latin typeface="Times New Roman" pitchFamily="18" charset="0"/>
              <a:ea typeface="Meiryo UI" pitchFamily="50" charset="-128"/>
              <a:cs typeface="Times New Roman" pitchFamily="18" charset="0"/>
            </a:endParaRPr>
          </a:p>
        </p:txBody>
      </p:sp>
      <p:sp>
        <p:nvSpPr>
          <p:cNvPr id="4" name="テキスト ボックス 3"/>
          <p:cNvSpPr txBox="1"/>
          <p:nvPr/>
        </p:nvSpPr>
        <p:spPr>
          <a:xfrm>
            <a:off x="251520" y="1025660"/>
            <a:ext cx="4104456" cy="738664"/>
          </a:xfrm>
          <a:prstGeom prst="rect">
            <a:avLst/>
          </a:prstGeom>
          <a:noFill/>
        </p:spPr>
        <p:txBody>
          <a:bodyPr wrap="square" rtlCol="0">
            <a:spAutoFit/>
          </a:bodyPr>
          <a:lstStyle/>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Trông cột tìm kiếm của bảng activity nhập Flowchart (Tìm kiếm bằng Flowc)</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Flowchart vào bảng chính (main panel)</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10" name="直線矢印コネクタ 9"/>
          <p:cNvCxnSpPr>
            <a:stCxn id="12" idx="3"/>
          </p:cNvCxnSpPr>
          <p:nvPr/>
        </p:nvCxnSpPr>
        <p:spPr>
          <a:xfrm flipV="1">
            <a:off x="1494016" y="2954067"/>
            <a:ext cx="998393" cy="191115"/>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20970174">
            <a:off x="1469165" y="3077736"/>
            <a:ext cx="1296144" cy="307777"/>
          </a:xfrm>
          <a:prstGeom prst="rect">
            <a:avLst/>
          </a:prstGeom>
          <a:noFill/>
        </p:spPr>
        <p:txBody>
          <a:bodyPr wrap="square" rtlCol="0">
            <a:spAutoFit/>
          </a:bodyPr>
          <a:lstStyle/>
          <a:p>
            <a:r>
              <a:rPr kumimoji="1" lang="en-US" altLang="ja-JP" sz="1400" smtClean="0">
                <a:solidFill>
                  <a:srgbClr val="FF0000"/>
                </a:solidFill>
                <a:latin typeface="Times New Roman" pitchFamily="18" charset="0"/>
                <a:ea typeface="Meiryo UI" panose="020B0604030504040204" pitchFamily="50" charset="-128"/>
                <a:cs typeface="Times New Roman" pitchFamily="18" charset="0"/>
              </a:rPr>
              <a:t>Kéo và thả</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2" name="正方形/長方形 11"/>
          <p:cNvSpPr/>
          <p:nvPr/>
        </p:nvSpPr>
        <p:spPr bwMode="auto">
          <a:xfrm>
            <a:off x="902368" y="3049606"/>
            <a:ext cx="591648"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3" name="正方形/長方形 12"/>
          <p:cNvSpPr/>
          <p:nvPr/>
        </p:nvSpPr>
        <p:spPr bwMode="auto">
          <a:xfrm>
            <a:off x="327015" y="2083835"/>
            <a:ext cx="591648"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5" name="テキスト ボックス 14"/>
          <p:cNvSpPr txBox="1"/>
          <p:nvPr/>
        </p:nvSpPr>
        <p:spPr>
          <a:xfrm>
            <a:off x="1992139" y="6215369"/>
            <a:ext cx="1624718" cy="523220"/>
          </a:xfrm>
          <a:prstGeom prst="rect">
            <a:avLst/>
          </a:prstGeom>
          <a:noFill/>
        </p:spPr>
        <p:txBody>
          <a:bodyPr wrap="square" rtlCol="0">
            <a:spAutoFit/>
          </a:bodyPr>
          <a:lstStyle/>
          <a:p>
            <a:r>
              <a:rPr kumimoji="1" lang="en-US" altLang="ja-JP" sz="1400" smtClean="0">
                <a:solidFill>
                  <a:srgbClr val="FF0000"/>
                </a:solidFill>
                <a:latin typeface="Times New Roman" pitchFamily="18" charset="0"/>
                <a:ea typeface="Meiryo UI" panose="020B0604030504040204" pitchFamily="50" charset="-128"/>
                <a:cs typeface="Times New Roman" pitchFamily="18" charset="0"/>
              </a:rPr>
              <a:t>Kích vào ô trắng rồi kích chuột phải</a:t>
            </a:r>
            <a:endParaRPr kumimoji="1" lang="en-US" altLang="ja-JP" sz="1400" dirty="0" smtClean="0">
              <a:solidFill>
                <a:srgbClr val="FF0000"/>
              </a:solidFill>
              <a:latin typeface="Times New Roman" pitchFamily="18" charset="0"/>
              <a:ea typeface="Meiryo UI" panose="020B0604030504040204" pitchFamily="50" charset="-128"/>
              <a:cs typeface="Times New Roman" pitchFamily="18" charset="0"/>
            </a:endParaRPr>
          </a:p>
        </p:txBody>
      </p:sp>
      <p:grpSp>
        <p:nvGrpSpPr>
          <p:cNvPr id="17" name="グループ化 16"/>
          <p:cNvGrpSpPr/>
          <p:nvPr/>
        </p:nvGrpSpPr>
        <p:grpSpPr>
          <a:xfrm>
            <a:off x="128142" y="4126135"/>
            <a:ext cx="3905349" cy="2016646"/>
            <a:chOff x="377106" y="3645779"/>
            <a:chExt cx="3905349" cy="2016646"/>
          </a:xfrm>
        </p:grpSpPr>
        <p:pic>
          <p:nvPicPr>
            <p:cNvPr id="19" name="図 18"/>
            <p:cNvPicPr>
              <a:picLocks noChangeAspect="1"/>
            </p:cNvPicPr>
            <p:nvPr/>
          </p:nvPicPr>
          <p:blipFill>
            <a:blip r:embed="rId4" cstate="print"/>
            <a:stretch>
              <a:fillRect/>
            </a:stretch>
          </p:blipFill>
          <p:spPr>
            <a:xfrm>
              <a:off x="377106" y="3645779"/>
              <a:ext cx="3905349" cy="2016646"/>
            </a:xfrm>
            <a:prstGeom prst="rect">
              <a:avLst/>
            </a:prstGeom>
          </p:spPr>
        </p:pic>
        <p:sp>
          <p:nvSpPr>
            <p:cNvPr id="20" name="角丸四角形 19"/>
            <p:cNvSpPr/>
            <p:nvPr/>
          </p:nvSpPr>
          <p:spPr>
            <a:xfrm>
              <a:off x="3491935" y="5472452"/>
              <a:ext cx="648072" cy="1285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cxnSp>
        <p:nvCxnSpPr>
          <p:cNvPr id="18" name="直線矢印コネクタ 17"/>
          <p:cNvCxnSpPr>
            <a:stCxn id="21" idx="0"/>
          </p:cNvCxnSpPr>
          <p:nvPr/>
        </p:nvCxnSpPr>
        <p:spPr>
          <a:xfrm flipV="1">
            <a:off x="904790" y="5350694"/>
            <a:ext cx="249894" cy="46243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05309" y="5813130"/>
            <a:ext cx="1398962" cy="307777"/>
          </a:xfrm>
          <a:prstGeom prst="rect">
            <a:avLst/>
          </a:prstGeom>
          <a:noFill/>
        </p:spPr>
        <p:txBody>
          <a:bodyPr wrap="square" rtlCol="0">
            <a:spAutoFit/>
          </a:bodyPr>
          <a:lstStyle/>
          <a:p>
            <a:r>
              <a:rPr kumimoji="1" lang="en-US" altLang="ja-JP" sz="1400" smtClean="0">
                <a:solidFill>
                  <a:srgbClr val="FF0000"/>
                </a:solidFill>
                <a:latin typeface="Times New Roman" pitchFamily="18" charset="0"/>
                <a:ea typeface="Meiryo UI" panose="020B0604030504040204" pitchFamily="50" charset="-128"/>
                <a:cs typeface="Times New Roman" pitchFamily="18" charset="0"/>
              </a:rPr>
              <a:t>Click vào đây</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22" name="角丸四角形 21"/>
          <p:cNvSpPr/>
          <p:nvPr/>
        </p:nvSpPr>
        <p:spPr>
          <a:xfrm>
            <a:off x="2162796" y="5062661"/>
            <a:ext cx="1736260" cy="14401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3" name="角丸四角形 22"/>
          <p:cNvSpPr/>
          <p:nvPr/>
        </p:nvSpPr>
        <p:spPr>
          <a:xfrm>
            <a:off x="2162796" y="5375101"/>
            <a:ext cx="1736260" cy="1742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4" name="角丸四角形 23"/>
          <p:cNvSpPr/>
          <p:nvPr/>
        </p:nvSpPr>
        <p:spPr>
          <a:xfrm>
            <a:off x="2162796" y="5914057"/>
            <a:ext cx="1820537" cy="20784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cxnSp>
        <p:nvCxnSpPr>
          <p:cNvPr id="25" name="直線矢印コネクタ 24"/>
          <p:cNvCxnSpPr>
            <a:stCxn id="15" idx="0"/>
            <a:endCxn id="20" idx="1"/>
          </p:cNvCxnSpPr>
          <p:nvPr/>
        </p:nvCxnSpPr>
        <p:spPr>
          <a:xfrm flipV="1">
            <a:off x="2804498" y="6017086"/>
            <a:ext cx="438473" cy="19828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980788" y="1052736"/>
            <a:ext cx="3911692" cy="523220"/>
          </a:xfrm>
          <a:prstGeom prst="rect">
            <a:avLst/>
          </a:prstGeom>
          <a:noFill/>
        </p:spPr>
        <p:txBody>
          <a:bodyPr wrap="square" rtlCol="0">
            <a:spAutoFit/>
          </a:bodyPr>
          <a:lstStyle/>
          <a:p>
            <a:pPr marL="266700" indent="-266700">
              <a:buFont typeface="+mj-lt"/>
              <a:buAutoNum type="arabicPeriod" startAt="3"/>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Nhập Input vào bảng activity</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3"/>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Kéo và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thả Input Dialog vào bảng chính</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5" name="正方形/長方形 34"/>
          <p:cNvSpPr/>
          <p:nvPr/>
        </p:nvSpPr>
        <p:spPr bwMode="auto">
          <a:xfrm>
            <a:off x="5072760" y="1984304"/>
            <a:ext cx="591648"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37" name="直線矢印コネクタ 36"/>
          <p:cNvCxnSpPr>
            <a:stCxn id="39" idx="3"/>
          </p:cNvCxnSpPr>
          <p:nvPr/>
        </p:nvCxnSpPr>
        <p:spPr>
          <a:xfrm flipV="1">
            <a:off x="6382564" y="2678808"/>
            <a:ext cx="994720" cy="325746"/>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rot="20470798">
            <a:off x="6266112" y="2511493"/>
            <a:ext cx="1296144" cy="307777"/>
          </a:xfrm>
          <a:prstGeom prst="rect">
            <a:avLst/>
          </a:prstGeom>
          <a:noFill/>
        </p:spPr>
        <p:txBody>
          <a:bodyPr wrap="square" rtlCol="0">
            <a:spAutoFit/>
          </a:bodyPr>
          <a:lstStyle/>
          <a:p>
            <a:r>
              <a:rPr kumimoji="1" lang="en-US" altLang="ja-JP" sz="1400" smtClean="0">
                <a:solidFill>
                  <a:srgbClr val="FF0000"/>
                </a:solidFill>
                <a:latin typeface="Times New Roman" pitchFamily="18" charset="0"/>
                <a:ea typeface="Meiryo UI" panose="020B0604030504040204" pitchFamily="50" charset="-128"/>
                <a:cs typeface="Times New Roman" pitchFamily="18" charset="0"/>
              </a:rPr>
              <a:t>Kéo và thả</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39" name="正方形/長方形 38"/>
          <p:cNvSpPr/>
          <p:nvPr/>
        </p:nvSpPr>
        <p:spPr bwMode="auto">
          <a:xfrm>
            <a:off x="5625182" y="2908978"/>
            <a:ext cx="757382"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2" name="テキスト ボックス 41"/>
          <p:cNvSpPr txBox="1"/>
          <p:nvPr/>
        </p:nvSpPr>
        <p:spPr>
          <a:xfrm>
            <a:off x="4860032" y="3826595"/>
            <a:ext cx="3891459" cy="307777"/>
          </a:xfrm>
          <a:prstGeom prst="rect">
            <a:avLst/>
          </a:prstGeom>
          <a:noFill/>
        </p:spPr>
        <p:txBody>
          <a:bodyPr wrap="square" rtlCol="0">
            <a:spAutoFit/>
          </a:bodyPr>
          <a:lstStyle/>
          <a:p>
            <a:pPr marL="342900" indent="-342900">
              <a:buFont typeface="+mj-lt"/>
              <a:buAutoNum type="arabicPeriod" startAt="6"/>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Thiết lập Bảng properties</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như dưới đây</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51" name="下矢印 50"/>
          <p:cNvSpPr/>
          <p:nvPr/>
        </p:nvSpPr>
        <p:spPr bwMode="auto">
          <a:xfrm rot="16200000">
            <a:off x="3915775" y="2031645"/>
            <a:ext cx="382239" cy="924422"/>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3" name="テキスト ボックス 52"/>
          <p:cNvSpPr txBox="1"/>
          <p:nvPr/>
        </p:nvSpPr>
        <p:spPr>
          <a:xfrm>
            <a:off x="251520" y="3818353"/>
            <a:ext cx="3320278" cy="307777"/>
          </a:xfrm>
          <a:prstGeom prst="rect">
            <a:avLst/>
          </a:prstGeom>
          <a:noFill/>
        </p:spPr>
        <p:txBody>
          <a:bodyPr wrap="square" rtlCol="0">
            <a:spAutoFit/>
          </a:bodyPr>
          <a:lstStyle/>
          <a:p>
            <a:pPr marL="266700" indent="-266700">
              <a:buFont typeface="+mj-lt"/>
              <a:buAutoNum type="arabicPeriod" startAt="5"/>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“Input dialog</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để active</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54" name="下矢印 53"/>
          <p:cNvSpPr/>
          <p:nvPr/>
        </p:nvSpPr>
        <p:spPr bwMode="auto">
          <a:xfrm rot="2994361">
            <a:off x="4406058" y="3161315"/>
            <a:ext cx="382239" cy="939322"/>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graphicFrame>
        <p:nvGraphicFramePr>
          <p:cNvPr id="59" name="表 58"/>
          <p:cNvGraphicFramePr>
            <a:graphicFrameLocks noGrp="1"/>
          </p:cNvGraphicFramePr>
          <p:nvPr>
            <p:extLst>
              <p:ext uri="{D42A27DB-BD31-4B8C-83A1-F6EECF244321}">
                <p14:modId xmlns:p14="http://schemas.microsoft.com/office/powerpoint/2010/main" val="961146094"/>
              </p:ext>
            </p:extLst>
          </p:nvPr>
        </p:nvGraphicFramePr>
        <p:xfrm>
          <a:off x="4493302" y="4194165"/>
          <a:ext cx="4594564" cy="2403187"/>
        </p:xfrm>
        <a:graphic>
          <a:graphicData uri="http://schemas.openxmlformats.org/drawingml/2006/table">
            <a:tbl>
              <a:tblPr/>
              <a:tblGrid>
                <a:gridCol w="562058">
                  <a:extLst>
                    <a:ext uri="{9D8B030D-6E8A-4147-A177-3AD203B41FA5}">
                      <a16:colId xmlns:a16="http://schemas.microsoft.com/office/drawing/2014/main" val="1696450138"/>
                    </a:ext>
                  </a:extLst>
                </a:gridCol>
                <a:gridCol w="4032506">
                  <a:extLst>
                    <a:ext uri="{9D8B030D-6E8A-4147-A177-3AD203B41FA5}">
                      <a16:colId xmlns:a16="http://schemas.microsoft.com/office/drawing/2014/main" val="2406255731"/>
                    </a:ext>
                  </a:extLst>
                </a:gridCol>
              </a:tblGrid>
              <a:tr h="0">
                <a:tc>
                  <a:txBody>
                    <a:bodyPr/>
                    <a:lstStyle/>
                    <a:p>
                      <a:r>
                        <a:rPr kumimoji="1" lang="en-US" altLang="ja-JP" sz="1200" dirty="0" smtClean="0">
                          <a:solidFill>
                            <a:srgbClr val="003399"/>
                          </a:solidFill>
                          <a:latin typeface="Times New Roman" pitchFamily="18" charset="0"/>
                          <a:ea typeface="Meiryo UI" panose="020B0604030504040204" pitchFamily="50" charset="-128"/>
                          <a:cs typeface="Times New Roman" pitchFamily="18" charset="0"/>
                        </a:rPr>
                        <a:t>Label</a:t>
                      </a:r>
                      <a:endParaRPr 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Nội</a:t>
                      </a:r>
                      <a:r>
                        <a:rPr kumimoji="1" lang="en-US" altLang="ja-JP" sz="1200" baseline="0" smtClean="0">
                          <a:solidFill>
                            <a:srgbClr val="003399"/>
                          </a:solidFill>
                          <a:latin typeface="Times New Roman" pitchFamily="18" charset="0"/>
                          <a:ea typeface="Meiryo UI" panose="020B0604030504040204" pitchFamily="50" charset="-128"/>
                          <a:cs typeface="Times New Roman" pitchFamily="18" charset="0"/>
                        </a:rPr>
                        <a:t> dung được hiện thị ở Dialog</a:t>
                      </a: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200" dirty="0" smtClean="0">
                          <a:solidFill>
                            <a:srgbClr val="003399"/>
                          </a:solidFill>
                          <a:latin typeface="Times New Roman" pitchFamily="18" charset="0"/>
                          <a:ea typeface="Meiryo UI" panose="020B0604030504040204" pitchFamily="50" charset="-128"/>
                          <a:cs typeface="Times New Roman" pitchFamily="18" charset="0"/>
                        </a:rPr>
                      </a:b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”Hãy</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điền họ và tên</a:t>
                      </a:r>
                      <a:r>
                        <a:rPr lang="en-US" altLang="ja-JP" sz="1200" smtClean="0">
                          <a:solidFill>
                            <a:srgbClr val="003399"/>
                          </a:solidFill>
                          <a:latin typeface="Times New Roman" pitchFamily="18" charset="0"/>
                          <a:ea typeface="Meiryo UI" panose="020B0604030504040204" pitchFamily="50" charset="-128"/>
                          <a:cs typeface="Times New Roman" pitchFamily="18" charset="0"/>
                        </a:rPr>
                        <a:t>”</a:t>
                      </a:r>
                      <a:r>
                        <a:rPr lang="ja-JP" altLang="en-US" sz="1200" dirty="0" smtClean="0">
                          <a:solidFill>
                            <a:srgbClr val="003399"/>
                          </a:solidFill>
                          <a:latin typeface="Times New Roman" pitchFamily="18" charset="0"/>
                          <a:ea typeface="Meiryo UI" panose="020B0604030504040204" pitchFamily="50" charset="-128"/>
                          <a:cs typeface="Times New Roman" pitchFamily="18" charset="0"/>
                        </a:rPr>
                        <a: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r>
                        <a:rPr kumimoji="1" lang="en-US" altLang="ja-JP" sz="1200" dirty="0" smtClean="0">
                          <a:solidFill>
                            <a:srgbClr val="003399"/>
                          </a:solidFill>
                          <a:latin typeface="Times New Roman" pitchFamily="18" charset="0"/>
                          <a:ea typeface="Meiryo UI" panose="020B0604030504040204" pitchFamily="50" charset="-128"/>
                          <a:cs typeface="Times New Roman" pitchFamily="18" charset="0"/>
                        </a:rPr>
                        <a:t>Title</a:t>
                      </a:r>
                      <a:endParaRPr 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“Điền</a:t>
                      </a:r>
                      <a:r>
                        <a:rPr kumimoji="1" lang="en-US" altLang="ja-JP" sz="1200" baseline="0" smtClean="0">
                          <a:solidFill>
                            <a:srgbClr val="003399"/>
                          </a:solidFill>
                          <a:latin typeface="Times New Roman" pitchFamily="18" charset="0"/>
                          <a:ea typeface="Meiryo UI" panose="020B0604030504040204" pitchFamily="50" charset="-128"/>
                          <a:cs typeface="Times New Roman" pitchFamily="18" charset="0"/>
                        </a:rPr>
                        <a:t> họ và tên</a:t>
                      </a:r>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r h="1782547">
                <a:tc>
                  <a:txBody>
                    <a:bodyPr/>
                    <a:lstStyle/>
                    <a:p>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Result</a:t>
                      </a:r>
                      <a:endParaRPr 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Thiết</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lập như hình dưới</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a:txBody>
                  <a:tcPr marL="36000" marR="36000" marT="18000" marB="18000">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240478890"/>
                  </a:ext>
                </a:extLst>
              </a:tr>
            </a:tbl>
          </a:graphicData>
        </a:graphic>
      </p:graphicFrame>
      <p:pic>
        <p:nvPicPr>
          <p:cNvPr id="62" name="図 61"/>
          <p:cNvPicPr>
            <a:picLocks noChangeAspect="1"/>
          </p:cNvPicPr>
          <p:nvPr/>
        </p:nvPicPr>
        <p:blipFill>
          <a:blip r:embed="rId5" cstate="print"/>
          <a:stretch>
            <a:fillRect/>
          </a:stretch>
        </p:blipFill>
        <p:spPr>
          <a:xfrm>
            <a:off x="6679614" y="5093483"/>
            <a:ext cx="2377430" cy="307426"/>
          </a:xfrm>
          <a:prstGeom prst="rect">
            <a:avLst/>
          </a:prstGeom>
        </p:spPr>
      </p:pic>
      <p:sp>
        <p:nvSpPr>
          <p:cNvPr id="63" name="角丸四角形 62"/>
          <p:cNvSpPr/>
          <p:nvPr/>
        </p:nvSpPr>
        <p:spPr>
          <a:xfrm>
            <a:off x="8501800" y="5246504"/>
            <a:ext cx="481698" cy="14437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64" name="図 63"/>
          <p:cNvPicPr>
            <a:picLocks noChangeAspect="1"/>
          </p:cNvPicPr>
          <p:nvPr/>
        </p:nvPicPr>
        <p:blipFill>
          <a:blip r:embed="rId6" cstate="print"/>
          <a:stretch>
            <a:fillRect/>
          </a:stretch>
        </p:blipFill>
        <p:spPr>
          <a:xfrm>
            <a:off x="5113780" y="5084361"/>
            <a:ext cx="1548476" cy="633977"/>
          </a:xfrm>
          <a:prstGeom prst="rect">
            <a:avLst/>
          </a:prstGeom>
        </p:spPr>
      </p:pic>
      <p:sp>
        <p:nvSpPr>
          <p:cNvPr id="65" name="角丸四角形 64"/>
          <p:cNvSpPr/>
          <p:nvPr/>
        </p:nvSpPr>
        <p:spPr>
          <a:xfrm>
            <a:off x="5244698" y="5304936"/>
            <a:ext cx="1213268" cy="12855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66" name="テキスト ボックス 65"/>
          <p:cNvSpPr txBox="1"/>
          <p:nvPr/>
        </p:nvSpPr>
        <p:spPr>
          <a:xfrm>
            <a:off x="5074376" y="5720739"/>
            <a:ext cx="1671839" cy="307777"/>
          </a:xfrm>
          <a:prstGeom prst="rect">
            <a:avLst/>
          </a:prstGeom>
          <a:noFill/>
        </p:spPr>
        <p:txBody>
          <a:bodyPr wrap="squar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create Variable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7" name="テキスト ボックス 66"/>
          <p:cNvSpPr txBox="1"/>
          <p:nvPr/>
        </p:nvSpPr>
        <p:spPr>
          <a:xfrm>
            <a:off x="6733613" y="5608752"/>
            <a:ext cx="2303884" cy="523220"/>
          </a:xfrm>
          <a:prstGeom prst="rect">
            <a:avLst/>
          </a:prstGeom>
          <a:noFill/>
        </p:spPr>
        <p:txBody>
          <a:bodyPr wrap="squar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Nhập biến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str_Name) vào sau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Set Name: như hình trên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8" name="下矢印 67"/>
          <p:cNvSpPr/>
          <p:nvPr/>
        </p:nvSpPr>
        <p:spPr bwMode="auto">
          <a:xfrm rot="16200000">
            <a:off x="4058799" y="5139295"/>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4072294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3-2</a:t>
            </a:r>
            <a:r>
              <a:rPr lang="en-US" altLang="ja-JP">
                <a:latin typeface="Times New Roman" pitchFamily="18" charset="0"/>
                <a:ea typeface="Meiryo UI" pitchFamily="50" charset="-128"/>
                <a:cs typeface="Times New Roman" pitchFamily="18" charset="0"/>
              </a:rPr>
              <a:t>.</a:t>
            </a:r>
            <a:r>
              <a:rPr lang="ja-JP" altLang="en-US">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Tạo automation (Tiếp)</a:t>
            </a:r>
            <a:endParaRPr lang="ja-JP" altLang="en-US" dirty="0">
              <a:latin typeface="Times New Roman" pitchFamily="18" charset="0"/>
              <a:ea typeface="Meiryo UI"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214193" y="1772816"/>
            <a:ext cx="4280686" cy="2376264"/>
          </a:xfrm>
          <a:prstGeom prst="rect">
            <a:avLst/>
          </a:prstGeom>
        </p:spPr>
      </p:pic>
      <p:sp>
        <p:nvSpPr>
          <p:cNvPr id="5" name="テキスト ボックス 4"/>
          <p:cNvSpPr txBox="1"/>
          <p:nvPr/>
        </p:nvSpPr>
        <p:spPr>
          <a:xfrm>
            <a:off x="249432" y="1052736"/>
            <a:ext cx="4245447" cy="738664"/>
          </a:xfrm>
          <a:prstGeom prst="rect">
            <a:avLst/>
          </a:prstGeom>
          <a:noFill/>
        </p:spPr>
        <p:txBody>
          <a:bodyPr wrap="square" rtlCol="0">
            <a:spAutoFit/>
          </a:bodyPr>
          <a:lstStyle/>
          <a:p>
            <a:pPr marL="266700" indent="-266700">
              <a:buFont typeface="+mj-lt"/>
              <a:buAutoNum type="arabicPeriod" startAt="7"/>
            </a:pPr>
            <a:r>
              <a:rPr lang="en-US" altLang="ja-JP" sz="1400" smtClean="0">
                <a:solidFill>
                  <a:srgbClr val="003399"/>
                </a:solidFill>
                <a:latin typeface="Times New Roman" pitchFamily="18" charset="0"/>
                <a:ea typeface="Meiryo UI" panose="020B0604030504040204" pitchFamily="50" charset="-128"/>
                <a:cs typeface="Times New Roman" pitchFamily="18" charset="0"/>
              </a:rPr>
              <a:t>Nhập Message Box trong cột tìm kiếm của bảng acitivity</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7"/>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Message Box vào bảng chính</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 name="正方形/長方形 10"/>
          <p:cNvSpPr/>
          <p:nvPr/>
        </p:nvSpPr>
        <p:spPr bwMode="auto">
          <a:xfrm>
            <a:off x="214193" y="1928598"/>
            <a:ext cx="591648"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2" name="正方形/長方形 11"/>
          <p:cNvSpPr/>
          <p:nvPr/>
        </p:nvSpPr>
        <p:spPr bwMode="auto">
          <a:xfrm>
            <a:off x="635433" y="2719708"/>
            <a:ext cx="731029" cy="18787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13" name="直線矢印コネクタ 12"/>
          <p:cNvCxnSpPr>
            <a:stCxn id="12" idx="3"/>
          </p:cNvCxnSpPr>
          <p:nvPr/>
        </p:nvCxnSpPr>
        <p:spPr>
          <a:xfrm>
            <a:off x="1366462" y="2813648"/>
            <a:ext cx="1125947" cy="140420"/>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rot="418336">
            <a:off x="1381670" y="2565818"/>
            <a:ext cx="1296144" cy="307777"/>
          </a:xfrm>
          <a:prstGeom prst="rect">
            <a:avLst/>
          </a:prstGeom>
          <a:noFill/>
        </p:spPr>
        <p:txBody>
          <a:bodyPr wrap="square" rtlCol="0">
            <a:spAutoFit/>
          </a:bodyPr>
          <a:lstStyle/>
          <a:p>
            <a:r>
              <a:rPr kumimoji="1" lang="en-US" altLang="ja-JP" sz="1400" smtClean="0">
                <a:solidFill>
                  <a:srgbClr val="FF0000"/>
                </a:solidFill>
                <a:latin typeface="Times New Roman" pitchFamily="18" charset="0"/>
                <a:ea typeface="Meiryo UI" panose="020B0604030504040204" pitchFamily="50" charset="-128"/>
                <a:cs typeface="Times New Roman" pitchFamily="18" charset="0"/>
              </a:rPr>
              <a:t>Kéo và thả</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5" name="テキスト ボックス 14"/>
          <p:cNvSpPr txBox="1"/>
          <p:nvPr/>
        </p:nvSpPr>
        <p:spPr>
          <a:xfrm>
            <a:off x="4932040" y="1052736"/>
            <a:ext cx="3888432" cy="1384995"/>
          </a:xfrm>
          <a:prstGeom prst="rect">
            <a:avLst/>
          </a:prstGeom>
          <a:noFill/>
        </p:spPr>
        <p:txBody>
          <a:bodyPr wrap="square" rtlCol="0">
            <a:spAutoFit/>
          </a:bodyPr>
          <a:lstStyle/>
          <a:p>
            <a:pPr marL="266700" indent="-266700">
              <a:buFont typeface="+mj-lt"/>
              <a:buAutoNum type="arabicPeriod" startAt="9"/>
            </a:pPr>
            <a:r>
              <a:rPr lang="vi-VN" altLang="ja-JP" sz="1400" smtClean="0">
                <a:solidFill>
                  <a:srgbClr val="003399"/>
                </a:solidFill>
                <a:latin typeface="Times New Roman" pitchFamily="18" charset="0"/>
                <a:ea typeface="Meiryo UI" panose="020B0604030504040204" pitchFamily="50" charset="-128"/>
                <a:cs typeface="Times New Roman" pitchFamily="18" charset="0"/>
              </a:rPr>
              <a:t>Kích đúp</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vào phần ”Double click to View” của Message Box</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9"/>
            </a:pPr>
            <a:r>
              <a:rPr lang="en-US" altLang="ja-JP" sz="1400" smtClean="0">
                <a:solidFill>
                  <a:srgbClr val="003399"/>
                </a:solidFill>
                <a:latin typeface="Times New Roman" pitchFamily="18" charset="0"/>
                <a:ea typeface="Meiryo UI" panose="020B0604030504040204" pitchFamily="50" charset="-128"/>
                <a:cs typeface="Times New Roman" pitchFamily="18" charset="0"/>
              </a:rPr>
              <a:t>Nhập nội dung muốn hiển thị trong Message Box</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(”Tên của tôi là” </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&amp; </a:t>
            </a:r>
            <a:r>
              <a:rPr kumimoji="1" lang="en-US" altLang="ja-JP" sz="1400" dirty="0" err="1" smtClean="0">
                <a:solidFill>
                  <a:srgbClr val="003399"/>
                </a:solidFill>
                <a:latin typeface="Times New Roman" pitchFamily="18" charset="0"/>
                <a:ea typeface="Meiryo UI" panose="020B0604030504040204" pitchFamily="50" charset="-128"/>
                <a:cs typeface="Times New Roman" pitchFamily="18" charset="0"/>
              </a:rPr>
              <a:t>str_Name.ToString</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&amp; “.”)</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9"/>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Flowchart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7" name="図 16"/>
          <p:cNvPicPr>
            <a:picLocks noChangeAspect="1"/>
          </p:cNvPicPr>
          <p:nvPr/>
        </p:nvPicPr>
        <p:blipFill>
          <a:blip r:embed="rId3" cstate="print"/>
          <a:stretch>
            <a:fillRect/>
          </a:stretch>
        </p:blipFill>
        <p:spPr>
          <a:xfrm>
            <a:off x="4932040" y="2584936"/>
            <a:ext cx="3744416" cy="2470805"/>
          </a:xfrm>
          <a:prstGeom prst="rect">
            <a:avLst/>
          </a:prstGeom>
        </p:spPr>
      </p:pic>
      <p:sp>
        <p:nvSpPr>
          <p:cNvPr id="19" name="正方形/長方形 18"/>
          <p:cNvSpPr/>
          <p:nvPr/>
        </p:nvSpPr>
        <p:spPr bwMode="auto">
          <a:xfrm>
            <a:off x="5392368" y="2832724"/>
            <a:ext cx="591648" cy="1911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0" name="下矢印 19"/>
          <p:cNvSpPr/>
          <p:nvPr/>
        </p:nvSpPr>
        <p:spPr bwMode="auto">
          <a:xfrm rot="16200000">
            <a:off x="4403406" y="2813691"/>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1408106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3-2</a:t>
            </a:r>
            <a:r>
              <a:rPr lang="en-US" altLang="ja-JP">
                <a:latin typeface="Times New Roman" pitchFamily="18" charset="0"/>
                <a:ea typeface="Meiryo UI" pitchFamily="50" charset="-128"/>
                <a:cs typeface="Times New Roman" pitchFamily="18" charset="0"/>
              </a:rPr>
              <a:t>.</a:t>
            </a:r>
            <a:r>
              <a:rPr lang="ja-JP" altLang="en-US">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Tạo automation (Tiếp)</a:t>
            </a:r>
            <a:endParaRPr lang="ja-JP" altLang="en-US" dirty="0">
              <a:latin typeface="Times New Roman" pitchFamily="18" charset="0"/>
              <a:ea typeface="Meiryo UI"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611560" y="2204864"/>
            <a:ext cx="2841202" cy="1973779"/>
          </a:xfrm>
          <a:prstGeom prst="rect">
            <a:avLst/>
          </a:prstGeom>
        </p:spPr>
      </p:pic>
      <p:sp>
        <p:nvSpPr>
          <p:cNvPr id="5" name="テキスト ボックス 4"/>
          <p:cNvSpPr txBox="1"/>
          <p:nvPr/>
        </p:nvSpPr>
        <p:spPr>
          <a:xfrm>
            <a:off x="216758" y="1052736"/>
            <a:ext cx="4499258" cy="1169551"/>
          </a:xfrm>
          <a:prstGeom prst="rect">
            <a:avLst/>
          </a:prstGeom>
          <a:noFill/>
        </p:spPr>
        <p:txBody>
          <a:bodyPr wrap="square" rtlCol="0">
            <a:spAutoFit/>
          </a:bodyPr>
          <a:lstStyle/>
          <a:p>
            <a:pPr marL="266700" indent="-266700">
              <a:buFont typeface="+mj-lt"/>
              <a:buAutoNum type="arabicPeriod" startAt="12"/>
            </a:pPr>
            <a:r>
              <a:rPr lang="en-US" altLang="ja-JP" sz="1400" smtClean="0">
                <a:solidFill>
                  <a:srgbClr val="003399"/>
                </a:solidFill>
                <a:latin typeface="Times New Roman" pitchFamily="18" charset="0"/>
                <a:ea typeface="Meiryo UI" panose="020B0604030504040204" pitchFamily="50" charset="-128"/>
                <a:cs typeface="Times New Roman" pitchFamily="18" charset="0"/>
              </a:rPr>
              <a:t>Đưa con trỏ chuột vào phía trên chữ  Start trong Flowchart. Khi đó sẽ có phần nhô ra, thì kích chuột trái vào dưới phần nhô đó rồi tạo 1 đường kéo đến Input dialog như hình dưới.</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Tương tư, tạo dây nối từ Input dialog đến Message Box.</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8" name="図 7"/>
          <p:cNvPicPr>
            <a:picLocks noChangeAspect="1"/>
          </p:cNvPicPr>
          <p:nvPr/>
        </p:nvPicPr>
        <p:blipFill>
          <a:blip r:embed="rId3" cstate="print"/>
          <a:stretch>
            <a:fillRect/>
          </a:stretch>
        </p:blipFill>
        <p:spPr>
          <a:xfrm>
            <a:off x="5624388" y="1404982"/>
            <a:ext cx="1767814" cy="1158534"/>
          </a:xfrm>
          <a:prstGeom prst="rect">
            <a:avLst/>
          </a:prstGeom>
        </p:spPr>
      </p:pic>
      <p:sp>
        <p:nvSpPr>
          <p:cNvPr id="10" name="テキスト ボックス 9"/>
          <p:cNvSpPr txBox="1"/>
          <p:nvPr/>
        </p:nvSpPr>
        <p:spPr>
          <a:xfrm>
            <a:off x="5177036" y="1052736"/>
            <a:ext cx="2995364" cy="307777"/>
          </a:xfrm>
          <a:prstGeom prst="rect">
            <a:avLst/>
          </a:prstGeom>
          <a:noFill/>
        </p:spPr>
        <p:txBody>
          <a:bodyPr wrap="square" rtlCol="0">
            <a:spAutoFit/>
          </a:bodyPr>
          <a:lstStyle/>
          <a:p>
            <a:pPr marL="342900" indent="-342900">
              <a:buFont typeface="+mj-lt"/>
              <a:buAutoNum type="arabicPeriod" startAt="13"/>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vào Save trên thanh công cụ</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 name="正方形/長方形 10"/>
          <p:cNvSpPr/>
          <p:nvPr/>
        </p:nvSpPr>
        <p:spPr bwMode="auto">
          <a:xfrm>
            <a:off x="5947172" y="1866953"/>
            <a:ext cx="299516" cy="52692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2" name="テキスト ボックス 11"/>
          <p:cNvSpPr txBox="1"/>
          <p:nvPr/>
        </p:nvSpPr>
        <p:spPr>
          <a:xfrm>
            <a:off x="323528" y="4861899"/>
            <a:ext cx="3528392" cy="307777"/>
          </a:xfrm>
          <a:prstGeom prst="rect">
            <a:avLst/>
          </a:prstGeom>
          <a:noFill/>
        </p:spPr>
        <p:txBody>
          <a:bodyPr wrap="square" rtlCol="0">
            <a:spAutoFit/>
          </a:bodyPr>
          <a:lstStyle/>
          <a:p>
            <a:pPr marL="342900" indent="-342900">
              <a:buFont typeface="+mj-lt"/>
              <a:buAutoNum type="arabicPeriod" startAt="14"/>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Run(F5) trên thanh công cụ</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4" name="図 13"/>
          <p:cNvPicPr>
            <a:picLocks noChangeAspect="1"/>
          </p:cNvPicPr>
          <p:nvPr/>
        </p:nvPicPr>
        <p:blipFill>
          <a:blip r:embed="rId3" cstate="print"/>
          <a:stretch>
            <a:fillRect/>
          </a:stretch>
        </p:blipFill>
        <p:spPr>
          <a:xfrm>
            <a:off x="730671" y="5238703"/>
            <a:ext cx="1767814" cy="1158534"/>
          </a:xfrm>
          <a:prstGeom prst="rect">
            <a:avLst/>
          </a:prstGeom>
        </p:spPr>
      </p:pic>
      <p:sp>
        <p:nvSpPr>
          <p:cNvPr id="16" name="正方形/長方形 15"/>
          <p:cNvSpPr/>
          <p:nvPr/>
        </p:nvSpPr>
        <p:spPr bwMode="auto">
          <a:xfrm>
            <a:off x="1364898" y="5730036"/>
            <a:ext cx="299516" cy="52692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17" name="図 16"/>
          <p:cNvPicPr>
            <a:picLocks noChangeAspect="1"/>
          </p:cNvPicPr>
          <p:nvPr/>
        </p:nvPicPr>
        <p:blipFill>
          <a:blip r:embed="rId4" cstate="print"/>
          <a:stretch>
            <a:fillRect/>
          </a:stretch>
        </p:blipFill>
        <p:spPr>
          <a:xfrm>
            <a:off x="5345234" y="3298229"/>
            <a:ext cx="2342907" cy="1238394"/>
          </a:xfrm>
          <a:prstGeom prst="rect">
            <a:avLst/>
          </a:prstGeom>
        </p:spPr>
      </p:pic>
      <p:pic>
        <p:nvPicPr>
          <p:cNvPr id="18" name="図 17"/>
          <p:cNvPicPr>
            <a:picLocks noChangeAspect="1"/>
          </p:cNvPicPr>
          <p:nvPr/>
        </p:nvPicPr>
        <p:blipFill>
          <a:blip r:embed="rId5" cstate="print"/>
          <a:stretch>
            <a:fillRect/>
          </a:stretch>
        </p:blipFill>
        <p:spPr>
          <a:xfrm>
            <a:off x="5726363" y="5267935"/>
            <a:ext cx="1514303" cy="1246659"/>
          </a:xfrm>
          <a:prstGeom prst="rect">
            <a:avLst/>
          </a:prstGeom>
        </p:spPr>
      </p:pic>
      <p:sp>
        <p:nvSpPr>
          <p:cNvPr id="19" name="下矢印 18"/>
          <p:cNvSpPr/>
          <p:nvPr/>
        </p:nvSpPr>
        <p:spPr>
          <a:xfrm>
            <a:off x="6326543" y="4749263"/>
            <a:ext cx="380287" cy="30603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0" name="正方形/長方形 19"/>
          <p:cNvSpPr/>
          <p:nvPr/>
        </p:nvSpPr>
        <p:spPr>
          <a:xfrm>
            <a:off x="5220072" y="3212976"/>
            <a:ext cx="2592288" cy="3406899"/>
          </a:xfrm>
          <a:prstGeom prst="rect">
            <a:avLst/>
          </a:prstGeom>
          <a:noFill/>
          <a:ln w="1905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1" name="テキスト ボックス 20"/>
          <p:cNvSpPr txBox="1"/>
          <p:nvPr/>
        </p:nvSpPr>
        <p:spPr>
          <a:xfrm>
            <a:off x="5207858" y="2894122"/>
            <a:ext cx="1596390" cy="307777"/>
          </a:xfrm>
          <a:prstGeom prst="rect">
            <a:avLst/>
          </a:prstGeom>
          <a:noFill/>
        </p:spPr>
        <p:txBody>
          <a:bodyPr wrap="squar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Kết quả thực hiện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557727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3-3</a:t>
            </a:r>
            <a:r>
              <a:rPr lang="en-US" altLang="ja-JP" smtClean="0">
                <a:latin typeface="Times New Roman" pitchFamily="18" charset="0"/>
                <a:ea typeface="Meiryo UI" pitchFamily="50" charset="-128"/>
                <a:cs typeface="Times New Roman" pitchFamily="18" charset="0"/>
              </a:rPr>
              <a:t>.</a:t>
            </a:r>
            <a:r>
              <a:rPr lang="ja-JP" altLang="en-US" smtClean="0">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Tải project và lưu trữ</a:t>
            </a:r>
            <a:endParaRPr lang="ja-JP" altLang="ja-JP" dirty="0" smtClean="0">
              <a:latin typeface="Times New Roman" pitchFamily="18" charset="0"/>
              <a:ea typeface="Meiryo UI" pitchFamily="50" charset="-128"/>
              <a:cs typeface="Times New Roman" pitchFamily="18" charset="0"/>
            </a:endParaRPr>
          </a:p>
        </p:txBody>
      </p:sp>
      <p:pic>
        <p:nvPicPr>
          <p:cNvPr id="55" name="図 54"/>
          <p:cNvPicPr>
            <a:picLocks noChangeAspect="1"/>
          </p:cNvPicPr>
          <p:nvPr/>
        </p:nvPicPr>
        <p:blipFill>
          <a:blip r:embed="rId2" cstate="print"/>
          <a:stretch>
            <a:fillRect/>
          </a:stretch>
        </p:blipFill>
        <p:spPr>
          <a:xfrm>
            <a:off x="899592" y="4939939"/>
            <a:ext cx="2045970" cy="954405"/>
          </a:xfrm>
          <a:prstGeom prst="rect">
            <a:avLst/>
          </a:prstGeom>
        </p:spPr>
      </p:pic>
      <p:sp>
        <p:nvSpPr>
          <p:cNvPr id="59" name="コンテンツ プレースホルダー 2"/>
          <p:cNvSpPr>
            <a:spLocks noGrp="1"/>
          </p:cNvSpPr>
          <p:nvPr>
            <p:ph idx="1"/>
          </p:nvPr>
        </p:nvSpPr>
        <p:spPr>
          <a:xfrm>
            <a:off x="527522" y="1052736"/>
            <a:ext cx="8076925" cy="4641276"/>
          </a:xfrm>
        </p:spPr>
        <p:txBody>
          <a:bodyPr/>
          <a:lstStyle/>
          <a:p>
            <a:pPr marL="0" indent="0">
              <a:buNone/>
            </a:pPr>
            <a:r>
              <a:rPr lang="en-US" altLang="ja-JP" sz="1400" dirty="0" smtClean="0">
                <a:latin typeface="Times New Roman" pitchFamily="18" charset="0"/>
                <a:ea typeface="Meiryo UI" panose="020B0604030504040204" pitchFamily="50" charset="-128"/>
                <a:cs typeface="Times New Roman" pitchFamily="18" charset="0"/>
              </a:rPr>
              <a:t>3-3-1</a:t>
            </a:r>
            <a:r>
              <a:rPr lang="en-US" altLang="ja-JP" sz="1400" smtClean="0">
                <a:latin typeface="Times New Roman" pitchFamily="18" charset="0"/>
                <a:ea typeface="Meiryo UI" panose="020B0604030504040204" pitchFamily="50" charset="-128"/>
                <a:cs typeface="Times New Roman" pitchFamily="18" charset="0"/>
              </a:rPr>
              <a:t>. Phương pháp tải</a:t>
            </a:r>
            <a:r>
              <a:rPr lang="en-US" altLang="ja-JP" sz="1400" dirty="0" smtClean="0">
                <a:latin typeface="Times New Roman" pitchFamily="18" charset="0"/>
                <a:ea typeface="Meiryo UI" panose="020B0604030504040204" pitchFamily="50" charset="-128"/>
                <a:cs typeface="Times New Roman" pitchFamily="18" charset="0"/>
              </a:rPr>
              <a:t/>
            </a:r>
            <a:br>
              <a:rPr lang="en-US" altLang="ja-JP" sz="1400" dirty="0" smtClean="0">
                <a:latin typeface="Times New Roman" pitchFamily="18" charset="0"/>
                <a:ea typeface="Meiryo UI" panose="020B0604030504040204" pitchFamily="50" charset="-128"/>
                <a:cs typeface="Times New Roman" pitchFamily="18" charset="0"/>
              </a:rPr>
            </a:br>
            <a:r>
              <a:rPr lang="ja-JP" altLang="en-US" sz="1400" dirty="0" smtClean="0">
                <a:latin typeface="Times New Roman" pitchFamily="18" charset="0"/>
                <a:ea typeface="Meiryo UI" panose="020B0604030504040204" pitchFamily="50" charset="-128"/>
                <a:cs typeface="Times New Roman" pitchFamily="18" charset="0"/>
              </a:rPr>
              <a:t>「</a:t>
            </a:r>
            <a:r>
              <a:rPr lang="en-US" altLang="ja-JP" sz="1400" dirty="0">
                <a:latin typeface="Times New Roman" pitchFamily="18" charset="0"/>
                <a:ea typeface="Meiryo UI" panose="020B0604030504040204" pitchFamily="50" charset="-128"/>
                <a:cs typeface="Times New Roman" pitchFamily="18" charset="0"/>
              </a:rPr>
              <a:t>Open</a:t>
            </a:r>
            <a:r>
              <a:rPr lang="ja-JP" altLang="en-US" sz="1400">
                <a:latin typeface="Times New Roman" pitchFamily="18" charset="0"/>
                <a:ea typeface="Meiryo UI" panose="020B0604030504040204" pitchFamily="50" charset="-128"/>
                <a:cs typeface="Times New Roman" pitchFamily="18" charset="0"/>
              </a:rPr>
              <a:t>」</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Chọn  project file</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Nhấn nút Open</a:t>
            </a:r>
          </a:p>
          <a:p>
            <a:pPr marL="0" indent="0">
              <a:buNone/>
            </a:pPr>
            <a:endParaRPr kumimoji="1" lang="en-US" altLang="ja-JP" sz="1400" smtClean="0">
              <a:latin typeface="Times New Roman" pitchFamily="18" charset="0"/>
              <a:ea typeface="Meiryo UI" panose="020B0604030504040204" pitchFamily="50" charset="-128"/>
              <a:cs typeface="Times New Roman" pitchFamily="18" charset="0"/>
            </a:endParaRPr>
          </a:p>
          <a:p>
            <a:pPr marL="0" indent="0">
              <a:buNone/>
            </a:pPr>
            <a:endParaRPr lang="en-US" altLang="ja-JP" sz="1400" dirty="0">
              <a:latin typeface="Times New Roman" pitchFamily="18" charset="0"/>
              <a:ea typeface="Meiryo UI" panose="020B0604030504040204" pitchFamily="50" charset="-128"/>
              <a:cs typeface="Times New Roman" pitchFamily="18" charset="0"/>
            </a:endParaRPr>
          </a:p>
          <a:p>
            <a:pPr marL="0" indent="0">
              <a:buNone/>
            </a:pPr>
            <a:endParaRPr kumimoji="1" lang="en-US" altLang="ja-JP" sz="1400" dirty="0" smtClean="0">
              <a:latin typeface="Times New Roman" pitchFamily="18" charset="0"/>
              <a:ea typeface="Meiryo UI" panose="020B0604030504040204" pitchFamily="50" charset="-128"/>
              <a:cs typeface="Times New Roman" pitchFamily="18" charset="0"/>
            </a:endParaRPr>
          </a:p>
          <a:p>
            <a:pPr marL="0" indent="0">
              <a:buNone/>
            </a:pPr>
            <a:endParaRPr lang="en-US" altLang="ja-JP" sz="1400" dirty="0">
              <a:latin typeface="Times New Roman" pitchFamily="18" charset="0"/>
              <a:ea typeface="Meiryo UI" panose="020B0604030504040204" pitchFamily="50" charset="-128"/>
              <a:cs typeface="Times New Roman" pitchFamily="18" charset="0"/>
            </a:endParaRPr>
          </a:p>
          <a:p>
            <a:pPr marL="0" indent="0">
              <a:buNone/>
            </a:pPr>
            <a:endParaRPr kumimoji="1" lang="en-US" altLang="ja-JP" sz="1400" dirty="0" smtClean="0">
              <a:latin typeface="Times New Roman" pitchFamily="18" charset="0"/>
              <a:ea typeface="Meiryo UI" panose="020B0604030504040204" pitchFamily="50" charset="-128"/>
              <a:cs typeface="Times New Roman" pitchFamily="18" charset="0"/>
            </a:endParaRPr>
          </a:p>
          <a:p>
            <a:pPr marL="0" indent="0">
              <a:buNone/>
            </a:pPr>
            <a:endParaRPr lang="en-US" altLang="ja-JP" sz="1400" dirty="0">
              <a:latin typeface="Times New Roman" pitchFamily="18" charset="0"/>
              <a:ea typeface="Meiryo UI" panose="020B0604030504040204" pitchFamily="50" charset="-128"/>
              <a:cs typeface="Times New Roman" pitchFamily="18" charset="0"/>
            </a:endParaRPr>
          </a:p>
          <a:p>
            <a:pPr marL="0" indent="0">
              <a:buNone/>
            </a:pPr>
            <a:endParaRPr kumimoji="1" lang="en-US" altLang="ja-JP" sz="1400" dirty="0" smtClean="0">
              <a:latin typeface="Times New Roman" pitchFamily="18" charset="0"/>
              <a:ea typeface="Meiryo UI" panose="020B0604030504040204" pitchFamily="50" charset="-128"/>
              <a:cs typeface="Times New Roman" pitchFamily="18" charset="0"/>
            </a:endParaRPr>
          </a:p>
          <a:p>
            <a:pPr marL="0" indent="0">
              <a:buNone/>
            </a:pPr>
            <a:endParaRPr lang="en-US" altLang="ja-JP" sz="1400" dirty="0">
              <a:latin typeface="Times New Roman" pitchFamily="18" charset="0"/>
              <a:ea typeface="Meiryo UI" panose="020B0604030504040204" pitchFamily="50" charset="-128"/>
              <a:cs typeface="Times New Roman" pitchFamily="18" charset="0"/>
            </a:endParaRPr>
          </a:p>
          <a:p>
            <a:pPr marL="0" indent="0">
              <a:buNone/>
            </a:pPr>
            <a:endParaRPr kumimoji="1" lang="en-US" altLang="ja-JP" sz="1400" dirty="0" smtClean="0">
              <a:latin typeface="Times New Roman" pitchFamily="18" charset="0"/>
              <a:ea typeface="Meiryo UI" panose="020B0604030504040204" pitchFamily="50" charset="-128"/>
              <a:cs typeface="Times New Roman" pitchFamily="18" charset="0"/>
            </a:endParaRPr>
          </a:p>
          <a:p>
            <a:pPr marL="0" indent="0">
              <a:buNone/>
            </a:pPr>
            <a:endParaRPr lang="en-US" altLang="ja-JP" sz="1400" dirty="0">
              <a:latin typeface="Times New Roman" pitchFamily="18" charset="0"/>
              <a:ea typeface="Meiryo UI" panose="020B0604030504040204" pitchFamily="50" charset="-128"/>
              <a:cs typeface="Times New Roman" pitchFamily="18" charset="0"/>
            </a:endParaRPr>
          </a:p>
          <a:p>
            <a:pPr marL="0" indent="0">
              <a:buNone/>
            </a:pPr>
            <a:endParaRPr kumimoji="1" lang="en-US" altLang="ja-JP" sz="1400" dirty="0">
              <a:latin typeface="Times New Roman" pitchFamily="18" charset="0"/>
              <a:ea typeface="Meiryo UI" panose="020B0604030504040204" pitchFamily="50" charset="-128"/>
              <a:cs typeface="Times New Roman" pitchFamily="18" charset="0"/>
            </a:endParaRPr>
          </a:p>
          <a:p>
            <a:pPr marL="0" indent="0">
              <a:buNone/>
            </a:pPr>
            <a:r>
              <a:rPr lang="en-US" altLang="ja-JP" sz="1400" dirty="0" smtClean="0">
                <a:latin typeface="Times New Roman" pitchFamily="18" charset="0"/>
                <a:ea typeface="Meiryo UI" panose="020B0604030504040204" pitchFamily="50" charset="-128"/>
                <a:cs typeface="Times New Roman" pitchFamily="18" charset="0"/>
              </a:rPr>
              <a:t>3-3-2</a:t>
            </a:r>
            <a:r>
              <a:rPr lang="en-US" altLang="ja-JP" sz="1400" smtClean="0">
                <a:latin typeface="Times New Roman" pitchFamily="18" charset="0"/>
                <a:ea typeface="Meiryo UI" panose="020B0604030504040204" pitchFamily="50" charset="-128"/>
                <a:cs typeface="Times New Roman" pitchFamily="18" charset="0"/>
              </a:rPr>
              <a:t>. Phương pháp lưu trữ</a:t>
            </a:r>
            <a:r>
              <a:rPr kumimoji="1" lang="en-US" altLang="ja-JP" sz="1400" dirty="0" smtClean="0">
                <a:latin typeface="Times New Roman" pitchFamily="18" charset="0"/>
                <a:ea typeface="Meiryo UI" panose="020B0604030504040204" pitchFamily="50" charset="-128"/>
                <a:cs typeface="Times New Roman" pitchFamily="18" charset="0"/>
              </a:rPr>
              <a:t/>
            </a:r>
            <a:br>
              <a:rPr kumimoji="1" lang="en-US" altLang="ja-JP" sz="1400" dirty="0" smtClean="0">
                <a:latin typeface="Times New Roman" pitchFamily="18" charset="0"/>
                <a:ea typeface="Meiryo UI" panose="020B0604030504040204" pitchFamily="50" charset="-128"/>
                <a:cs typeface="Times New Roman" pitchFamily="18" charset="0"/>
              </a:rPr>
            </a:br>
            <a:r>
              <a:rPr lang="ja-JP" altLang="en-US" sz="1400" dirty="0" smtClean="0">
                <a:latin typeface="Times New Roman" pitchFamily="18" charset="0"/>
                <a:ea typeface="Meiryo UI" panose="020B0604030504040204" pitchFamily="50" charset="-128"/>
                <a:cs typeface="Times New Roman" pitchFamily="18" charset="0"/>
              </a:rPr>
              <a:t>「</a:t>
            </a:r>
            <a:r>
              <a:rPr lang="en-US" altLang="ja-JP" sz="1400" smtClean="0">
                <a:latin typeface="Times New Roman" pitchFamily="18" charset="0"/>
                <a:ea typeface="Meiryo UI" panose="020B0604030504040204" pitchFamily="50" charset="-128"/>
                <a:cs typeface="Times New Roman" pitchFamily="18" charset="0"/>
              </a:rPr>
              <a:t>DESIGN</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menu</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Nhấn </a:t>
            </a:r>
            <a:r>
              <a:rPr lang="ja-JP" altLang="en-US" sz="1400" smtClean="0">
                <a:latin typeface="Times New Roman" pitchFamily="18" charset="0"/>
                <a:ea typeface="Meiryo UI" panose="020B0604030504040204" pitchFamily="50" charset="-128"/>
                <a:cs typeface="Times New Roman" pitchFamily="18" charset="0"/>
              </a:rPr>
              <a:t>「</a:t>
            </a:r>
            <a:r>
              <a:rPr lang="en-US" altLang="ja-JP" sz="1400">
                <a:latin typeface="Times New Roman" pitchFamily="18" charset="0"/>
                <a:ea typeface="Meiryo UI" panose="020B0604030504040204" pitchFamily="50" charset="-128"/>
                <a:cs typeface="Times New Roman" pitchFamily="18" charset="0"/>
              </a:rPr>
              <a:t>SAVE</a:t>
            </a:r>
            <a:r>
              <a:rPr lang="ja-JP" altLang="en-US" sz="1400" smtClean="0">
                <a:latin typeface="Times New Roman" pitchFamily="18" charset="0"/>
                <a:ea typeface="Meiryo UI" panose="020B0604030504040204" pitchFamily="50" charset="-128"/>
                <a:cs typeface="Times New Roman" pitchFamily="18" charset="0"/>
              </a:rPr>
              <a:t>」</a:t>
            </a:r>
            <a:endParaRPr kumimoji="1" lang="ja-JP" altLang="en-US" sz="1400" dirty="0">
              <a:latin typeface="Times New Roman" pitchFamily="18" charset="0"/>
              <a:ea typeface="Meiryo UI" panose="020B0604030504040204" pitchFamily="50" charset="-128"/>
              <a:cs typeface="Times New Roman" pitchFamily="18" charset="0"/>
            </a:endParaRPr>
          </a:p>
        </p:txBody>
      </p:sp>
      <p:pic>
        <p:nvPicPr>
          <p:cNvPr id="65" name="図 64"/>
          <p:cNvPicPr>
            <a:picLocks noChangeAspect="1"/>
          </p:cNvPicPr>
          <p:nvPr/>
        </p:nvPicPr>
        <p:blipFill>
          <a:blip r:embed="rId3" cstate="print"/>
          <a:stretch>
            <a:fillRect/>
          </a:stretch>
        </p:blipFill>
        <p:spPr>
          <a:xfrm>
            <a:off x="899592" y="1602010"/>
            <a:ext cx="3186494" cy="2473833"/>
          </a:xfrm>
          <a:prstGeom prst="rect">
            <a:avLst/>
          </a:prstGeom>
        </p:spPr>
      </p:pic>
      <p:sp>
        <p:nvSpPr>
          <p:cNvPr id="66" name="正方形/長方形 65"/>
          <p:cNvSpPr/>
          <p:nvPr/>
        </p:nvSpPr>
        <p:spPr bwMode="auto">
          <a:xfrm>
            <a:off x="1116314" y="5337143"/>
            <a:ext cx="265828" cy="39224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69" name="カギ線コネクタ 68"/>
          <p:cNvCxnSpPr>
            <a:stCxn id="72" idx="2"/>
            <a:endCxn id="73" idx="1"/>
          </p:cNvCxnSpPr>
          <p:nvPr/>
        </p:nvCxnSpPr>
        <p:spPr>
          <a:xfrm rot="16200000" flipH="1">
            <a:off x="1232513" y="2008934"/>
            <a:ext cx="802854" cy="109833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bwMode="auto">
          <a:xfrm>
            <a:off x="899592" y="1933579"/>
            <a:ext cx="370362" cy="223095"/>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3" name="正方形/長方形 72"/>
          <p:cNvSpPr/>
          <p:nvPr/>
        </p:nvSpPr>
        <p:spPr bwMode="auto">
          <a:xfrm>
            <a:off x="2183107" y="2881535"/>
            <a:ext cx="1855214" cy="155985"/>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4" name="正方形/長方形 73"/>
          <p:cNvSpPr/>
          <p:nvPr/>
        </p:nvSpPr>
        <p:spPr bwMode="auto">
          <a:xfrm>
            <a:off x="3131063" y="3821101"/>
            <a:ext cx="429085" cy="181152"/>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5" name="直線矢印コネクタ 4"/>
          <p:cNvCxnSpPr>
            <a:stCxn id="73" idx="2"/>
            <a:endCxn id="74" idx="0"/>
          </p:cNvCxnSpPr>
          <p:nvPr/>
        </p:nvCxnSpPr>
        <p:spPr>
          <a:xfrm>
            <a:off x="3110714" y="3037520"/>
            <a:ext cx="234892" cy="78358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879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3-4</a:t>
            </a:r>
            <a:r>
              <a:rPr lang="en-US" altLang="ja-JP" smtClean="0">
                <a:latin typeface="Times New Roman" pitchFamily="18" charset="0"/>
                <a:ea typeface="Meiryo UI" pitchFamily="50" charset="-128"/>
                <a:cs typeface="Times New Roman" pitchFamily="18" charset="0"/>
              </a:rPr>
              <a:t>.</a:t>
            </a:r>
            <a:r>
              <a:rPr lang="ja-JP" altLang="en-US" smtClean="0">
                <a:latin typeface="Times New Roman" pitchFamily="18" charset="0"/>
                <a:ea typeface="Meiryo UI" panose="020B0604030504040204" pitchFamily="50" charset="-128"/>
                <a:cs typeface="Times New Roman" pitchFamily="18" charset="0"/>
              </a:rPr>
              <a:t> </a:t>
            </a:r>
            <a:r>
              <a:rPr lang="vi-VN" altLang="ja-JP" smtClean="0">
                <a:latin typeface="Times New Roman" pitchFamily="18" charset="0"/>
                <a:ea typeface="Meiryo UI" panose="020B0604030504040204" pitchFamily="50" charset="-128"/>
                <a:cs typeface="Times New Roman" pitchFamily="18" charset="0"/>
              </a:rPr>
              <a:t>Phương pháp tạo workflow</a:t>
            </a:r>
            <a:endParaRPr lang="ja-JP" altLang="en-US" dirty="0">
              <a:latin typeface="Times New Roman" pitchFamily="18" charset="0"/>
              <a:ea typeface="Meiryo UI" panose="020B0604030504040204" pitchFamily="50" charset="-128"/>
              <a:cs typeface="Times New Roman" pitchFamily="18" charset="0"/>
            </a:endParaRPr>
          </a:p>
        </p:txBody>
      </p:sp>
      <p:pic>
        <p:nvPicPr>
          <p:cNvPr id="5" name="図 4"/>
          <p:cNvPicPr>
            <a:picLocks noChangeAspect="1"/>
          </p:cNvPicPr>
          <p:nvPr/>
        </p:nvPicPr>
        <p:blipFill>
          <a:blip r:embed="rId2" cstate="print"/>
          <a:stretch>
            <a:fillRect/>
          </a:stretch>
        </p:blipFill>
        <p:spPr>
          <a:xfrm>
            <a:off x="6177286" y="1393080"/>
            <a:ext cx="2396092" cy="2016224"/>
          </a:xfrm>
          <a:prstGeom prst="rect">
            <a:avLst/>
          </a:prstGeom>
          <a:ln>
            <a:solidFill>
              <a:schemeClr val="accent1"/>
            </a:solidFill>
          </a:ln>
        </p:spPr>
      </p:pic>
      <p:sp>
        <p:nvSpPr>
          <p:cNvPr id="7" name="正方形/長方形 6"/>
          <p:cNvSpPr/>
          <p:nvPr/>
        </p:nvSpPr>
        <p:spPr bwMode="auto">
          <a:xfrm>
            <a:off x="6249294" y="1638242"/>
            <a:ext cx="2324084" cy="1771061"/>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sp>
        <p:nvSpPr>
          <p:cNvPr id="8" name="正方形/長方形 7"/>
          <p:cNvSpPr/>
          <p:nvPr/>
        </p:nvSpPr>
        <p:spPr bwMode="auto">
          <a:xfrm>
            <a:off x="6423105" y="3013621"/>
            <a:ext cx="978317" cy="323675"/>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3" cstate="print"/>
          <a:stretch>
            <a:fillRect/>
          </a:stretch>
        </p:blipFill>
        <p:spPr>
          <a:xfrm>
            <a:off x="6423105" y="4288627"/>
            <a:ext cx="2229105" cy="2088232"/>
          </a:xfrm>
          <a:prstGeom prst="rect">
            <a:avLst/>
          </a:prstGeom>
          <a:ln>
            <a:solidFill>
              <a:schemeClr val="accent1"/>
            </a:solidFill>
          </a:ln>
        </p:spPr>
      </p:pic>
      <p:sp>
        <p:nvSpPr>
          <p:cNvPr id="10" name="角丸四角形吹き出し 9"/>
          <p:cNvSpPr/>
          <p:nvPr/>
        </p:nvSpPr>
        <p:spPr bwMode="auto">
          <a:xfrm>
            <a:off x="7700094" y="1196752"/>
            <a:ext cx="1192386" cy="360040"/>
          </a:xfrm>
          <a:prstGeom prst="wedgeRoundRectCallout">
            <a:avLst>
              <a:gd name="adj1" fmla="val -33578"/>
              <a:gd name="adj2" fmla="val 143322"/>
              <a:gd name="adj3" fmla="val 16667"/>
            </a:avLst>
          </a:prstGeom>
          <a:solidFill>
            <a:schemeClr val="bg1"/>
          </a:solidFill>
          <a:ln w="19050">
            <a:solidFill>
              <a:srgbClr val="003399"/>
            </a:solidFill>
            <a:round/>
            <a:headEnd type="none" w="med" len="med"/>
            <a:tailEnd type="none" w="med" len="med"/>
          </a:ln>
        </p:spPr>
        <p:txBody>
          <a:bodyPr rtlCol="0" anchor="ctr"/>
          <a:lstStyle/>
          <a:p>
            <a:pPr algn="ct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Flowchart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 name="角丸四角形吹き出し 10"/>
          <p:cNvSpPr/>
          <p:nvPr/>
        </p:nvSpPr>
        <p:spPr bwMode="auto">
          <a:xfrm>
            <a:off x="5826912" y="2360528"/>
            <a:ext cx="1192386" cy="360040"/>
          </a:xfrm>
          <a:prstGeom prst="wedgeRoundRectCallout">
            <a:avLst>
              <a:gd name="adj1" fmla="val 29286"/>
              <a:gd name="adj2" fmla="val 142550"/>
              <a:gd name="adj3" fmla="val 16667"/>
            </a:avLst>
          </a:prstGeom>
          <a:solidFill>
            <a:schemeClr val="bg1"/>
          </a:solidFill>
          <a:ln w="19050">
            <a:solidFill>
              <a:srgbClr val="003399"/>
            </a:solidFill>
            <a:round/>
            <a:headEnd type="none" w="med" len="med"/>
            <a:tailEnd type="none" w="med" len="med"/>
          </a:ln>
        </p:spPr>
        <p:txBody>
          <a:bodyPr rtlCol="0" anchor="ctr"/>
          <a:lstStyle/>
          <a:p>
            <a:pPr algn="ctr"/>
            <a:r>
              <a:rPr lang="en-US" altLang="ja-JP" sz="1400" dirty="0">
                <a:solidFill>
                  <a:srgbClr val="003399"/>
                </a:solidFill>
                <a:latin typeface="Times New Roman" pitchFamily="18" charset="0"/>
                <a:ea typeface="Meiryo UI" panose="020B0604030504040204" pitchFamily="50" charset="-128"/>
                <a:cs typeface="Times New Roman" pitchFamily="18" charset="0"/>
              </a:rPr>
              <a:t>Sequence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12" name="直線矢印コネクタ 11"/>
          <p:cNvCxnSpPr>
            <a:stCxn id="8" idx="2"/>
            <a:endCxn id="9" idx="0"/>
          </p:cNvCxnSpPr>
          <p:nvPr/>
        </p:nvCxnSpPr>
        <p:spPr>
          <a:xfrm>
            <a:off x="6912264" y="3337296"/>
            <a:ext cx="625394" cy="951331"/>
          </a:xfrm>
          <a:prstGeom prst="straightConnector1">
            <a:avLst/>
          </a:prstGeom>
          <a:ln>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174149" y="3548312"/>
            <a:ext cx="848309"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đúp</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4" name="角丸四角形吹き出し 13"/>
          <p:cNvSpPr/>
          <p:nvPr/>
        </p:nvSpPr>
        <p:spPr bwMode="auto">
          <a:xfrm>
            <a:off x="5631466" y="3627866"/>
            <a:ext cx="1235655" cy="513956"/>
          </a:xfrm>
          <a:prstGeom prst="wedgeRoundRectCallout">
            <a:avLst>
              <a:gd name="adj1" fmla="val 42301"/>
              <a:gd name="adj2" fmla="val 124691"/>
              <a:gd name="adj3" fmla="val 16667"/>
            </a:avLst>
          </a:prstGeom>
          <a:solidFill>
            <a:schemeClr val="bg1"/>
          </a:solidFill>
          <a:ln w="19050">
            <a:solidFill>
              <a:srgbClr val="003399"/>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Sequence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5" name="正方形/長方形 14"/>
          <p:cNvSpPr/>
          <p:nvPr/>
        </p:nvSpPr>
        <p:spPr>
          <a:xfrm>
            <a:off x="467331" y="1058574"/>
            <a:ext cx="5077230" cy="3754874"/>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Tiếp theo, chúng ta sẽ tạo workflow bằng Flowchart và Sequence trong UiPath.</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n"/>
            </a:pP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Sequence</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Một workflow đơn giản đi thẳng từ trên xuốn dưới thì gọi là Sequence. Chỉ cần bố trí các activity lần lượt từ trên xuống thì có thể dễ dàng tạo ra workflow.</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n"/>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n"/>
            </a:pP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Flowchart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Sau khi bố trí các activity, có thể dễ dàng tạo ra các workflow phức tạo bằng các nối các activity lại. Từ đó tạo ra flowchart.</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Ngoài ra,</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còn có activity điều kiện phân nhánh chỉ sử dụng được bên trong flow chart như</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Flow </a:t>
            </a:r>
            <a:r>
              <a:rPr lang="en-US" altLang="ja-JP" sz="1400">
                <a:solidFill>
                  <a:srgbClr val="003399"/>
                </a:solidFill>
                <a:latin typeface="Times New Roman" pitchFamily="18" charset="0"/>
                <a:ea typeface="Meiryo UI" panose="020B0604030504040204" pitchFamily="50" charset="-128"/>
                <a:cs typeface="Times New Roman" pitchFamily="18" charset="0"/>
              </a:rPr>
              <a:t>Decision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hoặc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Flow </a:t>
            </a:r>
            <a:r>
              <a:rPr lang="en-US" altLang="ja-JP" sz="1400">
                <a:solidFill>
                  <a:srgbClr val="003399"/>
                </a:solidFill>
                <a:latin typeface="Times New Roman" pitchFamily="18" charset="0"/>
                <a:ea typeface="Meiryo UI" panose="020B0604030504040204" pitchFamily="50" charset="-128"/>
                <a:cs typeface="Times New Roman" pitchFamily="18" charset="0"/>
              </a:rPr>
              <a:t>Switch</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Nếu sử dụng chúng thì có thể cài đặt đích chuyển tiếp một các tự do.</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6" name="角丸四角形吹き出し 15"/>
          <p:cNvSpPr/>
          <p:nvPr/>
        </p:nvSpPr>
        <p:spPr bwMode="auto">
          <a:xfrm>
            <a:off x="5602002" y="5209504"/>
            <a:ext cx="1338208" cy="288032"/>
          </a:xfrm>
          <a:prstGeom prst="wedgeRoundRectCallout">
            <a:avLst>
              <a:gd name="adj1" fmla="val 45661"/>
              <a:gd name="adj2" fmla="val 114282"/>
              <a:gd name="adj3" fmla="val 16667"/>
            </a:avLst>
          </a:prstGeom>
          <a:solidFill>
            <a:schemeClr val="bg1"/>
          </a:solidFill>
          <a:ln w="19050">
            <a:solidFill>
              <a:srgbClr val="003399"/>
            </a:solidFill>
            <a:round/>
            <a:headEnd type="none" w="med" len="med"/>
            <a:tailEnd type="none" w="med" len="med"/>
          </a:ln>
        </p:spPr>
        <p:txBody>
          <a:bodyPr rtlCol="0" anchor="ctr"/>
          <a:lstStyle/>
          <a:p>
            <a:pPr algn="ctr"/>
            <a:r>
              <a:rPr lang="en-US" altLang="ja-JP" sz="1400" smtClean="0">
                <a:solidFill>
                  <a:srgbClr val="003399"/>
                </a:solidFill>
                <a:latin typeface="Times New Roman" pitchFamily="18" charset="0"/>
                <a:ea typeface="Meiryo UI" panose="020B0604030504040204" pitchFamily="50" charset="-128"/>
                <a:cs typeface="Times New Roman" pitchFamily="18" charset="0"/>
              </a:rPr>
              <a:t>Activity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03046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3-4</a:t>
            </a:r>
            <a:r>
              <a:rPr lang="en-US" altLang="ja-JP" smtClean="0">
                <a:latin typeface="Times New Roman" pitchFamily="18" charset="0"/>
                <a:ea typeface="Meiryo UI" pitchFamily="50" charset="-128"/>
                <a:cs typeface="Times New Roman" pitchFamily="18" charset="0"/>
              </a:rPr>
              <a:t>.</a:t>
            </a:r>
            <a:r>
              <a:rPr lang="ja-JP" altLang="en-US" smtClean="0">
                <a:latin typeface="Times New Roman" pitchFamily="18" charset="0"/>
                <a:ea typeface="Meiryo UI" panose="020B0604030504040204" pitchFamily="50" charset="-128"/>
                <a:cs typeface="Times New Roman" pitchFamily="18" charset="0"/>
              </a:rPr>
              <a:t> </a:t>
            </a:r>
            <a:r>
              <a:rPr lang="vi-VN" altLang="ja-JP" smtClean="0">
                <a:latin typeface="Times New Roman" pitchFamily="18" charset="0"/>
                <a:ea typeface="Meiryo UI" panose="020B0604030504040204" pitchFamily="50" charset="-128"/>
                <a:cs typeface="Times New Roman" pitchFamily="18" charset="0"/>
              </a:rPr>
              <a:t>Phương pháp tạo workflow</a:t>
            </a:r>
            <a:endParaRPr lang="ja-JP" altLang="en-US" dirty="0">
              <a:latin typeface="Times New Roman" pitchFamily="18" charset="0"/>
              <a:ea typeface="Meiryo UI" panose="020B0604030504040204" pitchFamily="50" charset="-128"/>
              <a:cs typeface="Times New Roman" pitchFamily="18" charset="0"/>
            </a:endParaRPr>
          </a:p>
        </p:txBody>
      </p:sp>
      <p:sp>
        <p:nvSpPr>
          <p:cNvPr id="17" name="コンテンツ プレースホルダー 2"/>
          <p:cNvSpPr txBox="1">
            <a:spLocks/>
          </p:cNvSpPr>
          <p:nvPr/>
        </p:nvSpPr>
        <p:spPr bwMode="auto">
          <a:xfrm>
            <a:off x="502354" y="980728"/>
            <a:ext cx="6439966" cy="517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sz="1400" kern="0" smtClean="0">
                <a:latin typeface="Times New Roman" pitchFamily="18" charset="0"/>
                <a:ea typeface="Meiryo UI" panose="020B0604030504040204" pitchFamily="50" charset="-128"/>
                <a:cs typeface="Times New Roman" pitchFamily="18" charset="0"/>
              </a:rPr>
              <a:t>【</a:t>
            </a:r>
            <a:r>
              <a:rPr lang="vi-VN" altLang="ja-JP" sz="1400" kern="0" smtClean="0">
                <a:latin typeface="Times New Roman" pitchFamily="18" charset="0"/>
                <a:ea typeface="Meiryo UI" panose="020B0604030504040204" pitchFamily="50" charset="-128"/>
                <a:cs typeface="Times New Roman" pitchFamily="18" charset="0"/>
              </a:rPr>
              <a:t>Bước </a:t>
            </a:r>
            <a:r>
              <a:rPr lang="en-US" altLang="ja-JP" sz="1400" kern="0" smtClean="0">
                <a:latin typeface="Times New Roman" pitchFamily="18" charset="0"/>
                <a:ea typeface="Meiryo UI" panose="020B0604030504040204" pitchFamily="50" charset="-128"/>
                <a:cs typeface="Times New Roman" pitchFamily="18" charset="0"/>
              </a:rPr>
              <a:t>】Phương pháp tạo sequence</a:t>
            </a:r>
            <a:endParaRPr lang="en-US" altLang="ja-JP" sz="1400" kern="0" dirty="0" smtClean="0">
              <a:latin typeface="Times New Roman" pitchFamily="18" charset="0"/>
              <a:ea typeface="Meiryo UI" panose="020B0604030504040204" pitchFamily="50" charset="-128"/>
              <a:cs typeface="Times New Roman" pitchFamily="18" charset="0"/>
            </a:endParaRPr>
          </a:p>
          <a:p>
            <a:pPr marL="0" indent="0">
              <a:buNone/>
            </a:pPr>
            <a:r>
              <a:rPr lang="ja-JP" altLang="en-US" sz="1400" kern="0" dirty="0" smtClean="0">
                <a:latin typeface="Times New Roman" pitchFamily="18" charset="0"/>
                <a:ea typeface="Meiryo UI" panose="020B0604030504040204" pitchFamily="50" charset="-128"/>
                <a:cs typeface="Times New Roman" pitchFamily="18" charset="0"/>
              </a:rPr>
              <a:t>　　</a:t>
            </a:r>
            <a:r>
              <a:rPr lang="ja-JP" altLang="en-US" sz="1400" kern="0" smtClean="0">
                <a:latin typeface="Times New Roman" pitchFamily="18" charset="0"/>
                <a:ea typeface="Meiryo UI" panose="020B0604030504040204" pitchFamily="50" charset="-128"/>
                <a:cs typeface="Times New Roman" pitchFamily="18" charset="0"/>
              </a:rPr>
              <a:t>　</a:t>
            </a:r>
            <a:r>
              <a:rPr lang="en-US" altLang="ja-JP" sz="1400" kern="0" smtClean="0">
                <a:latin typeface="Times New Roman" pitchFamily="18" charset="0"/>
                <a:ea typeface="Meiryo UI" panose="020B0604030504040204" pitchFamily="50" charset="-128"/>
                <a:cs typeface="Times New Roman" pitchFamily="18" charset="0"/>
              </a:rPr>
              <a:t>Tìm kiếm </a:t>
            </a:r>
            <a:r>
              <a:rPr lang="ja-JP" altLang="en-US" sz="1400" smtClean="0">
                <a:latin typeface="Times New Roman" pitchFamily="18" charset="0"/>
                <a:ea typeface="Meiryo UI" panose="020B0604030504040204" pitchFamily="50" charset="-128"/>
                <a:cs typeface="Times New Roman" pitchFamily="18" charset="0"/>
              </a:rPr>
              <a:t>「</a:t>
            </a:r>
            <a:r>
              <a:rPr lang="en-US" altLang="ja-JP" sz="1400" smtClean="0">
                <a:latin typeface="Times New Roman" pitchFamily="18" charset="0"/>
                <a:ea typeface="Meiryo UI" panose="020B0604030504040204" pitchFamily="50" charset="-128"/>
                <a:cs typeface="Times New Roman" pitchFamily="18" charset="0"/>
              </a:rPr>
              <a:t>Sequence</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trong bảng activity, đặt vào bảng design</a:t>
            </a:r>
            <a:endParaRPr lang="ja-JP" altLang="en-US" sz="1400" kern="0" dirty="0">
              <a:latin typeface="Times New Roman" pitchFamily="18" charset="0"/>
              <a:ea typeface="Meiryo UI" panose="020B0604030504040204" pitchFamily="50" charset="-128"/>
              <a:cs typeface="Times New Roman" pitchFamily="18" charset="0"/>
            </a:endParaRPr>
          </a:p>
        </p:txBody>
      </p:sp>
      <p:sp>
        <p:nvSpPr>
          <p:cNvPr id="18" name="コンテンツ プレースホルダー 2"/>
          <p:cNvSpPr txBox="1">
            <a:spLocks/>
          </p:cNvSpPr>
          <p:nvPr/>
        </p:nvSpPr>
        <p:spPr bwMode="auto">
          <a:xfrm>
            <a:off x="508298" y="1578836"/>
            <a:ext cx="6439966" cy="517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sz="1400" kern="0" smtClean="0">
                <a:latin typeface="Times New Roman" pitchFamily="18" charset="0"/>
                <a:ea typeface="Meiryo UI" panose="020B0604030504040204" pitchFamily="50" charset="-128"/>
                <a:cs typeface="Times New Roman" pitchFamily="18" charset="0"/>
              </a:rPr>
              <a:t>【</a:t>
            </a:r>
            <a:r>
              <a:rPr lang="vi-VN" altLang="ja-JP" sz="1400" kern="0" smtClean="0">
                <a:latin typeface="Times New Roman" pitchFamily="18" charset="0"/>
                <a:ea typeface="Meiryo UI" panose="020B0604030504040204" pitchFamily="50" charset="-128"/>
                <a:cs typeface="Times New Roman" pitchFamily="18" charset="0"/>
              </a:rPr>
              <a:t>Bước </a:t>
            </a:r>
            <a:r>
              <a:rPr lang="en-US" altLang="ja-JP" sz="1400" kern="0" smtClean="0">
                <a:latin typeface="Times New Roman" pitchFamily="18" charset="0"/>
                <a:ea typeface="Meiryo UI" panose="020B0604030504040204" pitchFamily="50" charset="-128"/>
                <a:cs typeface="Times New Roman" pitchFamily="18" charset="0"/>
              </a:rPr>
              <a:t>】 Phương pháp tạo flowchart</a:t>
            </a:r>
            <a:endParaRPr lang="en-US" altLang="ja-JP" sz="1400" kern="0" dirty="0" smtClean="0">
              <a:latin typeface="Times New Roman" pitchFamily="18" charset="0"/>
              <a:ea typeface="Meiryo UI" panose="020B0604030504040204" pitchFamily="50" charset="-128"/>
              <a:cs typeface="Times New Roman" pitchFamily="18" charset="0"/>
            </a:endParaRPr>
          </a:p>
          <a:p>
            <a:pPr marL="0" indent="0">
              <a:buNone/>
            </a:pPr>
            <a:r>
              <a:rPr lang="ja-JP" altLang="en-US" sz="1400" kern="0" dirty="0" smtClean="0">
                <a:latin typeface="Times New Roman" pitchFamily="18" charset="0"/>
                <a:ea typeface="Meiryo UI" panose="020B0604030504040204" pitchFamily="50" charset="-128"/>
                <a:cs typeface="Times New Roman" pitchFamily="18" charset="0"/>
              </a:rPr>
              <a:t>　　</a:t>
            </a:r>
            <a:r>
              <a:rPr lang="ja-JP" altLang="en-US" sz="1400" kern="0" smtClean="0">
                <a:latin typeface="Times New Roman" pitchFamily="18" charset="0"/>
                <a:ea typeface="Meiryo UI" panose="020B0604030504040204" pitchFamily="50" charset="-128"/>
                <a:cs typeface="Times New Roman" pitchFamily="18" charset="0"/>
              </a:rPr>
              <a:t>　</a:t>
            </a:r>
            <a:r>
              <a:rPr lang="en-US" altLang="ja-JP" sz="1400" kern="0" smtClean="0">
                <a:latin typeface="Times New Roman" pitchFamily="18" charset="0"/>
                <a:ea typeface="Meiryo UI" panose="020B0604030504040204" pitchFamily="50" charset="-128"/>
                <a:cs typeface="Times New Roman" pitchFamily="18" charset="0"/>
              </a:rPr>
              <a:t> Tìm kiếm </a:t>
            </a:r>
            <a:r>
              <a:rPr lang="ja-JP" altLang="en-US" sz="1400" smtClean="0">
                <a:latin typeface="Times New Roman" pitchFamily="18" charset="0"/>
                <a:ea typeface="Meiryo UI" panose="020B0604030504040204" pitchFamily="50" charset="-128"/>
                <a:cs typeface="Times New Roman" pitchFamily="18" charset="0"/>
              </a:rPr>
              <a:t>「</a:t>
            </a:r>
            <a:r>
              <a:rPr lang="en-US" altLang="ja-JP" sz="1400" smtClean="0">
                <a:latin typeface="Times New Roman" pitchFamily="18" charset="0"/>
                <a:ea typeface="Meiryo UI" panose="020B0604030504040204" pitchFamily="50" charset="-128"/>
                <a:cs typeface="Times New Roman" pitchFamily="18" charset="0"/>
              </a:rPr>
              <a:t>Flowchart</a:t>
            </a:r>
            <a:r>
              <a:rPr lang="ja-JP" altLang="en-US" sz="1400" smtClean="0">
                <a:latin typeface="Times New Roman" pitchFamily="18" charset="0"/>
                <a:ea typeface="Meiryo UI" panose="020B0604030504040204" pitchFamily="50" charset="-128"/>
                <a:cs typeface="Times New Roman" pitchFamily="18" charset="0"/>
              </a:rPr>
              <a:t>」 </a:t>
            </a:r>
            <a:r>
              <a:rPr lang="en-US" altLang="ja-JP" sz="1400" smtClean="0">
                <a:latin typeface="Times New Roman" pitchFamily="18" charset="0"/>
                <a:ea typeface="Meiryo UI" panose="020B0604030504040204" pitchFamily="50" charset="-128"/>
                <a:cs typeface="Times New Roman" pitchFamily="18" charset="0"/>
              </a:rPr>
              <a:t>trong bảng activity, đặt vào bảng design</a:t>
            </a:r>
            <a:endParaRPr lang="ja-JP" altLang="en-US" sz="1400" kern="0" dirty="0">
              <a:latin typeface="Times New Roman" pitchFamily="18" charset="0"/>
              <a:ea typeface="Meiryo UI" panose="020B0604030504040204" pitchFamily="50" charset="-128"/>
              <a:cs typeface="Times New Roman" pitchFamily="18" charset="0"/>
            </a:endParaRPr>
          </a:p>
        </p:txBody>
      </p:sp>
      <p:sp>
        <p:nvSpPr>
          <p:cNvPr id="19" name="コンテンツ プレースホルダー 2"/>
          <p:cNvSpPr txBox="1">
            <a:spLocks/>
          </p:cNvSpPr>
          <p:nvPr/>
        </p:nvSpPr>
        <p:spPr bwMode="auto">
          <a:xfrm>
            <a:off x="502354" y="2204788"/>
            <a:ext cx="6439966" cy="517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sz="1400" kern="0" smtClean="0">
                <a:latin typeface="Times New Roman" pitchFamily="18" charset="0"/>
                <a:ea typeface="Meiryo UI" panose="020B0604030504040204" pitchFamily="50" charset="-128"/>
                <a:cs typeface="Times New Roman" pitchFamily="18" charset="0"/>
              </a:rPr>
              <a:t>【</a:t>
            </a:r>
            <a:r>
              <a:rPr lang="vi-VN" altLang="ja-JP" sz="1400" kern="0" smtClean="0">
                <a:latin typeface="Times New Roman" pitchFamily="18" charset="0"/>
                <a:ea typeface="Meiryo UI" panose="020B0604030504040204" pitchFamily="50" charset="-128"/>
                <a:cs typeface="Times New Roman" pitchFamily="18" charset="0"/>
              </a:rPr>
              <a:t>Bước </a:t>
            </a:r>
            <a:r>
              <a:rPr lang="en-US" altLang="ja-JP" sz="1400" kern="0" smtClean="0">
                <a:latin typeface="Times New Roman" pitchFamily="18" charset="0"/>
                <a:ea typeface="Meiryo UI" panose="020B0604030504040204" pitchFamily="50" charset="-128"/>
                <a:cs typeface="Times New Roman" pitchFamily="18" charset="0"/>
              </a:rPr>
              <a:t>】Phương pháp chuyển tiếp theo cấp</a:t>
            </a:r>
            <a:endParaRPr lang="en-US" altLang="ja-JP" sz="1400" kern="0" dirty="0" smtClean="0">
              <a:latin typeface="Times New Roman" pitchFamily="18" charset="0"/>
              <a:ea typeface="Meiryo UI" panose="020B0604030504040204" pitchFamily="50" charset="-128"/>
              <a:cs typeface="Times New Roman" pitchFamily="18" charset="0"/>
            </a:endParaRPr>
          </a:p>
          <a:p>
            <a:pPr marL="0" indent="0">
              <a:buNone/>
            </a:pPr>
            <a:r>
              <a:rPr lang="ja-JP" altLang="en-US" sz="1400" kern="0" dirty="0" smtClean="0">
                <a:latin typeface="Times New Roman" pitchFamily="18" charset="0"/>
                <a:ea typeface="Meiryo UI" panose="020B0604030504040204" pitchFamily="50" charset="-128"/>
                <a:cs typeface="Times New Roman" pitchFamily="18" charset="0"/>
              </a:rPr>
              <a:t>　　　　</a:t>
            </a:r>
            <a:endParaRPr lang="ja-JP" altLang="en-US" sz="1400" kern="0" dirty="0">
              <a:latin typeface="Times New Roman" pitchFamily="18" charset="0"/>
              <a:ea typeface="Meiryo UI" panose="020B0604030504040204" pitchFamily="50" charset="-128"/>
              <a:cs typeface="Times New Roman" pitchFamily="18" charset="0"/>
            </a:endParaRPr>
          </a:p>
        </p:txBody>
      </p:sp>
      <p:sp>
        <p:nvSpPr>
          <p:cNvPr id="20" name="正方形/長方形 19"/>
          <p:cNvSpPr/>
          <p:nvPr/>
        </p:nvSpPr>
        <p:spPr>
          <a:xfrm>
            <a:off x="481542" y="2681340"/>
            <a:ext cx="2731838" cy="523220"/>
          </a:xfrm>
          <a:prstGeom prst="rect">
            <a:avLst/>
          </a:prstGeom>
        </p:spPr>
        <p:txBody>
          <a:bodyPr wrap="none">
            <a:spAutoFit/>
          </a:bodyPr>
          <a:lstStyle/>
          <a:p>
            <a:r>
              <a:rPr lang="ja-JP" altLang="en-US" sz="1400" kern="0" dirty="0">
                <a:solidFill>
                  <a:srgbClr val="003399"/>
                </a:solidFill>
                <a:latin typeface="Times New Roman" pitchFamily="18" charset="0"/>
                <a:ea typeface="Meiryo UI" panose="020B0604030504040204" pitchFamily="50" charset="-128"/>
                <a:cs typeface="Times New Roman" pitchFamily="18" charset="0"/>
              </a:rPr>
              <a:t>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　①</a:t>
            </a:r>
            <a:r>
              <a:rPr lang="vi-VN" altLang="ja-JP" sz="1400" kern="0" smtClean="0">
                <a:solidFill>
                  <a:srgbClr val="003399"/>
                </a:solidFill>
                <a:latin typeface="Times New Roman" pitchFamily="18" charset="0"/>
                <a:ea typeface="Meiryo UI" panose="020B0604030504040204" pitchFamily="50" charset="-128"/>
                <a:cs typeface="Times New Roman" pitchFamily="18" charset="0"/>
              </a:rPr>
              <a:t>Kích đúp</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 vào flowchart hoặc </a:t>
            </a:r>
          </a:p>
          <a:p>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         sequence để đi vào chi tiết</a:t>
            </a:r>
            <a:endParaRPr lang="ja-JP" altLang="en-US" sz="1400" kern="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1" name="図 20"/>
          <p:cNvPicPr>
            <a:picLocks noChangeAspect="1"/>
          </p:cNvPicPr>
          <p:nvPr/>
        </p:nvPicPr>
        <p:blipFill>
          <a:blip r:embed="rId2" cstate="print"/>
          <a:stretch>
            <a:fillRect/>
          </a:stretch>
        </p:blipFill>
        <p:spPr>
          <a:xfrm>
            <a:off x="730202" y="3255914"/>
            <a:ext cx="1274523" cy="1919919"/>
          </a:xfrm>
          <a:prstGeom prst="rect">
            <a:avLst/>
          </a:prstGeom>
        </p:spPr>
      </p:pic>
      <p:sp>
        <p:nvSpPr>
          <p:cNvPr id="22" name="正方形/長方形 21"/>
          <p:cNvSpPr/>
          <p:nvPr/>
        </p:nvSpPr>
        <p:spPr bwMode="auto">
          <a:xfrm>
            <a:off x="873163" y="4372484"/>
            <a:ext cx="999110" cy="144016"/>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23" name="正方形/長方形 22"/>
          <p:cNvSpPr/>
          <p:nvPr/>
        </p:nvSpPr>
        <p:spPr>
          <a:xfrm>
            <a:off x="639789" y="4057327"/>
            <a:ext cx="848309" cy="307777"/>
          </a:xfrm>
          <a:prstGeom prst="rect">
            <a:avLst/>
          </a:prstGeom>
        </p:spPr>
        <p:txBody>
          <a:bodyPr wrap="none">
            <a:spAutoFit/>
          </a:bodyPr>
          <a:lstStyle/>
          <a:p>
            <a:r>
              <a:rPr lang="vi-VN" altLang="ja-JP" sz="1400" smtClean="0">
                <a:solidFill>
                  <a:srgbClr val="FF0000"/>
                </a:solidFill>
                <a:latin typeface="Times New Roman" pitchFamily="18" charset="0"/>
                <a:ea typeface="Meiryo UI" panose="020B0604030504040204" pitchFamily="50" charset="-128"/>
                <a:cs typeface="Times New Roman" pitchFamily="18" charset="0"/>
              </a:rPr>
              <a:t>Kích đúp</a:t>
            </a:r>
            <a:endParaRPr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pic>
        <p:nvPicPr>
          <p:cNvPr id="25" name="図 24"/>
          <p:cNvPicPr>
            <a:picLocks noChangeAspect="1"/>
          </p:cNvPicPr>
          <p:nvPr/>
        </p:nvPicPr>
        <p:blipFill>
          <a:blip r:embed="rId3" cstate="print"/>
          <a:stretch>
            <a:fillRect/>
          </a:stretch>
        </p:blipFill>
        <p:spPr>
          <a:xfrm>
            <a:off x="2774928" y="3253393"/>
            <a:ext cx="2046545" cy="2335847"/>
          </a:xfrm>
          <a:prstGeom prst="rect">
            <a:avLst/>
          </a:prstGeom>
        </p:spPr>
      </p:pic>
      <p:sp>
        <p:nvSpPr>
          <p:cNvPr id="26" name="正方形/長方形 25"/>
          <p:cNvSpPr/>
          <p:nvPr/>
        </p:nvSpPr>
        <p:spPr bwMode="auto">
          <a:xfrm>
            <a:off x="2747901" y="3362438"/>
            <a:ext cx="265629" cy="195835"/>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27" name="正方形/長方形 26"/>
          <p:cNvSpPr/>
          <p:nvPr/>
        </p:nvSpPr>
        <p:spPr>
          <a:xfrm>
            <a:off x="3831103" y="2681340"/>
            <a:ext cx="2690160" cy="307777"/>
          </a:xfrm>
          <a:prstGeom prst="rect">
            <a:avLst/>
          </a:prstGeom>
        </p:spPr>
        <p:txBody>
          <a:bodyPr wrap="none">
            <a:spAutoFit/>
          </a:bodyPr>
          <a:lstStyle/>
          <a:p>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②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Chọn MAIN, chuyển sang TOP</a:t>
            </a:r>
            <a:endParaRPr lang="ja-JP" altLang="en-US" sz="1400" kern="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9" name="図 28"/>
          <p:cNvPicPr>
            <a:picLocks noChangeAspect="1"/>
          </p:cNvPicPr>
          <p:nvPr/>
        </p:nvPicPr>
        <p:blipFill>
          <a:blip r:embed="rId2" cstate="print"/>
          <a:stretch>
            <a:fillRect/>
          </a:stretch>
        </p:blipFill>
        <p:spPr>
          <a:xfrm>
            <a:off x="5673741" y="3279448"/>
            <a:ext cx="1274523" cy="1919919"/>
          </a:xfrm>
          <a:prstGeom prst="rect">
            <a:avLst/>
          </a:prstGeom>
        </p:spPr>
      </p:pic>
      <p:cxnSp>
        <p:nvCxnSpPr>
          <p:cNvPr id="30" name="カギ線コネクタ 29"/>
          <p:cNvCxnSpPr>
            <a:endCxn id="26" idx="0"/>
          </p:cNvCxnSpPr>
          <p:nvPr/>
        </p:nvCxnSpPr>
        <p:spPr>
          <a:xfrm rot="5400000">
            <a:off x="4023722" y="1846111"/>
            <a:ext cx="373321" cy="2659332"/>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下矢印 30"/>
          <p:cNvSpPr/>
          <p:nvPr/>
        </p:nvSpPr>
        <p:spPr bwMode="auto">
          <a:xfrm rot="16200000">
            <a:off x="2105139" y="4250188"/>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2" name="下矢印 31"/>
          <p:cNvSpPr/>
          <p:nvPr/>
        </p:nvSpPr>
        <p:spPr bwMode="auto">
          <a:xfrm rot="16200000">
            <a:off x="5050720" y="4306316"/>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1560188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560" y="2708920"/>
            <a:ext cx="8001000" cy="864096"/>
          </a:xfrm>
        </p:spPr>
        <p:txBody>
          <a:bodyPr/>
          <a:lstStyle/>
          <a:p>
            <a:pPr eaLnBrk="1" hangingPunct="1"/>
            <a:r>
              <a:rPr lang="en-US" altLang="ja-JP" sz="4800" dirty="0" smtClean="0">
                <a:latin typeface="Times New Roman" pitchFamily="18" charset="0"/>
                <a:ea typeface="Meiryo UI" pitchFamily="50" charset="-128"/>
                <a:cs typeface="Times New Roman" pitchFamily="18" charset="0"/>
              </a:rPr>
              <a:t>1</a:t>
            </a:r>
            <a:r>
              <a:rPr lang="en-US" altLang="ja-JP" sz="4800" smtClean="0">
                <a:latin typeface="Times New Roman" pitchFamily="18" charset="0"/>
                <a:ea typeface="Meiryo UI" pitchFamily="50" charset="-128"/>
                <a:cs typeface="Times New Roman" pitchFamily="18" charset="0"/>
              </a:rPr>
              <a:t>. Mở đầu</a:t>
            </a:r>
            <a:endParaRPr lang="ja-JP" altLang="ja-JP" sz="4800"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827584" y="4509120"/>
            <a:ext cx="7774885" cy="646331"/>
          </a:xfrm>
          <a:prstGeom prst="rect">
            <a:avLst/>
          </a:prstGeom>
          <a:noFill/>
        </p:spPr>
        <p:txBody>
          <a:bodyPr wrap="none" rtlCol="0">
            <a:spAutoFit/>
          </a:bodyPr>
          <a:lstStyle/>
          <a:p>
            <a:r>
              <a:rPr lang="en-US" altLang="ja-JP" smtClean="0">
                <a:solidFill>
                  <a:srgbClr val="003399"/>
                </a:solidFill>
                <a:latin typeface="Times New Roman" pitchFamily="18" charset="0"/>
                <a:ea typeface="Meiryo UI" panose="020B0604030504040204" pitchFamily="50" charset="-128"/>
                <a:cs typeface="Times New Roman" pitchFamily="18" charset="0"/>
              </a:rPr>
              <a:t>Đầu tiên, hãy cùng khởi động, thực hành tự động hóa thao tác PC bằng </a:t>
            </a:r>
            <a:r>
              <a:rPr kumimoji="1" lang="en-US" altLang="ja-JP" smtClean="0">
                <a:solidFill>
                  <a:srgbClr val="003399"/>
                </a:solidFill>
                <a:latin typeface="Times New Roman" pitchFamily="18" charset="0"/>
                <a:ea typeface="Meiryo UI" panose="020B0604030504040204" pitchFamily="50" charset="-128"/>
                <a:cs typeface="Times New Roman" pitchFamily="18" charset="0"/>
              </a:rPr>
              <a:t>UiPath.</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mtClean="0">
                <a:solidFill>
                  <a:srgbClr val="003399"/>
                </a:solidFill>
                <a:latin typeface="Times New Roman" pitchFamily="18" charset="0"/>
                <a:ea typeface="Meiryo UI" panose="020B0604030504040204" pitchFamily="50" charset="-128"/>
                <a:cs typeface="Times New Roman" pitchFamily="18" charset="0"/>
              </a:rPr>
              <a:t>Quan trọng nhất là phải có được cảm giác: “À! Công việc này có thể tự động hóa.”</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516499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1</a:t>
            </a:r>
            <a:r>
              <a:rPr lang="ja-JP" altLang="en-US" smtClean="0">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Khái quát về activity</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1600438"/>
          </a:xfrm>
          <a:prstGeom prst="rect">
            <a:avLst/>
          </a:prstGeom>
        </p:spPr>
        <p:txBody>
          <a:bodyPr wrap="square">
            <a:spAutoFit/>
          </a:bodyPr>
          <a:lstStyle/>
          <a:p>
            <a:pPr marL="266700" indent="-266700">
              <a:buFont typeface="Wingdings" panose="05000000000000000000" pitchFamily="2" charset="2"/>
              <a:buChar char="u"/>
            </a:pPr>
            <a:r>
              <a:rPr lang="vi-VN" altLang="ja-JP" sz="1400" smtClean="0">
                <a:solidFill>
                  <a:srgbClr val="003399"/>
                </a:solidFill>
                <a:latin typeface="Times New Roman" pitchFamily="18" charset="0"/>
                <a:ea typeface="Meiryo UI" panose="020B0604030504040204" pitchFamily="50" charset="-128"/>
                <a:cs typeface="Times New Roman" pitchFamily="18" charset="0"/>
              </a:rPr>
              <a:t>Phương pháp tạo activity</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Có 2 loại phương thức thực hiện activity</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Chức năng record và Ưu/nhược điểm, thao tác có thể/không thể thực hiện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5" name="表 4"/>
          <p:cNvGraphicFramePr>
            <a:graphicFrameLocks noGrp="1"/>
          </p:cNvGraphicFramePr>
          <p:nvPr>
            <p:extLst/>
          </p:nvPr>
        </p:nvGraphicFramePr>
        <p:xfrm>
          <a:off x="899592" y="1557311"/>
          <a:ext cx="7704856" cy="613920"/>
        </p:xfrm>
        <a:graphic>
          <a:graphicData uri="http://schemas.openxmlformats.org/drawingml/2006/table">
            <a:tbl>
              <a:tblPr/>
              <a:tblGrid>
                <a:gridCol w="2016224">
                  <a:extLst>
                    <a:ext uri="{9D8B030D-6E8A-4147-A177-3AD203B41FA5}">
                      <a16:colId xmlns:a16="http://schemas.microsoft.com/office/drawing/2014/main" val="1696450138"/>
                    </a:ext>
                  </a:extLst>
                </a:gridCol>
                <a:gridCol w="5688632">
                  <a:extLst>
                    <a:ext uri="{9D8B030D-6E8A-4147-A177-3AD203B41FA5}">
                      <a16:colId xmlns:a16="http://schemas.microsoft.com/office/drawing/2014/main" val="2406255731"/>
                    </a:ext>
                  </a:extLst>
                </a:gridCol>
              </a:tblGrid>
              <a:tr h="0">
                <a:tc>
                  <a:txBody>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Các</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lệnh activity</a:t>
                      </a:r>
                      <a:endParaRPr lang="en-US" sz="1400" dirty="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Phươn</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g pháp thiết lập activity thủ công</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Chức</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năng record</a:t>
                      </a:r>
                      <a:endParaRPr lang="en-US" sz="1400" dirty="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Phương</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pháp ghi lại thao tác thực tế và tự động tạo activity tự động</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bl>
          </a:graphicData>
        </a:graphic>
      </p:graphicFrame>
      <p:graphicFrame>
        <p:nvGraphicFramePr>
          <p:cNvPr id="7" name="表 6"/>
          <p:cNvGraphicFramePr>
            <a:graphicFrameLocks noGrp="1"/>
          </p:cNvGraphicFramePr>
          <p:nvPr>
            <p:extLst/>
          </p:nvPr>
        </p:nvGraphicFramePr>
        <p:xfrm>
          <a:off x="899592" y="2634010"/>
          <a:ext cx="7704856" cy="2721360"/>
        </p:xfrm>
        <a:graphic>
          <a:graphicData uri="http://schemas.openxmlformats.org/drawingml/2006/table">
            <a:tbl>
              <a:tblPr/>
              <a:tblGrid>
                <a:gridCol w="1185362">
                  <a:extLst>
                    <a:ext uri="{9D8B030D-6E8A-4147-A177-3AD203B41FA5}">
                      <a16:colId xmlns:a16="http://schemas.microsoft.com/office/drawing/2014/main" val="1696450138"/>
                    </a:ext>
                  </a:extLst>
                </a:gridCol>
                <a:gridCol w="6519494">
                  <a:extLst>
                    <a:ext uri="{9D8B030D-6E8A-4147-A177-3AD203B41FA5}">
                      <a16:colId xmlns:a16="http://schemas.microsoft.com/office/drawing/2014/main" val="240625573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Ưu điểm</a:t>
                      </a:r>
                      <a:endPar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4625" indent="-174625"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Dù</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là acitivity chưa biết cũng có thể tự động hóa thao tác dễ dàng</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Mất</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ít thời gian hơn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so</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với việc phải tự cài đặt từng activity một</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Cài</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đặt tự động chỉ định selector hoặc biến</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Nhược</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điểm</a:t>
                      </a:r>
                      <a:endPar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1450" indent="-171450"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Để</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thiết lập chi tiết, cần phải hiểu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activity</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properties</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biến</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selector</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p>
                      <a:pPr marL="171450" indent="-171450"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T</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hao tác có thể thực hiện được bị hạn chế</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Có</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thể thực hiện</a:t>
                      </a:r>
                      <a:endPar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Kích</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vào biểu tượng/ Nhập văn bản</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2297734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Không</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thể thực hiện</a:t>
                      </a:r>
                      <a:endPar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1450" indent="-171450"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Khởi</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động ứng dụng</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p>
                      <a:pPr marL="171450" indent="-171450" eaLnBrk="0" hangingPunct="0">
                        <a:spcBef>
                          <a:spcPct val="20000"/>
                        </a:spcBef>
                        <a:buClr>
                          <a:srgbClr val="003399"/>
                        </a:buClr>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Thao tác</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với văn bản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(Tìm</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kiếm, click, lấy)</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chuột phải</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/tìm</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kiếm yếu tố, hình ản</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1450" indent="-171450" eaLnBrk="0" hangingPunct="0">
                        <a:spcBef>
                          <a:spcPct val="20000"/>
                        </a:spcBef>
                        <a:buClr>
                          <a:srgbClr val="003399"/>
                        </a:buClr>
                        <a:buFont typeface="Wingdings" panose="05000000000000000000" pitchFamily="2" charset="2"/>
                        <a:buChar char="ü"/>
                      </a:pP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Câu</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điều kiện/</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Quy trình</a:t>
                      </a:r>
                      <a:r>
                        <a:rPr lang="en-US" altLang="ja-JP" sz="1400" kern="0" baseline="0" smtClean="0">
                          <a:solidFill>
                            <a:srgbClr val="003399"/>
                          </a:solidFill>
                          <a:latin typeface="Times New Roman" pitchFamily="18" charset="0"/>
                          <a:ea typeface="Meiryo UI" panose="020B0604030504040204" pitchFamily="50" charset="-128"/>
                          <a:cs typeface="Times New Roman" pitchFamily="18" charset="0"/>
                        </a:rPr>
                        <a:t> lặp đi lặp lại</a:t>
                      </a:r>
                      <a:endParaRPr lang="en-US" altLang="ja-JP" sz="1400" kern="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982237909"/>
                  </a:ext>
                </a:extLst>
              </a:tr>
            </a:tbl>
          </a:graphicData>
        </a:graphic>
      </p:graphicFrame>
    </p:spTree>
    <p:extLst>
      <p:ext uri="{BB962C8B-B14F-4D97-AF65-F5344CB8AC3E}">
        <p14:creationId xmlns:p14="http://schemas.microsoft.com/office/powerpoint/2010/main" val="516104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2</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Phương pháp tạo activity</a:t>
            </a:r>
            <a:endParaRPr kumimoji="1" lang="ja-JP" altLang="en-US" dirty="0">
              <a:latin typeface="Times New Roman" pitchFamily="18" charset="0"/>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30</a:t>
            </a:fld>
            <a:endParaRPr lang="en-US" altLang="ja-JP">
              <a:latin typeface="Times New Roman" pitchFamily="18" charset="0"/>
              <a:cs typeface="Times New Roman" pitchFamily="18" charset="0"/>
            </a:endParaRPr>
          </a:p>
        </p:txBody>
      </p:sp>
      <p:sp>
        <p:nvSpPr>
          <p:cNvPr id="19" name="コンテンツ プレースホルダー 2"/>
          <p:cNvSpPr txBox="1">
            <a:spLocks/>
          </p:cNvSpPr>
          <p:nvPr/>
        </p:nvSpPr>
        <p:spPr bwMode="auto">
          <a:xfrm>
            <a:off x="395536" y="1074270"/>
            <a:ext cx="5760640" cy="361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en-US" altLang="ja-JP" smtClean="0">
                <a:latin typeface="Times New Roman" pitchFamily="18" charset="0"/>
                <a:cs typeface="Times New Roman" pitchFamily="18" charset="0"/>
              </a:rPr>
              <a:t>[VD]Activity click-(Kích vào đối tượng được chỉ định như nút, thanh menu)</a:t>
            </a:r>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en-US" altLang="ja-JP" dirty="0">
              <a:latin typeface="Times New Roman" pitchFamily="18" charset="0"/>
              <a:cs typeface="Times New Roman" pitchFamily="18" charset="0"/>
            </a:endParaRPr>
          </a:p>
          <a:p>
            <a:endParaRPr lang="ja-JP" altLang="en-US" dirty="0">
              <a:latin typeface="Times New Roman" pitchFamily="18" charset="0"/>
              <a:cs typeface="Times New Roman" pitchFamily="18" charset="0"/>
            </a:endParaRPr>
          </a:p>
        </p:txBody>
      </p:sp>
      <p:pic>
        <p:nvPicPr>
          <p:cNvPr id="3" name="図 2"/>
          <p:cNvPicPr>
            <a:picLocks noChangeAspect="1"/>
          </p:cNvPicPr>
          <p:nvPr/>
        </p:nvPicPr>
        <p:blipFill>
          <a:blip r:embed="rId2" cstate="print"/>
          <a:stretch>
            <a:fillRect/>
          </a:stretch>
        </p:blipFill>
        <p:spPr>
          <a:xfrm>
            <a:off x="576414" y="2708920"/>
            <a:ext cx="3701901" cy="2140400"/>
          </a:xfrm>
          <a:prstGeom prst="rect">
            <a:avLst/>
          </a:prstGeom>
          <a:ln>
            <a:solidFill>
              <a:srgbClr val="003399"/>
            </a:solidFill>
          </a:ln>
        </p:spPr>
      </p:pic>
      <p:sp>
        <p:nvSpPr>
          <p:cNvPr id="21" name="角丸四角形 20"/>
          <p:cNvSpPr/>
          <p:nvPr/>
        </p:nvSpPr>
        <p:spPr>
          <a:xfrm>
            <a:off x="547839" y="3113094"/>
            <a:ext cx="541383" cy="1920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2" name="角丸四角形 21"/>
          <p:cNvSpPr/>
          <p:nvPr/>
        </p:nvSpPr>
        <p:spPr>
          <a:xfrm>
            <a:off x="1231878" y="4387576"/>
            <a:ext cx="648072"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3" name="テキスト ボックス 22"/>
          <p:cNvSpPr txBox="1"/>
          <p:nvPr/>
        </p:nvSpPr>
        <p:spPr>
          <a:xfrm>
            <a:off x="1998568" y="4091436"/>
            <a:ext cx="1387717" cy="307777"/>
          </a:xfrm>
          <a:prstGeom prst="rect">
            <a:avLst/>
          </a:prstGeom>
          <a:noFill/>
        </p:spPr>
        <p:txBody>
          <a:bodyPr wrap="square" rtlCol="0">
            <a:spAutoFit/>
          </a:bodyPr>
          <a:lstStyle/>
          <a:p>
            <a:r>
              <a:rPr kumimoji="1" lang="en-US" altLang="ja-JP" sz="1400" dirty="0" smtClean="0">
                <a:solidFill>
                  <a:srgbClr val="0070C0"/>
                </a:solidFill>
                <a:latin typeface="Times New Roman" pitchFamily="18" charset="0"/>
                <a:cs typeface="Times New Roman" pitchFamily="18" charset="0"/>
              </a:rPr>
              <a:t>Drag &amp; Drop</a:t>
            </a:r>
            <a:endParaRPr kumimoji="1" lang="ja-JP" altLang="en-US" sz="1400" dirty="0">
              <a:solidFill>
                <a:srgbClr val="0070C0"/>
              </a:solidFill>
              <a:latin typeface="Times New Roman" pitchFamily="18" charset="0"/>
              <a:cs typeface="Times New Roman" pitchFamily="18" charset="0"/>
            </a:endParaRPr>
          </a:p>
        </p:txBody>
      </p:sp>
      <p:cxnSp>
        <p:nvCxnSpPr>
          <p:cNvPr id="24" name="直線矢印コネクタ 23"/>
          <p:cNvCxnSpPr>
            <a:stCxn id="22" idx="3"/>
          </p:cNvCxnSpPr>
          <p:nvPr/>
        </p:nvCxnSpPr>
        <p:spPr>
          <a:xfrm flipV="1">
            <a:off x="1879950" y="4266835"/>
            <a:ext cx="1477760" cy="26475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線吹き出し 1 (枠付き) 26"/>
          <p:cNvSpPr/>
          <p:nvPr/>
        </p:nvSpPr>
        <p:spPr bwMode="auto">
          <a:xfrm>
            <a:off x="1998568" y="2534866"/>
            <a:ext cx="2069376" cy="462086"/>
          </a:xfrm>
          <a:prstGeom prst="borderCallout1">
            <a:avLst>
              <a:gd name="adj1" fmla="val 50113"/>
              <a:gd name="adj2" fmla="val -7801"/>
              <a:gd name="adj3" fmla="val 122546"/>
              <a:gd name="adj4" fmla="val -49152"/>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latin typeface="Times New Roman" pitchFamily="18" charset="0"/>
                <a:cs typeface="Times New Roman" pitchFamily="18" charset="0"/>
              </a:rPr>
              <a:t>①</a:t>
            </a:r>
            <a:r>
              <a:rPr lang="en-US" altLang="ja-JP" sz="1200" smtClean="0">
                <a:latin typeface="Times New Roman" pitchFamily="18" charset="0"/>
                <a:cs typeface="Times New Roman" pitchFamily="18" charset="0"/>
              </a:rPr>
              <a:t>Nhập </a:t>
            </a:r>
            <a:r>
              <a:rPr lang="ja-JP" altLang="en-US" sz="1200" smtClean="0">
                <a:latin typeface="Times New Roman" pitchFamily="18" charset="0"/>
                <a:cs typeface="Times New Roman" pitchFamily="18" charset="0"/>
              </a:rPr>
              <a:t>「</a:t>
            </a:r>
            <a:r>
              <a:rPr lang="en-US" altLang="ja-JP" sz="1200" smtClean="0">
                <a:latin typeface="Times New Roman" pitchFamily="18" charset="0"/>
                <a:cs typeface="Times New Roman" pitchFamily="18" charset="0"/>
              </a:rPr>
              <a:t>Click</a:t>
            </a:r>
            <a:r>
              <a:rPr lang="ja-JP" altLang="en-US" sz="1200" smtClean="0">
                <a:latin typeface="Times New Roman" pitchFamily="18" charset="0"/>
                <a:cs typeface="Times New Roman" pitchFamily="18" charset="0"/>
              </a:rPr>
              <a:t>」 </a:t>
            </a:r>
            <a:r>
              <a:rPr lang="en-US" altLang="ja-JP" sz="1200" smtClean="0">
                <a:latin typeface="Times New Roman" pitchFamily="18" charset="0"/>
                <a:cs typeface="Times New Roman" pitchFamily="18" charset="0"/>
              </a:rPr>
              <a:t>vào cột tìm kiếm của bảng activity</a:t>
            </a:r>
            <a:endParaRPr kumimoji="1" lang="ja-JP" altLang="en-US" sz="1200" dirty="0">
              <a:latin typeface="Times New Roman" pitchFamily="18" charset="0"/>
              <a:cs typeface="Times New Roman" pitchFamily="18" charset="0"/>
            </a:endParaRPr>
          </a:p>
        </p:txBody>
      </p:sp>
      <p:sp>
        <p:nvSpPr>
          <p:cNvPr id="30" name="線吹き出し 1 (枠付き) 29"/>
          <p:cNvSpPr/>
          <p:nvPr/>
        </p:nvSpPr>
        <p:spPr bwMode="auto">
          <a:xfrm>
            <a:off x="1413305" y="3563967"/>
            <a:ext cx="2582631" cy="283433"/>
          </a:xfrm>
          <a:prstGeom prst="borderCallout1">
            <a:avLst>
              <a:gd name="adj1" fmla="val 130514"/>
              <a:gd name="adj2" fmla="val 13933"/>
              <a:gd name="adj3" fmla="val 267911"/>
              <a:gd name="adj4" fmla="val 8755"/>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latin typeface="Times New Roman" pitchFamily="18" charset="0"/>
                <a:cs typeface="Times New Roman" pitchFamily="18" charset="0"/>
              </a:rPr>
              <a:t>②</a:t>
            </a:r>
            <a:r>
              <a:rPr lang="ja-JP" altLang="en-US" sz="1200">
                <a:latin typeface="Times New Roman" pitchFamily="18" charset="0"/>
                <a:cs typeface="Times New Roman" pitchFamily="18" charset="0"/>
              </a:rPr>
              <a:t> </a:t>
            </a:r>
            <a:r>
              <a:rPr lang="en-US" altLang="ja-JP" sz="1200" smtClean="0">
                <a:latin typeface="Times New Roman" pitchFamily="18" charset="0"/>
                <a:cs typeface="Times New Roman" pitchFamily="18" charset="0"/>
              </a:rPr>
              <a:t>Kéo và thả </a:t>
            </a:r>
            <a:r>
              <a:rPr lang="ja-JP" altLang="en-US" sz="1200" smtClean="0">
                <a:latin typeface="Times New Roman" pitchFamily="18" charset="0"/>
                <a:cs typeface="Times New Roman" pitchFamily="18" charset="0"/>
              </a:rPr>
              <a:t>「</a:t>
            </a:r>
            <a:r>
              <a:rPr lang="en-US" altLang="ja-JP" sz="1200">
                <a:latin typeface="Times New Roman" pitchFamily="18" charset="0"/>
                <a:cs typeface="Times New Roman" pitchFamily="18" charset="0"/>
              </a:rPr>
              <a:t>Click</a:t>
            </a:r>
            <a:r>
              <a:rPr lang="ja-JP" altLang="en-US" sz="1200" smtClean="0">
                <a:latin typeface="Times New Roman" pitchFamily="18" charset="0"/>
                <a:cs typeface="Times New Roman" pitchFamily="18" charset="0"/>
              </a:rPr>
              <a:t>」 </a:t>
            </a:r>
            <a:r>
              <a:rPr lang="en-US" altLang="ja-JP" sz="1200" smtClean="0">
                <a:latin typeface="Times New Roman" pitchFamily="18" charset="0"/>
                <a:cs typeface="Times New Roman" pitchFamily="18" charset="0"/>
              </a:rPr>
              <a:t>vào main panel</a:t>
            </a:r>
            <a:endParaRPr kumimoji="1" lang="ja-JP" altLang="en-US" sz="1200" dirty="0">
              <a:latin typeface="Times New Roman" pitchFamily="18" charset="0"/>
              <a:cs typeface="Times New Roman" pitchFamily="18" charset="0"/>
            </a:endParaRPr>
          </a:p>
        </p:txBody>
      </p:sp>
      <p:pic>
        <p:nvPicPr>
          <p:cNvPr id="8" name="図 7"/>
          <p:cNvPicPr>
            <a:picLocks noChangeAspect="1"/>
          </p:cNvPicPr>
          <p:nvPr/>
        </p:nvPicPr>
        <p:blipFill>
          <a:blip r:embed="rId3" cstate="print"/>
          <a:stretch>
            <a:fillRect/>
          </a:stretch>
        </p:blipFill>
        <p:spPr>
          <a:xfrm>
            <a:off x="4960868" y="2703876"/>
            <a:ext cx="3951837" cy="2155365"/>
          </a:xfrm>
          <a:prstGeom prst="rect">
            <a:avLst/>
          </a:prstGeom>
          <a:ln>
            <a:solidFill>
              <a:srgbClr val="003399"/>
            </a:solidFill>
          </a:ln>
        </p:spPr>
      </p:pic>
      <p:sp>
        <p:nvSpPr>
          <p:cNvPr id="9" name="右矢印 8"/>
          <p:cNvSpPr/>
          <p:nvPr/>
        </p:nvSpPr>
        <p:spPr bwMode="auto">
          <a:xfrm>
            <a:off x="4463740" y="3535853"/>
            <a:ext cx="288032" cy="576064"/>
          </a:xfrm>
          <a:prstGeom prst="rightArrow">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1" name="角丸四角形 30"/>
          <p:cNvSpPr/>
          <p:nvPr/>
        </p:nvSpPr>
        <p:spPr>
          <a:xfrm>
            <a:off x="4960868" y="3812386"/>
            <a:ext cx="1193306" cy="26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2" name="線吹き出し 1 (枠付き) 31"/>
          <p:cNvSpPr/>
          <p:nvPr/>
        </p:nvSpPr>
        <p:spPr bwMode="auto">
          <a:xfrm>
            <a:off x="4703885" y="4581128"/>
            <a:ext cx="1707272" cy="784463"/>
          </a:xfrm>
          <a:prstGeom prst="borderCallout1">
            <a:avLst>
              <a:gd name="adj1" fmla="val -7270"/>
              <a:gd name="adj2" fmla="val 8566"/>
              <a:gd name="adj3" fmla="val -54121"/>
              <a:gd name="adj4" fmla="val 22071"/>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latin typeface="Times New Roman" pitchFamily="18" charset="0"/>
                <a:cs typeface="Times New Roman" pitchFamily="18" charset="0"/>
              </a:rPr>
              <a:t>③ </a:t>
            </a:r>
            <a:r>
              <a:rPr lang="en-US" altLang="ja-JP" sz="1200" smtClean="0">
                <a:latin typeface="Times New Roman" pitchFamily="18" charset="0"/>
                <a:cs typeface="Times New Roman" pitchFamily="18" charset="0"/>
              </a:rPr>
              <a:t>Lựa chọn và chỉ định đối tượng click (nút, menu…)</a:t>
            </a:r>
            <a:endParaRPr kumimoji="1" lang="ja-JP" altLang="en-US" sz="1200" dirty="0">
              <a:latin typeface="Times New Roman" pitchFamily="18" charset="0"/>
              <a:cs typeface="Times New Roman" pitchFamily="18" charset="0"/>
            </a:endParaRPr>
          </a:p>
        </p:txBody>
      </p:sp>
      <p:sp>
        <p:nvSpPr>
          <p:cNvPr id="34" name="線吹き出し 1 (枠付き) 33"/>
          <p:cNvSpPr/>
          <p:nvPr/>
        </p:nvSpPr>
        <p:spPr bwMode="auto">
          <a:xfrm>
            <a:off x="5893140" y="1268760"/>
            <a:ext cx="3143356" cy="1398336"/>
          </a:xfrm>
          <a:prstGeom prst="borderCallout1">
            <a:avLst>
              <a:gd name="adj1" fmla="val 104948"/>
              <a:gd name="adj2" fmla="val 22643"/>
              <a:gd name="adj3" fmla="val 138871"/>
              <a:gd name="adj4" fmla="val 44992"/>
            </a:avLst>
          </a:prstGeom>
          <a:solidFill>
            <a:schemeClr val="bg1"/>
          </a:solidFill>
          <a:ln w="19050">
            <a:solidFill>
              <a:srgbClr val="003399"/>
            </a:solidFill>
            <a:round/>
            <a:headEnd type="none" w="med" len="med"/>
            <a:tailEnd type="none" w="med" len="med"/>
          </a:ln>
        </p:spPr>
        <p:txBody>
          <a:bodyPr rtlCol="0" anchor="t" anchorCtr="0"/>
          <a:lstStyle/>
          <a:p>
            <a:r>
              <a:rPr lang="ja-JP" altLang="en-US" sz="1200" smtClean="0">
                <a:latin typeface="Times New Roman" pitchFamily="18" charset="0"/>
                <a:cs typeface="Times New Roman" pitchFamily="18" charset="0"/>
              </a:rPr>
              <a:t>④ </a:t>
            </a:r>
            <a:r>
              <a:rPr lang="en-US" altLang="ja-JP" sz="1200" smtClean="0">
                <a:latin typeface="Times New Roman" pitchFamily="18" charset="0"/>
                <a:cs typeface="Times New Roman" pitchFamily="18" charset="0"/>
              </a:rPr>
              <a:t>Cài đặt properties.</a:t>
            </a:r>
            <a:endParaRPr lang="en-US" altLang="ja-JP" sz="1200" dirty="0" smtClean="0">
              <a:latin typeface="Times New Roman" pitchFamily="18" charset="0"/>
              <a:cs typeface="Times New Roman" pitchFamily="18" charset="0"/>
            </a:endParaRPr>
          </a:p>
          <a:p>
            <a:r>
              <a:rPr kumimoji="1" lang="en-US" altLang="ja-JP" sz="1200" smtClean="0">
                <a:latin typeface="Times New Roman" pitchFamily="18" charset="0"/>
                <a:cs typeface="Times New Roman" pitchFamily="18" charset="0"/>
              </a:rPr>
              <a:t>※Mỗi activity lại có những hạng mục khác nhau</a:t>
            </a:r>
            <a:endParaRPr lang="en-US" altLang="ja-JP" sz="1200" dirty="0">
              <a:latin typeface="Times New Roman" pitchFamily="18" charset="0"/>
              <a:cs typeface="Times New Roman" pitchFamily="18" charset="0"/>
            </a:endParaRPr>
          </a:p>
          <a:p>
            <a:r>
              <a:rPr lang="en-US" altLang="ja-JP" sz="1200" err="1" smtClean="0">
                <a:latin typeface="Times New Roman" pitchFamily="18" charset="0"/>
                <a:cs typeface="Times New Roman" pitchFamily="18" charset="0"/>
              </a:rPr>
              <a:t>MouseButton</a:t>
            </a:r>
            <a:r>
              <a:rPr lang="ja-JP" altLang="en-US" sz="1200" smtClean="0">
                <a:latin typeface="Times New Roman" pitchFamily="18" charset="0"/>
                <a:cs typeface="Times New Roman" pitchFamily="18" charset="0"/>
              </a:rPr>
              <a:t>： </a:t>
            </a:r>
            <a:r>
              <a:rPr lang="en-US" altLang="ja-JP" sz="1200" smtClean="0">
                <a:latin typeface="Times New Roman" pitchFamily="18" charset="0"/>
                <a:cs typeface="Times New Roman" pitchFamily="18" charset="0"/>
              </a:rPr>
              <a:t>Lựa chọn trái, phải, giữa</a:t>
            </a:r>
            <a:endParaRPr lang="en-US" altLang="ja-JP" sz="1200" dirty="0" smtClean="0">
              <a:latin typeface="Times New Roman" pitchFamily="18" charset="0"/>
              <a:cs typeface="Times New Roman" pitchFamily="18" charset="0"/>
            </a:endParaRPr>
          </a:p>
          <a:p>
            <a:r>
              <a:rPr lang="en-US" altLang="ja-JP" sz="1200" smtClean="0">
                <a:latin typeface="Times New Roman" pitchFamily="18" charset="0"/>
                <a:cs typeface="Times New Roman" pitchFamily="18" charset="0"/>
              </a:rPr>
              <a:t>Selector: Chỉ định đối tượng thao tác TimeoutMS: Thời gian timeout (ms</a:t>
            </a:r>
            <a:r>
              <a:rPr lang="en-US" altLang="ja-JP" sz="1200" dirty="0" smtClean="0">
                <a:latin typeface="Times New Roman" pitchFamily="18" charset="0"/>
                <a:cs typeface="Times New Roman" pitchFamily="18" charset="0"/>
              </a:rPr>
              <a:t>)</a:t>
            </a:r>
          </a:p>
          <a:p>
            <a:r>
              <a:rPr lang="en-US" altLang="ja-JP" sz="1200" smtClean="0">
                <a:latin typeface="Times New Roman" pitchFamily="18" charset="0"/>
                <a:cs typeface="Times New Roman" pitchFamily="18" charset="0"/>
              </a:rPr>
              <a:t>                        Giá trị mặc định: 30,000 ms</a:t>
            </a:r>
            <a:endParaRPr kumimoji="1" lang="ja-JP" altLang="en-US" sz="1200" dirty="0">
              <a:latin typeface="Times New Roman" pitchFamily="18" charset="0"/>
              <a:cs typeface="Times New Roman" pitchFamily="18" charset="0"/>
            </a:endParaRPr>
          </a:p>
        </p:txBody>
      </p:sp>
      <p:sp>
        <p:nvSpPr>
          <p:cNvPr id="35" name="角丸四角形 34"/>
          <p:cNvSpPr/>
          <p:nvPr/>
        </p:nvSpPr>
        <p:spPr>
          <a:xfrm>
            <a:off x="6730238" y="3371848"/>
            <a:ext cx="1974603" cy="1440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6" name="角丸四角形 35"/>
          <p:cNvSpPr/>
          <p:nvPr/>
        </p:nvSpPr>
        <p:spPr>
          <a:xfrm>
            <a:off x="6730237" y="4005062"/>
            <a:ext cx="1974603" cy="1440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7" name="角丸四角形 36"/>
          <p:cNvSpPr/>
          <p:nvPr/>
        </p:nvSpPr>
        <p:spPr>
          <a:xfrm>
            <a:off x="6730237" y="4181855"/>
            <a:ext cx="1974603" cy="1440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23024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3</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Phương thức định nghĩa object</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95410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UiPath, để thực hiện cùng một động tác có rất nhiều loại activity.</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Điều này phụ thuốc vào việc đối tượng thao tác có thể chỉ định bằng selector được hay không.</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【VD】Click activity (Kích vào đối tượng được chỉ định như nút, hoặc menu bar…</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689705" y="2923974"/>
            <a:ext cx="1638300" cy="1085850"/>
          </a:xfrm>
          <a:prstGeom prst="rect">
            <a:avLst/>
          </a:prstGeom>
        </p:spPr>
      </p:pic>
      <p:sp>
        <p:nvSpPr>
          <p:cNvPr id="7" name="正方形/長方形 6"/>
          <p:cNvSpPr/>
          <p:nvPr/>
        </p:nvSpPr>
        <p:spPr>
          <a:xfrm>
            <a:off x="254132" y="2072338"/>
            <a:ext cx="2700000" cy="830997"/>
          </a:xfrm>
          <a:prstGeom prst="rect">
            <a:avLst/>
          </a:prstGeom>
          <a:solidFill>
            <a:srgbClr val="99CCFF"/>
          </a:solidFill>
        </p:spPr>
        <p:txBody>
          <a:bodyPr wrap="square">
            <a:spAutoFit/>
          </a:bodyPr>
          <a:lstStyle/>
          <a:p>
            <a:r>
              <a:rPr lang="en-US" altLang="ja-JP" sz="1200" b="1" kern="0" smtClean="0">
                <a:solidFill>
                  <a:srgbClr val="003399"/>
                </a:solidFill>
                <a:latin typeface="Times New Roman" pitchFamily="18" charset="0"/>
                <a:ea typeface="Meiryo UI" panose="020B0604030504040204" pitchFamily="50" charset="-128"/>
                <a:cs typeface="Times New Roman" pitchFamily="18" charset="0"/>
              </a:rPr>
              <a:t>【Cách 1】 Chỉ định đối tượng</a:t>
            </a:r>
            <a:endParaRPr lang="en-US" altLang="ja-JP" sz="1200" b="1" kern="0" dirty="0">
              <a:solidFill>
                <a:srgbClr val="003399"/>
              </a:solidFill>
              <a:latin typeface="Times New Roman" pitchFamily="18" charset="0"/>
              <a:ea typeface="Meiryo UI" panose="020B0604030504040204" pitchFamily="50" charset="-128"/>
              <a:cs typeface="Times New Roman" pitchFamily="18" charset="0"/>
            </a:endParaRPr>
          </a:p>
          <a:p>
            <a:r>
              <a:rPr lang="ja-JP" altLang="en-US" sz="1200" ker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Trường hợp duy chỉ selector có thể thực hiện được</a:t>
            </a:r>
            <a:endParaRPr lang="en-US" altLang="ja-JP" sz="1200" kern="0" dirty="0">
              <a:solidFill>
                <a:srgbClr val="003399"/>
              </a:solidFill>
              <a:latin typeface="Times New Roman" pitchFamily="18" charset="0"/>
              <a:ea typeface="Meiryo UI" panose="020B0604030504040204" pitchFamily="50" charset="-128"/>
              <a:cs typeface="Times New Roman" pitchFamily="18" charset="0"/>
            </a:endParaRPr>
          </a:p>
          <a:p>
            <a:r>
              <a:rPr lang="ja-JP" altLang="en-US" sz="1200" ker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Sử dụng activity 【Click】</a:t>
            </a:r>
            <a:endParaRPr lang="en-US" altLang="ja-JP" sz="1200" kern="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正方形/長方形 7"/>
          <p:cNvSpPr/>
          <p:nvPr/>
        </p:nvSpPr>
        <p:spPr>
          <a:xfrm>
            <a:off x="3203848" y="2076428"/>
            <a:ext cx="2700000" cy="830997"/>
          </a:xfrm>
          <a:prstGeom prst="rect">
            <a:avLst/>
          </a:prstGeom>
          <a:solidFill>
            <a:srgbClr val="99CCFF"/>
          </a:solidFill>
        </p:spPr>
        <p:txBody>
          <a:bodyPr wrap="square">
            <a:spAutoFit/>
          </a:bodyPr>
          <a:lstStyle/>
          <a:p>
            <a:r>
              <a:rPr lang="en-US" altLang="ja-JP" sz="1200" b="1" kern="0" smtClean="0">
                <a:solidFill>
                  <a:srgbClr val="003399"/>
                </a:solidFill>
                <a:latin typeface="Times New Roman" pitchFamily="18" charset="0"/>
                <a:ea typeface="Meiryo UI" panose="020B0604030504040204" pitchFamily="50" charset="-128"/>
                <a:cs typeface="Times New Roman" pitchFamily="18" charset="0"/>
              </a:rPr>
              <a:t>【 Cách 2】 Chỉ định văn bản</a:t>
            </a:r>
            <a:endParaRPr lang="en-US" altLang="ja-JP" sz="1200" b="1" kern="0" dirty="0">
              <a:solidFill>
                <a:srgbClr val="003399"/>
              </a:solidFill>
              <a:latin typeface="Times New Roman" pitchFamily="18" charset="0"/>
              <a:ea typeface="Meiryo UI" panose="020B0604030504040204" pitchFamily="50" charset="-128"/>
              <a:cs typeface="Times New Roman" pitchFamily="18" charset="0"/>
            </a:endParaRPr>
          </a:p>
          <a:p>
            <a:r>
              <a:rPr lang="ja-JP" altLang="en-US" sz="12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Trường hợp không thể nhận diện chỉ bằng selector được thì</a:t>
            </a:r>
            <a:r>
              <a:rPr lang="ja-JP" altLang="en-US" sz="12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sử dụng activity【Click</a:t>
            </a:r>
            <a:r>
              <a:rPr lang="ja-JP" altLang="en-US" sz="12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Text】</a:t>
            </a:r>
            <a:endParaRPr lang="en-US" altLang="ja-JP" sz="1200" kern="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0" name="図 9"/>
          <p:cNvPicPr>
            <a:picLocks noChangeAspect="1"/>
          </p:cNvPicPr>
          <p:nvPr/>
        </p:nvPicPr>
        <p:blipFill>
          <a:blip r:embed="rId3" cstate="print"/>
          <a:stretch>
            <a:fillRect/>
          </a:stretch>
        </p:blipFill>
        <p:spPr>
          <a:xfrm>
            <a:off x="3447056" y="4725144"/>
            <a:ext cx="1984474" cy="1139842"/>
          </a:xfrm>
          <a:prstGeom prst="rect">
            <a:avLst/>
          </a:prstGeom>
        </p:spPr>
      </p:pic>
      <p:pic>
        <p:nvPicPr>
          <p:cNvPr id="11" name="図 10"/>
          <p:cNvPicPr>
            <a:picLocks noChangeAspect="1"/>
          </p:cNvPicPr>
          <p:nvPr/>
        </p:nvPicPr>
        <p:blipFill>
          <a:blip r:embed="rId4" cstate="print"/>
          <a:stretch>
            <a:fillRect/>
          </a:stretch>
        </p:blipFill>
        <p:spPr>
          <a:xfrm>
            <a:off x="351013" y="4725144"/>
            <a:ext cx="2636812" cy="1123950"/>
          </a:xfrm>
          <a:prstGeom prst="rect">
            <a:avLst/>
          </a:prstGeom>
        </p:spPr>
      </p:pic>
      <p:sp>
        <p:nvSpPr>
          <p:cNvPr id="13" name="正方形/長方形 12"/>
          <p:cNvSpPr/>
          <p:nvPr/>
        </p:nvSpPr>
        <p:spPr>
          <a:xfrm>
            <a:off x="6181599" y="2059214"/>
            <a:ext cx="2700000" cy="830997"/>
          </a:xfrm>
          <a:prstGeom prst="rect">
            <a:avLst/>
          </a:prstGeom>
          <a:ln w="12700">
            <a:solidFill>
              <a:srgbClr val="003399"/>
            </a:solidFill>
          </a:ln>
        </p:spPr>
        <p:txBody>
          <a:bodyPr wrap="square">
            <a:spAutoFit/>
          </a:bodyPr>
          <a:lstStyle/>
          <a:p>
            <a:r>
              <a:rPr lang="en-US" altLang="ja-JP" sz="1200" b="1" kern="0" smtClean="0">
                <a:solidFill>
                  <a:srgbClr val="003399"/>
                </a:solidFill>
                <a:latin typeface="Times New Roman" pitchFamily="18" charset="0"/>
                <a:ea typeface="Meiryo UI" panose="020B0604030504040204" pitchFamily="50" charset="-128"/>
                <a:cs typeface="Times New Roman" pitchFamily="18" charset="0"/>
              </a:rPr>
              <a:t>【 Cách 3】Chỉ định hình ảnh</a:t>
            </a:r>
            <a:endParaRPr lang="en-US" altLang="ja-JP" sz="1200" b="1" kern="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Trường hợp không thể nhận diện chỉ bằng selector được thì</a:t>
            </a:r>
            <a:r>
              <a:rPr lang="ja-JP" altLang="en-US" sz="12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sử dụng nhận diện hình ảnh【Click Image】</a:t>
            </a:r>
            <a:endParaRPr lang="en-US" altLang="ja-JP" sz="1200" kern="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4" name="図 13"/>
          <p:cNvPicPr>
            <a:picLocks/>
          </p:cNvPicPr>
          <p:nvPr/>
        </p:nvPicPr>
        <p:blipFill rotWithShape="1">
          <a:blip r:embed="rId5" cstate="print"/>
          <a:srcRect t="2879" r="17551" b="1"/>
          <a:stretch/>
        </p:blipFill>
        <p:spPr>
          <a:xfrm>
            <a:off x="6181599" y="2904290"/>
            <a:ext cx="2727204" cy="746312"/>
          </a:xfrm>
          <a:prstGeom prst="rect">
            <a:avLst/>
          </a:prstGeom>
        </p:spPr>
      </p:pic>
      <p:pic>
        <p:nvPicPr>
          <p:cNvPr id="16" name="図 15"/>
          <p:cNvPicPr>
            <a:picLocks noChangeAspect="1"/>
          </p:cNvPicPr>
          <p:nvPr/>
        </p:nvPicPr>
        <p:blipFill>
          <a:blip r:embed="rId6" cstate="print"/>
          <a:stretch>
            <a:fillRect/>
          </a:stretch>
        </p:blipFill>
        <p:spPr>
          <a:xfrm>
            <a:off x="6268350" y="4787006"/>
            <a:ext cx="2520280" cy="961480"/>
          </a:xfrm>
          <a:prstGeom prst="rect">
            <a:avLst/>
          </a:prstGeom>
        </p:spPr>
      </p:pic>
      <p:sp>
        <p:nvSpPr>
          <p:cNvPr id="17" name="テキスト ボックス 16"/>
          <p:cNvSpPr txBox="1"/>
          <p:nvPr/>
        </p:nvSpPr>
        <p:spPr>
          <a:xfrm rot="1792568">
            <a:off x="2322533" y="2054757"/>
            <a:ext cx="1053494" cy="276999"/>
          </a:xfrm>
          <a:prstGeom prst="rect">
            <a:avLst/>
          </a:prstGeom>
          <a:solidFill>
            <a:srgbClr val="FFFF00"/>
          </a:solidFill>
        </p:spPr>
        <p:txBody>
          <a:bodyPr wrap="none" rtlCol="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Khuyến khích</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テキスト ボックス 17"/>
          <p:cNvSpPr txBox="1"/>
          <p:nvPr/>
        </p:nvSpPr>
        <p:spPr>
          <a:xfrm rot="1792568">
            <a:off x="5240440" y="2075960"/>
            <a:ext cx="1053494" cy="276999"/>
          </a:xfrm>
          <a:prstGeom prst="rect">
            <a:avLst/>
          </a:prstGeom>
          <a:solidFill>
            <a:srgbClr val="FFFF00"/>
          </a:solidFill>
        </p:spPr>
        <p:txBody>
          <a:bodyPr wrap="none" rtlCol="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Khuyến khích</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5" name="四角形吹き出し 24"/>
          <p:cNvSpPr/>
          <p:nvPr/>
        </p:nvSpPr>
        <p:spPr bwMode="auto">
          <a:xfrm>
            <a:off x="395816" y="3869615"/>
            <a:ext cx="2520000" cy="719410"/>
          </a:xfrm>
          <a:prstGeom prst="wedgeRectCallout">
            <a:avLst>
              <a:gd name="adj1" fmla="val -27168"/>
              <a:gd name="adj2" fmla="val -111224"/>
            </a:avLst>
          </a:prstGeom>
          <a:solidFill>
            <a:schemeClr val="bg1"/>
          </a:solidFill>
          <a:ln w="19050">
            <a:solidFill>
              <a:srgbClr val="003399"/>
            </a:solidFill>
            <a:round/>
            <a:headEnd type="none" w="med" len="med"/>
            <a:tailEnd type="none" w="med" len="med"/>
          </a:ln>
        </p:spPr>
        <p:txBody>
          <a:bodyPr rtlCol="0" anchor="ctr"/>
          <a:lstStyle/>
          <a:p>
            <a:r>
              <a:rPr lang="en-US" altLang="ja-JP" sz="1200" kern="0" smtClean="0">
                <a:solidFill>
                  <a:srgbClr val="003399"/>
                </a:solidFill>
                <a:latin typeface="Times New Roman" pitchFamily="18" charset="0"/>
                <a:ea typeface="Meiryo UI" panose="020B0604030504040204" pitchFamily="50" charset="-128"/>
                <a:cs typeface="Times New Roman" pitchFamily="18" charset="0"/>
              </a:rPr>
              <a:t>Trường hợp duy chỉ selector có thể thực hiện được thì cơ bản sử dụng lệnh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Click</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 name="図 1"/>
          <p:cNvPicPr>
            <a:picLocks noChangeAspect="1"/>
          </p:cNvPicPr>
          <p:nvPr/>
        </p:nvPicPr>
        <p:blipFill>
          <a:blip r:embed="rId7" cstate="print"/>
          <a:stretch>
            <a:fillRect/>
          </a:stretch>
        </p:blipFill>
        <p:spPr>
          <a:xfrm>
            <a:off x="3332979" y="2923974"/>
            <a:ext cx="2362200" cy="733425"/>
          </a:xfrm>
          <a:prstGeom prst="rect">
            <a:avLst/>
          </a:prstGeom>
        </p:spPr>
      </p:pic>
      <p:sp>
        <p:nvSpPr>
          <p:cNvPr id="27" name="正方形/長方形 26"/>
          <p:cNvSpPr/>
          <p:nvPr/>
        </p:nvSpPr>
        <p:spPr bwMode="auto">
          <a:xfrm>
            <a:off x="3332979" y="3186246"/>
            <a:ext cx="661687" cy="31476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9" name="正方形/長方形 28"/>
          <p:cNvSpPr/>
          <p:nvPr/>
        </p:nvSpPr>
        <p:spPr bwMode="auto">
          <a:xfrm>
            <a:off x="751841" y="3186246"/>
            <a:ext cx="785057" cy="23504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0" name="四角形吹き出し 29"/>
          <p:cNvSpPr/>
          <p:nvPr/>
        </p:nvSpPr>
        <p:spPr bwMode="auto">
          <a:xfrm>
            <a:off x="3203848" y="3861718"/>
            <a:ext cx="2736304" cy="719410"/>
          </a:xfrm>
          <a:prstGeom prst="wedgeRectCallout">
            <a:avLst>
              <a:gd name="adj1" fmla="val -31925"/>
              <a:gd name="adj2" fmla="val -106940"/>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Trường hợp chỉ có thể nhận diện đối tượng (object) bằng cả menu bar như trong hình thì sử dụng activity Click</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Text</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31" name="正方形/長方形 30"/>
          <p:cNvSpPr/>
          <p:nvPr/>
        </p:nvSpPr>
        <p:spPr bwMode="auto">
          <a:xfrm>
            <a:off x="7956349" y="3237617"/>
            <a:ext cx="252703" cy="31476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2" name="四角形吹き出し 31"/>
          <p:cNvSpPr/>
          <p:nvPr/>
        </p:nvSpPr>
        <p:spPr bwMode="auto">
          <a:xfrm>
            <a:off x="6271599" y="3861718"/>
            <a:ext cx="2520000" cy="719410"/>
          </a:xfrm>
          <a:prstGeom prst="wedgeRectCallout">
            <a:avLst>
              <a:gd name="adj1" fmla="val 21484"/>
              <a:gd name="adj2" fmla="val -89802"/>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Trường hợp chỉ có thể nhận diện đối tượng bằng cả tool bar và không sử dụng được  TEXT thì ứng phó bằng nhận diện hình ảnh</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3" name="線吹き出し 1 (枠付き) 2"/>
          <p:cNvSpPr/>
          <p:nvPr/>
        </p:nvSpPr>
        <p:spPr bwMode="auto">
          <a:xfrm>
            <a:off x="440382" y="5881267"/>
            <a:ext cx="2506397" cy="471827"/>
          </a:xfrm>
          <a:prstGeom prst="borderCallout1">
            <a:avLst>
              <a:gd name="adj1" fmla="val -16486"/>
              <a:gd name="adj2" fmla="val 6139"/>
              <a:gd name="adj3" fmla="val -95715"/>
              <a:gd name="adj4" fmla="val 16542"/>
            </a:avLst>
          </a:prstGeom>
          <a:no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Chỉ định bằng selector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menu bar (file)</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6" name="線吹き出し 1 (枠付き) 25"/>
          <p:cNvSpPr/>
          <p:nvPr/>
        </p:nvSpPr>
        <p:spPr bwMode="auto">
          <a:xfrm>
            <a:off x="3260880" y="5881267"/>
            <a:ext cx="2506307" cy="471827"/>
          </a:xfrm>
          <a:prstGeom prst="borderCallout1">
            <a:avLst>
              <a:gd name="adj1" fmla="val -16486"/>
              <a:gd name="adj2" fmla="val 6139"/>
              <a:gd name="adj3" fmla="val -95715"/>
              <a:gd name="adj4" fmla="val 16542"/>
            </a:avLst>
          </a:prstGeom>
          <a:no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Chỉ định bằng selector</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menu bar</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a:solidFill>
                  <a:srgbClr val="003399"/>
                </a:solidFill>
                <a:latin typeface="Times New Roman" pitchFamily="18" charset="0"/>
                <a:ea typeface="Meiryo UI" panose="020B0604030504040204" pitchFamily="50" charset="-128"/>
                <a:cs typeface="Times New Roman" pitchFamily="18" charset="0"/>
              </a:rPr>
              <a:t>+</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Chuỗi kí tự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file</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8" name="線吹き出し 1 (枠付き) 27"/>
          <p:cNvSpPr/>
          <p:nvPr/>
        </p:nvSpPr>
        <p:spPr bwMode="auto">
          <a:xfrm>
            <a:off x="6309737" y="5881266"/>
            <a:ext cx="2437505" cy="471827"/>
          </a:xfrm>
          <a:prstGeom prst="borderCallout1">
            <a:avLst>
              <a:gd name="adj1" fmla="val -16486"/>
              <a:gd name="adj2" fmla="val 6139"/>
              <a:gd name="adj3" fmla="val -95715"/>
              <a:gd name="adj4" fmla="val 40104"/>
            </a:avLst>
          </a:prstGeom>
          <a:no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Chỉ định bằng seletor</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Tool bar</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a:solidFill>
                  <a:srgbClr val="003399"/>
                </a:solidFill>
                <a:latin typeface="Times New Roman" pitchFamily="18" charset="0"/>
                <a:ea typeface="Meiryo UI" panose="020B0604030504040204" pitchFamily="50" charset="-128"/>
                <a:cs typeface="Times New Roman" pitchFamily="18" charset="0"/>
              </a:rPr>
              <a:t>+</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hình ảnh</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179863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4</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Danh sách activity 1</a:t>
            </a:r>
            <a:endParaRPr lang="ja-JP" altLang="en-US" dirty="0">
              <a:latin typeface="Times New Roman" pitchFamily="18" charset="0"/>
              <a:ea typeface="Meiryo UI" panose="020B0604030504040204" pitchFamily="50" charset="-128"/>
              <a:cs typeface="Times New Roman" pitchFamily="18" charset="0"/>
            </a:endParaRPr>
          </a:p>
        </p:txBody>
      </p:sp>
      <p:sp>
        <p:nvSpPr>
          <p:cNvPr id="4" name="正方形/長方形 3"/>
          <p:cNvSpPr/>
          <p:nvPr/>
        </p:nvSpPr>
        <p:spPr>
          <a:xfrm>
            <a:off x="73597" y="980728"/>
            <a:ext cx="782587" cy="307777"/>
          </a:xfrm>
          <a:prstGeom prst="rect">
            <a:avLst/>
          </a:prstGeom>
        </p:spPr>
        <p:txBody>
          <a:bodyPr wrap="none">
            <a:spAutoFit/>
          </a:bodyPr>
          <a:lstStyle/>
          <a:p>
            <a:r>
              <a:rPr lang="en-US" altLang="ja-JP" sz="1400" dirty="0">
                <a:solidFill>
                  <a:srgbClr val="003399"/>
                </a:solidFill>
                <a:latin typeface="Times New Roman" pitchFamily="18" charset="0"/>
                <a:ea typeface="Meiryo UI" panose="020B0604030504040204" pitchFamily="50" charset="-128"/>
                <a:cs typeface="Times New Roman" pitchFamily="18" charset="0"/>
              </a:rPr>
              <a:t>Element</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5" name="表 4"/>
          <p:cNvGraphicFramePr>
            <a:graphicFrameLocks noGrp="1"/>
          </p:cNvGraphicFramePr>
          <p:nvPr>
            <p:extLst/>
          </p:nvPr>
        </p:nvGraphicFramePr>
        <p:xfrm>
          <a:off x="107504" y="1268760"/>
          <a:ext cx="4305447" cy="4978800"/>
        </p:xfrm>
        <a:graphic>
          <a:graphicData uri="http://schemas.openxmlformats.org/drawingml/2006/table">
            <a:tbl>
              <a:tblPr>
                <a:tableStyleId>{5C22544A-7EE6-4342-B048-85BDC9FD1C3A}</a:tableStyleId>
              </a:tblPr>
              <a:tblGrid>
                <a:gridCol w="1152128">
                  <a:extLst>
                    <a:ext uri="{9D8B030D-6E8A-4147-A177-3AD203B41FA5}">
                      <a16:colId xmlns:a16="http://schemas.microsoft.com/office/drawing/2014/main" val="815941209"/>
                    </a:ext>
                  </a:extLst>
                </a:gridCol>
                <a:gridCol w="3153319">
                  <a:extLst>
                    <a:ext uri="{9D8B030D-6E8A-4147-A177-3AD203B41FA5}">
                      <a16:colId xmlns:a16="http://schemas.microsoft.com/office/drawing/2014/main" val="2730978025"/>
                    </a:ext>
                  </a:extLst>
                </a:gridCol>
              </a:tblGrid>
              <a:tr h="171450">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Tên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activity </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Mô</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tả</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52425357"/>
                  </a:ext>
                </a:extLst>
              </a:tr>
              <a:tr h="171450">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Click</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Kích</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vào yếu tô </a:t>
                      </a: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UI được chỉ</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định</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49827801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Double Click</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Kích đúp</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 vào yếu tô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959847370"/>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Hover</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Đặt</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con trò chuột lên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tô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228085868"/>
                  </a:ext>
                </a:extLst>
              </a:tr>
              <a:tr h="171450">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Send Hotkey</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Truyền</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phím tắt đến yếu tố UI được chỉ định</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127833856"/>
                  </a:ext>
                </a:extLst>
              </a:tr>
              <a:tr h="171450">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Type Into</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Nhập</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chuỗi kĩ tự được chỉ định vào yếu tố UI được chỉ định</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232382109"/>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Type Secure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Nhập</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chuỗi kí tự secure vào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466161864"/>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Activate</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Kích</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hoạt 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82655214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Get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Lấy</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giá trị văn bản từ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tô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364983165"/>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Check</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Bật</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hoặc tắt nút radio hoặc checkbox</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80601673"/>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Select Item</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Chọn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1 mục từ combo box hoặc list box</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35662081"/>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Select Multiple Items</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Chọn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nhiều mục từ combo box hoặc list box</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62905185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Set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Nhập</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chuỗi kì tự vào vùng văn bản của </a:t>
                      </a:r>
                      <a:r>
                        <a:rPr lang="vi-VN"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yếu tô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115007272"/>
                  </a:ext>
                </a:extLst>
              </a:tr>
              <a:tr h="171450">
                <a:tc>
                  <a:txBody>
                    <a:bodyPr/>
                    <a:lstStyle/>
                    <a:p>
                      <a:pPr algn="l" fontAlgn="ctr"/>
                      <a:r>
                        <a:rPr lang="en-US" sz="1000" u="none" strike="noStrike">
                          <a:solidFill>
                            <a:srgbClr val="FF0000"/>
                          </a:solidFill>
                          <a:effectLst/>
                          <a:latin typeface="Times New Roman" pitchFamily="18" charset="0"/>
                          <a:ea typeface="Meiryo UI" panose="020B0604030504040204" pitchFamily="50" charset="-128"/>
                          <a:cs typeface="Times New Roman" pitchFamily="18" charset="0"/>
                        </a:rPr>
                        <a:t>Element Exists</a:t>
                      </a:r>
                      <a:endParaRPr lang="en-US" sz="1000" b="0" i="0" u="none" strike="noStrike">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Xác</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định yếu tố </a:t>
                      </a: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UI được</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chỉ định có tồn tại không</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00595761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Element Scope</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Tiến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hành nhiều process trong 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053227138"/>
                  </a:ext>
                </a:extLst>
              </a:tr>
              <a:tr h="171450">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Find Element</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Chờ</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đến khi tìm thấy </a:t>
                      </a:r>
                      <a:r>
                        <a:rPr lang="vi-VN"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yếu tô UI được chỉ định</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74378515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Find Children</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tập hợp con của yếu tố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43237012"/>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Get Attribute</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Achieve</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thuộc tính của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337074209"/>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Get Position</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Achieve hình</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chữ Nhật bao quanh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553139491"/>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Wait Attribute</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thuộc tính của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 khớp</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với chuỗi kí tự</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063270546"/>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Set Clipping Region</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Thiết</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lập vùng cắt của yếu tố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97783962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Take Screenshot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Chụp</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màn hình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27330046"/>
                  </a:ext>
                </a:extLst>
              </a:tr>
              <a:tr h="17145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On Element Appear</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Container 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yếu tố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hiện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ra</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651550275"/>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On Element Vanish</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Contrainer 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yếu tố UI biến mất</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329273628"/>
                  </a:ext>
                </a:extLst>
              </a:tr>
            </a:tbl>
          </a:graphicData>
        </a:graphic>
      </p:graphicFrame>
      <p:sp>
        <p:nvSpPr>
          <p:cNvPr id="7" name="正方形/長方形 6"/>
          <p:cNvSpPr/>
          <p:nvPr/>
        </p:nvSpPr>
        <p:spPr>
          <a:xfrm>
            <a:off x="4624366" y="994554"/>
            <a:ext cx="500715" cy="307777"/>
          </a:xfrm>
          <a:prstGeom prst="rect">
            <a:avLst/>
          </a:prstGeom>
        </p:spPr>
        <p:txBody>
          <a:bodyPr wrap="none">
            <a:spAutoFit/>
          </a:bodyPr>
          <a:lstStyle/>
          <a:p>
            <a:pPr fontAlgn="ctr"/>
            <a:r>
              <a:rPr lang="en-US" altLang="ja-JP" sz="1400" dirty="0">
                <a:solidFill>
                  <a:srgbClr val="003399"/>
                </a:solidFill>
                <a:latin typeface="Times New Roman" pitchFamily="18" charset="0"/>
                <a:ea typeface="Meiryo UI" panose="020B0604030504040204" pitchFamily="50" charset="-128"/>
                <a:cs typeface="Times New Roman" pitchFamily="18" charset="0"/>
              </a:rPr>
              <a:t>Text</a:t>
            </a:r>
          </a:p>
        </p:txBody>
      </p:sp>
      <p:sp>
        <p:nvSpPr>
          <p:cNvPr id="8" name="正方形/長方形 7"/>
          <p:cNvSpPr/>
          <p:nvPr/>
        </p:nvSpPr>
        <p:spPr>
          <a:xfrm>
            <a:off x="4598729" y="3717032"/>
            <a:ext cx="633507" cy="307777"/>
          </a:xfrm>
          <a:prstGeom prst="rect">
            <a:avLst/>
          </a:prstGeom>
        </p:spPr>
        <p:txBody>
          <a:bodyPr wrap="none">
            <a:spAutoFit/>
          </a:bodyPr>
          <a:lstStyle/>
          <a:p>
            <a:r>
              <a:rPr lang="en-US" altLang="ja-JP" sz="1400" dirty="0">
                <a:solidFill>
                  <a:srgbClr val="003399"/>
                </a:solidFill>
                <a:latin typeface="Times New Roman" pitchFamily="18" charset="0"/>
                <a:ea typeface="Meiryo UI" panose="020B0604030504040204" pitchFamily="50" charset="-128"/>
                <a:cs typeface="Times New Roman" pitchFamily="18" charset="0"/>
              </a:rPr>
              <a:t>Image</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9" name="表 8"/>
          <p:cNvGraphicFramePr>
            <a:graphicFrameLocks noGrp="1"/>
          </p:cNvGraphicFramePr>
          <p:nvPr>
            <p:extLst/>
          </p:nvPr>
        </p:nvGraphicFramePr>
        <p:xfrm>
          <a:off x="4630836" y="1268760"/>
          <a:ext cx="4405660" cy="2457600"/>
        </p:xfrm>
        <a:graphic>
          <a:graphicData uri="http://schemas.openxmlformats.org/drawingml/2006/table">
            <a:tbl>
              <a:tblPr>
                <a:tableStyleId>{5C22544A-7EE6-4342-B048-85BDC9FD1C3A}</a:tableStyleId>
              </a:tblPr>
              <a:tblGrid>
                <a:gridCol w="1309316">
                  <a:extLst>
                    <a:ext uri="{9D8B030D-6E8A-4147-A177-3AD203B41FA5}">
                      <a16:colId xmlns:a16="http://schemas.microsoft.com/office/drawing/2014/main" val="3016889005"/>
                    </a:ext>
                  </a:extLst>
                </a:gridCol>
                <a:gridCol w="3096344">
                  <a:extLst>
                    <a:ext uri="{9D8B030D-6E8A-4147-A177-3AD203B41FA5}">
                      <a16:colId xmlns:a16="http://schemas.microsoft.com/office/drawing/2014/main" val="137525080"/>
                    </a:ext>
                  </a:extLst>
                </a:gridCol>
              </a:tblGrid>
              <a:tr h="142966">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Tên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activity </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Mô</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tả</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03225857"/>
                  </a:ext>
                </a:extLst>
              </a:tr>
              <a:tr h="171450">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Click Text</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kiếm chuỗi kí tự chỉ định trong yếu tố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UI và</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click</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39297398"/>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Double Click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 kiếm chuỗi kí tự chỉ định trong yếu tố UI</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và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k</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ích đúp</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62403824"/>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Hover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kiếm chuỗi kí tự chỉ định trong yếu tố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rồi</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đặt con trỏ chuột lên trên chuỗi kí tự</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785542123"/>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Extract Structured Data</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Trích</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xuất dữ liệu từ web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16586356"/>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Find Text Position</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yếu tố UI có chứa chuỗi kí tự xác định từ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306692751"/>
                  </a:ext>
                </a:extLst>
              </a:tr>
              <a:tr h="171450">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Get Full Text</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Trích</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xuất chuỗi kí tự và thông tin chuỗi từ yếu tố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UI được</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chỉ định</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217079561"/>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Get Visible Text</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Trích xuất chuỗi kí tự và thông tin chuỗi từ yếu tố UI được chỉ định</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818956542"/>
                  </a:ext>
                </a:extLst>
              </a:tr>
              <a:tr h="17145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Text Exists</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Xác</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định xem có tìm thấy văn bản trong </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yếu tố UI được chỉ định</a:t>
                      </a:r>
                      <a:r>
                        <a:rPr lang="ja-JP" altLang="en-US" sz="1000" u="none" strike="noStrike" smtClean="0">
                          <a:solidFill>
                            <a:srgbClr val="003399"/>
                          </a:solidFill>
                          <a:effectLst/>
                          <a:latin typeface="Times New Roman" pitchFamily="18" charset="0"/>
                          <a:ea typeface="Meiryo UI" panose="020B0604030504040204" pitchFamily="50" charset="-128"/>
                          <a:cs typeface="Times New Roman" pitchFamily="18" charset="0"/>
                        </a:rPr>
                        <a:t>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hay không</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556030672"/>
                  </a:ext>
                </a:extLst>
              </a:tr>
            </a:tbl>
          </a:graphicData>
        </a:graphic>
      </p:graphicFrame>
      <p:graphicFrame>
        <p:nvGraphicFramePr>
          <p:cNvPr id="10" name="表 9"/>
          <p:cNvGraphicFramePr>
            <a:graphicFrameLocks noGrp="1"/>
          </p:cNvGraphicFramePr>
          <p:nvPr>
            <p:extLst/>
          </p:nvPr>
        </p:nvGraphicFramePr>
        <p:xfrm>
          <a:off x="4630836" y="4005064"/>
          <a:ext cx="4405660" cy="2754000"/>
        </p:xfrm>
        <a:graphic>
          <a:graphicData uri="http://schemas.openxmlformats.org/drawingml/2006/table">
            <a:tbl>
              <a:tblPr>
                <a:tableStyleId>{5C22544A-7EE6-4342-B048-85BDC9FD1C3A}</a:tableStyleId>
              </a:tblPr>
              <a:tblGrid>
                <a:gridCol w="1309316">
                  <a:extLst>
                    <a:ext uri="{9D8B030D-6E8A-4147-A177-3AD203B41FA5}">
                      <a16:colId xmlns:a16="http://schemas.microsoft.com/office/drawing/2014/main" val="688207515"/>
                    </a:ext>
                  </a:extLst>
                </a:gridCol>
                <a:gridCol w="3096344">
                  <a:extLst>
                    <a:ext uri="{9D8B030D-6E8A-4147-A177-3AD203B41FA5}">
                      <a16:colId xmlns:a16="http://schemas.microsoft.com/office/drawing/2014/main" val="3999894896"/>
                    </a:ext>
                  </a:extLst>
                </a:gridCol>
              </a:tblGrid>
              <a:tr h="172800">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Tên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activity </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Mô</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tả</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14754321"/>
                  </a:ext>
                </a:extLst>
              </a:tr>
              <a:tr h="172800">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Click Image</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kiếm hình ảnh trong yếu tố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UI và</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click</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020401560"/>
                  </a:ext>
                </a:extLst>
              </a:tr>
              <a:tr h="17280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Double Click Image </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 kiếm hình ảnh trong yếu tố UI và k</a:t>
                      </a:r>
                      <a:r>
                        <a:rPr lang="vi-VN"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ích đúp</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3346955"/>
                  </a:ext>
                </a:extLst>
              </a:tr>
              <a:tr h="17280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Hover Image </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kiếm hình ảnh trong yếu tố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 và</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đặt con trỏ chuột lên hình ảnh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754735709"/>
                  </a:ext>
                </a:extLst>
              </a:tr>
              <a:tr h="17280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Find Image </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hình ảnh được hiển thị lên yếu tố</a:t>
                      </a:r>
                      <a:r>
                        <a:rPr lang="ja-JP" altLang="en-US" sz="1000" u="none" strike="noStrike" smtClean="0">
                          <a:solidFill>
                            <a:srgbClr val="003399"/>
                          </a:solidFill>
                          <a:effectLst/>
                          <a:latin typeface="Times New Roman" pitchFamily="18" charset="0"/>
                          <a:ea typeface="Meiryo UI" panose="020B0604030504040204" pitchFamily="50" charset="-128"/>
                          <a:cs typeface="Times New Roman" pitchFamily="18" charset="0"/>
                        </a:rPr>
                        <a:t>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UI</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32797341"/>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Find Image Matches </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Tìm</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kiếm hình ảnh trùng khớp trong yếu tố UI hướng tới</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590508654"/>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Image Exists </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Xác</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định xem hình ảnh có tồn tại trong yếu tố UI được chỉ định hay không</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815751652"/>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Hover Image </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Xác</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định sự tồn tại của hình ảnh trong yếu tố UI xác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852925586"/>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Wait Image Vanish</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hình ảnh biến mất từ UI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73379731"/>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On Image Appera</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Container 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hình ảnh hiện ra</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18220699"/>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On Image Vanish</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Container chờ</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cho đến khi hình ảnh biến mất</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595302936"/>
                  </a:ext>
                </a:extLst>
              </a:tr>
              <a:tr h="172800">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Load Image</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Đọc</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hình ảnh từ đĩa, lưu vào biến</a:t>
                      </a:r>
                      <a:r>
                        <a:rPr lang="ja-JP" altLang="en-US" sz="1000" u="none" strike="noStrike" smtClean="0">
                          <a:solidFill>
                            <a:srgbClr val="003399"/>
                          </a:solidFill>
                          <a:effectLst/>
                          <a:latin typeface="Times New Roman" pitchFamily="18" charset="0"/>
                          <a:ea typeface="Meiryo UI" panose="020B0604030504040204" pitchFamily="50" charset="-128"/>
                          <a:cs typeface="Times New Roman" pitchFamily="18" charset="0"/>
                        </a:rPr>
                        <a:t> </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Image</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93900802"/>
                  </a:ext>
                </a:extLst>
              </a:tr>
              <a:tr h="172800">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Save Image</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Lưu</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hình ảnh vào đĩa</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658903311"/>
                  </a:ext>
                </a:extLst>
              </a:tr>
            </a:tbl>
          </a:graphicData>
        </a:graphic>
      </p:graphicFrame>
      <p:graphicFrame>
        <p:nvGraphicFramePr>
          <p:cNvPr id="13" name="表 12"/>
          <p:cNvGraphicFramePr>
            <a:graphicFrameLocks noGrp="1"/>
          </p:cNvGraphicFramePr>
          <p:nvPr>
            <p:extLst/>
          </p:nvPr>
        </p:nvGraphicFramePr>
        <p:xfrm>
          <a:off x="7020272" y="199504"/>
          <a:ext cx="1916011" cy="565200"/>
        </p:xfrm>
        <a:graphic>
          <a:graphicData uri="http://schemas.openxmlformats.org/drawingml/2006/table">
            <a:tbl>
              <a:tblPr>
                <a:tableStyleId>{5C22544A-7EE6-4342-B048-85BDC9FD1C3A}</a:tableStyleId>
              </a:tblPr>
              <a:tblGrid>
                <a:gridCol w="1916011">
                  <a:extLst>
                    <a:ext uri="{9D8B030D-6E8A-4147-A177-3AD203B41FA5}">
                      <a16:colId xmlns:a16="http://schemas.microsoft.com/office/drawing/2014/main" val="3016889005"/>
                    </a:ext>
                  </a:extLst>
                </a:gridCol>
              </a:tblGrid>
              <a:tr h="142966">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Ghi chú</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03225857"/>
                  </a:ext>
                </a:extLst>
              </a:tr>
              <a:tr h="171450">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Chữ</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đỏ: Tần suất sử dụng cao</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39297398"/>
                  </a:ext>
                </a:extLst>
              </a:tr>
              <a:tr h="171450">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Chữ</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xanh: Tần suất sử dụng hơi cao</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62403824"/>
                  </a:ext>
                </a:extLst>
              </a:tr>
            </a:tbl>
          </a:graphicData>
        </a:graphic>
      </p:graphicFrame>
    </p:spTree>
    <p:extLst>
      <p:ext uri="{BB962C8B-B14F-4D97-AF65-F5344CB8AC3E}">
        <p14:creationId xmlns:p14="http://schemas.microsoft.com/office/powerpoint/2010/main" val="1566275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4</a:t>
            </a:r>
            <a:r>
              <a:rPr lang="ja-JP" altLang="en-US" smtClean="0">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Danh sách activity 2</a:t>
            </a:r>
            <a:endParaRPr lang="ja-JP" altLang="en-US" dirty="0">
              <a:latin typeface="Times New Roman" pitchFamily="18" charset="0"/>
              <a:ea typeface="Meiryo UI" panose="020B0604030504040204" pitchFamily="50" charset="-128"/>
              <a:cs typeface="Times New Roman" pitchFamily="18" charset="0"/>
            </a:endParaRPr>
          </a:p>
        </p:txBody>
      </p:sp>
      <p:graphicFrame>
        <p:nvGraphicFramePr>
          <p:cNvPr id="4" name="表 3"/>
          <p:cNvGraphicFramePr>
            <a:graphicFrameLocks noGrp="1"/>
          </p:cNvGraphicFramePr>
          <p:nvPr>
            <p:extLst/>
          </p:nvPr>
        </p:nvGraphicFramePr>
        <p:xfrm>
          <a:off x="547464" y="1370483"/>
          <a:ext cx="4312568" cy="3177688"/>
        </p:xfrm>
        <a:graphic>
          <a:graphicData uri="http://schemas.openxmlformats.org/drawingml/2006/table">
            <a:tbl>
              <a:tblPr>
                <a:tableStyleId>{5C22544A-7EE6-4342-B048-85BDC9FD1C3A}</a:tableStyleId>
              </a:tblPr>
              <a:tblGrid>
                <a:gridCol w="1603028">
                  <a:extLst>
                    <a:ext uri="{9D8B030D-6E8A-4147-A177-3AD203B41FA5}">
                      <a16:colId xmlns:a16="http://schemas.microsoft.com/office/drawing/2014/main" val="1042403990"/>
                    </a:ext>
                  </a:extLst>
                </a:gridCol>
                <a:gridCol w="2709540">
                  <a:extLst>
                    <a:ext uri="{9D8B030D-6E8A-4147-A177-3AD203B41FA5}">
                      <a16:colId xmlns:a16="http://schemas.microsoft.com/office/drawing/2014/main" val="1259813911"/>
                    </a:ext>
                  </a:extLst>
                </a:gridCol>
              </a:tblGrid>
              <a:tr h="72008">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Tên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activity </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Mô</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tả</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670990"/>
                  </a:ext>
                </a:extLst>
              </a:tr>
              <a:tr h="99632">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Assign</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Gán</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giá trị tùy ý cho biến hoặc đối số</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4121956459"/>
                  </a:ext>
                </a:extLst>
              </a:tr>
              <a:tr h="127256">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Delay</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Chờ</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trong thời gian chỉ định</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56720168"/>
                  </a:ext>
                </a:extLst>
              </a:tr>
              <a:tr h="226888">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Flow Decision</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Chia flow thành</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2 (Flowchart cố hữu)</a:t>
                      </a:r>
                      <a:endParaRPr lang="en-US" altLang="ja-JP"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62778593"/>
                  </a:ext>
                </a:extLst>
              </a:tr>
              <a:tr h="246128">
                <a:tc>
                  <a:txBody>
                    <a:bodyPr/>
                    <a:lstStyle/>
                    <a:p>
                      <a:pPr algn="l" fontAlgn="ctr"/>
                      <a:r>
                        <a:rPr lang="en-US" sz="1000" u="none" strike="noStrike">
                          <a:solidFill>
                            <a:srgbClr val="003399"/>
                          </a:solidFill>
                          <a:effectLst/>
                          <a:latin typeface="Times New Roman" pitchFamily="18" charset="0"/>
                          <a:ea typeface="Meiryo UI" panose="020B0604030504040204" pitchFamily="50" charset="-128"/>
                          <a:cs typeface="Times New Roman" pitchFamily="18" charset="0"/>
                        </a:rPr>
                        <a:t>Flow Switch</a:t>
                      </a:r>
                      <a:endParaRPr lang="en-US" sz="1000" b="0" i="0" u="none" strike="noStrike">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Chia flow thành</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nhiều hơn 3 nhánh (flowchart cố hữu</a:t>
                      </a: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a:t>
                      </a:r>
                      <a:endParaRPr lang="en-US" altLang="ja-JP"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252003290"/>
                  </a:ext>
                </a:extLst>
              </a:tr>
              <a:tr h="238125">
                <a:tc>
                  <a:txBody>
                    <a:bodyPr/>
                    <a:lstStyle/>
                    <a:p>
                      <a:pPr algn="l" fontAlgn="ctr"/>
                      <a:r>
                        <a:rPr lang="en-US" sz="1000" u="none" strike="noStrike" dirty="0">
                          <a:solidFill>
                            <a:srgbClr val="FF0000"/>
                          </a:solidFill>
                          <a:effectLst/>
                          <a:latin typeface="Times New Roman" pitchFamily="18" charset="0"/>
                          <a:ea typeface="Meiryo UI" panose="020B0604030504040204" pitchFamily="50" charset="-128"/>
                          <a:cs typeface="Times New Roman" pitchFamily="18" charset="0"/>
                        </a:rPr>
                        <a:t>If</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Tiến</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hành 1 hoặc 2 thao tác khác nhau tùy xem điều kiện được chỉ định có được thực hiện hay không</a:t>
                      </a:r>
                      <a:endParaRPr lang="ja-JP" alt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556042994"/>
                  </a:ext>
                </a:extLst>
              </a:tr>
              <a:tr h="238125">
                <a:tc>
                  <a:txBody>
                    <a:bodyPr/>
                    <a:lstStyle/>
                    <a:p>
                      <a:pPr algn="l" fontAlgn="ctr"/>
                      <a:r>
                        <a:rPr lang="en-US" sz="1000" u="none" strike="noStrike" dirty="0" err="1">
                          <a:solidFill>
                            <a:srgbClr val="003399"/>
                          </a:solidFill>
                          <a:effectLst/>
                          <a:latin typeface="Times New Roman" pitchFamily="18" charset="0"/>
                          <a:ea typeface="Meiryo UI" panose="020B0604030504040204" pitchFamily="50" charset="-128"/>
                          <a:cs typeface="Times New Roman" pitchFamily="18" charset="0"/>
                        </a:rPr>
                        <a:t>Swith</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Thực</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hiện 1 thao tác từ nhiều option dựa trên điều kiện được chỉ định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460961187"/>
                  </a:ext>
                </a:extLst>
              </a:tr>
              <a:tr h="238125">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While</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vi-VN"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Thực hiện một chuỗi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(sequence)</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a:t>
                      </a:r>
                      <a:r>
                        <a:rPr lang="vi-VN"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cụ thể trong khi điều kiện được thỏa mãn</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3027292999"/>
                  </a:ext>
                </a:extLst>
              </a:tr>
              <a:tr h="238125">
                <a:tc>
                  <a:txBody>
                    <a:bodyPr/>
                    <a:lstStyle/>
                    <a:p>
                      <a:pPr algn="l" fontAlgn="ctr"/>
                      <a:r>
                        <a:rPr lang="en-US" sz="1000" u="none" strike="noStrike" dirty="0">
                          <a:solidFill>
                            <a:srgbClr val="00B050"/>
                          </a:solidFill>
                          <a:effectLst/>
                          <a:latin typeface="Times New Roman" pitchFamily="18" charset="0"/>
                          <a:ea typeface="Meiryo UI" panose="020B0604030504040204" pitchFamily="50" charset="-128"/>
                          <a:cs typeface="Times New Roman" pitchFamily="18" charset="0"/>
                        </a:rPr>
                        <a:t>Do While</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vi-VN"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Thực hiện một chuỗi cụ thể trong khi điều kiện được thỏa mãn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phải</a:t>
                      </a:r>
                      <a:r>
                        <a:rPr lang="vi-VN"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 thực hiện một lần)</a:t>
                      </a:r>
                      <a:endParaRPr lang="en-US" altLang="ja-JP"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656312858"/>
                  </a:ext>
                </a:extLst>
              </a:tr>
              <a:tr h="238125">
                <a:tc>
                  <a:txBody>
                    <a:bodyPr/>
                    <a:lstStyle/>
                    <a:p>
                      <a:pPr algn="l" fontAlgn="ctr"/>
                      <a:r>
                        <a:rPr lang="en-US" sz="1000" u="none" strike="noStrike">
                          <a:solidFill>
                            <a:srgbClr val="00B050"/>
                          </a:solidFill>
                          <a:effectLst/>
                          <a:latin typeface="Times New Roman" pitchFamily="18" charset="0"/>
                          <a:ea typeface="Meiryo UI" panose="020B0604030504040204" pitchFamily="50" charset="-128"/>
                          <a:cs typeface="Times New Roman" pitchFamily="18" charset="0"/>
                        </a:rPr>
                        <a:t>Try Catch</a:t>
                      </a:r>
                      <a:endParaRPr lang="en-US" sz="1000" b="0" i="0" u="none" strike="noStrike">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Phát</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hiện các loại </a:t>
                      </a: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ngoại lệ và thông báo lỗi hiển thị HOẶC lờ</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đi và tiếp tục</a:t>
                      </a:r>
                      <a:endParaRPr lang="ja-JP" alt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477471305"/>
                  </a:ext>
                </a:extLst>
              </a:tr>
              <a:tr h="116391">
                <a:tc>
                  <a:txBody>
                    <a:bodyPr/>
                    <a:lstStyle/>
                    <a:p>
                      <a:pPr algn="l" fontAlgn="ctr"/>
                      <a:r>
                        <a:rPr lang="en-US" sz="1000" u="none" strike="noStrike" dirty="0">
                          <a:solidFill>
                            <a:srgbClr val="003399"/>
                          </a:solidFill>
                          <a:effectLst/>
                          <a:latin typeface="Times New Roman" pitchFamily="18" charset="0"/>
                          <a:ea typeface="Meiryo UI" panose="020B0604030504040204" pitchFamily="50" charset="-128"/>
                          <a:cs typeface="Times New Roman" pitchFamily="18" charset="0"/>
                        </a:rPr>
                        <a:t>Throw</a:t>
                      </a:r>
                      <a:endParaRPr 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Trả</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lỗi về workflow chính</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786545237"/>
                  </a:ext>
                </a:extLst>
              </a:tr>
            </a:tbl>
          </a:graphicData>
        </a:graphic>
      </p:graphicFrame>
      <p:sp>
        <p:nvSpPr>
          <p:cNvPr id="5" name="正方形/長方形 4"/>
          <p:cNvSpPr/>
          <p:nvPr/>
        </p:nvSpPr>
        <p:spPr>
          <a:xfrm>
            <a:off x="547464" y="1062706"/>
            <a:ext cx="973343" cy="307777"/>
          </a:xfrm>
          <a:prstGeom prst="rect">
            <a:avLst/>
          </a:prstGeom>
        </p:spPr>
        <p:txBody>
          <a:bodyPr wrap="none">
            <a:spAutoFit/>
          </a:bodyPr>
          <a:lstStyle/>
          <a:p>
            <a:r>
              <a:rPr lang="en-US" altLang="ja-JP" sz="1400" dirty="0">
                <a:solidFill>
                  <a:srgbClr val="003399"/>
                </a:solidFill>
                <a:latin typeface="Times New Roman" pitchFamily="18" charset="0"/>
                <a:ea typeface="Meiryo UI" panose="020B0604030504040204" pitchFamily="50" charset="-128"/>
                <a:cs typeface="Times New Roman" pitchFamily="18" charset="0"/>
              </a:rPr>
              <a:t>Statements</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7" name="表 6"/>
          <p:cNvGraphicFramePr>
            <a:graphicFrameLocks noGrp="1"/>
          </p:cNvGraphicFramePr>
          <p:nvPr>
            <p:extLst/>
          </p:nvPr>
        </p:nvGraphicFramePr>
        <p:xfrm>
          <a:off x="554585" y="4827257"/>
          <a:ext cx="4305447" cy="906000"/>
        </p:xfrm>
        <a:graphic>
          <a:graphicData uri="http://schemas.openxmlformats.org/drawingml/2006/table">
            <a:tbl>
              <a:tblPr>
                <a:tableStyleId>{5C22544A-7EE6-4342-B048-85BDC9FD1C3A}</a:tableStyleId>
              </a:tblPr>
              <a:tblGrid>
                <a:gridCol w="1584177">
                  <a:extLst>
                    <a:ext uri="{9D8B030D-6E8A-4147-A177-3AD203B41FA5}">
                      <a16:colId xmlns:a16="http://schemas.microsoft.com/office/drawing/2014/main" val="2541523763"/>
                    </a:ext>
                  </a:extLst>
                </a:gridCol>
                <a:gridCol w="2721270">
                  <a:extLst>
                    <a:ext uri="{9D8B030D-6E8A-4147-A177-3AD203B41FA5}">
                      <a16:colId xmlns:a16="http://schemas.microsoft.com/office/drawing/2014/main" val="3362392440"/>
                    </a:ext>
                  </a:extLst>
                </a:gridCol>
              </a:tblGrid>
              <a:tr h="144016">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Tên</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activity </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Mô</a:t>
                      </a:r>
                      <a:r>
                        <a:rPr lang="en-US" altLang="ja-JP" sz="1000" u="none" strike="noStrike" baseline="0" smtClean="0">
                          <a:solidFill>
                            <a:srgbClr val="003399"/>
                          </a:solidFill>
                          <a:effectLst/>
                          <a:latin typeface="Times New Roman" pitchFamily="18" charset="0"/>
                          <a:ea typeface="Meiryo UI" panose="020B0604030504040204" pitchFamily="50" charset="-128"/>
                          <a:cs typeface="Times New Roman" pitchFamily="18" charset="0"/>
                        </a:rPr>
                        <a:t> tả</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310023720"/>
                  </a:ext>
                </a:extLst>
              </a:tr>
              <a:tr h="333375">
                <a:tc>
                  <a:txBody>
                    <a:bodyPr/>
                    <a:lstStyle/>
                    <a:p>
                      <a:pPr marL="0" algn="l" defTabSz="914400" rtl="0" eaLnBrk="1" fontAlgn="ctr" latinLnBrk="0" hangingPunct="1"/>
                      <a:r>
                        <a:rPr kumimoji="1" lang="en-US" sz="1000" u="none" strike="noStrike" kern="1200" dirty="0">
                          <a:solidFill>
                            <a:srgbClr val="FF0000"/>
                          </a:solidFill>
                          <a:effectLst/>
                          <a:latin typeface="Times New Roman" pitchFamily="18" charset="0"/>
                          <a:ea typeface="Meiryo UI" panose="020B0604030504040204" pitchFamily="50" charset="-128"/>
                          <a:cs typeface="Times New Roman" pitchFamily="18" charset="0"/>
                        </a:rPr>
                        <a:t>Message Box</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vi-VN" altLang="ja-JP" sz="1000" u="none" strike="noStrike" kern="1200" smtClean="0">
                          <a:solidFill>
                            <a:srgbClr val="FF0000"/>
                          </a:solidFill>
                          <a:effectLst/>
                          <a:latin typeface="Times New Roman" pitchFamily="18" charset="0"/>
                          <a:ea typeface="Meiryo UI" panose="020B0604030504040204" pitchFamily="50" charset="-128"/>
                          <a:cs typeface="Times New Roman" pitchFamily="18" charset="0"/>
                        </a:rPr>
                        <a:t>Hiển thị hộp tin nhắn </a:t>
                      </a:r>
                      <a:r>
                        <a:rPr kumimoji="1" lang="en-US" altLang="ja-JP" sz="1000" u="none" strike="noStrike" kern="1200" smtClean="0">
                          <a:solidFill>
                            <a:srgbClr val="FF0000"/>
                          </a:solidFill>
                          <a:effectLst/>
                          <a:latin typeface="Times New Roman" pitchFamily="18" charset="0"/>
                          <a:ea typeface="Meiryo UI" panose="020B0604030504040204" pitchFamily="50" charset="-128"/>
                          <a:cs typeface="Times New Roman" pitchFamily="18" charset="0"/>
                        </a:rPr>
                        <a:t>bằng</a:t>
                      </a:r>
                      <a:r>
                        <a:rPr kumimoji="1" lang="vi-VN" altLang="ja-JP" sz="1000" u="none" strike="noStrike" kern="1200" smtClean="0">
                          <a:solidFill>
                            <a:srgbClr val="FF0000"/>
                          </a:solidFill>
                          <a:effectLst/>
                          <a:latin typeface="Times New Roman" pitchFamily="18" charset="0"/>
                          <a:ea typeface="Meiryo UI" panose="020B0604030504040204" pitchFamily="50" charset="-128"/>
                          <a:cs typeface="Times New Roman" pitchFamily="18" charset="0"/>
                        </a:rPr>
                        <a:t> </a:t>
                      </a:r>
                      <a:r>
                        <a:rPr kumimoji="1" lang="en-US" altLang="ja-JP" sz="1000" u="none" strike="noStrike" kern="1200" baseline="0" smtClean="0">
                          <a:solidFill>
                            <a:srgbClr val="FF0000"/>
                          </a:solidFill>
                          <a:effectLst/>
                          <a:latin typeface="Times New Roman" pitchFamily="18" charset="0"/>
                          <a:ea typeface="Meiryo UI" panose="020B0604030504040204" pitchFamily="50" charset="-128"/>
                          <a:cs typeface="Times New Roman" pitchFamily="18" charset="0"/>
                        </a:rPr>
                        <a:t>option </a:t>
                      </a:r>
                      <a:r>
                        <a:rPr kumimoji="1" lang="en-US" altLang="ja-JP" sz="1000" u="none" strike="noStrike" kern="1200" smtClean="0">
                          <a:solidFill>
                            <a:srgbClr val="FF0000"/>
                          </a:solidFill>
                          <a:effectLst/>
                          <a:latin typeface="Times New Roman" pitchFamily="18" charset="0"/>
                          <a:ea typeface="Meiryo UI" panose="020B0604030504040204" pitchFamily="50" charset="-128"/>
                          <a:cs typeface="Times New Roman" pitchFamily="18" charset="0"/>
                        </a:rPr>
                        <a:t>và</a:t>
                      </a:r>
                      <a:r>
                        <a:rPr kumimoji="1" lang="en-US" altLang="ja-JP" sz="1000" u="none" strike="noStrike" kern="1200" baseline="0" smtClean="0">
                          <a:solidFill>
                            <a:srgbClr val="FF0000"/>
                          </a:solidFill>
                          <a:effectLst/>
                          <a:latin typeface="Times New Roman" pitchFamily="18" charset="0"/>
                          <a:ea typeface="Meiryo UI" panose="020B0604030504040204" pitchFamily="50" charset="-128"/>
                          <a:cs typeface="Times New Roman" pitchFamily="18" charset="0"/>
                        </a:rPr>
                        <a:t> </a:t>
                      </a:r>
                      <a:r>
                        <a:rPr kumimoji="1" lang="vi-VN" altLang="ja-JP" sz="1000" u="none" strike="noStrike" kern="1200" smtClean="0">
                          <a:solidFill>
                            <a:srgbClr val="FF0000"/>
                          </a:solidFill>
                          <a:effectLst/>
                          <a:latin typeface="Times New Roman" pitchFamily="18" charset="0"/>
                          <a:ea typeface="Meiryo UI" panose="020B0604030504040204" pitchFamily="50" charset="-128"/>
                          <a:cs typeface="Times New Roman" pitchFamily="18" charset="0"/>
                        </a:rPr>
                        <a:t>văn bản được chỉ định</a:t>
                      </a:r>
                      <a:endParaRPr kumimoji="1" lang="ja-JP" altLang="en-US" sz="1000" u="none" strike="noStrike" kern="1200"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705848493"/>
                  </a:ext>
                </a:extLst>
              </a:tr>
              <a:tr h="118872">
                <a:tc>
                  <a:txBody>
                    <a:bodyPr/>
                    <a:lstStyle/>
                    <a:p>
                      <a:pPr marL="0" algn="l" defTabSz="914400" rtl="0" eaLnBrk="1" fontAlgn="ctr" latinLnBrk="0" hangingPunct="1"/>
                      <a:r>
                        <a:rPr kumimoji="1" lang="en-US" sz="1000" u="none" strike="noStrike" kern="1200" dirty="0">
                          <a:solidFill>
                            <a:srgbClr val="003399"/>
                          </a:solidFill>
                          <a:effectLst/>
                          <a:latin typeface="Times New Roman" pitchFamily="18" charset="0"/>
                          <a:ea typeface="Meiryo UI" panose="020B0604030504040204" pitchFamily="50" charset="-128"/>
                          <a:cs typeface="Times New Roman" pitchFamily="18" charset="0"/>
                        </a:rPr>
                        <a:t>Select File</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en-US" altLang="ja-JP" sz="1000" u="none" strike="noStrike" kern="1200" smtClean="0">
                          <a:solidFill>
                            <a:srgbClr val="003399"/>
                          </a:solidFill>
                          <a:effectLst/>
                          <a:latin typeface="Times New Roman" pitchFamily="18" charset="0"/>
                          <a:ea typeface="Meiryo UI" panose="020B0604030504040204" pitchFamily="50" charset="-128"/>
                          <a:cs typeface="Times New Roman" pitchFamily="18" charset="0"/>
                        </a:rPr>
                        <a:t>Mở</a:t>
                      </a:r>
                      <a:r>
                        <a:rPr kumimoji="1" lang="en-US" altLang="ja-JP" sz="1000" u="none" strike="noStrike" kern="1200" baseline="0" smtClean="0">
                          <a:solidFill>
                            <a:srgbClr val="003399"/>
                          </a:solidFill>
                          <a:effectLst/>
                          <a:latin typeface="Times New Roman" pitchFamily="18" charset="0"/>
                          <a:ea typeface="Meiryo UI" panose="020B0604030504040204" pitchFamily="50" charset="-128"/>
                          <a:cs typeface="Times New Roman" pitchFamily="18" charset="0"/>
                        </a:rPr>
                        <a:t> dialog box để chọn file</a:t>
                      </a:r>
                      <a:endParaRPr kumimoji="1" lang="ja-JP" altLang="en-US" sz="1000" u="none" strike="noStrike" kern="12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860635479"/>
                  </a:ext>
                </a:extLst>
              </a:tr>
              <a:tr h="146496">
                <a:tc>
                  <a:txBody>
                    <a:bodyPr/>
                    <a:lstStyle/>
                    <a:p>
                      <a:pPr marL="0" algn="l" defTabSz="914400" rtl="0" eaLnBrk="1" fontAlgn="ctr" latinLnBrk="0" hangingPunct="1"/>
                      <a:r>
                        <a:rPr kumimoji="1" lang="en-US" sz="1000" u="none" strike="noStrike" kern="1200" dirty="0">
                          <a:solidFill>
                            <a:srgbClr val="003399"/>
                          </a:solidFill>
                          <a:effectLst/>
                          <a:latin typeface="Times New Roman" pitchFamily="18" charset="0"/>
                          <a:ea typeface="Meiryo UI" panose="020B0604030504040204" pitchFamily="50" charset="-128"/>
                          <a:cs typeface="Times New Roman" pitchFamily="18" charset="0"/>
                        </a:rPr>
                        <a:t>Select Folder</a:t>
                      </a: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en-US" altLang="ja-JP" sz="1000" u="none" strike="noStrike" kern="1200" smtClean="0">
                          <a:solidFill>
                            <a:srgbClr val="003399"/>
                          </a:solidFill>
                          <a:effectLst/>
                          <a:latin typeface="Times New Roman" pitchFamily="18" charset="0"/>
                          <a:ea typeface="Meiryo UI" panose="020B0604030504040204" pitchFamily="50" charset="-128"/>
                          <a:cs typeface="Times New Roman" pitchFamily="18" charset="0"/>
                        </a:rPr>
                        <a:t>Mở</a:t>
                      </a:r>
                      <a:r>
                        <a:rPr kumimoji="1" lang="en-US" altLang="ja-JP" sz="1000" u="none" strike="noStrike" kern="1200" baseline="0" smtClean="0">
                          <a:solidFill>
                            <a:srgbClr val="003399"/>
                          </a:solidFill>
                          <a:effectLst/>
                          <a:latin typeface="Times New Roman" pitchFamily="18" charset="0"/>
                          <a:ea typeface="Meiryo UI" panose="020B0604030504040204" pitchFamily="50" charset="-128"/>
                          <a:cs typeface="Times New Roman" pitchFamily="18" charset="0"/>
                        </a:rPr>
                        <a:t> dialog box để chọn folder</a:t>
                      </a:r>
                      <a:endParaRPr kumimoji="1" lang="ja-JP" altLang="en-US" sz="1000" u="none" strike="noStrike" kern="1200"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184493017"/>
                  </a:ext>
                </a:extLst>
              </a:tr>
            </a:tbl>
          </a:graphicData>
        </a:graphic>
      </p:graphicFrame>
      <p:sp>
        <p:nvSpPr>
          <p:cNvPr id="8" name="正方形/長方形 7"/>
          <p:cNvSpPr/>
          <p:nvPr/>
        </p:nvSpPr>
        <p:spPr>
          <a:xfrm>
            <a:off x="544978" y="4509120"/>
            <a:ext cx="673582" cy="307777"/>
          </a:xfrm>
          <a:prstGeom prst="rect">
            <a:avLst/>
          </a:prstGeom>
        </p:spPr>
        <p:txBody>
          <a:bodyPr wrap="none">
            <a:spAutoFit/>
          </a:bodyPr>
          <a:lstStyle/>
          <a:p>
            <a:r>
              <a:rPr lang="en-US" altLang="ja-JP" sz="1400" dirty="0">
                <a:solidFill>
                  <a:srgbClr val="003399"/>
                </a:solidFill>
                <a:latin typeface="Times New Roman" pitchFamily="18" charset="0"/>
                <a:ea typeface="Meiryo UI" panose="020B0604030504040204" pitchFamily="50" charset="-128"/>
                <a:cs typeface="Times New Roman" pitchFamily="18" charset="0"/>
              </a:rPr>
              <a:t>Dialog</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12" name="表 11"/>
          <p:cNvGraphicFramePr>
            <a:graphicFrameLocks noGrp="1"/>
          </p:cNvGraphicFramePr>
          <p:nvPr>
            <p:extLst/>
          </p:nvPr>
        </p:nvGraphicFramePr>
        <p:xfrm>
          <a:off x="6876256" y="264072"/>
          <a:ext cx="2060027" cy="565200"/>
        </p:xfrm>
        <a:graphic>
          <a:graphicData uri="http://schemas.openxmlformats.org/drawingml/2006/table">
            <a:tbl>
              <a:tblPr>
                <a:tableStyleId>{5C22544A-7EE6-4342-B048-85BDC9FD1C3A}</a:tableStyleId>
              </a:tblPr>
              <a:tblGrid>
                <a:gridCol w="2060027">
                  <a:extLst>
                    <a:ext uri="{9D8B030D-6E8A-4147-A177-3AD203B41FA5}">
                      <a16:colId xmlns:a16="http://schemas.microsoft.com/office/drawing/2014/main" val="3016889005"/>
                    </a:ext>
                  </a:extLst>
                </a:gridCol>
              </a:tblGrid>
              <a:tr h="142966">
                <a:tc>
                  <a:txBody>
                    <a:bodyPr/>
                    <a:lstStyle/>
                    <a:p>
                      <a:pPr algn="l" fontAlgn="ctr"/>
                      <a:r>
                        <a:rPr lang="en-US" altLang="ja-JP" sz="1000" u="none" strike="noStrike" smtClean="0">
                          <a:solidFill>
                            <a:srgbClr val="003399"/>
                          </a:solidFill>
                          <a:effectLst/>
                          <a:latin typeface="Times New Roman" pitchFamily="18" charset="0"/>
                          <a:ea typeface="Meiryo UI" panose="020B0604030504040204" pitchFamily="50" charset="-128"/>
                          <a:cs typeface="Times New Roman" pitchFamily="18" charset="0"/>
                        </a:rPr>
                        <a:t>Ghi chú</a:t>
                      </a:r>
                      <a:endParaRPr lang="ja-JP" altLang="en-US" sz="1000" b="0" i="0" u="none" strike="noStrike" dirty="0">
                        <a:solidFill>
                          <a:srgbClr val="003399"/>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03225857"/>
                  </a:ext>
                </a:extLst>
              </a:tr>
              <a:tr h="171450">
                <a:tc>
                  <a:txBody>
                    <a:bodyPr/>
                    <a:lstStyle/>
                    <a:p>
                      <a:pPr algn="l" fontAlgn="ctr"/>
                      <a:r>
                        <a:rPr lang="en-US" altLang="ja-JP" sz="1000" u="none" strike="noStrike" smtClean="0">
                          <a:solidFill>
                            <a:srgbClr val="FF0000"/>
                          </a:solidFill>
                          <a:effectLst/>
                          <a:latin typeface="Times New Roman" pitchFamily="18" charset="0"/>
                          <a:ea typeface="Meiryo UI" panose="020B0604030504040204" pitchFamily="50" charset="-128"/>
                          <a:cs typeface="Times New Roman" pitchFamily="18" charset="0"/>
                        </a:rPr>
                        <a:t>Chữ</a:t>
                      </a:r>
                      <a:r>
                        <a:rPr lang="en-US" altLang="ja-JP" sz="1000" u="none" strike="noStrike" baseline="0" smtClean="0">
                          <a:solidFill>
                            <a:srgbClr val="FF0000"/>
                          </a:solidFill>
                          <a:effectLst/>
                          <a:latin typeface="Times New Roman" pitchFamily="18" charset="0"/>
                          <a:ea typeface="Meiryo UI" panose="020B0604030504040204" pitchFamily="50" charset="-128"/>
                          <a:cs typeface="Times New Roman" pitchFamily="18" charset="0"/>
                        </a:rPr>
                        <a:t> đỏ: Tần suất sử dụng cao</a:t>
                      </a:r>
                      <a:endParaRPr lang="en-US" sz="1000" b="0" i="0" u="none" strike="noStrike" dirty="0">
                        <a:solidFill>
                          <a:srgbClr val="FF000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39297398"/>
                  </a:ext>
                </a:extLst>
              </a:tr>
              <a:tr h="171450">
                <a:tc>
                  <a:txBody>
                    <a:bodyPr/>
                    <a:lstStyle/>
                    <a:p>
                      <a:pPr algn="l" fontAlgn="ctr"/>
                      <a:r>
                        <a:rPr lang="en-US" altLang="ja-JP" sz="1000" u="none" strike="noStrike" smtClean="0">
                          <a:solidFill>
                            <a:srgbClr val="00B050"/>
                          </a:solidFill>
                          <a:effectLst/>
                          <a:latin typeface="Times New Roman" pitchFamily="18" charset="0"/>
                          <a:ea typeface="Meiryo UI" panose="020B0604030504040204" pitchFamily="50" charset="-128"/>
                          <a:cs typeface="Times New Roman" pitchFamily="18" charset="0"/>
                        </a:rPr>
                        <a:t>Chữ</a:t>
                      </a:r>
                      <a:r>
                        <a:rPr lang="en-US" altLang="ja-JP" sz="1000" u="none" strike="noStrike" baseline="0" smtClean="0">
                          <a:solidFill>
                            <a:srgbClr val="00B050"/>
                          </a:solidFill>
                          <a:effectLst/>
                          <a:latin typeface="Times New Roman" pitchFamily="18" charset="0"/>
                          <a:ea typeface="Meiryo UI" panose="020B0604030504040204" pitchFamily="50" charset="-128"/>
                          <a:cs typeface="Times New Roman" pitchFamily="18" charset="0"/>
                        </a:rPr>
                        <a:t> xanh: Tần suất sử dụng hơi cao</a:t>
                      </a:r>
                      <a:endParaRPr lang="en-US" sz="1000" b="0" i="0" u="none" strike="noStrike" dirty="0">
                        <a:solidFill>
                          <a:srgbClr val="00B050"/>
                        </a:solidFill>
                        <a:effectLst/>
                        <a:latin typeface="Times New Roman" pitchFamily="18" charset="0"/>
                        <a:ea typeface="Meiryo UI" panose="020B0604030504040204" pitchFamily="50" charset="-128"/>
                        <a:cs typeface="Times New Roman" pitchFamily="18" charset="0"/>
                      </a:endParaRPr>
                    </a:p>
                  </a:txBody>
                  <a:tcPr marL="36000" marR="36000" marT="18000" marB="180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962403824"/>
                  </a:ext>
                </a:extLst>
              </a:tr>
            </a:tbl>
          </a:graphicData>
        </a:graphic>
      </p:graphicFrame>
    </p:spTree>
    <p:extLst>
      <p:ext uri="{BB962C8B-B14F-4D97-AF65-F5344CB8AC3E}">
        <p14:creationId xmlns:p14="http://schemas.microsoft.com/office/powerpoint/2010/main" val="2005275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5</a:t>
            </a:r>
            <a:r>
              <a:rPr lang="ja-JP" altLang="en-US" smtClean="0">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Khái quát về bộ chọn (selector)</a:t>
            </a:r>
            <a:endParaRPr kumimoji="1" lang="ja-JP" altLang="en-US" dirty="0">
              <a:latin typeface="Times New Roman" pitchFamily="18" charset="0"/>
              <a:ea typeface="Meiryo UI" panose="020B0604030504040204" pitchFamily="50" charset="-128"/>
              <a:cs typeface="Times New Roman" pitchFamily="18" charset="0"/>
            </a:endParaRPr>
          </a:p>
        </p:txBody>
      </p:sp>
      <p:sp>
        <p:nvSpPr>
          <p:cNvPr id="3" name="正方形/長方形 2"/>
          <p:cNvSpPr/>
          <p:nvPr/>
        </p:nvSpPr>
        <p:spPr>
          <a:xfrm>
            <a:off x="539750" y="1052736"/>
            <a:ext cx="8208714" cy="523220"/>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Selector là một chuỗi các kí tự để UiPath xác định yếu tố như cửa sổ (window), nút (button)…</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Selector được sử dụng để xác định đối tượng khi sử dụng các lệnh activity</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534451" y="2402786"/>
            <a:ext cx="2420814" cy="1440160"/>
          </a:xfrm>
          <a:prstGeom prst="rect">
            <a:avLst/>
          </a:prstGeom>
        </p:spPr>
      </p:pic>
      <p:sp>
        <p:nvSpPr>
          <p:cNvPr id="12" name="コンテンツ プレースホルダー 2"/>
          <p:cNvSpPr txBox="1">
            <a:spLocks/>
          </p:cNvSpPr>
          <p:nvPr/>
        </p:nvSpPr>
        <p:spPr bwMode="auto">
          <a:xfrm>
            <a:off x="395536" y="1699067"/>
            <a:ext cx="2016224" cy="361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en-US" altLang="ja-JP" smtClean="0">
                <a:latin typeface="Times New Roman" pitchFamily="18" charset="0"/>
                <a:ea typeface="Meiryo UI" panose="020B0604030504040204" pitchFamily="50" charset="-128"/>
                <a:cs typeface="Times New Roman" pitchFamily="18" charset="0"/>
              </a:rPr>
              <a:t>【VD】Notepad</a:t>
            </a:r>
            <a:endParaRPr lang="en-US" altLang="ja-JP" dirty="0" smtClean="0">
              <a:latin typeface="Times New Roman" pitchFamily="18" charset="0"/>
              <a:ea typeface="Meiryo UI" panose="020B0604030504040204" pitchFamily="50" charset="-128"/>
              <a:cs typeface="Times New Roman" pitchFamily="18" charset="0"/>
            </a:endParaRPr>
          </a:p>
          <a:p>
            <a:r>
              <a:rPr lang="ja-JP" altLang="en-US" dirty="0">
                <a:latin typeface="Times New Roman" pitchFamily="18" charset="0"/>
                <a:ea typeface="Meiryo UI" panose="020B0604030504040204" pitchFamily="50" charset="-128"/>
                <a:cs typeface="Times New Roman" pitchFamily="18" charset="0"/>
              </a:rPr>
              <a:t>　</a:t>
            </a:r>
            <a:r>
              <a:rPr lang="ja-JP" altLang="en-US" dirty="0" smtClean="0">
                <a:latin typeface="Times New Roman" pitchFamily="18" charset="0"/>
                <a:ea typeface="Meiryo UI" panose="020B0604030504040204" pitchFamily="50" charset="-128"/>
                <a:cs typeface="Times New Roman" pitchFamily="18" charset="0"/>
              </a:rPr>
              <a:t>　　</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3" cstate="print"/>
          <a:stretch>
            <a:fillRect/>
          </a:stretch>
        </p:blipFill>
        <p:spPr>
          <a:xfrm>
            <a:off x="3419872" y="2413203"/>
            <a:ext cx="4596325" cy="1981090"/>
          </a:xfrm>
          <a:prstGeom prst="rect">
            <a:avLst/>
          </a:prstGeom>
          <a:ln>
            <a:solidFill>
              <a:schemeClr val="tx1"/>
            </a:solidFill>
          </a:ln>
        </p:spPr>
      </p:pic>
      <p:pic>
        <p:nvPicPr>
          <p:cNvPr id="13" name="図 12"/>
          <p:cNvPicPr>
            <a:picLocks noChangeAspect="1"/>
          </p:cNvPicPr>
          <p:nvPr/>
        </p:nvPicPr>
        <p:blipFill>
          <a:blip r:embed="rId4" cstate="print"/>
          <a:stretch>
            <a:fillRect/>
          </a:stretch>
        </p:blipFill>
        <p:spPr>
          <a:xfrm>
            <a:off x="5076056" y="4211955"/>
            <a:ext cx="2880122" cy="2592109"/>
          </a:xfrm>
          <a:prstGeom prst="rect">
            <a:avLst/>
          </a:prstGeom>
        </p:spPr>
      </p:pic>
      <p:sp>
        <p:nvSpPr>
          <p:cNvPr id="14" name="正方形/長方形 13"/>
          <p:cNvSpPr/>
          <p:nvPr/>
        </p:nvSpPr>
        <p:spPr bwMode="auto">
          <a:xfrm>
            <a:off x="7778323" y="3466525"/>
            <a:ext cx="144016" cy="14401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5" name="正方形/長方形 14"/>
          <p:cNvSpPr/>
          <p:nvPr/>
        </p:nvSpPr>
        <p:spPr bwMode="auto">
          <a:xfrm>
            <a:off x="5190260" y="5772402"/>
            <a:ext cx="2621901" cy="60934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17" name="カギ線コネクタ 16"/>
          <p:cNvCxnSpPr>
            <a:stCxn id="14" idx="3"/>
            <a:endCxn id="15" idx="3"/>
          </p:cNvCxnSpPr>
          <p:nvPr/>
        </p:nvCxnSpPr>
        <p:spPr>
          <a:xfrm flipH="1">
            <a:off x="7812161" y="3538533"/>
            <a:ext cx="110178" cy="2538543"/>
          </a:xfrm>
          <a:prstGeom prst="bentConnector3">
            <a:avLst>
              <a:gd name="adj1" fmla="val -2074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p:cNvSpPr txBox="1">
            <a:spLocks/>
          </p:cNvSpPr>
          <p:nvPr/>
        </p:nvSpPr>
        <p:spPr bwMode="auto">
          <a:xfrm>
            <a:off x="755576" y="1936619"/>
            <a:ext cx="6264696" cy="361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en-US" altLang="ja-JP" smtClean="0">
                <a:latin typeface="Times New Roman" pitchFamily="18" charset="0"/>
                <a:ea typeface="Meiryo UI" panose="020B0604030504040204" pitchFamily="50" charset="-128"/>
                <a:cs typeface="Times New Roman" pitchFamily="18" charset="0"/>
              </a:rPr>
              <a:t>Process nhập văn bản vào Notepad bằng activity Type into</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sp>
        <p:nvSpPr>
          <p:cNvPr id="29" name="正方形/長方形 28"/>
          <p:cNvSpPr/>
          <p:nvPr/>
        </p:nvSpPr>
        <p:spPr bwMode="auto">
          <a:xfrm>
            <a:off x="3731414" y="3719600"/>
            <a:ext cx="1458845" cy="3775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8" name="四角形吹き出し 17"/>
          <p:cNvSpPr/>
          <p:nvPr/>
        </p:nvSpPr>
        <p:spPr bwMode="auto">
          <a:xfrm>
            <a:off x="6120312" y="1779095"/>
            <a:ext cx="2520000" cy="719410"/>
          </a:xfrm>
          <a:prstGeom prst="wedgeRectCallout">
            <a:avLst>
              <a:gd name="adj1" fmla="val 19446"/>
              <a:gd name="adj2" fmla="val 178687"/>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Xác nhận và edit selector</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Có thể xác nhận và edit selector bằng cách kích Target trên bảng Properties →Selector.</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9" name="四角形吹き出し 18"/>
          <p:cNvSpPr/>
          <p:nvPr/>
        </p:nvSpPr>
        <p:spPr bwMode="auto">
          <a:xfrm>
            <a:off x="679412" y="4832044"/>
            <a:ext cx="3952103" cy="868646"/>
          </a:xfrm>
          <a:prstGeom prst="wedgeRectCallout">
            <a:avLst>
              <a:gd name="adj1" fmla="val 64523"/>
              <a:gd name="adj2" fmla="val -21780"/>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Edit yếu tố</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Nếu OFF checkbox, thêm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a:solidFill>
                  <a:srgbClr val="003399"/>
                </a:solidFill>
                <a:latin typeface="Times New Roman" pitchFamily="18" charset="0"/>
                <a:ea typeface="Meiryo UI" panose="020B0604030504040204" pitchFamily="50" charset="-128"/>
                <a:cs typeface="Times New Roman" pitchFamily="18" charset="0"/>
              </a:rPr>
              <a:t>omit</a:t>
            </a:r>
            <a:r>
              <a:rPr lang="en-US" altLang="ja-JP" sz="1200">
                <a:solidFill>
                  <a:srgbClr val="003399"/>
                </a:solidFill>
                <a:latin typeface="Times New Roman" pitchFamily="18" charset="0"/>
                <a:ea typeface="Meiryo UI" panose="020B0604030504040204" pitchFamily="50" charset="-128"/>
                <a:cs typeface="Times New Roman" pitchFamily="18" charset="0"/>
              </a:rPr>
              <a:t>:</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vào vị trí đối tượng thì vị trí đó sẽ bị bỏ qua.  Ngoài ra, có thể edit nội dung nếu kích vào tên các yếu tố</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1" name="四角形吹き出し 20"/>
          <p:cNvSpPr/>
          <p:nvPr/>
        </p:nvSpPr>
        <p:spPr bwMode="auto">
          <a:xfrm>
            <a:off x="669405" y="5778736"/>
            <a:ext cx="3962110" cy="719410"/>
          </a:xfrm>
          <a:prstGeom prst="wedgeRectCallout">
            <a:avLst>
              <a:gd name="adj1" fmla="val 63760"/>
              <a:gd name="adj2" fmla="val 1598"/>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Edit selector</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Phần này sẽ trở thành selector được sử dụng cho activity</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2" name="四角形吹き出し 21"/>
          <p:cNvSpPr/>
          <p:nvPr/>
        </p:nvSpPr>
        <p:spPr bwMode="auto">
          <a:xfrm>
            <a:off x="679413" y="4023552"/>
            <a:ext cx="2520000" cy="719410"/>
          </a:xfrm>
          <a:prstGeom prst="wedgeRectCallout">
            <a:avLst>
              <a:gd name="adj1" fmla="val 70817"/>
              <a:gd name="adj2" fmla="val -54099"/>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Cài đặt selector</a:t>
            </a: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Được cài đặt tự động bằng cách thiết lập yếu tố từ</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indicate on screen</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543373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6</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Cập nhật selector</a:t>
            </a:r>
            <a:endParaRPr kumimoji="1" lang="ja-JP" altLang="en-US" dirty="0">
              <a:latin typeface="Times New Roman" pitchFamily="18" charset="0"/>
              <a:cs typeface="Times New Roman" pitchFamily="18" charset="0"/>
            </a:endParaRPr>
          </a:p>
        </p:txBody>
      </p:sp>
      <p:sp>
        <p:nvSpPr>
          <p:cNvPr id="3" name="正方形/長方形 2"/>
          <p:cNvSpPr/>
          <p:nvPr/>
        </p:nvSpPr>
        <p:spPr>
          <a:xfrm>
            <a:off x="539750" y="1052736"/>
            <a:ext cx="8208714" cy="738664"/>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Có những trường hợp automation không hoạt động bình thường cho dù đã cài đặt selector tự động từ activity. Trong những trường hợp như thế này, cần phải tiến hành sửa nội dung của selector. Trong UiPath, hầu hết activity đều sử dụng selector, nên trong trường hợp phát sinh lỗi hãy kiểm tra selector.</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コンテンツ プレースホルダー 2"/>
          <p:cNvSpPr txBox="1">
            <a:spLocks/>
          </p:cNvSpPr>
          <p:nvPr/>
        </p:nvSpPr>
        <p:spPr bwMode="auto">
          <a:xfrm>
            <a:off x="467544" y="1988840"/>
            <a:ext cx="2952328" cy="3532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en-US" altLang="ja-JP" smtClean="0">
                <a:latin typeface="Times New Roman" pitchFamily="18" charset="0"/>
                <a:ea typeface="Meiryo UI" panose="020B0604030504040204" pitchFamily="50" charset="-128"/>
                <a:cs typeface="Times New Roman" pitchFamily="18" charset="0"/>
              </a:rPr>
              <a:t>【VD】 Ví dụ NG: Tên tiêu đề</a:t>
            </a:r>
            <a:endParaRPr lang="ja-JP" altLang="en-US" dirty="0">
              <a:latin typeface="Times New Roman" pitchFamily="18" charset="0"/>
              <a:ea typeface="Meiryo UI" panose="020B0604030504040204" pitchFamily="50" charset="-128"/>
              <a:cs typeface="Times New Roman" pitchFamily="18" charset="0"/>
            </a:endParaRPr>
          </a:p>
        </p:txBody>
      </p:sp>
      <p:pic>
        <p:nvPicPr>
          <p:cNvPr id="6" name="図 5"/>
          <p:cNvPicPr>
            <a:picLocks noChangeAspect="1"/>
          </p:cNvPicPr>
          <p:nvPr/>
        </p:nvPicPr>
        <p:blipFill>
          <a:blip r:embed="rId2" cstate="print"/>
          <a:stretch>
            <a:fillRect/>
          </a:stretch>
        </p:blipFill>
        <p:spPr>
          <a:xfrm>
            <a:off x="546576" y="2636912"/>
            <a:ext cx="2971800" cy="1809750"/>
          </a:xfrm>
          <a:prstGeom prst="rect">
            <a:avLst/>
          </a:prstGeom>
        </p:spPr>
      </p:pic>
      <p:pic>
        <p:nvPicPr>
          <p:cNvPr id="8" name="図 7"/>
          <p:cNvPicPr>
            <a:picLocks noChangeAspect="1"/>
          </p:cNvPicPr>
          <p:nvPr/>
        </p:nvPicPr>
        <p:blipFill>
          <a:blip r:embed="rId3" cstate="print"/>
          <a:stretch>
            <a:fillRect/>
          </a:stretch>
        </p:blipFill>
        <p:spPr>
          <a:xfrm>
            <a:off x="4579024" y="2658819"/>
            <a:ext cx="2971800" cy="1809750"/>
          </a:xfrm>
          <a:prstGeom prst="rect">
            <a:avLst/>
          </a:prstGeom>
        </p:spPr>
      </p:pic>
      <p:sp>
        <p:nvSpPr>
          <p:cNvPr id="9" name="テキスト ボックス 8"/>
          <p:cNvSpPr txBox="1"/>
          <p:nvPr/>
        </p:nvSpPr>
        <p:spPr>
          <a:xfrm>
            <a:off x="467544" y="2329135"/>
            <a:ext cx="1294072"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[Trước khi lưu]</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2" name="テキスト ボックス 21"/>
          <p:cNvSpPr txBox="1"/>
          <p:nvPr/>
        </p:nvSpPr>
        <p:spPr>
          <a:xfrm>
            <a:off x="4579024" y="2329134"/>
            <a:ext cx="1128835"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[Sau khi lưu]</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0" name="正方形/長方形 9"/>
          <p:cNvSpPr/>
          <p:nvPr/>
        </p:nvSpPr>
        <p:spPr>
          <a:xfrm>
            <a:off x="323528" y="4741492"/>
            <a:ext cx="3960440" cy="276999"/>
          </a:xfrm>
          <a:prstGeom prst="rect">
            <a:avLst/>
          </a:prstGeom>
          <a:solidFill>
            <a:schemeClr val="accent1">
              <a:lumMod val="75000"/>
            </a:schemeClr>
          </a:solidFill>
        </p:spPr>
        <p:txBody>
          <a:bodyPr wrap="square">
            <a:spAutoFit/>
          </a:bodyPr>
          <a:lstStyle/>
          <a:p>
            <a:r>
              <a:rPr lang="en-US" altLang="ja-JP" sz="1200" dirty="0">
                <a:solidFill>
                  <a:srgbClr val="003399"/>
                </a:solidFill>
                <a:latin typeface="Times New Roman" pitchFamily="18" charset="0"/>
                <a:cs typeface="Times New Roman" pitchFamily="18" charset="0"/>
              </a:rPr>
              <a:t>&lt;</a:t>
            </a:r>
            <a:r>
              <a:rPr lang="en-US" altLang="ja-JP" sz="1200" dirty="0" err="1">
                <a:solidFill>
                  <a:srgbClr val="003399"/>
                </a:solidFill>
                <a:latin typeface="Times New Roman" pitchFamily="18" charset="0"/>
                <a:cs typeface="Times New Roman" pitchFamily="18" charset="0"/>
              </a:rPr>
              <a:t>wnd</a:t>
            </a:r>
            <a:r>
              <a:rPr lang="en-US" altLang="ja-JP" sz="1200" dirty="0">
                <a:solidFill>
                  <a:srgbClr val="003399"/>
                </a:solidFill>
                <a:latin typeface="Times New Roman" pitchFamily="18" charset="0"/>
                <a:cs typeface="Times New Roman" pitchFamily="18" charset="0"/>
              </a:rPr>
              <a:t> app='notepad.exe' </a:t>
            </a:r>
            <a:r>
              <a:rPr lang="en-US" altLang="ja-JP" sz="1200" dirty="0" err="1">
                <a:solidFill>
                  <a:srgbClr val="003399"/>
                </a:solidFill>
                <a:latin typeface="Times New Roman" pitchFamily="18" charset="0"/>
                <a:cs typeface="Times New Roman" pitchFamily="18" charset="0"/>
              </a:rPr>
              <a:t>cls</a:t>
            </a:r>
            <a:r>
              <a:rPr lang="en-US" altLang="ja-JP" sz="1200" dirty="0">
                <a:solidFill>
                  <a:srgbClr val="003399"/>
                </a:solidFill>
                <a:latin typeface="Times New Roman" pitchFamily="18" charset="0"/>
                <a:cs typeface="Times New Roman" pitchFamily="18" charset="0"/>
              </a:rPr>
              <a:t>='Notepad' title='</a:t>
            </a:r>
            <a:r>
              <a:rPr lang="ja-JP" altLang="en-US" sz="1200" dirty="0">
                <a:solidFill>
                  <a:srgbClr val="003399"/>
                </a:solidFill>
                <a:latin typeface="Times New Roman" pitchFamily="18" charset="0"/>
                <a:cs typeface="Times New Roman" pitchFamily="18" charset="0"/>
              </a:rPr>
              <a:t>無題 </a:t>
            </a:r>
            <a:r>
              <a:rPr lang="en-US" altLang="ja-JP" sz="1200" dirty="0">
                <a:solidFill>
                  <a:srgbClr val="003399"/>
                </a:solidFill>
                <a:latin typeface="Times New Roman" pitchFamily="18" charset="0"/>
                <a:cs typeface="Times New Roman" pitchFamily="18" charset="0"/>
              </a:rPr>
              <a:t>- </a:t>
            </a:r>
            <a:r>
              <a:rPr lang="ja-JP" altLang="en-US" sz="1200" dirty="0">
                <a:solidFill>
                  <a:srgbClr val="003399"/>
                </a:solidFill>
                <a:latin typeface="Times New Roman" pitchFamily="18" charset="0"/>
                <a:cs typeface="Times New Roman" pitchFamily="18" charset="0"/>
              </a:rPr>
              <a:t>メモ帳</a:t>
            </a:r>
            <a:r>
              <a:rPr lang="en-US" altLang="ja-JP" sz="1200" dirty="0">
                <a:solidFill>
                  <a:srgbClr val="003399"/>
                </a:solidFill>
                <a:latin typeface="Times New Roman" pitchFamily="18" charset="0"/>
                <a:cs typeface="Times New Roman" pitchFamily="18" charset="0"/>
              </a:rPr>
              <a:t>' /&gt;</a:t>
            </a:r>
            <a:endParaRPr lang="ja-JP" altLang="en-US" sz="1200" dirty="0">
              <a:solidFill>
                <a:srgbClr val="003399"/>
              </a:solidFill>
              <a:latin typeface="Times New Roman" pitchFamily="18" charset="0"/>
              <a:cs typeface="Times New Roman" pitchFamily="18" charset="0"/>
            </a:endParaRPr>
          </a:p>
        </p:txBody>
      </p:sp>
      <p:sp>
        <p:nvSpPr>
          <p:cNvPr id="24" name="正方形/長方形 23"/>
          <p:cNvSpPr/>
          <p:nvPr/>
        </p:nvSpPr>
        <p:spPr>
          <a:xfrm>
            <a:off x="4579024" y="4732953"/>
            <a:ext cx="4025424" cy="276999"/>
          </a:xfrm>
          <a:prstGeom prst="rect">
            <a:avLst/>
          </a:prstGeom>
          <a:solidFill>
            <a:schemeClr val="accent1">
              <a:lumMod val="75000"/>
            </a:schemeClr>
          </a:solidFill>
        </p:spPr>
        <p:txBody>
          <a:bodyPr wrap="square">
            <a:spAutoFit/>
          </a:bodyPr>
          <a:lstStyle/>
          <a:p>
            <a:r>
              <a:rPr lang="en-US" altLang="ja-JP" sz="1200" dirty="0">
                <a:solidFill>
                  <a:srgbClr val="003399"/>
                </a:solidFill>
                <a:latin typeface="Times New Roman" pitchFamily="18" charset="0"/>
                <a:cs typeface="Times New Roman" pitchFamily="18" charset="0"/>
              </a:rPr>
              <a:t>&lt;</a:t>
            </a:r>
            <a:r>
              <a:rPr lang="en-US" altLang="ja-JP" sz="1200" dirty="0" err="1">
                <a:solidFill>
                  <a:srgbClr val="003399"/>
                </a:solidFill>
                <a:latin typeface="Times New Roman" pitchFamily="18" charset="0"/>
                <a:cs typeface="Times New Roman" pitchFamily="18" charset="0"/>
              </a:rPr>
              <a:t>wnd</a:t>
            </a:r>
            <a:r>
              <a:rPr lang="en-US" altLang="ja-JP" sz="1200" dirty="0">
                <a:solidFill>
                  <a:srgbClr val="003399"/>
                </a:solidFill>
                <a:latin typeface="Times New Roman" pitchFamily="18" charset="0"/>
                <a:cs typeface="Times New Roman" pitchFamily="18" charset="0"/>
              </a:rPr>
              <a:t> app='notepad.exe' </a:t>
            </a:r>
            <a:r>
              <a:rPr lang="en-US" altLang="ja-JP" sz="1200" dirty="0" err="1">
                <a:solidFill>
                  <a:srgbClr val="003399"/>
                </a:solidFill>
                <a:latin typeface="Times New Roman" pitchFamily="18" charset="0"/>
                <a:cs typeface="Times New Roman" pitchFamily="18" charset="0"/>
              </a:rPr>
              <a:t>cls</a:t>
            </a:r>
            <a:r>
              <a:rPr lang="en-US" altLang="ja-JP" sz="1200" dirty="0">
                <a:solidFill>
                  <a:srgbClr val="003399"/>
                </a:solidFill>
                <a:latin typeface="Times New Roman" pitchFamily="18" charset="0"/>
                <a:cs typeface="Times New Roman" pitchFamily="18" charset="0"/>
              </a:rPr>
              <a:t>='Notepad' title='</a:t>
            </a:r>
            <a:r>
              <a:rPr lang="ja-JP" altLang="en-US" sz="1200" dirty="0">
                <a:solidFill>
                  <a:srgbClr val="003399"/>
                </a:solidFill>
                <a:latin typeface="Times New Roman" pitchFamily="18" charset="0"/>
                <a:cs typeface="Times New Roman" pitchFamily="18" charset="0"/>
              </a:rPr>
              <a:t>無題 </a:t>
            </a:r>
            <a:r>
              <a:rPr lang="en-US" altLang="ja-JP" sz="1200" dirty="0">
                <a:solidFill>
                  <a:srgbClr val="003399"/>
                </a:solidFill>
                <a:latin typeface="Times New Roman" pitchFamily="18" charset="0"/>
                <a:cs typeface="Times New Roman" pitchFamily="18" charset="0"/>
              </a:rPr>
              <a:t>- </a:t>
            </a:r>
            <a:r>
              <a:rPr lang="ja-JP" altLang="en-US" sz="1200" dirty="0">
                <a:solidFill>
                  <a:srgbClr val="003399"/>
                </a:solidFill>
                <a:latin typeface="Times New Roman" pitchFamily="18" charset="0"/>
                <a:cs typeface="Times New Roman" pitchFamily="18" charset="0"/>
              </a:rPr>
              <a:t>メモ帳</a:t>
            </a:r>
            <a:r>
              <a:rPr lang="en-US" altLang="ja-JP" sz="1200" dirty="0">
                <a:solidFill>
                  <a:srgbClr val="003399"/>
                </a:solidFill>
                <a:latin typeface="Times New Roman" pitchFamily="18" charset="0"/>
                <a:cs typeface="Times New Roman" pitchFamily="18" charset="0"/>
              </a:rPr>
              <a:t>' /&gt;</a:t>
            </a:r>
            <a:endParaRPr lang="ja-JP" altLang="en-US" sz="1200" dirty="0">
              <a:solidFill>
                <a:srgbClr val="003399"/>
              </a:solidFill>
              <a:latin typeface="Times New Roman" pitchFamily="18" charset="0"/>
              <a:cs typeface="Times New Roman" pitchFamily="18" charset="0"/>
            </a:endParaRPr>
          </a:p>
        </p:txBody>
      </p:sp>
      <p:sp>
        <p:nvSpPr>
          <p:cNvPr id="25" name="テキスト ボックス 24"/>
          <p:cNvSpPr txBox="1"/>
          <p:nvPr/>
        </p:nvSpPr>
        <p:spPr>
          <a:xfrm>
            <a:off x="525155" y="4433715"/>
            <a:ext cx="1851789"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[Seletor dòng thứ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nhất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8" name="正方形/長方形 27"/>
          <p:cNvSpPr/>
          <p:nvPr/>
        </p:nvSpPr>
        <p:spPr bwMode="auto">
          <a:xfrm>
            <a:off x="3026157" y="4741492"/>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6" name="テキスト ボックス 15"/>
          <p:cNvSpPr txBox="1"/>
          <p:nvPr/>
        </p:nvSpPr>
        <p:spPr>
          <a:xfrm>
            <a:off x="1645750" y="5569495"/>
            <a:ext cx="1212191" cy="307777"/>
          </a:xfrm>
          <a:prstGeom prst="rect">
            <a:avLst/>
          </a:prstGeom>
          <a:noFill/>
        </p:spPr>
        <p:txBody>
          <a:bodyPr wrap="non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Thao tác đúng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3" name="テキスト ボックス 32"/>
          <p:cNvSpPr txBox="1"/>
          <p:nvPr/>
        </p:nvSpPr>
        <p:spPr>
          <a:xfrm>
            <a:off x="5999601" y="5517232"/>
            <a:ext cx="433132"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Lỗi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4" name="正方形/長方形 33"/>
          <p:cNvSpPr/>
          <p:nvPr/>
        </p:nvSpPr>
        <p:spPr bwMode="auto">
          <a:xfrm>
            <a:off x="572351" y="2636911"/>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7" name="正方形/長方形 36"/>
          <p:cNvSpPr/>
          <p:nvPr/>
        </p:nvSpPr>
        <p:spPr bwMode="auto">
          <a:xfrm>
            <a:off x="4702474" y="2653402"/>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8" name="正方形/長方形 37"/>
          <p:cNvSpPr/>
          <p:nvPr/>
        </p:nvSpPr>
        <p:spPr bwMode="auto">
          <a:xfrm>
            <a:off x="7267605" y="4738288"/>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9" name="テキスト ボックス 38"/>
          <p:cNvSpPr txBox="1"/>
          <p:nvPr/>
        </p:nvSpPr>
        <p:spPr>
          <a:xfrm>
            <a:off x="5442342" y="6361583"/>
            <a:ext cx="1372492" cy="307777"/>
          </a:xfrm>
          <a:prstGeom prst="rect">
            <a:avLst/>
          </a:prstGeom>
          <a:noFill/>
          <a:ln>
            <a:solidFill>
              <a:srgbClr val="0000CC"/>
            </a:solidFill>
          </a:ln>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Cần sửa selector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7" name="下矢印 26"/>
          <p:cNvSpPr/>
          <p:nvPr/>
        </p:nvSpPr>
        <p:spPr bwMode="auto">
          <a:xfrm>
            <a:off x="1906037" y="5097556"/>
            <a:ext cx="382239" cy="431530"/>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9" name="下矢印 28"/>
          <p:cNvSpPr/>
          <p:nvPr/>
        </p:nvSpPr>
        <p:spPr bwMode="auto">
          <a:xfrm>
            <a:off x="6091773" y="5089862"/>
            <a:ext cx="382239" cy="431530"/>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0" name="下矢印 29"/>
          <p:cNvSpPr/>
          <p:nvPr/>
        </p:nvSpPr>
        <p:spPr bwMode="auto">
          <a:xfrm>
            <a:off x="6102792" y="5812907"/>
            <a:ext cx="382239" cy="431530"/>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1" name="四角形吹き出し 30"/>
          <p:cNvSpPr/>
          <p:nvPr/>
        </p:nvSpPr>
        <p:spPr bwMode="auto">
          <a:xfrm>
            <a:off x="6778295" y="5317495"/>
            <a:ext cx="2200339" cy="504000"/>
          </a:xfrm>
          <a:prstGeom prst="wedgeRectCallout">
            <a:avLst>
              <a:gd name="adj1" fmla="val -21636"/>
              <a:gd name="adj2" fmla="val -107101"/>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Sau khi lưu, tiêu đề đã bị thay đổi nên phát sinh lỗi hoạt động</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41" name="四角形吹き出し 40"/>
          <p:cNvSpPr/>
          <p:nvPr/>
        </p:nvSpPr>
        <p:spPr bwMode="auto">
          <a:xfrm>
            <a:off x="2843808" y="5327965"/>
            <a:ext cx="1512168" cy="504000"/>
          </a:xfrm>
          <a:prstGeom prst="wedgeRectCallout">
            <a:avLst>
              <a:gd name="adj1" fmla="val -21636"/>
              <a:gd name="adj2" fmla="val -107101"/>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Tiêu đề đúng theeo thao tác bình thường</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387673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6</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Cập nhật Selector (Tiếp)</a:t>
            </a:r>
            <a:endParaRPr kumimoji="1" lang="ja-JP" altLang="en-US" dirty="0">
              <a:latin typeface="Times New Roman" pitchFamily="18" charset="0"/>
              <a:cs typeface="Times New Roman" pitchFamily="18" charset="0"/>
            </a:endParaRPr>
          </a:p>
        </p:txBody>
      </p:sp>
      <p:pic>
        <p:nvPicPr>
          <p:cNvPr id="8" name="図 7"/>
          <p:cNvPicPr>
            <a:picLocks noChangeAspect="1"/>
          </p:cNvPicPr>
          <p:nvPr/>
        </p:nvPicPr>
        <p:blipFill>
          <a:blip r:embed="rId2" cstate="print"/>
          <a:stretch>
            <a:fillRect/>
          </a:stretch>
        </p:blipFill>
        <p:spPr>
          <a:xfrm>
            <a:off x="539750" y="1619250"/>
            <a:ext cx="2971800" cy="1809750"/>
          </a:xfrm>
          <a:prstGeom prst="rect">
            <a:avLst/>
          </a:prstGeom>
        </p:spPr>
      </p:pic>
      <p:sp>
        <p:nvSpPr>
          <p:cNvPr id="24" name="正方形/長方形 23"/>
          <p:cNvSpPr/>
          <p:nvPr/>
        </p:nvSpPr>
        <p:spPr>
          <a:xfrm>
            <a:off x="4480992" y="1527175"/>
            <a:ext cx="3672408"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app='notepad.exe' </a:t>
            </a:r>
            <a:r>
              <a:rPr lang="en-US" altLang="ja-JP" sz="1200" dirty="0" err="1">
                <a:latin typeface="Times New Roman" pitchFamily="18" charset="0"/>
                <a:cs typeface="Times New Roman" pitchFamily="18" charset="0"/>
              </a:rPr>
              <a:t>cls</a:t>
            </a:r>
            <a:r>
              <a:rPr lang="en-US" altLang="ja-JP" sz="1200" dirty="0">
                <a:latin typeface="Times New Roman" pitchFamily="18" charset="0"/>
                <a:cs typeface="Times New Roman" pitchFamily="18" charset="0"/>
              </a:rPr>
              <a:t>='Notepad' title='</a:t>
            </a:r>
            <a:r>
              <a:rPr lang="ja-JP" altLang="en-US" sz="1200" dirty="0">
                <a:latin typeface="Times New Roman" pitchFamily="18" charset="0"/>
                <a:cs typeface="Times New Roman" pitchFamily="18" charset="0"/>
              </a:rPr>
              <a:t>無題 </a:t>
            </a:r>
            <a:r>
              <a:rPr lang="en-US" altLang="ja-JP" sz="1200" dirty="0">
                <a:latin typeface="Times New Roman" pitchFamily="18" charset="0"/>
                <a:cs typeface="Times New Roman" pitchFamily="18" charset="0"/>
              </a:rPr>
              <a:t>- </a:t>
            </a:r>
            <a:r>
              <a:rPr lang="ja-JP" altLang="en-US" sz="1200" dirty="0">
                <a:latin typeface="Times New Roman" pitchFamily="18" charset="0"/>
                <a:cs typeface="Times New Roman" pitchFamily="18" charset="0"/>
              </a:rPr>
              <a:t>メモ帳</a:t>
            </a:r>
            <a:r>
              <a:rPr lang="en-US" altLang="ja-JP" sz="1200" dirty="0">
                <a:latin typeface="Times New Roman" pitchFamily="18" charset="0"/>
                <a:cs typeface="Times New Roman" pitchFamily="18" charset="0"/>
              </a:rPr>
              <a:t>' /&gt;</a:t>
            </a:r>
            <a:endParaRPr lang="ja-JP" altLang="en-US" sz="1200" dirty="0">
              <a:latin typeface="Times New Roman" pitchFamily="18" charset="0"/>
              <a:cs typeface="Times New Roman" pitchFamily="18" charset="0"/>
            </a:endParaRPr>
          </a:p>
        </p:txBody>
      </p:sp>
      <p:sp>
        <p:nvSpPr>
          <p:cNvPr id="38" name="正方形/長方形 37"/>
          <p:cNvSpPr/>
          <p:nvPr/>
        </p:nvSpPr>
        <p:spPr bwMode="auto">
          <a:xfrm>
            <a:off x="6948264" y="1556975"/>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6" name="正方形/長方形 25"/>
          <p:cNvSpPr/>
          <p:nvPr/>
        </p:nvSpPr>
        <p:spPr>
          <a:xfrm>
            <a:off x="539750" y="1052736"/>
            <a:ext cx="8208714"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Có 1 vài phương pháp sửa selector</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7" name="テキスト ボックス 26"/>
          <p:cNvSpPr txBox="1"/>
          <p:nvPr/>
        </p:nvSpPr>
        <p:spPr>
          <a:xfrm>
            <a:off x="4423275" y="1196752"/>
            <a:ext cx="1475212"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[Trước chỉnh sửa]</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9" name="テキスト ボックス 28"/>
          <p:cNvSpPr txBox="1"/>
          <p:nvPr/>
        </p:nvSpPr>
        <p:spPr>
          <a:xfrm>
            <a:off x="4367413" y="2041103"/>
            <a:ext cx="2124299"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[Cách 1</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Khớp hoàn toàn</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0" name="正方形/長方形 29"/>
          <p:cNvSpPr/>
          <p:nvPr/>
        </p:nvSpPr>
        <p:spPr>
          <a:xfrm>
            <a:off x="4484389" y="2319263"/>
            <a:ext cx="3672408"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app='notepad.exe' </a:t>
            </a:r>
            <a:r>
              <a:rPr lang="en-US" altLang="ja-JP" sz="1200" dirty="0" err="1">
                <a:latin typeface="Times New Roman" pitchFamily="18" charset="0"/>
                <a:cs typeface="Times New Roman" pitchFamily="18" charset="0"/>
              </a:rPr>
              <a:t>cls</a:t>
            </a:r>
            <a:r>
              <a:rPr lang="en-US" altLang="ja-JP" sz="1200" dirty="0">
                <a:latin typeface="Times New Roman" pitchFamily="18" charset="0"/>
                <a:cs typeface="Times New Roman" pitchFamily="18" charset="0"/>
              </a:rPr>
              <a:t>='Notepad' title='test.txt - </a:t>
            </a:r>
            <a:r>
              <a:rPr lang="ja-JP" altLang="en-US" sz="1200" dirty="0">
                <a:latin typeface="Times New Roman" pitchFamily="18" charset="0"/>
                <a:cs typeface="Times New Roman" pitchFamily="18" charset="0"/>
              </a:rPr>
              <a:t>メモ帳</a:t>
            </a:r>
            <a:r>
              <a:rPr lang="en-US" altLang="ja-JP" sz="1200" dirty="0">
                <a:latin typeface="Times New Roman" pitchFamily="18" charset="0"/>
                <a:cs typeface="Times New Roman" pitchFamily="18" charset="0"/>
              </a:rPr>
              <a:t>'</a:t>
            </a:r>
            <a:r>
              <a:rPr lang="ja-JP" altLang="en-US" sz="1200" dirty="0">
                <a:latin typeface="Times New Roman" pitchFamily="18" charset="0"/>
                <a:cs typeface="Times New Roman" pitchFamily="18" charset="0"/>
              </a:rPr>
              <a:t> </a:t>
            </a:r>
            <a:r>
              <a:rPr lang="en-US" altLang="ja-JP" sz="1200" dirty="0">
                <a:latin typeface="Times New Roman" pitchFamily="18" charset="0"/>
                <a:cs typeface="Times New Roman" pitchFamily="18" charset="0"/>
              </a:rPr>
              <a:t>/&gt;</a:t>
            </a:r>
            <a:endParaRPr lang="ja-JP" altLang="en-US" sz="1200" dirty="0">
              <a:latin typeface="Times New Roman" pitchFamily="18" charset="0"/>
              <a:cs typeface="Times New Roman" pitchFamily="18" charset="0"/>
            </a:endParaRPr>
          </a:p>
        </p:txBody>
      </p:sp>
      <p:sp>
        <p:nvSpPr>
          <p:cNvPr id="31" name="正方形/長方形 30"/>
          <p:cNvSpPr/>
          <p:nvPr/>
        </p:nvSpPr>
        <p:spPr bwMode="auto">
          <a:xfrm>
            <a:off x="6976720" y="2348880"/>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1" name="テキスト ボックス 40"/>
          <p:cNvSpPr txBox="1"/>
          <p:nvPr/>
        </p:nvSpPr>
        <p:spPr>
          <a:xfrm>
            <a:off x="4377164" y="2924944"/>
            <a:ext cx="2558714" cy="523220"/>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[Cách 2</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Không khớp hoàn toàn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(Kí tự đại diện – wildcards)</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42" name="正方形/長方形 41"/>
          <p:cNvSpPr/>
          <p:nvPr/>
        </p:nvSpPr>
        <p:spPr>
          <a:xfrm>
            <a:off x="4486255" y="3491360"/>
            <a:ext cx="3672408"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a:t>
            </a:r>
            <a:r>
              <a:rPr lang="en-US" altLang="ja-JP" sz="1200" dirty="0" smtClean="0">
                <a:latin typeface="Times New Roman" pitchFamily="18" charset="0"/>
                <a:cs typeface="Times New Roman" pitchFamily="18" charset="0"/>
              </a:rPr>
              <a:t>=‘notepad.exe’ </a:t>
            </a:r>
            <a:r>
              <a:rPr lang="en-US" altLang="ja-JP" sz="1200" dirty="0" err="1">
                <a:latin typeface="Times New Roman" pitchFamily="18" charset="0"/>
                <a:cs typeface="Times New Roman" pitchFamily="18" charset="0"/>
              </a:rPr>
              <a:t>cls</a:t>
            </a:r>
            <a:r>
              <a:rPr lang="en-US" altLang="ja-JP" sz="1200" dirty="0" smtClean="0">
                <a:latin typeface="Times New Roman" pitchFamily="18" charset="0"/>
                <a:cs typeface="Times New Roman" pitchFamily="18" charset="0"/>
              </a:rPr>
              <a:t>=‘Notepad’ </a:t>
            </a:r>
            <a:r>
              <a:rPr lang="en-US" altLang="ja-JP" sz="1200" dirty="0">
                <a:latin typeface="Times New Roman" pitchFamily="18" charset="0"/>
                <a:cs typeface="Times New Roman" pitchFamily="18" charset="0"/>
              </a:rPr>
              <a:t>title</a:t>
            </a:r>
            <a:r>
              <a:rPr lang="en-US" altLang="ja-JP" sz="1200" dirty="0" smtClean="0">
                <a:latin typeface="Times New Roman" pitchFamily="18" charset="0"/>
                <a:cs typeface="Times New Roman" pitchFamily="18" charset="0"/>
              </a:rPr>
              <a:t>=‘</a:t>
            </a:r>
            <a:r>
              <a:rPr lang="ja-JP" altLang="en-US" sz="1200" dirty="0" smtClean="0">
                <a:latin typeface="Times New Roman" pitchFamily="18" charset="0"/>
                <a:cs typeface="Times New Roman" pitchFamily="18" charset="0"/>
              </a:rPr>
              <a:t>*</a:t>
            </a:r>
            <a:r>
              <a:rPr lang="en-US" altLang="ja-JP" sz="1200" dirty="0" smtClean="0">
                <a:latin typeface="Times New Roman" pitchFamily="18" charset="0"/>
                <a:cs typeface="Times New Roman" pitchFamily="18" charset="0"/>
              </a:rPr>
              <a:t>- </a:t>
            </a:r>
            <a:r>
              <a:rPr lang="ja-JP" altLang="en-US" sz="1200" dirty="0">
                <a:latin typeface="Times New Roman" pitchFamily="18" charset="0"/>
                <a:cs typeface="Times New Roman" pitchFamily="18" charset="0"/>
              </a:rPr>
              <a:t>メモ帳</a:t>
            </a:r>
            <a:r>
              <a:rPr lang="en-US" altLang="ja-JP" sz="1200" dirty="0">
                <a:latin typeface="Times New Roman" pitchFamily="18" charset="0"/>
                <a:cs typeface="Times New Roman" pitchFamily="18" charset="0"/>
              </a:rPr>
              <a:t>'</a:t>
            </a:r>
            <a:r>
              <a:rPr lang="ja-JP" altLang="en-US" sz="1200" dirty="0">
                <a:latin typeface="Times New Roman" pitchFamily="18" charset="0"/>
                <a:cs typeface="Times New Roman" pitchFamily="18" charset="0"/>
              </a:rPr>
              <a:t> </a:t>
            </a:r>
            <a:r>
              <a:rPr lang="en-US" altLang="ja-JP" sz="1200" dirty="0">
                <a:latin typeface="Times New Roman" pitchFamily="18" charset="0"/>
                <a:cs typeface="Times New Roman" pitchFamily="18" charset="0"/>
              </a:rPr>
              <a:t>/&gt;</a:t>
            </a:r>
            <a:endParaRPr lang="ja-JP" altLang="en-US" sz="1200" dirty="0">
              <a:latin typeface="Times New Roman" pitchFamily="18" charset="0"/>
              <a:cs typeface="Times New Roman" pitchFamily="18" charset="0"/>
            </a:endParaRPr>
          </a:p>
        </p:txBody>
      </p:sp>
      <p:sp>
        <p:nvSpPr>
          <p:cNvPr id="44" name="正方形/長方形 43"/>
          <p:cNvSpPr/>
          <p:nvPr/>
        </p:nvSpPr>
        <p:spPr bwMode="auto">
          <a:xfrm>
            <a:off x="7024255" y="3514699"/>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6" name="正方形/長方形 45"/>
          <p:cNvSpPr/>
          <p:nvPr/>
        </p:nvSpPr>
        <p:spPr>
          <a:xfrm>
            <a:off x="4484389" y="4376137"/>
            <a:ext cx="4208214"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a:t>
            </a:r>
            <a:r>
              <a:rPr lang="en-US" altLang="ja-JP" sz="1200" dirty="0" smtClean="0">
                <a:latin typeface="Times New Roman" pitchFamily="18" charset="0"/>
                <a:cs typeface="Times New Roman" pitchFamily="18" charset="0"/>
              </a:rPr>
              <a:t>=‘notepad.exe’ </a:t>
            </a:r>
            <a:r>
              <a:rPr lang="en-US" altLang="ja-JP" sz="1200" dirty="0" err="1">
                <a:latin typeface="Times New Roman" pitchFamily="18" charset="0"/>
                <a:cs typeface="Times New Roman" pitchFamily="18" charset="0"/>
              </a:rPr>
              <a:t>cls</a:t>
            </a:r>
            <a:r>
              <a:rPr lang="en-US" altLang="ja-JP" sz="1200" dirty="0" smtClean="0">
                <a:latin typeface="Times New Roman" pitchFamily="18" charset="0"/>
                <a:cs typeface="Times New Roman" pitchFamily="18" charset="0"/>
              </a:rPr>
              <a:t>=‘Notepad’ </a:t>
            </a:r>
            <a:r>
              <a:rPr lang="en-US" altLang="ja-JP" sz="1200" dirty="0">
                <a:latin typeface="Times New Roman" pitchFamily="18" charset="0"/>
                <a:cs typeface="Times New Roman" pitchFamily="18" charset="0"/>
              </a:rPr>
              <a:t>title</a:t>
            </a:r>
            <a:r>
              <a:rPr lang="en-US" altLang="ja-JP" sz="1200" dirty="0" smtClean="0">
                <a:latin typeface="Times New Roman" pitchFamily="18" charset="0"/>
                <a:cs typeface="Times New Roman" pitchFamily="18" charset="0"/>
              </a:rPr>
              <a:t>=‘????????- </a:t>
            </a:r>
            <a:r>
              <a:rPr lang="ja-JP" altLang="en-US" sz="1200" dirty="0">
                <a:latin typeface="Times New Roman" pitchFamily="18" charset="0"/>
                <a:cs typeface="Times New Roman" pitchFamily="18" charset="0"/>
              </a:rPr>
              <a:t>メモ帳</a:t>
            </a:r>
            <a:r>
              <a:rPr lang="en-US" altLang="ja-JP" sz="1200" dirty="0">
                <a:latin typeface="Times New Roman" pitchFamily="18" charset="0"/>
                <a:cs typeface="Times New Roman" pitchFamily="18" charset="0"/>
              </a:rPr>
              <a:t>'</a:t>
            </a:r>
            <a:r>
              <a:rPr lang="ja-JP" altLang="en-US" sz="1200" dirty="0">
                <a:latin typeface="Times New Roman" pitchFamily="18" charset="0"/>
                <a:cs typeface="Times New Roman" pitchFamily="18" charset="0"/>
              </a:rPr>
              <a:t> </a:t>
            </a:r>
            <a:r>
              <a:rPr lang="en-US" altLang="ja-JP" sz="1200" dirty="0">
                <a:latin typeface="Times New Roman" pitchFamily="18" charset="0"/>
                <a:cs typeface="Times New Roman" pitchFamily="18" charset="0"/>
              </a:rPr>
              <a:t>/&gt;</a:t>
            </a:r>
            <a:endParaRPr lang="ja-JP" altLang="en-US" sz="1200" dirty="0">
              <a:latin typeface="Times New Roman" pitchFamily="18" charset="0"/>
              <a:cs typeface="Times New Roman" pitchFamily="18" charset="0"/>
            </a:endParaRPr>
          </a:p>
        </p:txBody>
      </p:sp>
      <p:sp>
        <p:nvSpPr>
          <p:cNvPr id="48" name="正方形/長方形 47"/>
          <p:cNvSpPr/>
          <p:nvPr/>
        </p:nvSpPr>
        <p:spPr bwMode="auto">
          <a:xfrm>
            <a:off x="7016749" y="4374213"/>
            <a:ext cx="1120819" cy="27699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0" name="コンテンツ プレースホルダー 2"/>
          <p:cNvSpPr txBox="1">
            <a:spLocks/>
          </p:cNvSpPr>
          <p:nvPr/>
        </p:nvSpPr>
        <p:spPr bwMode="auto">
          <a:xfrm>
            <a:off x="395536" y="4747807"/>
            <a:ext cx="7448078" cy="464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ja-JP" altLang="en-US" dirty="0" smtClean="0">
                <a:latin typeface="Times New Roman" pitchFamily="18" charset="0"/>
                <a:ea typeface="Meiryo UI" panose="020B0604030504040204" pitchFamily="50" charset="-128"/>
                <a:cs typeface="Times New Roman" pitchFamily="18" charset="0"/>
              </a:rPr>
              <a:t>■</a:t>
            </a:r>
            <a:r>
              <a:rPr lang="ja-JP" altLang="en-US" smtClean="0">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Ví dụ cần sửa bằng selector</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graphicFrame>
        <p:nvGraphicFramePr>
          <p:cNvPr id="7" name="表 6"/>
          <p:cNvGraphicFramePr>
            <a:graphicFrameLocks noGrp="1"/>
          </p:cNvGraphicFramePr>
          <p:nvPr>
            <p:extLst>
              <p:ext uri="{D42A27DB-BD31-4B8C-83A1-F6EECF244321}">
                <p14:modId xmlns:p14="http://schemas.microsoft.com/office/powerpoint/2010/main" val="1140021091"/>
              </p:ext>
            </p:extLst>
          </p:nvPr>
        </p:nvGraphicFramePr>
        <p:xfrm>
          <a:off x="611560" y="5095448"/>
          <a:ext cx="6096000" cy="1645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1073354"/>
                    </a:ext>
                  </a:extLst>
                </a:gridCol>
                <a:gridCol w="3048000">
                  <a:extLst>
                    <a:ext uri="{9D8B030D-6E8A-4147-A177-3AD203B41FA5}">
                      <a16:colId xmlns:a16="http://schemas.microsoft.com/office/drawing/2014/main" val="1591037960"/>
                    </a:ext>
                  </a:extLst>
                </a:gridCol>
              </a:tblGrid>
              <a:tr h="222111">
                <a:tc>
                  <a:txBody>
                    <a:bodyPr/>
                    <a:lstStyle/>
                    <a:p>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Ví</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dụ về nguyên nhân lỗi</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r>
                        <a:rPr kumimoji="1" lang="en-US" altLang="ja-JP" sz="1400" b="0" smtClean="0">
                          <a:solidFill>
                            <a:srgbClr val="003399"/>
                          </a:solidFill>
                          <a:latin typeface="Times New Roman" pitchFamily="18" charset="0"/>
                          <a:ea typeface="Meiryo UI" panose="020B0604030504040204" pitchFamily="50" charset="-128"/>
                          <a:cs typeface="Times New Roman" pitchFamily="18" charset="0"/>
                        </a:rPr>
                        <a:t>Ví</a:t>
                      </a:r>
                      <a:r>
                        <a:rPr kumimoji="1" lang="en-US" altLang="ja-JP" sz="1400" b="0" baseline="0" smtClean="0">
                          <a:solidFill>
                            <a:srgbClr val="003399"/>
                          </a:solidFill>
                          <a:latin typeface="Times New Roman" pitchFamily="18" charset="0"/>
                          <a:ea typeface="Meiryo UI" panose="020B0604030504040204" pitchFamily="50" charset="-128"/>
                          <a:cs typeface="Times New Roman" pitchFamily="18" charset="0"/>
                        </a:rPr>
                        <a:t> dụ chỉnh sửa</a:t>
                      </a:r>
                      <a:endParaRPr kumimoji="1" lang="ja-JP" altLang="en-US" sz="1400" b="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30558745"/>
                  </a:ext>
                </a:extLst>
              </a:tr>
              <a:tr h="205343">
                <a:tc>
                  <a:txBody>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Tên</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tiêu đề ở mỗi dữ liệu lại khác nhau</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Sử</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dụng wildcards cho selector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214976277"/>
                  </a:ext>
                </a:extLst>
              </a:tr>
              <a:tr h="370840">
                <a:tc rowSpan="2">
                  <a:txBody>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Mỗi</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lần đối tượng thao tác (nút bấm…) khởi động thì lại 1 selector khác</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Chỉ</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định selector ở các mục không thay đổi mỗi lần khởi động</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110628423"/>
                  </a:ext>
                </a:extLst>
              </a:tr>
              <a:tr h="370840">
                <a:tc vMerge="1">
                  <a:txBody>
                    <a:bodyPr/>
                    <a:lstStyle/>
                    <a:p>
                      <a:endParaRPr kumimoji="1" lang="ja-JP" altLang="en-US" sz="1400" dirty="0"/>
                    </a:p>
                  </a:txBody>
                  <a:tcPr/>
                </a:tc>
                <a:tc>
                  <a:txBody>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Sử</a:t>
                      </a:r>
                      <a:r>
                        <a:rPr kumimoji="1" lang="en-US" altLang="ja-JP" sz="1400" baseline="0" smtClean="0">
                          <a:solidFill>
                            <a:srgbClr val="003399"/>
                          </a:solidFill>
                          <a:latin typeface="Times New Roman" pitchFamily="18" charset="0"/>
                          <a:ea typeface="Meiryo UI" panose="020B0604030504040204" pitchFamily="50" charset="-128"/>
                          <a:cs typeface="Times New Roman" pitchFamily="18" charset="0"/>
                        </a:rPr>
                        <a:t> dụng activity của thao tác văn bản hoặc nhận diện hình ảnh</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txBody>
                  <a:tcP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001079526"/>
                  </a:ext>
                </a:extLst>
              </a:tr>
            </a:tbl>
          </a:graphicData>
        </a:graphic>
      </p:graphicFrame>
      <p:sp>
        <p:nvSpPr>
          <p:cNvPr id="21" name="四角形吹き出し 20"/>
          <p:cNvSpPr/>
          <p:nvPr/>
        </p:nvSpPr>
        <p:spPr bwMode="auto">
          <a:xfrm>
            <a:off x="7521689" y="2700028"/>
            <a:ext cx="1424645" cy="720000"/>
          </a:xfrm>
          <a:prstGeom prst="wedgeRectCallout">
            <a:avLst>
              <a:gd name="adj1" fmla="val -24378"/>
              <a:gd name="adj2" fmla="val 77182"/>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Dấu hoa thị "*" biểu thị bất kỳ chuỗi nào có từ 0 ký tự trở lên</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2" name="四角形吹き出し 21"/>
          <p:cNvSpPr/>
          <p:nvPr/>
        </p:nvSpPr>
        <p:spPr bwMode="auto">
          <a:xfrm>
            <a:off x="6943231" y="3862574"/>
            <a:ext cx="2016224" cy="360000"/>
          </a:xfrm>
          <a:prstGeom prst="wedgeRectCallout">
            <a:avLst>
              <a:gd name="adj1" fmla="val -25397"/>
              <a:gd name="adj2" fmla="val 102867"/>
            </a:avLst>
          </a:prstGeom>
          <a:solidFill>
            <a:schemeClr val="bg1"/>
          </a:solidFill>
          <a:ln w="19050">
            <a:solidFill>
              <a:srgbClr val="003399"/>
            </a:solidFill>
            <a:round/>
            <a:headEnd type="none" w="med" len="med"/>
            <a:tailEnd type="none" w="med" len="med"/>
          </a:ln>
        </p:spPr>
        <p:txBody>
          <a:bodyPr rtlCol="0" anchor="ctr"/>
          <a:lstStyle/>
          <a:p>
            <a:r>
              <a:rPr lang="ja-JP" altLang="en-US" sz="1200" dirty="0">
                <a:solidFill>
                  <a:srgbClr val="003399"/>
                </a:solidFill>
                <a:latin typeface="Times New Roman" pitchFamily="18" charset="0"/>
                <a:ea typeface="Meiryo UI" panose="020B0604030504040204" pitchFamily="50" charset="-128"/>
                <a:cs typeface="Times New Roman" pitchFamily="18" charset="0"/>
              </a:rPr>
              <a:t>「</a:t>
            </a:r>
            <a:r>
              <a:rPr lang="en-US" altLang="ja-JP" sz="1200">
                <a:solidFill>
                  <a:srgbClr val="003399"/>
                </a:solidFill>
                <a:latin typeface="Times New Roman" pitchFamily="18" charset="0"/>
                <a:ea typeface="Meiryo UI" panose="020B0604030504040204" pitchFamily="50" charset="-128"/>
                <a:cs typeface="Times New Roman" pitchFamily="18" charset="0"/>
              </a:rPr>
              <a:t>?</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thể hiện 1 kí tự tùy ý</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585255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6</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Sơ lược về UiPath Explorer</a:t>
            </a:r>
            <a:endParaRPr kumimoji="1" lang="ja-JP" altLang="en-US" dirty="0">
              <a:latin typeface="Times New Roman" pitchFamily="18" charset="0"/>
              <a:ea typeface="Meiryo UI" panose="020B0604030504040204" pitchFamily="50" charset="-128"/>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37</a:t>
            </a:fld>
            <a:endParaRPr lang="en-US" altLang="ja-JP">
              <a:latin typeface="Times New Roman" pitchFamily="18" charset="0"/>
              <a:cs typeface="Times New Roman" pitchFamily="18" charset="0"/>
            </a:endParaRPr>
          </a:p>
        </p:txBody>
      </p:sp>
      <p:sp>
        <p:nvSpPr>
          <p:cNvPr id="26" name="正方形/長方形 25"/>
          <p:cNvSpPr/>
          <p:nvPr/>
        </p:nvSpPr>
        <p:spPr>
          <a:xfrm>
            <a:off x="539750" y="1052736"/>
            <a:ext cx="8208714"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Có thể xác nhận và lập selector của mỗi ứng dụng bằng việc sử dụng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err="1" smtClean="0">
                <a:solidFill>
                  <a:srgbClr val="003399"/>
                </a:solidFill>
                <a:latin typeface="Times New Roman" pitchFamily="18" charset="0"/>
                <a:ea typeface="Meiryo UI" panose="020B0604030504040204" pitchFamily="50" charset="-128"/>
                <a:cs typeface="Times New Roman" pitchFamily="18" charset="0"/>
              </a:rPr>
              <a:t>UiPath</a:t>
            </a:r>
            <a:r>
              <a:rPr lang="ja-JP" altLang="en-US" sz="1400" dirty="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Explorer</a:t>
            </a:r>
            <a:r>
              <a:rPr lang="ja-JP" altLang="en-US" sz="1400" smtClean="0">
                <a:solidFill>
                  <a:srgbClr val="003399"/>
                </a:solidFill>
                <a:latin typeface="Times New Roman" pitchFamily="18" charset="0"/>
                <a:ea typeface="Meiryo UI" panose="020B0604030504040204" pitchFamily="50" charset="-128"/>
                <a:cs typeface="Times New Roman" pitchFamily="18" charset="0"/>
              </a:rPr>
              <a:t>」を</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2" name="コンテンツ プレースホルダー 2"/>
          <p:cNvSpPr txBox="1">
            <a:spLocks/>
          </p:cNvSpPr>
          <p:nvPr/>
        </p:nvSpPr>
        <p:spPr bwMode="auto">
          <a:xfrm>
            <a:off x="539750" y="1566754"/>
            <a:ext cx="7448078" cy="464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ja-JP" altLang="en-US" smtClean="0">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Phương pháp khởi động </a:t>
            </a:r>
            <a:r>
              <a:rPr lang="ja-JP" altLang="en-US" dirty="0" smtClean="0">
                <a:latin typeface="Times New Roman" pitchFamily="18" charset="0"/>
                <a:ea typeface="Meiryo UI" panose="020B0604030504040204" pitchFamily="50" charset="-128"/>
                <a:cs typeface="Times New Roman" pitchFamily="18" charset="0"/>
              </a:rPr>
              <a:t>「</a:t>
            </a:r>
            <a:r>
              <a:rPr lang="en-US" altLang="ja-JP" dirty="0" err="1" smtClean="0">
                <a:latin typeface="Times New Roman" pitchFamily="18" charset="0"/>
                <a:ea typeface="Meiryo UI" panose="020B0604030504040204" pitchFamily="50" charset="-128"/>
                <a:cs typeface="Times New Roman" pitchFamily="18" charset="0"/>
              </a:rPr>
              <a:t>UiPath</a:t>
            </a:r>
            <a:r>
              <a:rPr lang="en-US" altLang="ja-JP" dirty="0" smtClean="0">
                <a:latin typeface="Times New Roman" pitchFamily="18" charset="0"/>
                <a:ea typeface="Meiryo UI" panose="020B0604030504040204" pitchFamily="50" charset="-128"/>
                <a:cs typeface="Times New Roman" pitchFamily="18" charset="0"/>
              </a:rPr>
              <a:t> </a:t>
            </a:r>
            <a:r>
              <a:rPr lang="en-US" altLang="ja-JP">
                <a:latin typeface="Times New Roman" pitchFamily="18" charset="0"/>
                <a:ea typeface="Meiryo UI" panose="020B0604030504040204" pitchFamily="50" charset="-128"/>
                <a:cs typeface="Times New Roman" pitchFamily="18" charset="0"/>
              </a:rPr>
              <a:t>Explorer</a:t>
            </a:r>
            <a:r>
              <a:rPr lang="ja-JP" altLang="en-US" smtClean="0">
                <a:latin typeface="Times New Roman" pitchFamily="18" charset="0"/>
                <a:ea typeface="Meiryo UI" panose="020B0604030504040204" pitchFamily="50" charset="-128"/>
                <a:cs typeface="Times New Roman" pitchFamily="18" charset="0"/>
              </a:rPr>
              <a:t>」</a:t>
            </a:r>
            <a:endParaRPr lang="en-US" altLang="ja-JP" dirty="0" smtClean="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899593" y="1921006"/>
            <a:ext cx="4536504" cy="902861"/>
          </a:xfrm>
          <a:prstGeom prst="rect">
            <a:avLst/>
          </a:prstGeom>
          <a:ln>
            <a:solidFill>
              <a:srgbClr val="003399"/>
            </a:solidFill>
          </a:ln>
        </p:spPr>
      </p:pic>
      <p:sp>
        <p:nvSpPr>
          <p:cNvPr id="25" name="正方形/長方形 24"/>
          <p:cNvSpPr/>
          <p:nvPr/>
        </p:nvSpPr>
        <p:spPr bwMode="auto">
          <a:xfrm>
            <a:off x="4932040" y="2150803"/>
            <a:ext cx="504057" cy="673064"/>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4" name="図 3"/>
          <p:cNvPicPr>
            <a:picLocks noChangeAspect="1"/>
          </p:cNvPicPr>
          <p:nvPr/>
        </p:nvPicPr>
        <p:blipFill>
          <a:blip r:embed="rId3" cstate="print"/>
          <a:stretch>
            <a:fillRect/>
          </a:stretch>
        </p:blipFill>
        <p:spPr>
          <a:xfrm>
            <a:off x="3928741" y="3178119"/>
            <a:ext cx="4605315" cy="3269125"/>
          </a:xfrm>
          <a:prstGeom prst="rect">
            <a:avLst/>
          </a:prstGeom>
        </p:spPr>
      </p:pic>
      <p:cxnSp>
        <p:nvCxnSpPr>
          <p:cNvPr id="28" name="カギ線コネクタ 27"/>
          <p:cNvCxnSpPr>
            <a:stCxn id="25" idx="2"/>
            <a:endCxn id="4" idx="0"/>
          </p:cNvCxnSpPr>
          <p:nvPr/>
        </p:nvCxnSpPr>
        <p:spPr>
          <a:xfrm rot="16200000" flipH="1">
            <a:off x="5530608" y="2477328"/>
            <a:ext cx="354252" cy="1047330"/>
          </a:xfrm>
          <a:prstGeom prst="bentConnector3">
            <a:avLst>
              <a:gd name="adj1" fmla="val 50000"/>
            </a:avLst>
          </a:prstGeom>
          <a:ln>
            <a:solidFill>
              <a:srgbClr val="003399"/>
            </a:solidFill>
            <a:tailEnd type="triangle"/>
          </a:ln>
        </p:spPr>
        <p:style>
          <a:lnRef idx="1">
            <a:schemeClr val="accent1"/>
          </a:lnRef>
          <a:fillRef idx="0">
            <a:schemeClr val="accent1"/>
          </a:fillRef>
          <a:effectRef idx="0">
            <a:schemeClr val="accent1"/>
          </a:effectRef>
          <a:fontRef idx="minor">
            <a:schemeClr val="tx1"/>
          </a:fontRef>
        </p:style>
      </p:cxnSp>
      <p:sp>
        <p:nvSpPr>
          <p:cNvPr id="32" name="コンテンツ プレースホルダー 2"/>
          <p:cNvSpPr txBox="1">
            <a:spLocks/>
          </p:cNvSpPr>
          <p:nvPr/>
        </p:nvSpPr>
        <p:spPr bwMode="auto">
          <a:xfrm>
            <a:off x="611560" y="3204780"/>
            <a:ext cx="7448078" cy="464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eaLnBrk="0" hangingPunct="0">
              <a:spcBef>
                <a:spcPct val="20000"/>
              </a:spcBef>
              <a:buClr>
                <a:srgbClr val="003399"/>
              </a:buClr>
              <a:defRPr sz="1400" kern="0">
                <a:solidFill>
                  <a:srgbClr val="003399"/>
                </a:solidFill>
                <a:latin typeface="+mn-lt"/>
                <a:ea typeface="+mn-ea"/>
              </a:defRPr>
            </a:lvl1pPr>
          </a:lstStyle>
          <a:p>
            <a:r>
              <a:rPr lang="ja-JP" altLang="en-US" smtClean="0">
                <a:latin typeface="Times New Roman" pitchFamily="18" charset="0"/>
                <a:ea typeface="Meiryo UI" panose="020B0604030504040204" pitchFamily="50" charset="-128"/>
                <a:cs typeface="Times New Roman" pitchFamily="18" charset="0"/>
              </a:rPr>
              <a:t>■</a:t>
            </a:r>
            <a:r>
              <a:rPr lang="en-US" altLang="ja-JP">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Cách sử dụng </a:t>
            </a:r>
            <a:r>
              <a:rPr lang="ja-JP" altLang="en-US" smtClean="0">
                <a:latin typeface="Times New Roman" pitchFamily="18" charset="0"/>
                <a:ea typeface="Meiryo UI" panose="020B0604030504040204" pitchFamily="50" charset="-128"/>
                <a:cs typeface="Times New Roman" pitchFamily="18" charset="0"/>
              </a:rPr>
              <a:t>「</a:t>
            </a:r>
            <a:r>
              <a:rPr lang="en-US" altLang="ja-JP" dirty="0" err="1" smtClean="0">
                <a:latin typeface="Times New Roman" pitchFamily="18" charset="0"/>
                <a:ea typeface="Meiryo UI" panose="020B0604030504040204" pitchFamily="50" charset="-128"/>
                <a:cs typeface="Times New Roman" pitchFamily="18" charset="0"/>
              </a:rPr>
              <a:t>UiPath</a:t>
            </a:r>
            <a:r>
              <a:rPr lang="en-US" altLang="ja-JP" dirty="0" smtClean="0">
                <a:latin typeface="Times New Roman" pitchFamily="18" charset="0"/>
                <a:ea typeface="Meiryo UI" panose="020B0604030504040204" pitchFamily="50" charset="-128"/>
                <a:cs typeface="Times New Roman" pitchFamily="18" charset="0"/>
              </a:rPr>
              <a:t> </a:t>
            </a:r>
            <a:r>
              <a:rPr lang="en-US" altLang="ja-JP">
                <a:latin typeface="Times New Roman" pitchFamily="18" charset="0"/>
                <a:ea typeface="Meiryo UI" panose="020B0604030504040204" pitchFamily="50" charset="-128"/>
                <a:cs typeface="Times New Roman" pitchFamily="18" charset="0"/>
              </a:rPr>
              <a:t>Explorer</a:t>
            </a:r>
            <a:r>
              <a:rPr lang="ja-JP" altLang="en-US" smtClean="0">
                <a:latin typeface="Times New Roman" pitchFamily="18" charset="0"/>
                <a:ea typeface="Meiryo UI" panose="020B0604030504040204" pitchFamily="50" charset="-128"/>
                <a:cs typeface="Times New Roman" pitchFamily="18" charset="0"/>
              </a:rPr>
              <a:t>」</a:t>
            </a:r>
            <a:endParaRPr lang="en-US" altLang="ja-JP" dirty="0">
              <a:latin typeface="Times New Roman" pitchFamily="18" charset="0"/>
              <a:ea typeface="Meiryo UI" panose="020B0604030504040204" pitchFamily="50" charset="-128"/>
              <a:cs typeface="Times New Roman" pitchFamily="18" charset="0"/>
            </a:endParaRPr>
          </a:p>
          <a:p>
            <a:endParaRPr lang="en-US" altLang="ja-JP" dirty="0">
              <a:latin typeface="Times New Roman" pitchFamily="18" charset="0"/>
              <a:ea typeface="Meiryo UI" panose="020B0604030504040204" pitchFamily="50" charset="-128"/>
              <a:cs typeface="Times New Roman" pitchFamily="18" charset="0"/>
            </a:endParaRPr>
          </a:p>
          <a:p>
            <a:endParaRPr lang="ja-JP" altLang="en-US" dirty="0">
              <a:latin typeface="Times New Roman" pitchFamily="18" charset="0"/>
              <a:ea typeface="Meiryo UI" panose="020B0604030504040204" pitchFamily="50" charset="-128"/>
              <a:cs typeface="Times New Roman" pitchFamily="18" charset="0"/>
            </a:endParaRPr>
          </a:p>
        </p:txBody>
      </p:sp>
      <p:sp>
        <p:nvSpPr>
          <p:cNvPr id="34" name="正方形/長方形 33"/>
          <p:cNvSpPr/>
          <p:nvPr/>
        </p:nvSpPr>
        <p:spPr bwMode="auto">
          <a:xfrm>
            <a:off x="3928741" y="3378766"/>
            <a:ext cx="211211" cy="19425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4" name="四角形吹き出し 13"/>
          <p:cNvSpPr/>
          <p:nvPr/>
        </p:nvSpPr>
        <p:spPr bwMode="auto">
          <a:xfrm>
            <a:off x="6517832" y="4563724"/>
            <a:ext cx="1654568" cy="360000"/>
          </a:xfrm>
          <a:prstGeom prst="wedgeRectCallout">
            <a:avLst>
              <a:gd name="adj1" fmla="val -25397"/>
              <a:gd name="adj2" fmla="val 102867"/>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②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Kết quả hiện ra</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5" name="四角形吹き出し 14"/>
          <p:cNvSpPr/>
          <p:nvPr/>
        </p:nvSpPr>
        <p:spPr bwMode="auto">
          <a:xfrm>
            <a:off x="1190031" y="3570017"/>
            <a:ext cx="2160240" cy="1093455"/>
          </a:xfrm>
          <a:prstGeom prst="wedgeRectCallout">
            <a:avLst>
              <a:gd name="adj1" fmla="val 76382"/>
              <a:gd name="adj2" fmla="val -51228"/>
            </a:avLst>
          </a:prstGeom>
          <a:solidFill>
            <a:schemeClr val="bg1"/>
          </a:solidFill>
          <a:ln w="19050">
            <a:solidFill>
              <a:srgbClr val="003399"/>
            </a:solidFill>
            <a:round/>
            <a:headEnd type="none" w="med" len="med"/>
            <a:tailEnd type="none" w="med" len="med"/>
          </a:ln>
        </p:spPr>
        <p:txBody>
          <a:bodyPr rtlCol="0" anchor="ctr"/>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①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Lựa chọn biểu tượng click, chọn đối lượng muốn thực hiện</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 Nhấn nút F2, khoảng 3s sau có thể WAIT</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lựa chọn.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92948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750" y="476250"/>
            <a:ext cx="8352730" cy="431800"/>
          </a:xfrm>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6</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Sơ lược về UiPath Explorer (Tiếp)</a:t>
            </a:r>
            <a:endParaRPr kumimoji="1" lang="ja-JP" altLang="en-US" dirty="0">
              <a:latin typeface="Times New Roman" pitchFamily="18" charset="0"/>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38</a:t>
            </a:fld>
            <a:endParaRPr lang="en-US" altLang="ja-JP">
              <a:latin typeface="Times New Roman" pitchFamily="18" charset="0"/>
              <a:cs typeface="Times New Roman" pitchFamily="18" charset="0"/>
            </a:endParaRPr>
          </a:p>
        </p:txBody>
      </p:sp>
      <p:sp>
        <p:nvSpPr>
          <p:cNvPr id="14" name="テキスト ボックス 13"/>
          <p:cNvSpPr txBox="1"/>
          <p:nvPr/>
        </p:nvSpPr>
        <p:spPr>
          <a:xfrm>
            <a:off x="467544" y="1052736"/>
            <a:ext cx="2299027"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VD</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Phím số 9 của máy tính</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6" name="図 5"/>
          <p:cNvPicPr>
            <a:picLocks noChangeAspect="1"/>
          </p:cNvPicPr>
          <p:nvPr/>
        </p:nvPicPr>
        <p:blipFill>
          <a:blip r:embed="rId2" cstate="print"/>
          <a:stretch>
            <a:fillRect/>
          </a:stretch>
        </p:blipFill>
        <p:spPr>
          <a:xfrm>
            <a:off x="827584" y="1484784"/>
            <a:ext cx="4104456" cy="2140686"/>
          </a:xfrm>
          <a:prstGeom prst="rect">
            <a:avLst/>
          </a:prstGeom>
        </p:spPr>
      </p:pic>
      <p:pic>
        <p:nvPicPr>
          <p:cNvPr id="16" name="図 15"/>
          <p:cNvPicPr>
            <a:picLocks noChangeAspect="1"/>
          </p:cNvPicPr>
          <p:nvPr/>
        </p:nvPicPr>
        <p:blipFill>
          <a:blip r:embed="rId3" cstate="print"/>
          <a:stretch>
            <a:fillRect/>
          </a:stretch>
        </p:blipFill>
        <p:spPr>
          <a:xfrm>
            <a:off x="5580112" y="1484784"/>
            <a:ext cx="1217939" cy="1800200"/>
          </a:xfrm>
          <a:prstGeom prst="rect">
            <a:avLst/>
          </a:prstGeom>
        </p:spPr>
      </p:pic>
      <p:sp>
        <p:nvSpPr>
          <p:cNvPr id="17" name="正方形/長方形 16"/>
          <p:cNvSpPr/>
          <p:nvPr/>
        </p:nvSpPr>
        <p:spPr bwMode="auto">
          <a:xfrm>
            <a:off x="6083476" y="2492895"/>
            <a:ext cx="174202" cy="21054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8" name="正方形/長方形 17"/>
          <p:cNvSpPr/>
          <p:nvPr/>
        </p:nvSpPr>
        <p:spPr bwMode="auto">
          <a:xfrm>
            <a:off x="827584" y="2174336"/>
            <a:ext cx="216024" cy="318559"/>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1" name="正方形/長方形 20"/>
          <p:cNvSpPr/>
          <p:nvPr/>
        </p:nvSpPr>
        <p:spPr bwMode="auto">
          <a:xfrm>
            <a:off x="2771800" y="2015057"/>
            <a:ext cx="936104" cy="15928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5" name="四角形吹き出し 14"/>
          <p:cNvSpPr/>
          <p:nvPr/>
        </p:nvSpPr>
        <p:spPr bwMode="auto">
          <a:xfrm>
            <a:off x="539750" y="3697588"/>
            <a:ext cx="3243028" cy="1565323"/>
          </a:xfrm>
          <a:prstGeom prst="wedgeRectCallout">
            <a:avLst>
              <a:gd name="adj1" fmla="val -36927"/>
              <a:gd name="adj2" fmla="val -132994"/>
            </a:avLst>
          </a:prstGeom>
          <a:solidFill>
            <a:schemeClr val="bg1"/>
          </a:solidFill>
          <a:ln w="19050">
            <a:solidFill>
              <a:srgbClr val="003399"/>
            </a:solidFill>
            <a:round/>
            <a:headEnd type="none" w="med" len="med"/>
            <a:tailEnd type="none" w="med" len="med"/>
          </a:ln>
        </p:spPr>
        <p:txBody>
          <a:bodyPr rtlCol="0" anchor="t" anchorCtr="0"/>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①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Khi tích vào thì selector sẽ được chèn vào. Có thể lược selector không cần thiết.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0" name="図 19"/>
          <p:cNvPicPr>
            <a:picLocks noChangeAspect="1"/>
          </p:cNvPicPr>
          <p:nvPr/>
        </p:nvPicPr>
        <p:blipFill>
          <a:blip r:embed="rId4" cstate="print"/>
          <a:stretch>
            <a:fillRect/>
          </a:stretch>
        </p:blipFill>
        <p:spPr>
          <a:xfrm>
            <a:off x="671934" y="4172695"/>
            <a:ext cx="2981325" cy="781050"/>
          </a:xfrm>
          <a:prstGeom prst="rect">
            <a:avLst/>
          </a:prstGeom>
        </p:spPr>
      </p:pic>
      <p:sp>
        <p:nvSpPr>
          <p:cNvPr id="22" name="四角形吹き出し 21"/>
          <p:cNvSpPr/>
          <p:nvPr/>
        </p:nvSpPr>
        <p:spPr bwMode="auto">
          <a:xfrm>
            <a:off x="3914962" y="3697588"/>
            <a:ext cx="3243028" cy="1565323"/>
          </a:xfrm>
          <a:prstGeom prst="wedgeRectCallout">
            <a:avLst>
              <a:gd name="adj1" fmla="val -55619"/>
              <a:gd name="adj2" fmla="val -144869"/>
            </a:avLst>
          </a:prstGeom>
          <a:solidFill>
            <a:schemeClr val="bg1"/>
          </a:solidFill>
          <a:ln w="19050">
            <a:solidFill>
              <a:srgbClr val="003399"/>
            </a:solidFill>
            <a:round/>
            <a:headEnd type="none" w="med" len="med"/>
            <a:tailEnd type="none" w="med" len="med"/>
          </a:ln>
        </p:spPr>
        <p:txBody>
          <a:bodyPr rtlCol="0" anchor="t" anchorCtr="0"/>
          <a:lstStyle/>
          <a:p>
            <a:r>
              <a:rPr lang="ja-JP" altLang="en-US" sz="1200" smtClean="0">
                <a:solidFill>
                  <a:srgbClr val="003399"/>
                </a:solidFill>
                <a:latin typeface="Times New Roman" pitchFamily="18" charset="0"/>
                <a:ea typeface="Meiryo UI" panose="020B0604030504040204" pitchFamily="50" charset="-128"/>
                <a:cs typeface="Times New Roman" pitchFamily="18" charset="0"/>
              </a:rPr>
              <a:t>②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Cũng có thể thay đổi dấu tích</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4" name="図 23"/>
          <p:cNvPicPr>
            <a:picLocks noChangeAspect="1"/>
          </p:cNvPicPr>
          <p:nvPr/>
        </p:nvPicPr>
        <p:blipFill>
          <a:blip r:embed="rId5" cstate="print"/>
          <a:stretch>
            <a:fillRect/>
          </a:stretch>
        </p:blipFill>
        <p:spPr>
          <a:xfrm>
            <a:off x="4043855" y="3969855"/>
            <a:ext cx="994995" cy="714747"/>
          </a:xfrm>
          <a:prstGeom prst="rect">
            <a:avLst/>
          </a:prstGeom>
        </p:spPr>
      </p:pic>
      <p:pic>
        <p:nvPicPr>
          <p:cNvPr id="25" name="図 24"/>
          <p:cNvPicPr>
            <a:picLocks noChangeAspect="1"/>
          </p:cNvPicPr>
          <p:nvPr/>
        </p:nvPicPr>
        <p:blipFill>
          <a:blip r:embed="rId6" cstate="print"/>
          <a:stretch>
            <a:fillRect/>
          </a:stretch>
        </p:blipFill>
        <p:spPr>
          <a:xfrm>
            <a:off x="3981731" y="4672076"/>
            <a:ext cx="3076575" cy="457200"/>
          </a:xfrm>
          <a:prstGeom prst="rect">
            <a:avLst/>
          </a:prstGeom>
        </p:spPr>
      </p:pic>
    </p:spTree>
    <p:extLst>
      <p:ext uri="{BB962C8B-B14F-4D97-AF65-F5344CB8AC3E}">
        <p14:creationId xmlns:p14="http://schemas.microsoft.com/office/powerpoint/2010/main" val="701617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1-1</a:t>
            </a:r>
            <a:r>
              <a:rPr lang="en-US" altLang="ja-JP" smtClean="0">
                <a:latin typeface="Times New Roman" pitchFamily="18" charset="0"/>
                <a:ea typeface="Meiryo UI" pitchFamily="50" charset="-128"/>
                <a:cs typeface="Times New Roman" pitchFamily="18" charset="0"/>
              </a:rPr>
              <a:t>. Tạo automation dựa trên record</a:t>
            </a:r>
            <a:endParaRPr lang="ja-JP" altLang="ja-JP" dirty="0" smtClean="0">
              <a:latin typeface="Times New Roman" pitchFamily="18" charset="0"/>
              <a:ea typeface="Meiryo UI" pitchFamily="50" charset="-128"/>
              <a:cs typeface="Times New Roman" pitchFamily="18" charset="0"/>
            </a:endParaRPr>
          </a:p>
        </p:txBody>
      </p:sp>
      <p:sp>
        <p:nvSpPr>
          <p:cNvPr id="24" name="正方形/長方形 23"/>
          <p:cNvSpPr/>
          <p:nvPr/>
        </p:nvSpPr>
        <p:spPr>
          <a:xfrm>
            <a:off x="539750" y="1033572"/>
            <a:ext cx="8064698" cy="523220"/>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Trước khi giải thích về UiPath, chúng ta cùng tìm hiểu cách sử dụng UiPath cơ bản thông qua ví dụ dưới đây</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tự động đăng nhập G.CIP</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26" name="図 25"/>
          <p:cNvPicPr>
            <a:picLocks noChangeAspect="1"/>
          </p:cNvPicPr>
          <p:nvPr/>
        </p:nvPicPr>
        <p:blipFill>
          <a:blip r:embed="rId2" cstate="print"/>
          <a:stretch>
            <a:fillRect/>
          </a:stretch>
        </p:blipFill>
        <p:spPr>
          <a:xfrm>
            <a:off x="921814" y="2060848"/>
            <a:ext cx="2773680" cy="2129790"/>
          </a:xfrm>
          <a:prstGeom prst="rect">
            <a:avLst/>
          </a:prstGeom>
        </p:spPr>
      </p:pic>
      <p:sp>
        <p:nvSpPr>
          <p:cNvPr id="27" name="正方形/長方形 26"/>
          <p:cNvSpPr/>
          <p:nvPr/>
        </p:nvSpPr>
        <p:spPr>
          <a:xfrm>
            <a:off x="861001" y="1557528"/>
            <a:ext cx="3078530" cy="523220"/>
          </a:xfrm>
          <a:prstGeom prst="rect">
            <a:avLst/>
          </a:prstGeom>
        </p:spPr>
        <p:txBody>
          <a:bodyPr wrap="square">
            <a:spAutoFit/>
          </a:bodyPr>
          <a:lstStyle/>
          <a:p>
            <a:pPr marL="498475" indent="-498475"/>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1.</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Chuẩn bị</a:t>
            </a:r>
          </a:p>
          <a:p>
            <a:pPr marL="498475" indent="-498475"/>
            <a:r>
              <a:rPr lang="en-US" altLang="ja-JP" sz="1400" smtClean="0">
                <a:solidFill>
                  <a:srgbClr val="003399"/>
                </a:solidFill>
                <a:latin typeface="Times New Roman" pitchFamily="18" charset="0"/>
                <a:ea typeface="Meiryo UI" panose="020B0604030504040204" pitchFamily="50" charset="-128"/>
                <a:cs typeface="Times New Roman" pitchFamily="18" charset="0"/>
              </a:rPr>
              <a:t>Mở màn hình đăng nhập GCIP</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41" name="図 40"/>
          <p:cNvPicPr>
            <a:picLocks noChangeAspect="1"/>
          </p:cNvPicPr>
          <p:nvPr/>
        </p:nvPicPr>
        <p:blipFill>
          <a:blip r:embed="rId3" cstate="print"/>
          <a:stretch>
            <a:fillRect/>
          </a:stretch>
        </p:blipFill>
        <p:spPr>
          <a:xfrm>
            <a:off x="759367" y="4289017"/>
            <a:ext cx="3063240" cy="2381250"/>
          </a:xfrm>
          <a:prstGeom prst="rect">
            <a:avLst/>
          </a:prstGeom>
        </p:spPr>
      </p:pic>
      <p:pic>
        <p:nvPicPr>
          <p:cNvPr id="40" name="図 39"/>
          <p:cNvPicPr>
            <a:picLocks noChangeAspect="1"/>
          </p:cNvPicPr>
          <p:nvPr/>
        </p:nvPicPr>
        <p:blipFill>
          <a:blip r:embed="rId4" cstate="print"/>
          <a:stretch>
            <a:fillRect/>
          </a:stretch>
        </p:blipFill>
        <p:spPr>
          <a:xfrm>
            <a:off x="4701499" y="4735403"/>
            <a:ext cx="2851785" cy="2005965"/>
          </a:xfrm>
          <a:prstGeom prst="rect">
            <a:avLst/>
          </a:prstGeom>
        </p:spPr>
      </p:pic>
      <p:sp>
        <p:nvSpPr>
          <p:cNvPr id="55" name="正方形/長方形 54"/>
          <p:cNvSpPr/>
          <p:nvPr/>
        </p:nvSpPr>
        <p:spPr bwMode="auto">
          <a:xfrm>
            <a:off x="5554662" y="5383867"/>
            <a:ext cx="1919103" cy="17723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9" name="正方形/長方形 58"/>
          <p:cNvSpPr/>
          <p:nvPr/>
        </p:nvSpPr>
        <p:spPr bwMode="auto">
          <a:xfrm>
            <a:off x="7034436" y="6501748"/>
            <a:ext cx="481274" cy="200254"/>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62" name="カギ線コネクタ 61"/>
          <p:cNvCxnSpPr>
            <a:stCxn id="55" idx="2"/>
            <a:endCxn id="59" idx="0"/>
          </p:cNvCxnSpPr>
          <p:nvPr/>
        </p:nvCxnSpPr>
        <p:spPr>
          <a:xfrm rot="16200000" flipH="1">
            <a:off x="6424318" y="5650993"/>
            <a:ext cx="940650" cy="760859"/>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6" name="下矢印 85"/>
          <p:cNvSpPr/>
          <p:nvPr/>
        </p:nvSpPr>
        <p:spPr bwMode="auto">
          <a:xfrm rot="16200000">
            <a:off x="4098688" y="2853848"/>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8" name="正方形/長方形 87"/>
          <p:cNvSpPr/>
          <p:nvPr/>
        </p:nvSpPr>
        <p:spPr>
          <a:xfrm>
            <a:off x="4669692" y="1340768"/>
            <a:ext cx="3430699" cy="738664"/>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UiPath - Project</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2-1. Khởi động UiPath</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2-2</a:t>
            </a:r>
            <a:r>
              <a:rPr lang="en-US" altLang="ja-JP" sz="1400">
                <a:solidFill>
                  <a:srgbClr val="003399"/>
                </a:solidFill>
                <a:latin typeface="Times New Roman" pitchFamily="18" charset="0"/>
                <a:ea typeface="Meiryo UI" panose="020B0604030504040204" pitchFamily="50" charset="-128"/>
                <a:cs typeface="Times New Roman" pitchFamily="18" charset="0"/>
              </a:rPr>
              <a:t>.</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Ấn start, chọn Blank</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9" name="図 28"/>
          <p:cNvPicPr>
            <a:picLocks noChangeAspect="1"/>
          </p:cNvPicPr>
          <p:nvPr/>
        </p:nvPicPr>
        <p:blipFill>
          <a:blip r:embed="rId5" cstate="print"/>
          <a:stretch>
            <a:fillRect/>
          </a:stretch>
        </p:blipFill>
        <p:spPr>
          <a:xfrm>
            <a:off x="4716595" y="2063606"/>
            <a:ext cx="2846070" cy="1937385"/>
          </a:xfrm>
          <a:prstGeom prst="rect">
            <a:avLst/>
          </a:prstGeom>
          <a:ln>
            <a:solidFill>
              <a:schemeClr val="tx2"/>
            </a:solidFill>
          </a:ln>
        </p:spPr>
      </p:pic>
      <p:sp>
        <p:nvSpPr>
          <p:cNvPr id="89" name="正方形/長方形 88"/>
          <p:cNvSpPr/>
          <p:nvPr/>
        </p:nvSpPr>
        <p:spPr bwMode="auto">
          <a:xfrm>
            <a:off x="4683749" y="3032299"/>
            <a:ext cx="877326" cy="257914"/>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90" name="カギ線コネクタ 89"/>
          <p:cNvCxnSpPr>
            <a:stCxn id="89" idx="0"/>
            <a:endCxn id="91" idx="1"/>
          </p:cNvCxnSpPr>
          <p:nvPr/>
        </p:nvCxnSpPr>
        <p:spPr>
          <a:xfrm rot="5400000" flipH="1" flipV="1">
            <a:off x="5319016" y="2727999"/>
            <a:ext cx="107697" cy="50090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正方形/長方形 90"/>
          <p:cNvSpPr/>
          <p:nvPr/>
        </p:nvSpPr>
        <p:spPr bwMode="auto">
          <a:xfrm>
            <a:off x="5623316" y="2668048"/>
            <a:ext cx="575323" cy="51310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92" name="正方形/長方形 91"/>
          <p:cNvSpPr/>
          <p:nvPr/>
        </p:nvSpPr>
        <p:spPr>
          <a:xfrm>
            <a:off x="4606173" y="4201924"/>
            <a:ext cx="3782251" cy="523220"/>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2-3. Nhập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GCIP_LOGIN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ô NAME</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Sau đó ấn nút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Create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3" name="U ターン矢印 22"/>
          <p:cNvSpPr/>
          <p:nvPr/>
        </p:nvSpPr>
        <p:spPr bwMode="auto">
          <a:xfrm rot="5400000">
            <a:off x="6893590" y="3913357"/>
            <a:ext cx="2519905" cy="757789"/>
          </a:xfrm>
          <a:prstGeom prst="uturnArrow">
            <a:avLst>
              <a:gd name="adj1" fmla="val 25483"/>
              <a:gd name="adj2" fmla="val 25000"/>
              <a:gd name="adj3" fmla="val 32591"/>
              <a:gd name="adj4" fmla="val 5048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94" name="下矢印 93"/>
          <p:cNvSpPr/>
          <p:nvPr/>
        </p:nvSpPr>
        <p:spPr bwMode="auto">
          <a:xfrm rot="5400000">
            <a:off x="4030604" y="5078892"/>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102" name="フローチャート: 処理 4101"/>
          <p:cNvSpPr/>
          <p:nvPr/>
        </p:nvSpPr>
        <p:spPr bwMode="auto">
          <a:xfrm>
            <a:off x="3021241" y="4895721"/>
            <a:ext cx="796827" cy="1123826"/>
          </a:xfrm>
          <a:prstGeom prst="flowChartProcess">
            <a:avLst/>
          </a:prstGeom>
          <a:noFill/>
          <a:ln w="19050">
            <a:solidFill>
              <a:srgbClr val="FF0000"/>
            </a:solidFill>
            <a:prstDash val="sysDash"/>
            <a:round/>
            <a:headEnd type="none" w="med" len="med"/>
            <a:tailEnd type="none" w="med" len="med"/>
          </a:ln>
        </p:spPr>
        <p:txBody>
          <a:bodyPr rtlCol="0" anchor="ctr"/>
          <a:lstStyle/>
          <a:p>
            <a:pPr algn="ctr"/>
            <a:r>
              <a:rPr lang="en-US" altLang="ja-JP" sz="1200" smtClean="0">
                <a:solidFill>
                  <a:srgbClr val="FF0000"/>
                </a:solidFill>
                <a:latin typeface="Times New Roman" pitchFamily="18" charset="0"/>
                <a:ea typeface="Meiryo UI" panose="020B0604030504040204" pitchFamily="50" charset="-128"/>
                <a:cs typeface="Times New Roman" pitchFamily="18" charset="0"/>
              </a:rPr>
              <a:t>Property panel</a:t>
            </a:r>
            <a:endParaRPr kumimoji="1"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
        <p:nvSpPr>
          <p:cNvPr id="102" name="フローチャート: 処理 101"/>
          <p:cNvSpPr/>
          <p:nvPr/>
        </p:nvSpPr>
        <p:spPr bwMode="auto">
          <a:xfrm>
            <a:off x="1797832" y="4896174"/>
            <a:ext cx="1185835" cy="1563809"/>
          </a:xfrm>
          <a:prstGeom prst="flowChartProcess">
            <a:avLst/>
          </a:prstGeom>
          <a:noFill/>
          <a:ln w="19050">
            <a:solidFill>
              <a:srgbClr val="FF0000"/>
            </a:solidFill>
            <a:prstDash val="sysDash"/>
            <a:round/>
            <a:headEnd type="none" w="med" len="med"/>
            <a:tailEnd type="none" w="med" len="med"/>
          </a:ln>
        </p:spPr>
        <p:txBody>
          <a:bodyPr rtlCol="0" anchor="ctr"/>
          <a:lstStyle/>
          <a:p>
            <a:pPr algn="ctr"/>
            <a:r>
              <a:rPr lang="en-US" altLang="ja-JP" sz="1200" smtClean="0">
                <a:solidFill>
                  <a:srgbClr val="FF0000"/>
                </a:solidFill>
                <a:latin typeface="Times New Roman" pitchFamily="18" charset="0"/>
                <a:ea typeface="Meiryo UI" panose="020B0604030504040204" pitchFamily="50" charset="-128"/>
                <a:cs typeface="Times New Roman" pitchFamily="18" charset="0"/>
              </a:rPr>
              <a:t>Designer panel</a:t>
            </a:r>
            <a:endParaRPr kumimoji="1"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
        <p:nvSpPr>
          <p:cNvPr id="103" name="フローチャート: 処理 102"/>
          <p:cNvSpPr/>
          <p:nvPr/>
        </p:nvSpPr>
        <p:spPr bwMode="auto">
          <a:xfrm>
            <a:off x="881761" y="4895416"/>
            <a:ext cx="878497" cy="1695188"/>
          </a:xfrm>
          <a:prstGeom prst="flowChartProcess">
            <a:avLst/>
          </a:prstGeom>
          <a:noFill/>
          <a:ln w="19050">
            <a:solidFill>
              <a:srgbClr val="FF0000"/>
            </a:solidFill>
            <a:prstDash val="sysDash"/>
            <a:round/>
            <a:headEnd type="none" w="med" len="med"/>
            <a:tailEnd type="none" w="med" len="med"/>
          </a:ln>
        </p:spPr>
        <p:txBody>
          <a:bodyPr lIns="36000" rIns="36000" rtlCol="0" anchor="ctr"/>
          <a:lstStyle/>
          <a:p>
            <a:pPr algn="ctr"/>
            <a:r>
              <a:rPr lang="en-US" altLang="ja-JP" sz="1200" smtClean="0">
                <a:solidFill>
                  <a:srgbClr val="FF0000"/>
                </a:solidFill>
                <a:latin typeface="Times New Roman" pitchFamily="18" charset="0"/>
                <a:ea typeface="Meiryo UI" panose="020B0604030504040204" pitchFamily="50" charset="-128"/>
                <a:cs typeface="Times New Roman" pitchFamily="18" charset="0"/>
              </a:rPr>
              <a:t>Activity panel</a:t>
            </a:r>
            <a:endParaRPr kumimoji="1"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
        <p:nvSpPr>
          <p:cNvPr id="104" name="正方形/長方形 103"/>
          <p:cNvSpPr/>
          <p:nvPr/>
        </p:nvSpPr>
        <p:spPr>
          <a:xfrm>
            <a:off x="2555776" y="6580128"/>
            <a:ext cx="1944216"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796449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stretch>
            <a:fillRect/>
          </a:stretch>
        </p:blipFill>
        <p:spPr>
          <a:xfrm>
            <a:off x="467544" y="4791158"/>
            <a:ext cx="6953250" cy="1666875"/>
          </a:xfrm>
          <a:prstGeom prst="rect">
            <a:avLst/>
          </a:prstGeom>
          <a:ln>
            <a:solidFill>
              <a:srgbClr val="003399"/>
            </a:solidFill>
          </a:ln>
        </p:spPr>
      </p:pic>
      <p:sp>
        <p:nvSpPr>
          <p:cNvPr id="2" name="タイトル 1"/>
          <p:cNvSpPr>
            <a:spLocks noGrp="1"/>
          </p:cNvSpPr>
          <p:nvPr>
            <p:ph type="title"/>
          </p:nvPr>
        </p:nvSpPr>
        <p:spPr/>
        <p:txBody>
          <a:bodyPr/>
          <a:lstStyle/>
          <a:p>
            <a:r>
              <a:rPr lang="en-US" altLang="ja-JP" smtClean="0">
                <a:latin typeface="Times New Roman" pitchFamily="18" charset="0"/>
                <a:ea typeface="Meiryo UI" panose="020B0604030504040204" pitchFamily="50" charset="-128"/>
                <a:cs typeface="Times New Roman" pitchFamily="18" charset="0"/>
              </a:rPr>
              <a:t>3. Tài liệu bổ sung 7</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Sử dụng biến cho selector</a:t>
            </a:r>
            <a:endParaRPr kumimoji="1" lang="ja-JP" altLang="en-US" dirty="0">
              <a:latin typeface="Times New Roman" pitchFamily="18" charset="0"/>
              <a:ea typeface="Meiryo UI" panose="020B0604030504040204" pitchFamily="50" charset="-128"/>
              <a:cs typeface="Times New Roman" pitchFamily="18" charset="0"/>
            </a:endParaRPr>
          </a:p>
        </p:txBody>
      </p:sp>
      <p:sp>
        <p:nvSpPr>
          <p:cNvPr id="5" name="スライド番号プレースホルダー 4"/>
          <p:cNvSpPr>
            <a:spLocks noGrp="1"/>
          </p:cNvSpPr>
          <p:nvPr>
            <p:ph type="sldNum" sz="quarter" idx="12"/>
          </p:nvPr>
        </p:nvSpPr>
        <p:spPr/>
        <p:txBody>
          <a:bodyPr/>
          <a:lstStyle/>
          <a:p>
            <a:pPr>
              <a:defRPr/>
            </a:pPr>
            <a:fld id="{57F6A948-FB44-4F53-8584-0EA1584EB710}" type="slidenum">
              <a:rPr lang="en-US" altLang="ja-JP" smtClean="0">
                <a:latin typeface="Times New Roman" pitchFamily="18" charset="0"/>
                <a:cs typeface="Times New Roman" pitchFamily="18" charset="0"/>
              </a:rPr>
              <a:pPr>
                <a:defRPr/>
              </a:pPr>
              <a:t>39</a:t>
            </a:fld>
            <a:endParaRPr lang="en-US" altLang="ja-JP">
              <a:latin typeface="Times New Roman" pitchFamily="18" charset="0"/>
              <a:cs typeface="Times New Roman" pitchFamily="18" charset="0"/>
            </a:endParaRPr>
          </a:p>
        </p:txBody>
      </p:sp>
      <p:sp>
        <p:nvSpPr>
          <p:cNvPr id="15" name="正方形/長方形 14"/>
          <p:cNvSpPr/>
          <p:nvPr/>
        </p:nvSpPr>
        <p:spPr>
          <a:xfrm>
            <a:off x="539750" y="1420849"/>
            <a:ext cx="3888432"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app='calc.exe' </a:t>
            </a:r>
            <a:r>
              <a:rPr lang="en-US" altLang="ja-JP" sz="1200" dirty="0" err="1">
                <a:latin typeface="Times New Roman" pitchFamily="18" charset="0"/>
                <a:cs typeface="Times New Roman" pitchFamily="18" charset="0"/>
              </a:rPr>
              <a:t>cls</a:t>
            </a:r>
            <a:r>
              <a:rPr lang="en-US" altLang="ja-JP" sz="1200" dirty="0">
                <a:latin typeface="Times New Roman" pitchFamily="18" charset="0"/>
                <a:cs typeface="Times New Roman" pitchFamily="18" charset="0"/>
              </a:rPr>
              <a:t>='</a:t>
            </a:r>
            <a:r>
              <a:rPr lang="en-US" altLang="ja-JP" sz="1200" dirty="0" err="1">
                <a:latin typeface="Times New Roman" pitchFamily="18" charset="0"/>
                <a:cs typeface="Times New Roman" pitchFamily="18" charset="0"/>
              </a:rPr>
              <a:t>CalcFrame</a:t>
            </a:r>
            <a:r>
              <a:rPr lang="en-US" altLang="ja-JP" sz="1200" dirty="0">
                <a:latin typeface="Times New Roman" pitchFamily="18" charset="0"/>
                <a:cs typeface="Times New Roman" pitchFamily="18" charset="0"/>
              </a:rPr>
              <a:t>' title='</a:t>
            </a:r>
            <a:r>
              <a:rPr lang="ja-JP" altLang="en-US" sz="1200" dirty="0">
                <a:latin typeface="Times New Roman" pitchFamily="18" charset="0"/>
                <a:cs typeface="Times New Roman" pitchFamily="18" charset="0"/>
              </a:rPr>
              <a:t>電卓</a:t>
            </a:r>
            <a:r>
              <a:rPr lang="en-US" altLang="ja-JP" sz="1200" dirty="0">
                <a:latin typeface="Times New Roman" pitchFamily="18" charset="0"/>
                <a:cs typeface="Times New Roman" pitchFamily="18" charset="0"/>
              </a:rPr>
              <a:t>'</a:t>
            </a:r>
            <a:r>
              <a:rPr lang="ja-JP" altLang="en-US" sz="1200" dirty="0">
                <a:latin typeface="Times New Roman" pitchFamily="18" charset="0"/>
                <a:cs typeface="Times New Roman" pitchFamily="18" charset="0"/>
              </a:rPr>
              <a:t> </a:t>
            </a:r>
            <a:r>
              <a:rPr lang="en-US" altLang="ja-JP" sz="1200" dirty="0">
                <a:latin typeface="Times New Roman" pitchFamily="18" charset="0"/>
                <a:cs typeface="Times New Roman" pitchFamily="18" charset="0"/>
              </a:rPr>
              <a:t>/&gt;</a:t>
            </a:r>
            <a:r>
              <a:rPr lang="ja-JP" altLang="en-US" sz="1200" dirty="0">
                <a:latin typeface="Times New Roman" pitchFamily="18" charset="0"/>
                <a:cs typeface="Times New Roman" pitchFamily="18" charset="0"/>
              </a:rPr>
              <a:t/>
            </a:r>
            <a:br>
              <a:rPr lang="ja-JP" altLang="en-US" sz="1200" dirty="0">
                <a:latin typeface="Times New Roman" pitchFamily="18" charset="0"/>
                <a:cs typeface="Times New Roman" pitchFamily="18" charset="0"/>
              </a:rPr>
            </a:br>
            <a:r>
              <a:rPr lang="en-US" altLang="ja-JP" sz="1200" dirty="0" smtClean="0">
                <a:latin typeface="Times New Roman" pitchFamily="18" charset="0"/>
                <a:cs typeface="Times New Roman" pitchFamily="18" charset="0"/>
              </a:rPr>
              <a:t>&lt;</a:t>
            </a:r>
            <a:r>
              <a:rPr lang="en-US" altLang="ja-JP" sz="1200" dirty="0" err="1" smtClean="0">
                <a:latin typeface="Times New Roman" pitchFamily="18" charset="0"/>
                <a:cs typeface="Times New Roman" pitchFamily="18" charset="0"/>
              </a:rPr>
              <a:t>wnd</a:t>
            </a:r>
            <a:r>
              <a:rPr lang="en-US" altLang="ja-JP" sz="1200" dirty="0" smtClean="0">
                <a:latin typeface="Times New Roman" pitchFamily="18" charset="0"/>
                <a:cs typeface="Times New Roman" pitchFamily="18" charset="0"/>
              </a:rPr>
              <a:t> </a:t>
            </a:r>
            <a:r>
              <a:rPr lang="en-US" altLang="ja-JP" sz="1200" dirty="0" err="1" smtClean="0">
                <a:latin typeface="Times New Roman" pitchFamily="18" charset="0"/>
                <a:cs typeface="Times New Roman" pitchFamily="18" charset="0"/>
              </a:rPr>
              <a:t>aaname</a:t>
            </a:r>
            <a:r>
              <a:rPr lang="en-US" altLang="ja-JP" sz="1200" dirty="0" smtClean="0">
                <a:latin typeface="Times New Roman" pitchFamily="18" charset="0"/>
                <a:cs typeface="Times New Roman" pitchFamily="18" charset="0"/>
              </a:rPr>
              <a:t>='9' /&gt;</a:t>
            </a:r>
            <a:endParaRPr lang="ja-JP" altLang="en-US" sz="1200" dirty="0">
              <a:latin typeface="Times New Roman" pitchFamily="18" charset="0"/>
              <a:cs typeface="Times New Roman" pitchFamily="18" charset="0"/>
            </a:endParaRPr>
          </a:p>
        </p:txBody>
      </p:sp>
      <p:sp>
        <p:nvSpPr>
          <p:cNvPr id="17" name="テキスト ボックス 16"/>
          <p:cNvSpPr txBox="1"/>
          <p:nvPr/>
        </p:nvSpPr>
        <p:spPr>
          <a:xfrm>
            <a:off x="467544" y="1104999"/>
            <a:ext cx="2228495" cy="307777"/>
          </a:xfrm>
          <a:prstGeom prst="rect">
            <a:avLst/>
          </a:prstGeom>
          <a:noFill/>
        </p:spPr>
        <p:txBody>
          <a:bodyPr wrap="none" rtlCol="0">
            <a:spAutoFit/>
          </a:bodyPr>
          <a:lstStyle/>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VD</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Phím 9 của máy tính</a:t>
            </a:r>
            <a:r>
              <a:rPr lang="ja-JP" altLang="en-US" sz="1400" smtClean="0">
                <a:solidFill>
                  <a:srgbClr val="003399"/>
                </a:solidFill>
                <a:latin typeface="Times New Roman" pitchFamily="18" charset="0"/>
                <a:ea typeface="Meiryo UI" panose="020B0604030504040204" pitchFamily="50" charset="-128"/>
                <a:cs typeface="Times New Roman" pitchFamily="18" charset="0"/>
              </a:rPr>
              <a:t>ン</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3" cstate="print"/>
          <a:stretch>
            <a:fillRect/>
          </a:stretch>
        </p:blipFill>
        <p:spPr>
          <a:xfrm>
            <a:off x="7150103" y="1088772"/>
            <a:ext cx="1217939" cy="1800200"/>
          </a:xfrm>
          <a:prstGeom prst="rect">
            <a:avLst/>
          </a:prstGeom>
        </p:spPr>
      </p:pic>
      <p:sp>
        <p:nvSpPr>
          <p:cNvPr id="19" name="正方形/長方形 18"/>
          <p:cNvSpPr/>
          <p:nvPr/>
        </p:nvSpPr>
        <p:spPr bwMode="auto">
          <a:xfrm>
            <a:off x="7653466" y="2096883"/>
            <a:ext cx="211211" cy="19425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1" name="正方形/長方形 20"/>
          <p:cNvSpPr/>
          <p:nvPr/>
        </p:nvSpPr>
        <p:spPr>
          <a:xfrm>
            <a:off x="539651" y="2696553"/>
            <a:ext cx="4608314" cy="461665"/>
          </a:xfrm>
          <a:prstGeom prst="rect">
            <a:avLst/>
          </a:prstGeom>
          <a:solidFill>
            <a:schemeClr val="accent1">
              <a:lumMod val="75000"/>
            </a:schemeClr>
          </a:solidFill>
        </p:spPr>
        <p:txBody>
          <a:bodyPr wrap="square">
            <a:spAutoFit/>
          </a:bodyPr>
          <a:lstStyle/>
          <a:p>
            <a:r>
              <a:rPr lang="en-US" altLang="ja-JP" sz="1200" dirty="0">
                <a:solidFill>
                  <a:srgbClr val="FF0000"/>
                </a:solidFill>
                <a:latin typeface="Times New Roman" pitchFamily="18" charset="0"/>
                <a:cs typeface="Times New Roman" pitchFamily="18" charset="0"/>
              </a:rPr>
              <a:t>"</a:t>
            </a:r>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app='calc.exe' </a:t>
            </a:r>
            <a:r>
              <a:rPr lang="en-US" altLang="ja-JP" sz="1200" dirty="0" err="1">
                <a:latin typeface="Times New Roman" pitchFamily="18" charset="0"/>
                <a:cs typeface="Times New Roman" pitchFamily="18" charset="0"/>
              </a:rPr>
              <a:t>cls</a:t>
            </a:r>
            <a:r>
              <a:rPr lang="en-US" altLang="ja-JP" sz="1200" dirty="0">
                <a:latin typeface="Times New Roman" pitchFamily="18" charset="0"/>
                <a:cs typeface="Times New Roman" pitchFamily="18" charset="0"/>
              </a:rPr>
              <a:t>='</a:t>
            </a:r>
            <a:r>
              <a:rPr lang="en-US" altLang="ja-JP" sz="1200" dirty="0" err="1">
                <a:latin typeface="Times New Roman" pitchFamily="18" charset="0"/>
                <a:cs typeface="Times New Roman" pitchFamily="18" charset="0"/>
              </a:rPr>
              <a:t>CalcFrame</a:t>
            </a:r>
            <a:r>
              <a:rPr lang="en-US" altLang="ja-JP" sz="1200" dirty="0">
                <a:latin typeface="Times New Roman" pitchFamily="18" charset="0"/>
                <a:cs typeface="Times New Roman" pitchFamily="18" charset="0"/>
              </a:rPr>
              <a:t>' title='</a:t>
            </a:r>
            <a:r>
              <a:rPr lang="ja-JP" altLang="en-US" sz="1200" dirty="0">
                <a:latin typeface="Times New Roman" pitchFamily="18" charset="0"/>
                <a:cs typeface="Times New Roman" pitchFamily="18" charset="0"/>
              </a:rPr>
              <a:t>電卓</a:t>
            </a:r>
            <a:r>
              <a:rPr lang="en-US" altLang="ja-JP" sz="1200" dirty="0">
                <a:latin typeface="Times New Roman" pitchFamily="18" charset="0"/>
                <a:cs typeface="Times New Roman" pitchFamily="18" charset="0"/>
              </a:rPr>
              <a:t>' /&gt;&lt;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t>
            </a:r>
            <a:r>
              <a:rPr lang="en-US" altLang="ja-JP" sz="1200" dirty="0" err="1">
                <a:latin typeface="Times New Roman" pitchFamily="18" charset="0"/>
                <a:cs typeface="Times New Roman" pitchFamily="18" charset="0"/>
              </a:rPr>
              <a:t>aaname</a:t>
            </a:r>
            <a:r>
              <a:rPr lang="en-US" altLang="ja-JP" sz="1200" dirty="0">
                <a:latin typeface="Times New Roman" pitchFamily="18" charset="0"/>
                <a:cs typeface="Times New Roman" pitchFamily="18" charset="0"/>
              </a:rPr>
              <a:t>='9' /&gt;</a:t>
            </a:r>
            <a:r>
              <a:rPr lang="en-US" altLang="ja-JP" sz="1200" dirty="0">
                <a:solidFill>
                  <a:srgbClr val="FF0000"/>
                </a:solidFill>
                <a:latin typeface="Times New Roman" pitchFamily="18" charset="0"/>
                <a:cs typeface="Times New Roman" pitchFamily="18" charset="0"/>
              </a:rPr>
              <a:t>"</a:t>
            </a:r>
            <a:endParaRPr lang="ja-JP" altLang="en-US" sz="1200" dirty="0">
              <a:solidFill>
                <a:srgbClr val="FF0000"/>
              </a:solidFill>
              <a:latin typeface="Times New Roman" pitchFamily="18" charset="0"/>
              <a:cs typeface="Times New Roman" pitchFamily="18" charset="0"/>
            </a:endParaRPr>
          </a:p>
        </p:txBody>
      </p:sp>
      <p:sp>
        <p:nvSpPr>
          <p:cNvPr id="24" name="テキスト ボックス 23"/>
          <p:cNvSpPr txBox="1"/>
          <p:nvPr/>
        </p:nvSpPr>
        <p:spPr>
          <a:xfrm>
            <a:off x="441377" y="2410032"/>
            <a:ext cx="3116559" cy="307777"/>
          </a:xfrm>
          <a:prstGeom prst="rect">
            <a:avLst/>
          </a:prstGeom>
          <a:noFill/>
        </p:spPr>
        <p:txBody>
          <a:bodyPr wrap="none" rtlCol="0">
            <a:spAutoFit/>
          </a:bodyPr>
          <a:lstStyle/>
          <a:p>
            <a:r>
              <a:rPr kumimoji="1"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1</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Xóa line feed,  đóng bằng dấu </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7" name="正方形/長方形 26"/>
          <p:cNvSpPr/>
          <p:nvPr/>
        </p:nvSpPr>
        <p:spPr>
          <a:xfrm>
            <a:off x="539650" y="3800073"/>
            <a:ext cx="4968453" cy="461665"/>
          </a:xfrm>
          <a:prstGeom prst="rect">
            <a:avLst/>
          </a:prstGeom>
          <a:solidFill>
            <a:schemeClr val="accent1">
              <a:lumMod val="75000"/>
            </a:schemeClr>
          </a:solidFill>
        </p:spPr>
        <p:txBody>
          <a:bodyPr wrap="square">
            <a:spAutoFit/>
          </a:bodyPr>
          <a:lstStyle/>
          <a:p>
            <a:r>
              <a:rPr lang="en-US" altLang="ja-JP" sz="1200" dirty="0">
                <a:latin typeface="Times New Roman" pitchFamily="18" charset="0"/>
                <a:cs typeface="Times New Roman" pitchFamily="18" charset="0"/>
              </a:rPr>
              <a: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app='calc.exe' </a:t>
            </a:r>
            <a:r>
              <a:rPr lang="en-US" altLang="ja-JP" sz="1200" dirty="0" err="1">
                <a:latin typeface="Times New Roman" pitchFamily="18" charset="0"/>
                <a:cs typeface="Times New Roman" pitchFamily="18" charset="0"/>
              </a:rPr>
              <a:t>cls</a:t>
            </a:r>
            <a:r>
              <a:rPr lang="en-US" altLang="ja-JP" sz="1200" dirty="0">
                <a:latin typeface="Times New Roman" pitchFamily="18" charset="0"/>
                <a:cs typeface="Times New Roman" pitchFamily="18" charset="0"/>
              </a:rPr>
              <a:t>='</a:t>
            </a:r>
            <a:r>
              <a:rPr lang="en-US" altLang="ja-JP" sz="1200" dirty="0" err="1">
                <a:latin typeface="Times New Roman" pitchFamily="18" charset="0"/>
                <a:cs typeface="Times New Roman" pitchFamily="18" charset="0"/>
              </a:rPr>
              <a:t>CalcFrame</a:t>
            </a:r>
            <a:r>
              <a:rPr lang="en-US" altLang="ja-JP" sz="1200" dirty="0">
                <a:latin typeface="Times New Roman" pitchFamily="18" charset="0"/>
                <a:cs typeface="Times New Roman" pitchFamily="18" charset="0"/>
              </a:rPr>
              <a:t>' title='</a:t>
            </a:r>
            <a:r>
              <a:rPr lang="ja-JP" altLang="en-US" sz="1200" dirty="0">
                <a:latin typeface="Times New Roman" pitchFamily="18" charset="0"/>
                <a:cs typeface="Times New Roman" pitchFamily="18" charset="0"/>
              </a:rPr>
              <a:t>電卓</a:t>
            </a:r>
            <a:r>
              <a:rPr lang="en-US" altLang="ja-JP" sz="1200" dirty="0">
                <a:latin typeface="Times New Roman" pitchFamily="18" charset="0"/>
                <a:cs typeface="Times New Roman" pitchFamily="18" charset="0"/>
              </a:rPr>
              <a:t>' /&gt;&lt;</a:t>
            </a:r>
            <a:r>
              <a:rPr lang="en-US" altLang="ja-JP" sz="1200" dirty="0" err="1">
                <a:latin typeface="Times New Roman" pitchFamily="18" charset="0"/>
                <a:cs typeface="Times New Roman" pitchFamily="18" charset="0"/>
              </a:rPr>
              <a:t>wnd</a:t>
            </a:r>
            <a:r>
              <a:rPr lang="en-US" altLang="ja-JP" sz="1200" dirty="0">
                <a:latin typeface="Times New Roman" pitchFamily="18" charset="0"/>
                <a:cs typeface="Times New Roman" pitchFamily="18" charset="0"/>
              </a:rPr>
              <a:t> </a:t>
            </a:r>
            <a:r>
              <a:rPr lang="en-US" altLang="ja-JP" sz="1200" dirty="0" err="1">
                <a:latin typeface="Times New Roman" pitchFamily="18" charset="0"/>
                <a:cs typeface="Times New Roman" pitchFamily="18" charset="0"/>
              </a:rPr>
              <a:t>aaname</a:t>
            </a:r>
            <a:r>
              <a:rPr lang="en-US" altLang="ja-JP" sz="1200" dirty="0">
                <a:latin typeface="Times New Roman" pitchFamily="18" charset="0"/>
                <a:cs typeface="Times New Roman" pitchFamily="18" charset="0"/>
              </a:rPr>
              <a:t>='</a:t>
            </a:r>
            <a:r>
              <a:rPr lang="en-US" altLang="ja-JP" sz="1200" b="1" dirty="0">
                <a:solidFill>
                  <a:srgbClr val="FF0000"/>
                </a:solidFill>
                <a:latin typeface="Times New Roman" pitchFamily="18" charset="0"/>
                <a:cs typeface="Times New Roman" pitchFamily="18" charset="0"/>
              </a:rPr>
              <a:t>" &amp; arg1 &amp; "</a:t>
            </a:r>
            <a:r>
              <a:rPr lang="en-US" altLang="ja-JP" sz="1200" dirty="0">
                <a:latin typeface="Times New Roman" pitchFamily="18" charset="0"/>
                <a:cs typeface="Times New Roman" pitchFamily="18" charset="0"/>
              </a:rPr>
              <a:t>' /&gt;"</a:t>
            </a:r>
            <a:endParaRPr lang="ja-JP" altLang="en-US" sz="1200" dirty="0">
              <a:latin typeface="Times New Roman" pitchFamily="18" charset="0"/>
              <a:cs typeface="Times New Roman" pitchFamily="18" charset="0"/>
            </a:endParaRPr>
          </a:p>
        </p:txBody>
      </p:sp>
      <p:sp>
        <p:nvSpPr>
          <p:cNvPr id="30" name="テキスト ボックス 29"/>
          <p:cNvSpPr txBox="1"/>
          <p:nvPr/>
        </p:nvSpPr>
        <p:spPr>
          <a:xfrm>
            <a:off x="441377" y="3513552"/>
            <a:ext cx="2959465" cy="307777"/>
          </a:xfrm>
          <a:prstGeom prst="rect">
            <a:avLst/>
          </a:prstGeom>
          <a:noFill/>
        </p:spPr>
        <p:txBody>
          <a:bodyPr wrap="none" rtlCol="0">
            <a:spAutoFit/>
          </a:bodyPr>
          <a:lstStyle/>
          <a:p>
            <a:r>
              <a:rPr kumimoji="1"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2</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Đưa phần thay đổi thành biến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6" name="四角形吹き出し 15"/>
          <p:cNvSpPr/>
          <p:nvPr/>
        </p:nvSpPr>
        <p:spPr bwMode="auto">
          <a:xfrm>
            <a:off x="452273" y="4316748"/>
            <a:ext cx="2304058" cy="333263"/>
          </a:xfrm>
          <a:prstGeom prst="wedgeRectCallout">
            <a:avLst>
              <a:gd name="adj1" fmla="val -33759"/>
              <a:gd name="adj2" fmla="val 220067"/>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Định nghĩa trước các biến</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下矢印 17"/>
          <p:cNvSpPr/>
          <p:nvPr/>
        </p:nvSpPr>
        <p:spPr bwMode="auto">
          <a:xfrm>
            <a:off x="2184268" y="3084256"/>
            <a:ext cx="382239" cy="431530"/>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0" name="下矢印 19"/>
          <p:cNvSpPr/>
          <p:nvPr/>
        </p:nvSpPr>
        <p:spPr bwMode="auto">
          <a:xfrm>
            <a:off x="2184267" y="1974790"/>
            <a:ext cx="382239" cy="431530"/>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4083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552" y="3140968"/>
            <a:ext cx="8064896" cy="1224136"/>
          </a:xfrm>
        </p:spPr>
        <p:txBody>
          <a:bodyPr/>
          <a:lstStyle/>
          <a:p>
            <a:pPr eaLnBrk="1" hangingPunct="1"/>
            <a:r>
              <a:rPr lang="en-US" altLang="ja-JP" sz="4000" dirty="0" smtClean="0">
                <a:latin typeface="Times New Roman" pitchFamily="18" charset="0"/>
                <a:ea typeface="Meiryo UI" pitchFamily="50" charset="-128"/>
                <a:cs typeface="Times New Roman" pitchFamily="18" charset="0"/>
              </a:rPr>
              <a:t>4</a:t>
            </a:r>
            <a:r>
              <a:rPr lang="en-US" altLang="ja-JP" sz="4000" smtClean="0">
                <a:latin typeface="Times New Roman" pitchFamily="18" charset="0"/>
                <a:ea typeface="Meiryo UI" pitchFamily="50" charset="-128"/>
                <a:cs typeface="Times New Roman" pitchFamily="18" charset="0"/>
              </a:rPr>
              <a:t>. Tạo automation</a:t>
            </a:r>
            <a:r>
              <a:rPr lang="ja-JP" altLang="en-US" sz="4000" smtClean="0">
                <a:latin typeface="Times New Roman" pitchFamily="18" charset="0"/>
                <a:ea typeface="Meiryo UI" pitchFamily="50" charset="-128"/>
                <a:cs typeface="Times New Roman" pitchFamily="18" charset="0"/>
              </a:rPr>
              <a:t>（</a:t>
            </a:r>
            <a:r>
              <a:rPr lang="en-US" altLang="ja-JP" sz="4000" dirty="0">
                <a:latin typeface="Times New Roman" pitchFamily="18" charset="0"/>
                <a:ea typeface="Meiryo UI" pitchFamily="50" charset="-128"/>
                <a:cs typeface="Times New Roman" pitchFamily="18" charset="0"/>
              </a:rPr>
              <a:t>2</a:t>
            </a:r>
            <a:r>
              <a:rPr lang="ja-JP" altLang="en-US" sz="4000" dirty="0" smtClean="0">
                <a:latin typeface="Times New Roman" pitchFamily="18" charset="0"/>
                <a:ea typeface="Meiryo UI" pitchFamily="50" charset="-128"/>
                <a:cs typeface="Times New Roman" pitchFamily="18" charset="0"/>
              </a:rPr>
              <a:t>）</a:t>
            </a:r>
            <a:r>
              <a:rPr lang="en-US" altLang="ja-JP" sz="4400" dirty="0">
                <a:latin typeface="Times New Roman" pitchFamily="18" charset="0"/>
                <a:ea typeface="Meiryo UI" pitchFamily="50" charset="-128"/>
                <a:cs typeface="Times New Roman" pitchFamily="18" charset="0"/>
              </a:rPr>
              <a:t/>
            </a:r>
            <a:br>
              <a:rPr lang="en-US" altLang="ja-JP" sz="4400" dirty="0">
                <a:latin typeface="Times New Roman" pitchFamily="18" charset="0"/>
                <a:ea typeface="Meiryo UI" pitchFamily="50" charset="-128"/>
                <a:cs typeface="Times New Roman" pitchFamily="18" charset="0"/>
              </a:rPr>
            </a:br>
            <a:r>
              <a:rPr lang="ja-JP" altLang="en-US" dirty="0">
                <a:latin typeface="Times New Roman" pitchFamily="18" charset="0"/>
                <a:ea typeface="Meiryo UI" pitchFamily="50" charset="-128"/>
                <a:cs typeface="Times New Roman" pitchFamily="18" charset="0"/>
              </a:rPr>
              <a:t>　　　　　</a:t>
            </a:r>
            <a:r>
              <a:rPr lang="ja-JP" altLang="en-US" dirty="0" smtClean="0">
                <a:latin typeface="Times New Roman" pitchFamily="18" charset="0"/>
                <a:ea typeface="Meiryo UI" pitchFamily="50" charset="-128"/>
                <a:cs typeface="Times New Roman" pitchFamily="18" charset="0"/>
              </a:rPr>
              <a:t>　　</a:t>
            </a:r>
            <a:r>
              <a:rPr lang="ja-JP" altLang="en-US" smtClean="0">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Bằng phương pháp record</a:t>
            </a:r>
            <a:r>
              <a:rPr lang="ja-JP" altLang="en-US" smtClean="0">
                <a:latin typeface="Times New Roman" pitchFamily="18" charset="0"/>
                <a:ea typeface="Meiryo UI" pitchFamily="50" charset="-128"/>
                <a:cs typeface="Times New Roman" pitchFamily="18" charset="0"/>
              </a:rPr>
              <a:t>～</a:t>
            </a:r>
            <a:endParaRPr lang="ja-JP" altLang="ja-JP"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710543" y="5013176"/>
            <a:ext cx="7846315" cy="646331"/>
          </a:xfrm>
          <a:prstGeom prst="rect">
            <a:avLst/>
          </a:prstGeom>
          <a:noFill/>
        </p:spPr>
        <p:txBody>
          <a:bodyPr wrap="none" rtlCol="0">
            <a:spAutoFit/>
          </a:bodyPr>
          <a:lstStyle/>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Trong chương này, chúng ta sẽ quay về chức năng record đã giới thiệu ở chương 1 </a:t>
            </a:r>
          </a:p>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học để có thể sử dụng được phương pháp basic record</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727397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4-1</a:t>
            </a:r>
            <a:r>
              <a:rPr lang="en-US" altLang="ja-JP" smtClean="0">
                <a:latin typeface="Times New Roman" pitchFamily="18" charset="0"/>
                <a:ea typeface="Meiryo UI" pitchFamily="50" charset="-128"/>
                <a:cs typeface="Times New Roman" pitchFamily="18" charset="0"/>
              </a:rPr>
              <a:t>. Record là gì</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2462213"/>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nhập môn RPA (2), chúng ta đã học cách đăng ký từng activity. Lần này chúng ta sẽ học về phương pháp  đăng kí đồng loạt activity bằng cách record. Chúng ta hãy thử vừa thực hành vừa học cách record nhé.</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Chức năng record của UiPath là phương pháp để ghi chép lại những thao tác bạn đã tiến hành trên màn hình PC một cách tự động như là 1 activity. Chức năng này giúp chúng ta cắt giảm thời gian cài đặt từng activity một. Do đó, nếu dùng quen thì có thể rút ngắn thời gian thiết lập robot một cách đáng kể.</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Việc record cần được thực hiện bằng cách điều khiển trực tiếp PC, tiến hành liên tiếp activity, và đăng ký tự động.</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phần mềm RPA khác, cũng có các loại phần mềm có thể ghi chép hình động của màn hình khi điều khiển để tạo các activity. Tuy nhiên UiPath là loại có thể đăng kí activity một các tự động và đơn giản nhất</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pSp>
        <p:nvGrpSpPr>
          <p:cNvPr id="5" name="グループ化 4"/>
          <p:cNvGrpSpPr/>
          <p:nvPr/>
        </p:nvGrpSpPr>
        <p:grpSpPr>
          <a:xfrm>
            <a:off x="755576" y="3966266"/>
            <a:ext cx="1785539" cy="1176561"/>
            <a:chOff x="4607169" y="3176954"/>
            <a:chExt cx="1785539" cy="1176561"/>
          </a:xfrm>
        </p:grpSpPr>
        <p:sp>
          <p:nvSpPr>
            <p:cNvPr id="7" name="正方形/長方形 6"/>
            <p:cNvSpPr/>
            <p:nvPr/>
          </p:nvSpPr>
          <p:spPr>
            <a:xfrm>
              <a:off x="4607169" y="3176954"/>
              <a:ext cx="1785539" cy="1176561"/>
            </a:xfrm>
            <a:prstGeom prst="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8" name="正方形/長方形 7"/>
            <p:cNvSpPr/>
            <p:nvPr/>
          </p:nvSpPr>
          <p:spPr>
            <a:xfrm>
              <a:off x="4607169" y="3176954"/>
              <a:ext cx="1785539" cy="164123"/>
            </a:xfrm>
            <a:prstGeom prst="rect">
              <a:avLst/>
            </a:prstGeom>
            <a:solidFill>
              <a:srgbClr val="0000FF"/>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smtClean="0">
                  <a:latin typeface="Times New Roman" pitchFamily="18" charset="0"/>
                  <a:ea typeface="Meiryo UI" panose="020B0604030504040204" pitchFamily="50" charset="-128"/>
                  <a:cs typeface="Times New Roman" pitchFamily="18" charset="0"/>
                </a:rPr>
                <a:t>Ứng dụng là đối tượng thao tác</a:t>
              </a:r>
              <a:endParaRPr kumimoji="1" lang="ja-JP" altLang="en-US" sz="900" dirty="0">
                <a:latin typeface="Times New Roman" pitchFamily="18" charset="0"/>
                <a:ea typeface="Meiryo UI" panose="020B0604030504040204" pitchFamily="50" charset="-128"/>
                <a:cs typeface="Times New Roman" pitchFamily="18" charset="0"/>
              </a:endParaRPr>
            </a:p>
          </p:txBody>
        </p:sp>
        <p:sp>
          <p:nvSpPr>
            <p:cNvPr id="9" name="テキスト ボックス 8"/>
            <p:cNvSpPr txBox="1"/>
            <p:nvPr/>
          </p:nvSpPr>
          <p:spPr>
            <a:xfrm>
              <a:off x="4607169" y="3418937"/>
              <a:ext cx="576064" cy="200055"/>
            </a:xfrm>
            <a:prstGeom prst="rect">
              <a:avLst/>
            </a:prstGeom>
            <a:noFill/>
          </p:spPr>
          <p:txBody>
            <a:bodyPr wrap="square" rtlCol="0">
              <a:spAutoFit/>
            </a:bodyPr>
            <a:lstStyle/>
            <a:p>
              <a:r>
                <a:rPr lang="en-US" altLang="ja-JP" sz="700" smtClean="0">
                  <a:latin typeface="Times New Roman" pitchFamily="18" charset="0"/>
                  <a:ea typeface="Meiryo UI" panose="020B0604030504040204" pitchFamily="50" charset="-128"/>
                  <a:cs typeface="Times New Roman" pitchFamily="18" charset="0"/>
                </a:rPr>
                <a:t>Article </a:t>
              </a:r>
              <a:r>
                <a:rPr kumimoji="1" lang="en-US" altLang="ja-JP" sz="700" smtClean="0">
                  <a:latin typeface="Times New Roman" pitchFamily="18" charset="0"/>
                  <a:ea typeface="Meiryo UI" panose="020B0604030504040204" pitchFamily="50" charset="-128"/>
                  <a:cs typeface="Times New Roman" pitchFamily="18" charset="0"/>
                </a:rPr>
                <a:t>1</a:t>
              </a:r>
              <a:endParaRPr kumimoji="1" lang="ja-JP" altLang="en-US" sz="700" dirty="0">
                <a:latin typeface="Times New Roman" pitchFamily="18" charset="0"/>
                <a:ea typeface="Meiryo UI" panose="020B0604030504040204" pitchFamily="50" charset="-128"/>
                <a:cs typeface="Times New Roman" pitchFamily="18" charset="0"/>
              </a:endParaRPr>
            </a:p>
          </p:txBody>
        </p:sp>
        <p:sp>
          <p:nvSpPr>
            <p:cNvPr id="10" name="額縁 9"/>
            <p:cNvSpPr/>
            <p:nvPr/>
          </p:nvSpPr>
          <p:spPr>
            <a:xfrm>
              <a:off x="5268518" y="4051150"/>
              <a:ext cx="554892" cy="245976"/>
            </a:xfrm>
            <a:prstGeom prst="bevel">
              <a:avLst/>
            </a:prstGeom>
            <a:solidFill>
              <a:schemeClr val="bg1">
                <a:lumMod val="75000"/>
              </a:schemeClr>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900" smtClean="0">
                  <a:solidFill>
                    <a:schemeClr val="tx1"/>
                  </a:solidFill>
                  <a:latin typeface="Times New Roman" pitchFamily="18" charset="0"/>
                  <a:ea typeface="Meiryo UI" panose="020B0604030504040204" pitchFamily="50" charset="-128"/>
                  <a:cs typeface="Times New Roman" pitchFamily="18" charset="0"/>
                </a:rPr>
                <a:t>Thực hiện</a:t>
              </a:r>
              <a:endParaRPr kumimoji="1" lang="ja-JP" altLang="en-US" sz="900" dirty="0">
                <a:solidFill>
                  <a:schemeClr val="tx1"/>
                </a:solidFill>
                <a:latin typeface="Times New Roman" pitchFamily="18" charset="0"/>
                <a:ea typeface="Meiryo UI" panose="020B0604030504040204" pitchFamily="50" charset="-128"/>
                <a:cs typeface="Times New Roman" pitchFamily="18" charset="0"/>
              </a:endParaRPr>
            </a:p>
          </p:txBody>
        </p:sp>
        <p:sp>
          <p:nvSpPr>
            <p:cNvPr id="11" name="正方形/長方形 10"/>
            <p:cNvSpPr/>
            <p:nvPr/>
          </p:nvSpPr>
          <p:spPr>
            <a:xfrm>
              <a:off x="5103449" y="3430954"/>
              <a:ext cx="1072893" cy="196037"/>
            </a:xfrm>
            <a:prstGeom prst="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kumimoji="1" lang="en-US" altLang="ja-JP" sz="900" smtClean="0">
                  <a:solidFill>
                    <a:schemeClr val="tx1"/>
                  </a:solidFill>
                  <a:latin typeface="Times New Roman" pitchFamily="18" charset="0"/>
                  <a:ea typeface="Meiryo UI" panose="020B0604030504040204" pitchFamily="50" charset="-128"/>
                  <a:cs typeface="Times New Roman" pitchFamily="18" charset="0"/>
                </a:rPr>
                <a:t>Nhập văn bản</a:t>
              </a:r>
              <a:r>
                <a:rPr kumimoji="1" lang="ja-JP" altLang="en-US" sz="900" smtClean="0">
                  <a:solidFill>
                    <a:schemeClr val="tx1"/>
                  </a:solidFill>
                  <a:latin typeface="Times New Roman" pitchFamily="18" charset="0"/>
                  <a:ea typeface="Meiryo UI" panose="020B0604030504040204" pitchFamily="50" charset="-128"/>
                  <a:cs typeface="Times New Roman" pitchFamily="18" charset="0"/>
                </a:rPr>
                <a:t>       </a:t>
              </a:r>
              <a:r>
                <a:rPr kumimoji="1" lang="ja-JP" altLang="en-US" sz="900" dirty="0" smtClean="0">
                  <a:solidFill>
                    <a:schemeClr val="tx1"/>
                  </a:solidFill>
                  <a:latin typeface="Times New Roman" pitchFamily="18" charset="0"/>
                  <a:ea typeface="Meiryo UI" panose="020B0604030504040204" pitchFamily="50" charset="-128"/>
                  <a:cs typeface="Times New Roman" pitchFamily="18" charset="0"/>
                </a:rPr>
                <a:t>　</a:t>
              </a:r>
              <a:r>
                <a:rPr kumimoji="1" lang="en-US" altLang="ja-JP" sz="900" dirty="0" smtClean="0">
                  <a:solidFill>
                    <a:schemeClr val="tx1"/>
                  </a:solidFill>
                  <a:latin typeface="Times New Roman" pitchFamily="18" charset="0"/>
                  <a:ea typeface="Meiryo UI" panose="020B0604030504040204" pitchFamily="50" charset="-128"/>
                  <a:cs typeface="Times New Roman" pitchFamily="18" charset="0"/>
                </a:rPr>
                <a:t>|</a:t>
              </a:r>
              <a:endParaRPr kumimoji="1" lang="ja-JP" altLang="en-US" sz="900" dirty="0">
                <a:solidFill>
                  <a:schemeClr val="tx1"/>
                </a:solidFill>
                <a:latin typeface="Times New Roman" pitchFamily="18" charset="0"/>
                <a:ea typeface="Meiryo UI" panose="020B0604030504040204" pitchFamily="50" charset="-128"/>
                <a:cs typeface="Times New Roman" pitchFamily="18" charset="0"/>
              </a:endParaRPr>
            </a:p>
          </p:txBody>
        </p:sp>
        <p:sp>
          <p:nvSpPr>
            <p:cNvPr id="12" name="右矢印 11"/>
            <p:cNvSpPr/>
            <p:nvPr/>
          </p:nvSpPr>
          <p:spPr>
            <a:xfrm rot="13917774">
              <a:off x="5667274" y="4227316"/>
              <a:ext cx="140308" cy="55778"/>
            </a:xfrm>
            <a:prstGeom prst="rightArrow">
              <a:avLst>
                <a:gd name="adj1" fmla="val 50000"/>
                <a:gd name="adj2" fmla="val 131021"/>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13" name="テキスト ボックス 12"/>
            <p:cNvSpPr txBox="1"/>
            <p:nvPr/>
          </p:nvSpPr>
          <p:spPr>
            <a:xfrm>
              <a:off x="4607169" y="3689620"/>
              <a:ext cx="576064" cy="200055"/>
            </a:xfrm>
            <a:prstGeom prst="rect">
              <a:avLst/>
            </a:prstGeom>
            <a:noFill/>
          </p:spPr>
          <p:txBody>
            <a:bodyPr wrap="square" rtlCol="0">
              <a:spAutoFit/>
            </a:bodyPr>
            <a:lstStyle/>
            <a:p>
              <a:r>
                <a:rPr lang="en-US" altLang="ja-JP" sz="700" smtClean="0">
                  <a:latin typeface="Times New Roman" pitchFamily="18" charset="0"/>
                  <a:ea typeface="Meiryo UI" panose="020B0604030504040204" pitchFamily="50" charset="-128"/>
                  <a:cs typeface="Times New Roman" pitchFamily="18" charset="0"/>
                </a:rPr>
                <a:t>Article </a:t>
              </a:r>
              <a:r>
                <a:rPr kumimoji="1" lang="en-US" altLang="ja-JP" sz="700" smtClean="0">
                  <a:latin typeface="Times New Roman" pitchFamily="18" charset="0"/>
                  <a:ea typeface="Meiryo UI" panose="020B0604030504040204" pitchFamily="50" charset="-128"/>
                  <a:cs typeface="Times New Roman" pitchFamily="18" charset="0"/>
                </a:rPr>
                <a:t>2</a:t>
              </a:r>
              <a:endParaRPr kumimoji="1" lang="ja-JP" altLang="en-US" sz="700" dirty="0">
                <a:latin typeface="Times New Roman" pitchFamily="18" charset="0"/>
                <a:ea typeface="Meiryo UI" panose="020B0604030504040204" pitchFamily="50" charset="-128"/>
                <a:cs typeface="Times New Roman" pitchFamily="18" charset="0"/>
              </a:endParaRPr>
            </a:p>
          </p:txBody>
        </p:sp>
        <p:sp>
          <p:nvSpPr>
            <p:cNvPr id="14" name="正方形/長方形 13"/>
            <p:cNvSpPr/>
            <p:nvPr/>
          </p:nvSpPr>
          <p:spPr>
            <a:xfrm>
              <a:off x="5111225" y="3696400"/>
              <a:ext cx="1072893" cy="196037"/>
            </a:xfrm>
            <a:prstGeom prst="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altLang="ja-JP" sz="900" smtClean="0">
                  <a:solidFill>
                    <a:schemeClr val="tx1"/>
                  </a:solidFill>
                  <a:latin typeface="Times New Roman" pitchFamily="18" charset="0"/>
                  <a:ea typeface="Meiryo UI" panose="020B0604030504040204" pitchFamily="50" charset="-128"/>
                  <a:cs typeface="Times New Roman" pitchFamily="18" charset="0"/>
                </a:rPr>
                <a:t>Nhập văn bản</a:t>
              </a:r>
              <a:r>
                <a:rPr kumimoji="1" lang="ja-JP" altLang="en-US" sz="900" smtClean="0">
                  <a:solidFill>
                    <a:schemeClr val="tx1"/>
                  </a:solidFill>
                  <a:latin typeface="Times New Roman" pitchFamily="18" charset="0"/>
                  <a:ea typeface="Meiryo UI" panose="020B0604030504040204" pitchFamily="50" charset="-128"/>
                  <a:cs typeface="Times New Roman" pitchFamily="18" charset="0"/>
                </a:rPr>
                <a:t>       </a:t>
              </a:r>
              <a:r>
                <a:rPr kumimoji="1" lang="ja-JP" altLang="en-US" sz="900" dirty="0" smtClean="0">
                  <a:solidFill>
                    <a:schemeClr val="tx1"/>
                  </a:solidFill>
                  <a:latin typeface="Times New Roman" pitchFamily="18" charset="0"/>
                  <a:ea typeface="Meiryo UI" panose="020B0604030504040204" pitchFamily="50" charset="-128"/>
                  <a:cs typeface="Times New Roman" pitchFamily="18" charset="0"/>
                </a:rPr>
                <a:t>　</a:t>
              </a:r>
              <a:r>
                <a:rPr kumimoji="1" lang="en-US" altLang="ja-JP" sz="900" dirty="0" smtClean="0">
                  <a:solidFill>
                    <a:schemeClr val="tx1"/>
                  </a:solidFill>
                  <a:latin typeface="Times New Roman" pitchFamily="18" charset="0"/>
                  <a:ea typeface="Meiryo UI" panose="020B0604030504040204" pitchFamily="50" charset="-128"/>
                  <a:cs typeface="Times New Roman" pitchFamily="18" charset="0"/>
                </a:rPr>
                <a:t>|</a:t>
              </a:r>
              <a:endParaRPr kumimoji="1" lang="ja-JP" altLang="en-US" sz="900" dirty="0">
                <a:solidFill>
                  <a:schemeClr val="tx1"/>
                </a:solidFill>
                <a:latin typeface="Times New Roman" pitchFamily="18" charset="0"/>
                <a:ea typeface="Meiryo UI" panose="020B0604030504040204" pitchFamily="50" charset="-128"/>
                <a:cs typeface="Times New Roman" pitchFamily="18" charset="0"/>
              </a:endParaRPr>
            </a:p>
          </p:txBody>
        </p:sp>
        <p:sp>
          <p:nvSpPr>
            <p:cNvPr id="15" name="右矢印 14"/>
            <p:cNvSpPr/>
            <p:nvPr/>
          </p:nvSpPr>
          <p:spPr>
            <a:xfrm rot="13917774">
              <a:off x="5732468" y="3890478"/>
              <a:ext cx="140308" cy="55778"/>
            </a:xfrm>
            <a:prstGeom prst="rightArrow">
              <a:avLst>
                <a:gd name="adj1" fmla="val 50000"/>
                <a:gd name="adj2" fmla="val 131021"/>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16" name="右矢印 15"/>
            <p:cNvSpPr/>
            <p:nvPr/>
          </p:nvSpPr>
          <p:spPr>
            <a:xfrm rot="13917774">
              <a:off x="5732468" y="3619795"/>
              <a:ext cx="140308" cy="55778"/>
            </a:xfrm>
            <a:prstGeom prst="rightArrow">
              <a:avLst>
                <a:gd name="adj1" fmla="val 50000"/>
                <a:gd name="adj2" fmla="val 131021"/>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grpSp>
      <p:grpSp>
        <p:nvGrpSpPr>
          <p:cNvPr id="17" name="グループ化 16"/>
          <p:cNvGrpSpPr/>
          <p:nvPr/>
        </p:nvGrpSpPr>
        <p:grpSpPr>
          <a:xfrm>
            <a:off x="3330542" y="3946340"/>
            <a:ext cx="1785539" cy="1570892"/>
            <a:chOff x="5361354" y="3075354"/>
            <a:chExt cx="1785539" cy="1570892"/>
          </a:xfrm>
        </p:grpSpPr>
        <p:sp>
          <p:nvSpPr>
            <p:cNvPr id="18" name="正方形/長方形 17"/>
            <p:cNvSpPr/>
            <p:nvPr/>
          </p:nvSpPr>
          <p:spPr>
            <a:xfrm>
              <a:off x="5361354" y="3075354"/>
              <a:ext cx="1785539" cy="1570892"/>
            </a:xfrm>
            <a:prstGeom prst="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19" name="正方形/長方形 18"/>
            <p:cNvSpPr/>
            <p:nvPr/>
          </p:nvSpPr>
          <p:spPr>
            <a:xfrm>
              <a:off x="5361354" y="3075354"/>
              <a:ext cx="1785539" cy="164123"/>
            </a:xfrm>
            <a:prstGeom prst="rect">
              <a:avLst/>
            </a:prstGeom>
            <a:solidFill>
              <a:srgbClr val="0000FF"/>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err="1" smtClean="0">
                  <a:latin typeface="Times New Roman" pitchFamily="18" charset="0"/>
                  <a:ea typeface="Meiryo UI" panose="020B0604030504040204" pitchFamily="50" charset="-128"/>
                  <a:cs typeface="Times New Roman" pitchFamily="18" charset="0"/>
                </a:rPr>
                <a:t>UiPath</a:t>
              </a:r>
              <a:endParaRPr kumimoji="1" lang="ja-JP" altLang="en-US" sz="900" dirty="0">
                <a:latin typeface="Times New Roman" pitchFamily="18" charset="0"/>
                <a:ea typeface="Meiryo UI" panose="020B0604030504040204" pitchFamily="50" charset="-128"/>
                <a:cs typeface="Times New Roman" pitchFamily="18" charset="0"/>
              </a:endParaRPr>
            </a:p>
          </p:txBody>
        </p:sp>
        <p:sp>
          <p:nvSpPr>
            <p:cNvPr id="20" name="角丸四角形 19"/>
            <p:cNvSpPr/>
            <p:nvPr/>
          </p:nvSpPr>
          <p:spPr>
            <a:xfrm>
              <a:off x="5621690" y="3295191"/>
              <a:ext cx="1264865" cy="256546"/>
            </a:xfrm>
            <a:prstGeom prst="round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smtClean="0">
                  <a:solidFill>
                    <a:srgbClr val="3366CC"/>
                  </a:solidFill>
                  <a:latin typeface="Times New Roman" pitchFamily="18" charset="0"/>
                  <a:ea typeface="Meiryo UI" panose="020B0604030504040204" pitchFamily="50" charset="-128"/>
                  <a:cs typeface="Times New Roman" pitchFamily="18" charset="0"/>
                </a:rPr>
                <a:t>Khởi động ứng dụng</a:t>
              </a:r>
              <a:endParaRPr kumimoji="1" lang="ja-JP" altLang="en-US" sz="900" dirty="0">
                <a:solidFill>
                  <a:srgbClr val="3366CC"/>
                </a:solidFill>
                <a:latin typeface="Times New Roman" pitchFamily="18" charset="0"/>
                <a:ea typeface="Meiryo UI" panose="020B0604030504040204" pitchFamily="50" charset="-128"/>
                <a:cs typeface="Times New Roman" pitchFamily="18" charset="0"/>
              </a:endParaRPr>
            </a:p>
          </p:txBody>
        </p:sp>
        <p:sp>
          <p:nvSpPr>
            <p:cNvPr id="21" name="角丸四角形 20"/>
            <p:cNvSpPr/>
            <p:nvPr/>
          </p:nvSpPr>
          <p:spPr>
            <a:xfrm>
              <a:off x="5621689" y="3648542"/>
              <a:ext cx="1264865" cy="256546"/>
            </a:xfrm>
            <a:prstGeom prst="round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smtClean="0">
                  <a:solidFill>
                    <a:srgbClr val="3366CC"/>
                  </a:solidFill>
                  <a:latin typeface="Times New Roman" pitchFamily="18" charset="0"/>
                  <a:ea typeface="Meiryo UI" panose="020B0604030504040204" pitchFamily="50" charset="-128"/>
                  <a:cs typeface="Times New Roman" pitchFamily="18" charset="0"/>
                </a:rPr>
                <a:t>Click</a:t>
              </a:r>
              <a:endParaRPr kumimoji="1" lang="ja-JP" altLang="en-US" sz="900" dirty="0">
                <a:solidFill>
                  <a:srgbClr val="3366CC"/>
                </a:solidFill>
                <a:latin typeface="Times New Roman" pitchFamily="18" charset="0"/>
                <a:ea typeface="Meiryo UI" panose="020B0604030504040204" pitchFamily="50" charset="-128"/>
                <a:cs typeface="Times New Roman" pitchFamily="18" charset="0"/>
              </a:endParaRPr>
            </a:p>
          </p:txBody>
        </p:sp>
        <p:sp>
          <p:nvSpPr>
            <p:cNvPr id="22" name="角丸四角形 21"/>
            <p:cNvSpPr/>
            <p:nvPr/>
          </p:nvSpPr>
          <p:spPr>
            <a:xfrm>
              <a:off x="5621689" y="4003034"/>
              <a:ext cx="1264865" cy="256546"/>
            </a:xfrm>
            <a:prstGeom prst="roundRect">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smtClean="0">
                  <a:solidFill>
                    <a:srgbClr val="3366CC"/>
                  </a:solidFill>
                  <a:latin typeface="Times New Roman" pitchFamily="18" charset="0"/>
                  <a:ea typeface="Meiryo UI" panose="020B0604030504040204" pitchFamily="50" charset="-128"/>
                  <a:cs typeface="Times New Roman" pitchFamily="18" charset="0"/>
                </a:rPr>
                <a:t>Nhập kí tự</a:t>
              </a:r>
              <a:endParaRPr kumimoji="1" lang="ja-JP" altLang="en-US" sz="900" dirty="0">
                <a:solidFill>
                  <a:srgbClr val="3366CC"/>
                </a:solidFill>
                <a:latin typeface="Times New Roman" pitchFamily="18" charset="0"/>
                <a:ea typeface="Meiryo UI" panose="020B0604030504040204" pitchFamily="50" charset="-128"/>
                <a:cs typeface="Times New Roman" pitchFamily="18" charset="0"/>
              </a:endParaRPr>
            </a:p>
          </p:txBody>
        </p:sp>
        <p:cxnSp>
          <p:nvCxnSpPr>
            <p:cNvPr id="23" name="直線コネクタ 22"/>
            <p:cNvCxnSpPr>
              <a:stCxn id="20" idx="2"/>
              <a:endCxn id="21" idx="0"/>
            </p:cNvCxnSpPr>
            <p:nvPr/>
          </p:nvCxnSpPr>
          <p:spPr>
            <a:xfrm flipH="1">
              <a:off x="6254122" y="3551737"/>
              <a:ext cx="1" cy="96805"/>
            </a:xfrm>
            <a:prstGeom prst="line">
              <a:avLst/>
            </a:prstGeom>
            <a:ln>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1" idx="2"/>
              <a:endCxn id="22" idx="0"/>
            </p:cNvCxnSpPr>
            <p:nvPr/>
          </p:nvCxnSpPr>
          <p:spPr>
            <a:xfrm>
              <a:off x="6254122" y="3905088"/>
              <a:ext cx="0" cy="97946"/>
            </a:xfrm>
            <a:prstGeom prst="line">
              <a:avLst/>
            </a:prstGeom>
          </p:spPr>
          <p:style>
            <a:lnRef idx="1">
              <a:schemeClr val="accent1"/>
            </a:lnRef>
            <a:fillRef idx="0">
              <a:schemeClr val="accent1"/>
            </a:fillRef>
            <a:effectRef idx="0">
              <a:schemeClr val="accent1"/>
            </a:effectRef>
            <a:fontRef idx="minor">
              <a:schemeClr val="tx1"/>
            </a:fontRef>
          </p:style>
        </p:cxnSp>
        <p:sp>
          <p:nvSpPr>
            <p:cNvPr id="25" name="円/楕円 36"/>
            <p:cNvSpPr/>
            <p:nvPr/>
          </p:nvSpPr>
          <p:spPr>
            <a:xfrm>
              <a:off x="6242397" y="4324640"/>
              <a:ext cx="45719" cy="45719"/>
            </a:xfrm>
            <a:prstGeom prst="ellipse">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26" name="円/楕円 91"/>
            <p:cNvSpPr/>
            <p:nvPr/>
          </p:nvSpPr>
          <p:spPr>
            <a:xfrm>
              <a:off x="6246301" y="4434052"/>
              <a:ext cx="45719" cy="45719"/>
            </a:xfrm>
            <a:prstGeom prst="ellipse">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sp>
          <p:nvSpPr>
            <p:cNvPr id="27" name="円/楕円 92"/>
            <p:cNvSpPr/>
            <p:nvPr/>
          </p:nvSpPr>
          <p:spPr>
            <a:xfrm>
              <a:off x="6250204" y="4535648"/>
              <a:ext cx="45719" cy="45719"/>
            </a:xfrm>
            <a:prstGeom prst="ellipse">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ea typeface="Meiryo UI" panose="020B0604030504040204" pitchFamily="50" charset="-128"/>
                <a:cs typeface="Times New Roman" pitchFamily="18" charset="0"/>
              </a:endParaRPr>
            </a:p>
          </p:txBody>
        </p:sp>
      </p:grpSp>
      <p:sp>
        <p:nvSpPr>
          <p:cNvPr id="28" name="テキスト ボックス 27"/>
          <p:cNvSpPr txBox="1"/>
          <p:nvPr/>
        </p:nvSpPr>
        <p:spPr>
          <a:xfrm>
            <a:off x="884687" y="3669341"/>
            <a:ext cx="1364476" cy="276999"/>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Record rồi thao tác</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9" name="テキスト ボックス 28"/>
          <p:cNvSpPr txBox="1"/>
          <p:nvPr/>
        </p:nvSpPr>
        <p:spPr>
          <a:xfrm>
            <a:off x="3160766" y="3684645"/>
            <a:ext cx="2585964" cy="276999"/>
          </a:xfrm>
          <a:prstGeom prst="rect">
            <a:avLst/>
          </a:prstGeom>
          <a:noFill/>
        </p:spPr>
        <p:txBody>
          <a:bodyPr wrap="none" rtlCol="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Đăng ký như là 1 activity trong </a:t>
            </a:r>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UiPath</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30" name="右矢印 29"/>
          <p:cNvSpPr/>
          <p:nvPr/>
        </p:nvSpPr>
        <p:spPr>
          <a:xfrm>
            <a:off x="2677193" y="4422723"/>
            <a:ext cx="522787" cy="356401"/>
          </a:xfrm>
          <a:prstGeom prst="rightArrow">
            <a:avLst>
              <a:gd name="adj1" fmla="val 50000"/>
              <a:gd name="adj2" fmla="val 62651"/>
            </a:avLst>
          </a:prstGeom>
          <a:solidFill>
            <a:schemeClr val="bg1"/>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8246261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4-2</a:t>
            </a:r>
            <a:r>
              <a:rPr lang="en-US" altLang="ja-JP" smtClean="0">
                <a:latin typeface="Times New Roman" pitchFamily="18" charset="0"/>
                <a:ea typeface="Meiryo UI" pitchFamily="50" charset="-128"/>
                <a:cs typeface="Times New Roman" pitchFamily="18" charset="0"/>
              </a:rPr>
              <a:t>. Thử basic record</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5262979"/>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robot điều khiển máy tính (calculator)</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project mới</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Bắt đầu record</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Trên dải công cụ chọn </a:t>
            </a:r>
            <a:r>
              <a:rPr lang="en-US" altLang="ja-JP" sz="1400" dirty="0">
                <a:solidFill>
                  <a:srgbClr val="003399"/>
                </a:solidFill>
                <a:latin typeface="Times New Roman" pitchFamily="18" charset="0"/>
                <a:ea typeface="Meiryo UI" panose="020B0604030504040204" pitchFamily="50" charset="-128"/>
                <a:cs typeface="Times New Roman" pitchFamily="18" charset="0"/>
              </a:rPr>
              <a:t>Design </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record </a:t>
            </a:r>
            <a:r>
              <a:rPr lang="en-US" altLang="ja-JP" sz="1400">
                <a:solidFill>
                  <a:srgbClr val="003399"/>
                </a:solidFill>
                <a:latin typeface="Times New Roman" pitchFamily="18" charset="0"/>
                <a:ea typeface="Meiryo UI" panose="020B0604030504040204" pitchFamily="50" charset="-128"/>
                <a:cs typeface="Times New Roman" pitchFamily="18" charset="0"/>
              </a:rPr>
              <a:t>&gt;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Basic.</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Khi bắt đầu tiến hành record thì màn hình như dưới đây sẽ hiện ra. Trước tiên haxyy khởi động máy tính</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※Vẫn chưa record thao tác</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nút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Record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để bắt đầu record</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Ấn phím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1</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của máy tính. Tương tự nhấn theo trình tự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2</a:t>
            </a:r>
            <a:r>
              <a:rPr lang="ja-JP" altLang="en-US" sz="1400" dirty="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a:t>
            </a:r>
            <a:r>
              <a:rPr lang="ja-JP" altLang="en-US" sz="1400" dirty="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5</a:t>
            </a:r>
            <a:r>
              <a:rPr lang="ja-JP" altLang="en-US" sz="1400" dirty="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để tính 12+5.</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(Chú ý)</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quá trình record, yếu tố UI là đối tượng thao tác sẽ được                                                              đánh dấu highlight. Vùng đánh dấu đó chính là yếu tố UI mà UiPath                                     	                nhận biết được. Yếu tố UI được nhận biết sẽ được đăng ký với hình                                                               thức được gọi là Selector.</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Ngừng record bằng phím ESC.</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Nếu nhập phím ESC thì máy tính sẽ trở về màn hình record </a:t>
            </a:r>
          </a:p>
          <a:p>
            <a:pPr marL="266700" indent="-266700"/>
            <a:r>
              <a:rPr lang="en-US" altLang="ja-JP" sz="1400" smtClean="0">
                <a:solidFill>
                  <a:srgbClr val="003399"/>
                </a:solidFill>
                <a:latin typeface="Times New Roman" pitchFamily="18" charset="0"/>
                <a:ea typeface="Meiryo UI" panose="020B0604030504040204" pitchFamily="50" charset="-128"/>
                <a:cs typeface="Times New Roman" pitchFamily="18" charset="0"/>
              </a:rPr>
              <a:t>      (màn hình chờ)</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4" name="図 13"/>
          <p:cNvPicPr>
            <a:picLocks noChangeAspect="1"/>
          </p:cNvPicPr>
          <p:nvPr/>
        </p:nvPicPr>
        <p:blipFill>
          <a:blip r:embed="rId2" cstate="print"/>
          <a:stretch>
            <a:fillRect/>
          </a:stretch>
        </p:blipFill>
        <p:spPr>
          <a:xfrm>
            <a:off x="5984120" y="1101019"/>
            <a:ext cx="2620328" cy="1613535"/>
          </a:xfrm>
          <a:prstGeom prst="rect">
            <a:avLst/>
          </a:prstGeom>
        </p:spPr>
      </p:pic>
      <p:sp>
        <p:nvSpPr>
          <p:cNvPr id="15" name="正方形/長方形 14"/>
          <p:cNvSpPr/>
          <p:nvPr/>
        </p:nvSpPr>
        <p:spPr>
          <a:xfrm>
            <a:off x="6956183" y="1983102"/>
            <a:ext cx="753036" cy="27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17" name="図 16"/>
          <p:cNvPicPr>
            <a:picLocks noChangeAspect="1"/>
          </p:cNvPicPr>
          <p:nvPr/>
        </p:nvPicPr>
        <p:blipFill>
          <a:blip r:embed="rId3" cstate="print"/>
          <a:stretch>
            <a:fillRect/>
          </a:stretch>
        </p:blipFill>
        <p:spPr>
          <a:xfrm>
            <a:off x="5968423" y="3224803"/>
            <a:ext cx="2720340" cy="906780"/>
          </a:xfrm>
          <a:prstGeom prst="rect">
            <a:avLst/>
          </a:prstGeom>
        </p:spPr>
      </p:pic>
      <p:sp>
        <p:nvSpPr>
          <p:cNvPr id="18" name="正方形/長方形 17"/>
          <p:cNvSpPr/>
          <p:nvPr/>
        </p:nvSpPr>
        <p:spPr>
          <a:xfrm>
            <a:off x="6237460" y="3401568"/>
            <a:ext cx="463188" cy="5458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20" name="図 19"/>
          <p:cNvPicPr>
            <a:picLocks noChangeAspect="1"/>
          </p:cNvPicPr>
          <p:nvPr/>
        </p:nvPicPr>
        <p:blipFill>
          <a:blip r:embed="rId4" cstate="print"/>
          <a:stretch>
            <a:fillRect/>
          </a:stretch>
        </p:blipFill>
        <p:spPr>
          <a:xfrm>
            <a:off x="6006028" y="4154378"/>
            <a:ext cx="2598420" cy="2586990"/>
          </a:xfrm>
          <a:prstGeom prst="rect">
            <a:avLst/>
          </a:prstGeom>
        </p:spPr>
      </p:pic>
      <p:sp>
        <p:nvSpPr>
          <p:cNvPr id="26" name="正方形/長方形 25"/>
          <p:cNvSpPr/>
          <p:nvPr/>
        </p:nvSpPr>
        <p:spPr>
          <a:xfrm>
            <a:off x="5955698" y="6208256"/>
            <a:ext cx="414280" cy="336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30" name="テキスト ボックス 29"/>
          <p:cNvSpPr txBox="1"/>
          <p:nvPr/>
        </p:nvSpPr>
        <p:spPr>
          <a:xfrm>
            <a:off x="6084168" y="4972960"/>
            <a:ext cx="2374300" cy="646331"/>
          </a:xfrm>
          <a:prstGeom prst="rect">
            <a:avLst/>
          </a:prstGeom>
          <a:solidFill>
            <a:schemeClr val="bg1">
              <a:alpha val="50000"/>
            </a:schemeClr>
          </a:solidFill>
          <a:ln w="12700">
            <a:solidFill>
              <a:srgbClr val="003399"/>
            </a:solidFill>
          </a:ln>
        </p:spPr>
        <p:txBody>
          <a:bodyPr wrap="square" rtlCol="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Trong quá trình record, yếu tố UI là đối tượng thao tác sẽ được                                                              đánh dấu highlight</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084868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4-2</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Thử basic record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6084168" y="1063782"/>
            <a:ext cx="2720340" cy="906780"/>
          </a:xfrm>
          <a:prstGeom prst="rect">
            <a:avLst/>
          </a:prstGeom>
        </p:spPr>
      </p:pic>
      <p:sp>
        <p:nvSpPr>
          <p:cNvPr id="5" name="正方形/長方形 4"/>
          <p:cNvSpPr/>
          <p:nvPr/>
        </p:nvSpPr>
        <p:spPr>
          <a:xfrm>
            <a:off x="6070790" y="1267113"/>
            <a:ext cx="378663" cy="545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7" name="図 6"/>
          <p:cNvPicPr>
            <a:picLocks noChangeAspect="1"/>
          </p:cNvPicPr>
          <p:nvPr/>
        </p:nvPicPr>
        <p:blipFill>
          <a:blip r:embed="rId3" cstate="print"/>
          <a:stretch>
            <a:fillRect/>
          </a:stretch>
        </p:blipFill>
        <p:spPr>
          <a:xfrm>
            <a:off x="7161445" y="2132856"/>
            <a:ext cx="1643063" cy="3910013"/>
          </a:xfrm>
          <a:prstGeom prst="rect">
            <a:avLst/>
          </a:prstGeom>
        </p:spPr>
      </p:pic>
      <p:pic>
        <p:nvPicPr>
          <p:cNvPr id="8" name="図 7"/>
          <p:cNvPicPr>
            <a:picLocks noChangeAspect="1"/>
          </p:cNvPicPr>
          <p:nvPr/>
        </p:nvPicPr>
        <p:blipFill>
          <a:blip r:embed="rId4" cstate="print"/>
          <a:stretch>
            <a:fillRect/>
          </a:stretch>
        </p:blipFill>
        <p:spPr>
          <a:xfrm>
            <a:off x="852931" y="3859480"/>
            <a:ext cx="2778347" cy="2310289"/>
          </a:xfrm>
          <a:prstGeom prst="rect">
            <a:avLst/>
          </a:prstGeom>
        </p:spPr>
      </p:pic>
      <p:sp>
        <p:nvSpPr>
          <p:cNvPr id="9" name="正方形/長方形 8"/>
          <p:cNvSpPr/>
          <p:nvPr/>
        </p:nvSpPr>
        <p:spPr>
          <a:xfrm>
            <a:off x="893852" y="5640700"/>
            <a:ext cx="2763773" cy="2052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10" name="図 9"/>
          <p:cNvPicPr>
            <a:picLocks noChangeAspect="1"/>
          </p:cNvPicPr>
          <p:nvPr/>
        </p:nvPicPr>
        <p:blipFill>
          <a:blip r:embed="rId5" cstate="print"/>
          <a:stretch>
            <a:fillRect/>
          </a:stretch>
        </p:blipFill>
        <p:spPr>
          <a:xfrm>
            <a:off x="3944462" y="3893817"/>
            <a:ext cx="2453450" cy="2236375"/>
          </a:xfrm>
          <a:prstGeom prst="rect">
            <a:avLst/>
          </a:prstGeom>
        </p:spPr>
      </p:pic>
      <p:sp>
        <p:nvSpPr>
          <p:cNvPr id="2" name="テキスト ボックス 1"/>
          <p:cNvSpPr txBox="1"/>
          <p:nvPr/>
        </p:nvSpPr>
        <p:spPr>
          <a:xfrm>
            <a:off x="504839" y="1046884"/>
            <a:ext cx="8099610" cy="5693866"/>
          </a:xfrm>
          <a:prstGeom prst="rect">
            <a:avLst/>
          </a:prstGeom>
          <a:noFill/>
        </p:spPr>
        <p:txBody>
          <a:bodyPr wrap="square" rtlCol="0">
            <a:spAutoFit/>
          </a:bodyPr>
          <a:lstStyle/>
          <a:p>
            <a:pPr marL="266700" indent="-266700">
              <a:buFont typeface="+mj-lt"/>
              <a:buAutoNum type="arabicPeriod" startAt="7"/>
            </a:pPr>
            <a:r>
              <a:rPr lang="en-US" altLang="ja-JP" sz="1400" smtClean="0">
                <a:solidFill>
                  <a:srgbClr val="003399"/>
                </a:solidFill>
                <a:latin typeface="Times New Roman" pitchFamily="18" charset="0"/>
                <a:ea typeface="Meiryo UI" panose="020B0604030504040204" pitchFamily="50" charset="-128"/>
                <a:cs typeface="Times New Roman" pitchFamily="18" charset="0"/>
              </a:rPr>
              <a:t>Lưu record</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Khi đã record xong thì có thể kích vào</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dirty="0">
                <a:solidFill>
                  <a:srgbClr val="003399"/>
                </a:solidFill>
                <a:latin typeface="Times New Roman" pitchFamily="18" charset="0"/>
                <a:ea typeface="Meiryo UI" panose="020B0604030504040204" pitchFamily="50" charset="-128"/>
                <a:cs typeface="Times New Roman" pitchFamily="18" charset="0"/>
              </a:rPr>
              <a:t>Save </a:t>
            </a:r>
            <a:r>
              <a:rPr lang="en-US" altLang="ja-JP" sz="1400">
                <a:solidFill>
                  <a:srgbClr val="003399"/>
                </a:solidFill>
                <a:latin typeface="Times New Roman" pitchFamily="18" charset="0"/>
                <a:ea typeface="Meiryo UI" panose="020B0604030504040204" pitchFamily="50" charset="-128"/>
                <a:cs typeface="Times New Roman" pitchFamily="18" charset="0"/>
              </a:rPr>
              <a:t>&amp;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Exit trên màn hình chờ.</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Khi đó record vào main và trở lại.</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342900" indent="-342900">
              <a:buFont typeface="+mj-lt"/>
              <a:buAutoNum type="arabicPeriod" startAt="7"/>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8"/>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Kiểm tra kết quả record</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Kết quả record được tổng hợp trong 1</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Sequence.</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vi-VN" altLang="ja-JP" sz="1400" smtClean="0">
                <a:solidFill>
                  <a:srgbClr val="003399"/>
                </a:solidFill>
                <a:latin typeface="Times New Roman" pitchFamily="18" charset="0"/>
                <a:ea typeface="Meiryo UI" panose="020B0604030504040204" pitchFamily="50" charset="-128"/>
                <a:cs typeface="Times New Roman" pitchFamily="18" charset="0"/>
              </a:rPr>
              <a:t>Kích đúp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Sequence, quan sát bên trong thì sẽ thấy activity vừa record                                                    đã được đăng ký (hình bên phải). Hãy thử cài đặt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a:solidFill>
                  <a:srgbClr val="003399"/>
                </a:solidFill>
                <a:latin typeface="Times New Roman" pitchFamily="18" charset="0"/>
                <a:ea typeface="Meiryo UI" panose="020B0604030504040204" pitchFamily="50" charset="-128"/>
                <a:cs typeface="Times New Roman" pitchFamily="18" charset="0"/>
              </a:rPr>
              <a:t>Sequence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này thành</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StartNode. </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8"/>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j-lt"/>
              <a:buAutoNum type="arabicPeriod" startAt="8"/>
            </a:pPr>
            <a:r>
              <a:rPr lang="en-US" altLang="ja-JP" sz="1400" smtClean="0">
                <a:solidFill>
                  <a:srgbClr val="003399"/>
                </a:solidFill>
                <a:latin typeface="Times New Roman" pitchFamily="18" charset="0"/>
                <a:ea typeface="Meiryo UI" panose="020B0604030504040204" pitchFamily="50" charset="-128"/>
                <a:cs typeface="Times New Roman" pitchFamily="18" charset="0"/>
              </a:rPr>
              <a:t>Sửa kết quả record</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Thông thường chúng ta sẽ chỉnh sửa robot đã tạo và đưa về dạng</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sử dụng                                                  trên thực tế để dùng. Như vậy, nếu muốn đổi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12+5</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thành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62+5</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thì phải làm thế nào.</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Các yếu cố UI là đối tượng kích vừa rồi được định nghĩa bằng</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Target của property  </a:t>
            </a:r>
            <a:r>
              <a:rPr lang="en-US" altLang="ja-JP" sz="1400">
                <a:solidFill>
                  <a:srgbClr val="003399"/>
                </a:solidFill>
                <a:latin typeface="Times New Roman" pitchFamily="18" charset="0"/>
                <a:ea typeface="Meiryo UI" panose="020B0604030504040204" pitchFamily="50" charset="-128"/>
                <a:cs typeface="Times New Roman" pitchFamily="18" charset="0"/>
              </a:rPr>
              <a:t>&gt;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Selector</a:t>
            </a:r>
          </a:p>
          <a:p>
            <a:pPr marL="266700" indent="-266700"/>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dirty="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pPr marL="266700" indent="-266700"/>
            <a:r>
              <a:rPr lang="en-US" altLang="ja-JP" sz="1400" smtClean="0">
                <a:solidFill>
                  <a:srgbClr val="003399"/>
                </a:solidFill>
                <a:latin typeface="Times New Roman" pitchFamily="18" charset="0"/>
                <a:ea typeface="Meiryo UI" panose="020B0604030504040204" pitchFamily="50" charset="-128"/>
                <a:cs typeface="Times New Roman" pitchFamily="18" charset="0"/>
              </a:rPr>
              <a:t>	Thực ra, có thể thay đổi đối tượng click của robot bằng việc thay đổi Selector hoặc cũng có thể trực tiếp thay đổi nội dung bên trong. Hãy thử thay đổi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1</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thành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6</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476325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4-3</a:t>
            </a:r>
            <a:r>
              <a:rPr lang="en-US" altLang="ja-JP" smtClean="0">
                <a:latin typeface="Times New Roman" pitchFamily="18" charset="0"/>
                <a:ea typeface="Meiryo UI" pitchFamily="50" charset="-128"/>
                <a:cs typeface="Times New Roman" pitchFamily="18" charset="0"/>
              </a:rPr>
              <a:t>. Kỹ thuật record</a:t>
            </a:r>
            <a:endParaRPr lang="ja-JP" altLang="en-US" dirty="0">
              <a:latin typeface="Times New Roman" pitchFamily="18" charset="0"/>
              <a:ea typeface="Meiryo UI" pitchFamily="50" charset="-128"/>
              <a:cs typeface="Times New Roman" pitchFamily="18" charset="0"/>
            </a:endParaRPr>
          </a:p>
        </p:txBody>
      </p:sp>
      <p:sp>
        <p:nvSpPr>
          <p:cNvPr id="6" name="正方形/長方形 5"/>
          <p:cNvSpPr/>
          <p:nvPr/>
        </p:nvSpPr>
        <p:spPr>
          <a:xfrm>
            <a:off x="539750" y="1033572"/>
            <a:ext cx="8208714" cy="5262979"/>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4-3-1</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Thao tác có thể record và thao tác không thể record.</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Vừa nãy chúng ta đã học rằng, khi muốn thoát record thì phải ấn ESC. Tức là bản thân việc nhập phím ESC là thao tác không thể record. Việc record của UiPath có những thao tác có thể thực hiện và có những thao tác không thể thực hiện. Đối với những thao tác không thể tự động record thì chúng ta có cách để thao tác thủ công.</a:t>
            </a: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4-3-2</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Khởi động ứng dụng</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thực hành vừa nãy, chúng ta phải khởi động ứng dụng máy tính trước sau đó mới tiến hành record.</a:t>
            </a: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Phương pháp khởi động ứng dụng thì chỉ cần k</a:t>
            </a:r>
            <a:r>
              <a:rPr lang="vi-VN" altLang="ja-JP" sz="1400" smtClean="0">
                <a:solidFill>
                  <a:srgbClr val="003399"/>
                </a:solidFill>
                <a:latin typeface="Times New Roman" pitchFamily="18" charset="0"/>
                <a:ea typeface="Meiryo UI" panose="020B0604030504040204" pitchFamily="50" charset="-128"/>
                <a:cs typeface="Times New Roman" pitchFamily="18" charset="0"/>
              </a:rPr>
              <a:t>ích đúp</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vào file cần thực hiện là được. Tuy nhiên ở UiPath lại có sẵn phương pháp khởi động mà chỉ cần lựa chọn trên window.</a:t>
            </a: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Start </a:t>
            </a:r>
            <a:r>
              <a:rPr lang="en-US" altLang="ja-JP" sz="1400">
                <a:solidFill>
                  <a:srgbClr val="003399"/>
                </a:solidFill>
                <a:latin typeface="Times New Roman" pitchFamily="18" charset="0"/>
                <a:ea typeface="Meiryo UI" panose="020B0604030504040204" pitchFamily="50" charset="-128"/>
                <a:cs typeface="Times New Roman" pitchFamily="18" charset="0"/>
              </a:rPr>
              <a:t>App</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trên màn hình record, sau đó chọn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a:solidFill>
                  <a:srgbClr val="003399"/>
                </a:solidFill>
                <a:latin typeface="Times New Roman" pitchFamily="18" charset="0"/>
                <a:ea typeface="Meiryo UI" panose="020B0604030504040204" pitchFamily="50" charset="-128"/>
                <a:cs typeface="Times New Roman" pitchFamily="18" charset="0"/>
              </a:rPr>
              <a:t>Start </a:t>
            </a:r>
            <a:r>
              <a:rPr lang="en-US" altLang="ja-JP" sz="1400">
                <a:solidFill>
                  <a:srgbClr val="003399"/>
                </a:solidFill>
                <a:latin typeface="Times New Roman" pitchFamily="18" charset="0"/>
                <a:ea typeface="Meiryo UI" panose="020B0604030504040204" pitchFamily="50" charset="-128"/>
                <a:cs typeface="Times New Roman" pitchFamily="18" charset="0"/>
              </a:rPr>
              <a:t>App</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Tiếp đó, chọn window của app đã khởi động.</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4" name="表 3"/>
          <p:cNvGraphicFramePr>
            <a:graphicFrameLocks noGrp="1"/>
          </p:cNvGraphicFramePr>
          <p:nvPr>
            <p:extLst>
              <p:ext uri="{D42A27DB-BD31-4B8C-83A1-F6EECF244321}">
                <p14:modId xmlns:p14="http://schemas.microsoft.com/office/powerpoint/2010/main" val="141246464"/>
              </p:ext>
            </p:extLst>
          </p:nvPr>
        </p:nvGraphicFramePr>
        <p:xfrm>
          <a:off x="611560" y="2041640"/>
          <a:ext cx="4824536" cy="2107440"/>
        </p:xfrm>
        <a:graphic>
          <a:graphicData uri="http://schemas.openxmlformats.org/drawingml/2006/table">
            <a:tbl>
              <a:tblPr/>
              <a:tblGrid>
                <a:gridCol w="2432003">
                  <a:extLst>
                    <a:ext uri="{9D8B030D-6E8A-4147-A177-3AD203B41FA5}">
                      <a16:colId xmlns:a16="http://schemas.microsoft.com/office/drawing/2014/main" val="1696450138"/>
                    </a:ext>
                  </a:extLst>
                </a:gridCol>
                <a:gridCol w="2392533">
                  <a:extLst>
                    <a:ext uri="{9D8B030D-6E8A-4147-A177-3AD203B41FA5}">
                      <a16:colId xmlns:a16="http://schemas.microsoft.com/office/drawing/2014/main" val="2406255731"/>
                    </a:ext>
                  </a:extLst>
                </a:gridCol>
              </a:tblGrid>
              <a:tr h="0">
                <a:tc>
                  <a:txBody>
                    <a:bodyPr/>
                    <a:lstStyle/>
                    <a:p>
                      <a:pPr marL="0" indent="0">
                        <a:buFont typeface="Meiryo UI" panose="020B0604030504040204" pitchFamily="50" charset="-128"/>
                        <a:buNone/>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Thao tác</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có thể record tự động</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chuột trái</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Nhập</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kí tự</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Thao tác</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record thủ công</a:t>
                      </a:r>
                      <a:endParaRPr kumimoji="1" lang="ja-JP" altLang="en-US"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Phím</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shortcut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Phím</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bổ trợ</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chuột phải</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Di chuyển</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chuột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Lấy</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văn bản</a:t>
                      </a:r>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Tìm</a:t>
                      </a:r>
                      <a:r>
                        <a:rPr lang="en-US" altLang="ja-JP" sz="1400" baseline="0" smtClean="0">
                          <a:solidFill>
                            <a:srgbClr val="003399"/>
                          </a:solidFill>
                          <a:latin typeface="Times New Roman" pitchFamily="18" charset="0"/>
                          <a:ea typeface="Meiryo UI" panose="020B0604030504040204" pitchFamily="50" charset="-128"/>
                          <a:cs typeface="Times New Roman" pitchFamily="18" charset="0"/>
                        </a:rPr>
                        <a:t> kiếm yếu tố, hình ảnh</a:t>
                      </a:r>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pPr marL="174625" indent="-174625">
                        <a:buFont typeface="Wingdings" panose="05000000000000000000" pitchFamily="2" charset="2"/>
                        <a:buChar char="ü"/>
                      </a:pPr>
                      <a:r>
                        <a:rPr lang="en-US" altLang="ja-JP" sz="1400" smtClean="0">
                          <a:solidFill>
                            <a:srgbClr val="003399"/>
                          </a:solidFill>
                          <a:latin typeface="Times New Roman" pitchFamily="18" charset="0"/>
                          <a:ea typeface="Meiryo UI" panose="020B0604030504040204" pitchFamily="50" charset="-128"/>
                          <a:cs typeface="Times New Roman" pitchFamily="18" charset="0"/>
                        </a:rPr>
                        <a:t>Sao chép vào clipboard</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bl>
          </a:graphicData>
        </a:graphic>
      </p:graphicFrame>
      <p:grpSp>
        <p:nvGrpSpPr>
          <p:cNvPr id="5" name="グループ化 4"/>
          <p:cNvGrpSpPr/>
          <p:nvPr/>
        </p:nvGrpSpPr>
        <p:grpSpPr>
          <a:xfrm>
            <a:off x="6012160" y="5659895"/>
            <a:ext cx="2740343" cy="1093470"/>
            <a:chOff x="5480905" y="3140320"/>
            <a:chExt cx="2740343" cy="1093470"/>
          </a:xfrm>
        </p:grpSpPr>
        <p:pic>
          <p:nvPicPr>
            <p:cNvPr id="7" name="図 6"/>
            <p:cNvPicPr>
              <a:picLocks noChangeAspect="1"/>
            </p:cNvPicPr>
            <p:nvPr/>
          </p:nvPicPr>
          <p:blipFill>
            <a:blip r:embed="rId2" cstate="print"/>
            <a:stretch>
              <a:fillRect/>
            </a:stretch>
          </p:blipFill>
          <p:spPr>
            <a:xfrm>
              <a:off x="5480905" y="3140320"/>
              <a:ext cx="2740343" cy="1093470"/>
            </a:xfrm>
            <a:prstGeom prst="rect">
              <a:avLst/>
            </a:prstGeom>
          </p:spPr>
        </p:pic>
        <p:sp>
          <p:nvSpPr>
            <p:cNvPr id="8" name="正方形/長方形 7"/>
            <p:cNvSpPr/>
            <p:nvPr/>
          </p:nvSpPr>
          <p:spPr>
            <a:xfrm>
              <a:off x="5616495" y="3831810"/>
              <a:ext cx="873317" cy="2546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3258627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552" y="2780928"/>
            <a:ext cx="8064896" cy="1224136"/>
          </a:xfrm>
        </p:spPr>
        <p:txBody>
          <a:bodyPr/>
          <a:lstStyle/>
          <a:p>
            <a:pPr eaLnBrk="1" hangingPunct="1"/>
            <a:r>
              <a:rPr lang="en-US" altLang="ja-JP" sz="4000" dirty="0" smtClean="0">
                <a:latin typeface="Times New Roman" pitchFamily="18" charset="0"/>
                <a:ea typeface="Meiryo UI" pitchFamily="50" charset="-128"/>
                <a:cs typeface="Times New Roman" pitchFamily="18" charset="0"/>
              </a:rPr>
              <a:t>5</a:t>
            </a:r>
            <a:r>
              <a:rPr lang="en-US" altLang="ja-JP" sz="4000" smtClean="0">
                <a:latin typeface="Times New Roman" pitchFamily="18" charset="0"/>
                <a:ea typeface="Meiryo UI" pitchFamily="50" charset="-128"/>
                <a:cs typeface="Times New Roman" pitchFamily="18" charset="0"/>
              </a:rPr>
              <a:t>. Gỡ lỗi</a:t>
            </a:r>
            <a:endParaRPr lang="ja-JP" altLang="ja-JP"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710543" y="5013176"/>
            <a:ext cx="7951087" cy="1200329"/>
          </a:xfrm>
          <a:prstGeom prst="rect">
            <a:avLst/>
          </a:prstGeom>
          <a:noFill/>
        </p:spPr>
        <p:txBody>
          <a:bodyPr wrap="none" rtlCol="0">
            <a:spAutoFit/>
          </a:bodyPr>
          <a:lstStyle/>
          <a:p>
            <a:r>
              <a:rPr lang="en-US" altLang="ja-JP" smtClean="0">
                <a:solidFill>
                  <a:srgbClr val="003399"/>
                </a:solidFill>
                <a:latin typeface="Times New Roman" pitchFamily="18" charset="0"/>
                <a:ea typeface="Meiryo UI" panose="020B0604030504040204" pitchFamily="50" charset="-128"/>
                <a:cs typeface="Times New Roman" pitchFamily="18" charset="0"/>
              </a:rPr>
              <a:t>Gỡ lỗi (debug) có nghĩa là xóa bỏ lỗi (bug).</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mtClean="0">
                <a:solidFill>
                  <a:srgbClr val="003399"/>
                </a:solidFill>
                <a:latin typeface="Times New Roman" pitchFamily="18" charset="0"/>
                <a:ea typeface="Meiryo UI" panose="020B0604030504040204" pitchFamily="50" charset="-128"/>
                <a:cs typeface="Times New Roman" pitchFamily="18" charset="0"/>
              </a:rPr>
              <a:t>Trong trường hợp automation mà mình tạo không hoạt động thì chúng ta phải tìm ra</a:t>
            </a:r>
          </a:p>
          <a:p>
            <a:r>
              <a:rPr lang="en-US" altLang="ja-JP" smtClean="0">
                <a:solidFill>
                  <a:srgbClr val="003399"/>
                </a:solidFill>
                <a:latin typeface="Times New Roman" pitchFamily="18" charset="0"/>
                <a:ea typeface="Meiryo UI" panose="020B0604030504040204" pitchFamily="50" charset="-128"/>
                <a:cs typeface="Times New Roman" pitchFamily="18" charset="0"/>
              </a:rPr>
              <a:t> nguyên nhân và sửa lỗi như thế nào.</a:t>
            </a:r>
          </a:p>
          <a:p>
            <a:r>
              <a:rPr lang="en-US" altLang="ja-JP" smtClean="0">
                <a:solidFill>
                  <a:srgbClr val="003399"/>
                </a:solidFill>
                <a:latin typeface="Times New Roman" pitchFamily="18" charset="0"/>
                <a:ea typeface="Meiryo UI" panose="020B0604030504040204" pitchFamily="50" charset="-128"/>
                <a:cs typeface="Times New Roman" pitchFamily="18" charset="0"/>
              </a:rPr>
              <a:t>Trong chương này c</a:t>
            </a:r>
            <a:r>
              <a:rPr kumimoji="1" lang="en-US" altLang="ja-JP" smtClean="0">
                <a:solidFill>
                  <a:srgbClr val="003399"/>
                </a:solidFill>
                <a:latin typeface="Times New Roman" pitchFamily="18" charset="0"/>
                <a:ea typeface="Meiryo UI" panose="020B0604030504040204" pitchFamily="50" charset="-128"/>
                <a:cs typeface="Times New Roman" pitchFamily="18" charset="0"/>
              </a:rPr>
              <a:t>húng ta hãy cùng nhau học kĩ thuật gỡ lỗi nhé.</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926008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5-1</a:t>
            </a:r>
            <a:r>
              <a:rPr lang="en-US" altLang="ja-JP" smtClean="0">
                <a:latin typeface="Times New Roman" pitchFamily="18" charset="0"/>
                <a:ea typeface="Meiryo UI" pitchFamily="50" charset="-128"/>
                <a:cs typeface="Times New Roman" pitchFamily="18" charset="0"/>
              </a:rPr>
              <a:t>.</a:t>
            </a:r>
            <a:r>
              <a:rPr lang="ja-JP" altLang="en-US" smtClean="0">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Gỡ lỗi</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4832092"/>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Trong trường hợp phát sinh lỗi, cần phải nhận diện vị  trí lỗi và sửa lỗi. Trong quá trình sửa lỗi, hãy xác nhận những điểm như dưới đây và gỡ lỗi</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n"/>
            </a:pPr>
            <a:r>
              <a:rPr lang="en-US" altLang="ja-JP" sz="1400" smtClean="0">
                <a:solidFill>
                  <a:srgbClr val="003399"/>
                </a:solidFill>
                <a:latin typeface="Times New Roman" pitchFamily="18" charset="0"/>
                <a:ea typeface="Meiryo UI" panose="020B0604030504040204" pitchFamily="50" charset="-128"/>
                <a:cs typeface="Times New Roman" pitchFamily="18" charset="0"/>
              </a:rPr>
              <a:t>Các điểm cần xác nhận</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Lỗi activity</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Lỗi selector</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WAIT process</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Có nhiều trường hợp phát sinh lỗi do ứng dụng đã điều khiển mất nhiều thời gian xử lý dẫn đến quá thời gian xử lý của automation tiếp theo. Trong trường hợp đó cần để ra một khoảng thời gian vừa đủ hoặc đưa process xác nhận việc xử lý ứng dụng đã hoàn tất vào automation.</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534988" indent="-268288">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n"/>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Thực hiện bằng debug mode</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1115616" y="1916832"/>
            <a:ext cx="2592288" cy="585873"/>
          </a:xfrm>
          <a:prstGeom prst="rect">
            <a:avLst/>
          </a:prstGeom>
        </p:spPr>
      </p:pic>
      <p:sp>
        <p:nvSpPr>
          <p:cNvPr id="8" name="四角形吹き出し 7"/>
          <p:cNvSpPr/>
          <p:nvPr/>
        </p:nvSpPr>
        <p:spPr bwMode="auto">
          <a:xfrm>
            <a:off x="4067944" y="1916830"/>
            <a:ext cx="3960440" cy="648073"/>
          </a:xfrm>
          <a:prstGeom prst="wedgeRectCallout">
            <a:avLst>
              <a:gd name="adj1" fmla="val -62089"/>
              <a:gd name="adj2" fmla="val -23545"/>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Trường hợp có lỗi ở activity thì biểu tượng lỗi sẽ xuất hiện ở vị trí này. Nguyên nhân lỗi của hình bên phải là không có</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trong chuỗi kí tự</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9" name="正方形/長方形 8"/>
          <p:cNvSpPr/>
          <p:nvPr/>
        </p:nvSpPr>
        <p:spPr bwMode="auto">
          <a:xfrm>
            <a:off x="3364389" y="1932499"/>
            <a:ext cx="221292" cy="225074"/>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10" name="図 9"/>
          <p:cNvPicPr>
            <a:picLocks noChangeAspect="1"/>
          </p:cNvPicPr>
          <p:nvPr/>
        </p:nvPicPr>
        <p:blipFill>
          <a:blip r:embed="rId3" cstate="print"/>
          <a:stretch>
            <a:fillRect/>
          </a:stretch>
        </p:blipFill>
        <p:spPr>
          <a:xfrm>
            <a:off x="1179315" y="3068960"/>
            <a:ext cx="1722782" cy="1049130"/>
          </a:xfrm>
          <a:prstGeom prst="rect">
            <a:avLst/>
          </a:prstGeom>
        </p:spPr>
      </p:pic>
      <p:sp>
        <p:nvSpPr>
          <p:cNvPr id="11" name="正方形/長方形 10"/>
          <p:cNvSpPr/>
          <p:nvPr/>
        </p:nvSpPr>
        <p:spPr>
          <a:xfrm>
            <a:off x="3373508" y="3068960"/>
            <a:ext cx="4870899" cy="276999"/>
          </a:xfrm>
          <a:prstGeom prst="rect">
            <a:avLst/>
          </a:prstGeom>
          <a:solidFill>
            <a:schemeClr val="accent1">
              <a:lumMod val="75000"/>
            </a:schemeClr>
          </a:solidFill>
        </p:spPr>
        <p:txBody>
          <a:bodyPr wrap="square">
            <a:spAutoFit/>
          </a:bodyPr>
          <a:lstStyle/>
          <a:p>
            <a:r>
              <a:rPr lang="en-US" altLang="ja-JP" sz="1200" dirty="0">
                <a:latin typeface="Times New Roman" pitchFamily="18" charset="0"/>
                <a:ea typeface="Meiryo UI" panose="020B0604030504040204" pitchFamily="50" charset="-128"/>
                <a:cs typeface="Times New Roman" pitchFamily="18" charset="0"/>
              </a:rPr>
              <a:t>&lt;</a:t>
            </a:r>
            <a:r>
              <a:rPr lang="en-US" altLang="ja-JP" sz="1200" dirty="0" err="1">
                <a:latin typeface="Times New Roman" pitchFamily="18" charset="0"/>
                <a:ea typeface="Meiryo UI" panose="020B0604030504040204" pitchFamily="50" charset="-128"/>
                <a:cs typeface="Times New Roman" pitchFamily="18" charset="0"/>
              </a:rPr>
              <a:t>wnd</a:t>
            </a:r>
            <a:r>
              <a:rPr lang="en-US" altLang="ja-JP" sz="1200" dirty="0">
                <a:latin typeface="Times New Roman" pitchFamily="18" charset="0"/>
                <a:ea typeface="Meiryo UI" panose="020B0604030504040204" pitchFamily="50" charset="-128"/>
                <a:cs typeface="Times New Roman" pitchFamily="18" charset="0"/>
              </a:rPr>
              <a:t> app='notepad.exe' </a:t>
            </a:r>
            <a:r>
              <a:rPr lang="en-US" altLang="ja-JP" sz="1200" dirty="0" err="1">
                <a:latin typeface="Times New Roman" pitchFamily="18" charset="0"/>
                <a:ea typeface="Meiryo UI" panose="020B0604030504040204" pitchFamily="50" charset="-128"/>
                <a:cs typeface="Times New Roman" pitchFamily="18" charset="0"/>
              </a:rPr>
              <a:t>cls</a:t>
            </a:r>
            <a:r>
              <a:rPr lang="en-US" altLang="ja-JP" sz="1200" dirty="0">
                <a:latin typeface="Times New Roman" pitchFamily="18" charset="0"/>
                <a:ea typeface="Meiryo UI" panose="020B0604030504040204" pitchFamily="50" charset="-128"/>
                <a:cs typeface="Times New Roman" pitchFamily="18" charset="0"/>
              </a:rPr>
              <a:t>='Notepad' title='</a:t>
            </a:r>
            <a:r>
              <a:rPr lang="ja-JP" altLang="en-US" sz="1200" dirty="0">
                <a:latin typeface="Times New Roman" pitchFamily="18" charset="0"/>
                <a:ea typeface="Meiryo UI" panose="020B0604030504040204" pitchFamily="50" charset="-128"/>
                <a:cs typeface="Times New Roman" pitchFamily="18" charset="0"/>
              </a:rPr>
              <a:t>無題 </a:t>
            </a:r>
            <a:r>
              <a:rPr lang="en-US" altLang="ja-JP" sz="1200" dirty="0">
                <a:latin typeface="Times New Roman" pitchFamily="18" charset="0"/>
                <a:ea typeface="Meiryo UI" panose="020B0604030504040204" pitchFamily="50" charset="-128"/>
                <a:cs typeface="Times New Roman" pitchFamily="18" charset="0"/>
              </a:rPr>
              <a:t>- </a:t>
            </a:r>
            <a:r>
              <a:rPr lang="ja-JP" altLang="en-US" sz="1200" dirty="0">
                <a:latin typeface="Times New Roman" pitchFamily="18" charset="0"/>
                <a:ea typeface="Meiryo UI" panose="020B0604030504040204" pitchFamily="50" charset="-128"/>
                <a:cs typeface="Times New Roman" pitchFamily="18" charset="0"/>
              </a:rPr>
              <a:t>メモ帳</a:t>
            </a:r>
            <a:r>
              <a:rPr lang="en-US" altLang="ja-JP" sz="1200" dirty="0">
                <a:latin typeface="Times New Roman" pitchFamily="18" charset="0"/>
                <a:ea typeface="Meiryo UI" panose="020B0604030504040204" pitchFamily="50" charset="-128"/>
                <a:cs typeface="Times New Roman" pitchFamily="18" charset="0"/>
              </a:rPr>
              <a:t>' /&gt;</a:t>
            </a:r>
            <a:endParaRPr lang="ja-JP" altLang="en-US" sz="1200" dirty="0">
              <a:latin typeface="Times New Roman" pitchFamily="18" charset="0"/>
              <a:ea typeface="Meiryo UI" panose="020B0604030504040204" pitchFamily="50" charset="-128"/>
              <a:cs typeface="Times New Roman" pitchFamily="18" charset="0"/>
            </a:endParaRPr>
          </a:p>
        </p:txBody>
      </p:sp>
      <p:sp>
        <p:nvSpPr>
          <p:cNvPr id="13" name="正方形/長方形 12"/>
          <p:cNvSpPr/>
          <p:nvPr/>
        </p:nvSpPr>
        <p:spPr bwMode="auto">
          <a:xfrm>
            <a:off x="1251323" y="3068960"/>
            <a:ext cx="864096" cy="14401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4" name="正方形/長方形 13"/>
          <p:cNvSpPr/>
          <p:nvPr/>
        </p:nvSpPr>
        <p:spPr bwMode="auto">
          <a:xfrm>
            <a:off x="6228184" y="3079791"/>
            <a:ext cx="936104" cy="26616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15" name="カギ線コネクタ 14"/>
          <p:cNvCxnSpPr>
            <a:stCxn id="13" idx="0"/>
            <a:endCxn id="14" idx="0"/>
          </p:cNvCxnSpPr>
          <p:nvPr/>
        </p:nvCxnSpPr>
        <p:spPr>
          <a:xfrm rot="16200000" flipH="1">
            <a:off x="4184387" y="567943"/>
            <a:ext cx="10831" cy="5012865"/>
          </a:xfrm>
          <a:prstGeom prst="bentConnector3">
            <a:avLst>
              <a:gd name="adj1" fmla="val -2110608"/>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四角形吹き出し 18"/>
          <p:cNvSpPr/>
          <p:nvPr/>
        </p:nvSpPr>
        <p:spPr bwMode="auto">
          <a:xfrm>
            <a:off x="3414250" y="3501008"/>
            <a:ext cx="4680000" cy="720000"/>
          </a:xfrm>
          <a:prstGeom prst="wedgeRectCallout">
            <a:avLst>
              <a:gd name="adj1" fmla="val 26822"/>
              <a:gd name="adj2" fmla="val -76343"/>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Nguyên nhân của lỗi này là do tiêu đề bị thay đổi trong quá trình tạo automation, dẫn đến tên tiêu đề trong selector và tên tiêu đề của ứng dụng lệch sau. Có một số trường hợp selector bị thay đổi ở dữ liệu hoặc session do ứng dụng nên cần chú ý điểm này.</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0" name="図 19"/>
          <p:cNvPicPr>
            <a:picLocks noChangeAspect="1"/>
          </p:cNvPicPr>
          <p:nvPr/>
        </p:nvPicPr>
        <p:blipFill>
          <a:blip r:embed="rId4" cstate="print"/>
          <a:stretch>
            <a:fillRect/>
          </a:stretch>
        </p:blipFill>
        <p:spPr>
          <a:xfrm>
            <a:off x="1043608" y="5877272"/>
            <a:ext cx="2451326" cy="801883"/>
          </a:xfrm>
          <a:prstGeom prst="rect">
            <a:avLst/>
          </a:prstGeom>
          <a:ln>
            <a:solidFill>
              <a:schemeClr val="tx1"/>
            </a:solidFill>
          </a:ln>
        </p:spPr>
      </p:pic>
      <p:sp>
        <p:nvSpPr>
          <p:cNvPr id="21" name="正方形/長方形 20"/>
          <p:cNvSpPr/>
          <p:nvPr/>
        </p:nvSpPr>
        <p:spPr bwMode="auto">
          <a:xfrm>
            <a:off x="1444980" y="6191883"/>
            <a:ext cx="288031" cy="487272"/>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3" name="四角形吹き出し 22"/>
          <p:cNvSpPr/>
          <p:nvPr/>
        </p:nvSpPr>
        <p:spPr bwMode="auto">
          <a:xfrm>
            <a:off x="3603006" y="5918213"/>
            <a:ext cx="4680000" cy="720000"/>
          </a:xfrm>
          <a:prstGeom prst="wedgeRectCallout">
            <a:avLst>
              <a:gd name="adj1" fmla="val -89092"/>
              <a:gd name="adj2" fmla="val -714"/>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Trường hợp không biết lỗi ở đâu thì không cho chạy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Run</a:t>
            </a:r>
            <a:r>
              <a:rPr lang="ja-JP" altLang="en-US" sz="1200" smtClean="0">
                <a:solidFill>
                  <a:srgbClr val="003399"/>
                </a:solidFill>
                <a:latin typeface="Times New Roman" pitchFamily="18" charset="0"/>
                <a:ea typeface="Meiryo UI" panose="020B0604030504040204" pitchFamily="50" charset="-128"/>
                <a:cs typeface="Times New Roman" pitchFamily="18" charset="0"/>
              </a:rPr>
              <a:t>」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mà cho chạy automation bằng </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a:solidFill>
                  <a:srgbClr val="003399"/>
                </a:solidFill>
                <a:latin typeface="Times New Roman" pitchFamily="18" charset="0"/>
                <a:ea typeface="Meiryo UI" panose="020B0604030504040204" pitchFamily="50" charset="-128"/>
                <a:cs typeface="Times New Roman" pitchFamily="18" charset="0"/>
              </a:rPr>
              <a:t>Debug</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 Trong quá trình tiến hành gỡ lỗi, phần đang chạy sẽ được đánh dấu highlight trên file cài đặt.</a:t>
            </a:r>
            <a:endParaRPr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624368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552" y="3140968"/>
            <a:ext cx="8064896" cy="1224136"/>
          </a:xfrm>
        </p:spPr>
        <p:txBody>
          <a:bodyPr/>
          <a:lstStyle/>
          <a:p>
            <a:pPr eaLnBrk="1" hangingPunct="1"/>
            <a:r>
              <a:rPr lang="en-US" altLang="ja-JP" sz="4000" dirty="0" smtClean="0">
                <a:latin typeface="Times New Roman" pitchFamily="18" charset="0"/>
                <a:ea typeface="Meiryo UI" pitchFamily="50" charset="-128"/>
                <a:cs typeface="Times New Roman" pitchFamily="18" charset="0"/>
              </a:rPr>
              <a:t>6</a:t>
            </a:r>
            <a:r>
              <a:rPr lang="en-US" altLang="ja-JP" sz="4000" smtClean="0">
                <a:latin typeface="Times New Roman" pitchFamily="18" charset="0"/>
                <a:ea typeface="Meiryo UI" pitchFamily="50" charset="-128"/>
                <a:cs typeface="Times New Roman" pitchFamily="18" charset="0"/>
              </a:rPr>
              <a:t>. Tự động hóa ứng dụng</a:t>
            </a:r>
            <a:endParaRPr lang="ja-JP" altLang="ja-JP" dirty="0" smtClean="0">
              <a:latin typeface="Times New Roman" pitchFamily="18" charset="0"/>
              <a:ea typeface="Meiryo UI" pitchFamily="50" charset="-128"/>
              <a:cs typeface="Times New Roman" pitchFamily="18" charset="0"/>
            </a:endParaRPr>
          </a:p>
        </p:txBody>
      </p:sp>
      <p:sp>
        <p:nvSpPr>
          <p:cNvPr id="3" name="テキスト ボックス 2"/>
          <p:cNvSpPr txBox="1"/>
          <p:nvPr/>
        </p:nvSpPr>
        <p:spPr>
          <a:xfrm>
            <a:off x="710543" y="5013176"/>
            <a:ext cx="7895110" cy="923330"/>
          </a:xfrm>
          <a:prstGeom prst="rect">
            <a:avLst/>
          </a:prstGeom>
          <a:noFill/>
        </p:spPr>
        <p:txBody>
          <a:bodyPr wrap="none" rtlCol="0">
            <a:spAutoFit/>
          </a:bodyPr>
          <a:lstStyle/>
          <a:p>
            <a:r>
              <a:rPr kumimoji="1" lang="en-US" altLang="ja-JP" smtClean="0">
                <a:solidFill>
                  <a:srgbClr val="003399"/>
                </a:solidFill>
                <a:latin typeface="Times New Roman" pitchFamily="18" charset="0"/>
                <a:ea typeface="Meiryo UI" panose="020B0604030504040204" pitchFamily="50" charset="-128"/>
                <a:cs typeface="Times New Roman" pitchFamily="18" charset="0"/>
              </a:rPr>
              <a:t>Bước cuối cùng </a:t>
            </a:r>
            <a:r>
              <a:rPr lang="en-US" altLang="ja-JP" smtClean="0">
                <a:solidFill>
                  <a:srgbClr val="003399"/>
                </a:solidFill>
                <a:latin typeface="Times New Roman" pitchFamily="18" charset="0"/>
                <a:ea typeface="Meiryo UI" panose="020B0604030504040204" pitchFamily="50" charset="-128"/>
                <a:cs typeface="Times New Roman" pitchFamily="18" charset="0"/>
              </a:rPr>
              <a:t>của Step up, chúng ta hãy thử sức với tự động hóa thao tác </a:t>
            </a:r>
            <a:r>
              <a:rPr kumimoji="1" lang="en-US" altLang="ja-JP" smtClean="0">
                <a:solidFill>
                  <a:srgbClr val="003399"/>
                </a:solidFill>
                <a:latin typeface="Times New Roman" pitchFamily="18" charset="0"/>
                <a:ea typeface="Meiryo UI" panose="020B0604030504040204" pitchFamily="50" charset="-128"/>
                <a:cs typeface="Times New Roman" pitchFamily="18" charset="0"/>
              </a:rPr>
              <a:t>Excel.</a:t>
            </a:r>
            <a:endParaRPr kumimoji="1" lang="en-US" altLang="ja-JP"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mtClean="0">
                <a:solidFill>
                  <a:srgbClr val="003399"/>
                </a:solidFill>
                <a:latin typeface="Times New Roman" pitchFamily="18" charset="0"/>
                <a:ea typeface="Meiryo UI" panose="020B0604030504040204" pitchFamily="50" charset="-128"/>
                <a:cs typeface="Times New Roman" pitchFamily="18" charset="0"/>
              </a:rPr>
              <a:t>Nếu đến bước này chúng ta có thể nắm rõ kiến thức thì chắc chắn rằng bạn sẽ tự tin</a:t>
            </a:r>
          </a:p>
          <a:p>
            <a:r>
              <a:rPr lang="en-US" altLang="ja-JP" smtClean="0">
                <a:solidFill>
                  <a:srgbClr val="003399"/>
                </a:solidFill>
                <a:latin typeface="Times New Roman" pitchFamily="18" charset="0"/>
                <a:ea typeface="Meiryo UI" panose="020B0604030504040204" pitchFamily="50" charset="-128"/>
                <a:cs typeface="Times New Roman" pitchFamily="18" charset="0"/>
              </a:rPr>
              <a:t>tự động hóa công việc của bản thân mình.</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308394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smtClean="0">
                <a:latin typeface="Times New Roman" pitchFamily="18" charset="0"/>
                <a:ea typeface="Meiryo UI" pitchFamily="50" charset="-128"/>
                <a:cs typeface="Times New Roman" pitchFamily="18" charset="0"/>
              </a:rPr>
              <a:t>6-1</a:t>
            </a:r>
            <a:r>
              <a:rPr lang="en-US" altLang="ja-JP" smtClean="0">
                <a:latin typeface="Times New Roman" pitchFamily="18" charset="0"/>
                <a:ea typeface="Meiryo UI" pitchFamily="50" charset="-128"/>
                <a:cs typeface="Times New Roman" pitchFamily="18" charset="0"/>
              </a:rPr>
              <a:t>. Ghi thông tin trên trang web ra Excel</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1169551"/>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Ở chương này, chúng ta sẽ cùng nhau học cách trích xuất danh sách các loại request trên cơ sở hạ tầng thông tin (Information infrastructure) của G.CIP và ghi chúng vào file Excel.</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Đầu tiên, hãy tạo một file trắng với tên Danh sách request.xlsx tại</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dirty="0">
                <a:solidFill>
                  <a:srgbClr val="003399"/>
                </a:solidFill>
                <a:latin typeface="Times New Roman" pitchFamily="18" charset="0"/>
                <a:ea typeface="Meiryo UI" panose="020B0604030504040204" pitchFamily="50" charset="-128"/>
                <a:cs typeface="Times New Roman" pitchFamily="18" charset="0"/>
              </a:rPr>
              <a:t>C:\</a:t>
            </a:r>
            <a:r>
              <a:rPr lang="en-US" altLang="ja-JP" sz="1400">
                <a:solidFill>
                  <a:srgbClr val="003399"/>
                </a:solidFill>
                <a:latin typeface="Times New Roman" pitchFamily="18" charset="0"/>
                <a:ea typeface="Meiryo UI" panose="020B0604030504040204" pitchFamily="50" charset="-128"/>
                <a:cs typeface="Times New Roman" pitchFamily="18" charset="0"/>
              </a:rPr>
              <a:t>Users</a:t>
            </a:r>
            <a:r>
              <a:rPr lang="en-US" altLang="ja-JP" sz="1400" smtClean="0">
                <a:solidFill>
                  <a:srgbClr val="003399"/>
                </a:solidFill>
                <a:latin typeface="Times New Roman" pitchFamily="18" charset="0"/>
                <a:ea typeface="Meiryo UI" panose="020B0604030504040204" pitchFamily="50" charset="-128"/>
                <a:cs typeface="Times New Roman" pitchFamily="18" charset="0"/>
              </a:rPr>
              <a:t>\{Mã nhân viên của mình}\Documents\UiPath</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 name="テキスト ボックス 4"/>
          <p:cNvSpPr txBox="1"/>
          <p:nvPr/>
        </p:nvSpPr>
        <p:spPr>
          <a:xfrm>
            <a:off x="251520" y="2219865"/>
            <a:ext cx="3779178" cy="307777"/>
          </a:xfrm>
          <a:prstGeom prst="rect">
            <a:avLst/>
          </a:prstGeom>
          <a:noFill/>
        </p:spPr>
        <p:txBody>
          <a:bodyPr wrap="square" rtlCol="0">
            <a:spAutoFit/>
          </a:bodyPr>
          <a:lstStyle/>
          <a:p>
            <a:pPr marL="266700" indent="-266700">
              <a:buFont typeface="+mj-lt"/>
              <a:buAutoNum type="arabicPeriod"/>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project mới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 name="図 1"/>
          <p:cNvPicPr>
            <a:picLocks noChangeAspect="1"/>
          </p:cNvPicPr>
          <p:nvPr/>
        </p:nvPicPr>
        <p:blipFill>
          <a:blip r:embed="rId2" cstate="print"/>
          <a:stretch>
            <a:fillRect/>
          </a:stretch>
        </p:blipFill>
        <p:spPr>
          <a:xfrm>
            <a:off x="539750" y="2527642"/>
            <a:ext cx="3340418" cy="2333625"/>
          </a:xfrm>
          <a:prstGeom prst="rect">
            <a:avLst/>
          </a:prstGeom>
        </p:spPr>
      </p:pic>
      <p:graphicFrame>
        <p:nvGraphicFramePr>
          <p:cNvPr id="11" name="表 10"/>
          <p:cNvGraphicFramePr>
            <a:graphicFrameLocks noGrp="1"/>
          </p:cNvGraphicFramePr>
          <p:nvPr>
            <p:extLst>
              <p:ext uri="{D42A27DB-BD31-4B8C-83A1-F6EECF244321}">
                <p14:modId xmlns:p14="http://schemas.microsoft.com/office/powerpoint/2010/main" val="867820437"/>
              </p:ext>
            </p:extLst>
          </p:nvPr>
        </p:nvGraphicFramePr>
        <p:xfrm>
          <a:off x="107504" y="4975824"/>
          <a:ext cx="4392290" cy="829440"/>
        </p:xfrm>
        <a:graphic>
          <a:graphicData uri="http://schemas.openxmlformats.org/drawingml/2006/table">
            <a:tbl>
              <a:tblPr/>
              <a:tblGrid>
                <a:gridCol w="1097922">
                  <a:extLst>
                    <a:ext uri="{9D8B030D-6E8A-4147-A177-3AD203B41FA5}">
                      <a16:colId xmlns:a16="http://schemas.microsoft.com/office/drawing/2014/main" val="1696450138"/>
                    </a:ext>
                  </a:extLst>
                </a:gridCol>
                <a:gridCol w="3294368">
                  <a:extLst>
                    <a:ext uri="{9D8B030D-6E8A-4147-A177-3AD203B41FA5}">
                      <a16:colId xmlns:a16="http://schemas.microsoft.com/office/drawing/2014/main" val="2406255731"/>
                    </a:ext>
                  </a:extLst>
                </a:gridCol>
              </a:tblGrid>
              <a:tr h="0">
                <a:tc>
                  <a:txBody>
                    <a:bodyPr/>
                    <a:lstStyle/>
                    <a:p>
                      <a:pPr marL="0" indent="0">
                        <a:buFont typeface="Meiryo UI" panose="020B0604030504040204" pitchFamily="50" charset="-128"/>
                        <a:buNone/>
                      </a:pP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Name</a:t>
                      </a: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0" indent="0">
                        <a:buFont typeface="Wingdings" panose="05000000000000000000" pitchFamily="2" charset="2"/>
                        <a:buNone/>
                      </a:pP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VD</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err="1" smtClean="0">
                          <a:solidFill>
                            <a:srgbClr val="003399"/>
                          </a:solidFill>
                          <a:latin typeface="Times New Roman" pitchFamily="18" charset="0"/>
                          <a:ea typeface="Meiryo UI" panose="020B0604030504040204" pitchFamily="50" charset="-128"/>
                          <a:cs typeface="Times New Roman" pitchFamily="18" charset="0"/>
                        </a:rPr>
                        <a:t>GetNameFromWeb</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9711670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Location</a:t>
                      </a:r>
                      <a:endParaRPr kumimoji="1" lang="ja-JP" altLang="en-US"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0" indent="0">
                        <a:buFont typeface="Wingdings" panose="05000000000000000000" pitchFamily="2" charset="2"/>
                        <a:buNone/>
                      </a:pP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VD</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C:\Users\xxxx\Documents\UiPath</a:t>
                      </a: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rgbClr val="003399"/>
                          </a:solidFill>
                          <a:latin typeface="Times New Roman" pitchFamily="18" charset="0"/>
                          <a:ea typeface="Meiryo UI" panose="020B0604030504040204" pitchFamily="50" charset="-128"/>
                          <a:cs typeface="Times New Roman" pitchFamily="18" charset="0"/>
                        </a:rPr>
                        <a:t>Description</a:t>
                      </a:r>
                      <a:endParaRPr kumimoji="1" lang="ja-JP" altLang="en-US"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0" indent="0">
                        <a:buFont typeface="Wingdings" panose="05000000000000000000" pitchFamily="2" charset="2"/>
                        <a:buNone/>
                      </a:pP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VD</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Lấy</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dữ liệu từ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Web, lưu</a:t>
                      </a:r>
                      <a:r>
                        <a:rPr lang="en-US" altLang="ja-JP" sz="1200" baseline="0" smtClean="0">
                          <a:solidFill>
                            <a:srgbClr val="003399"/>
                          </a:solidFill>
                          <a:latin typeface="Times New Roman" pitchFamily="18" charset="0"/>
                          <a:ea typeface="Meiryo UI" panose="020B0604030504040204" pitchFamily="50" charset="-128"/>
                          <a:cs typeface="Times New Roman" pitchFamily="18" charset="0"/>
                        </a:rPr>
                        <a:t> vào </a:t>
                      </a:r>
                      <a:r>
                        <a:rPr lang="en-US" altLang="ja-JP" sz="1200" smtClean="0">
                          <a:solidFill>
                            <a:srgbClr val="003399"/>
                          </a:solidFill>
                          <a:latin typeface="Times New Roman" pitchFamily="18" charset="0"/>
                          <a:ea typeface="Meiryo UI" panose="020B0604030504040204" pitchFamily="50" charset="-128"/>
                          <a:cs typeface="Times New Roman" pitchFamily="18" charset="0"/>
                        </a:rPr>
                        <a:t>Excel</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1288741697"/>
                  </a:ext>
                </a:extLst>
              </a:tr>
            </a:tbl>
          </a:graphicData>
        </a:graphic>
      </p:graphicFrame>
      <p:sp>
        <p:nvSpPr>
          <p:cNvPr id="12" name="テキスト ボックス 11"/>
          <p:cNvSpPr txBox="1"/>
          <p:nvPr/>
        </p:nvSpPr>
        <p:spPr>
          <a:xfrm>
            <a:off x="5148064" y="2219865"/>
            <a:ext cx="3779178" cy="523220"/>
          </a:xfrm>
          <a:prstGeom prst="rect">
            <a:avLst/>
          </a:prstGeom>
          <a:noFill/>
        </p:spPr>
        <p:txBody>
          <a:bodyPr wrap="square" rtlCol="0">
            <a:spAutoFit/>
          </a:bodyPr>
          <a:lstStyle/>
          <a:p>
            <a:pPr marL="266700" indent="-266700">
              <a:buFont typeface="+mj-lt"/>
              <a:buAutoNum type="arabicPeriod" startAt="2"/>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activity [Open browser] vào bảng điều khiển chính</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3" cstate="print"/>
          <a:stretch>
            <a:fillRect/>
          </a:stretch>
        </p:blipFill>
        <p:spPr>
          <a:xfrm>
            <a:off x="5020734" y="2743085"/>
            <a:ext cx="4033837" cy="2293620"/>
          </a:xfrm>
          <a:prstGeom prst="rect">
            <a:avLst/>
          </a:prstGeom>
        </p:spPr>
      </p:pic>
      <p:sp>
        <p:nvSpPr>
          <p:cNvPr id="15" name="下矢印 14"/>
          <p:cNvSpPr/>
          <p:nvPr/>
        </p:nvSpPr>
        <p:spPr bwMode="auto">
          <a:xfrm rot="16200000">
            <a:off x="4371654" y="3258918"/>
            <a:ext cx="382239" cy="557611"/>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6" name="正方形/長方形 15"/>
          <p:cNvSpPr/>
          <p:nvPr/>
        </p:nvSpPr>
        <p:spPr>
          <a:xfrm>
            <a:off x="8193846" y="5036705"/>
            <a:ext cx="901535" cy="461665"/>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874939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1-1</a:t>
            </a:r>
            <a:r>
              <a:rPr lang="en-US" altLang="ja-JP" smtClean="0">
                <a:latin typeface="Times New Roman" pitchFamily="18" charset="0"/>
                <a:ea typeface="Meiryo UI" pitchFamily="50" charset="-128"/>
                <a:cs typeface="Times New Roman" pitchFamily="18" charset="0"/>
              </a:rPr>
              <a:t>. </a:t>
            </a:r>
            <a:r>
              <a:rPr lang="vi-VN" altLang="ja-JP" smtClean="0">
                <a:latin typeface="Times New Roman" pitchFamily="18" charset="0"/>
                <a:ea typeface="Meiryo UI" pitchFamily="50" charset="-128"/>
                <a:cs typeface="Times New Roman" pitchFamily="18" charset="0"/>
              </a:rPr>
              <a:t>Tạo automation dựa trên record</a:t>
            </a:r>
            <a:endParaRPr lang="ja-JP" altLang="ja-JP" dirty="0" smtClean="0">
              <a:latin typeface="Times New Roman" pitchFamily="18" charset="0"/>
              <a:ea typeface="Meiryo UI" pitchFamily="50" charset="-128"/>
              <a:cs typeface="Times New Roman" pitchFamily="18" charset="0"/>
            </a:endParaRPr>
          </a:p>
        </p:txBody>
      </p:sp>
      <p:sp>
        <p:nvSpPr>
          <p:cNvPr id="86" name="下矢印 85"/>
          <p:cNvSpPr/>
          <p:nvPr/>
        </p:nvSpPr>
        <p:spPr bwMode="auto">
          <a:xfrm rot="16200000">
            <a:off x="3029695" y="2394225"/>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3" name="U ターン矢印 22"/>
          <p:cNvSpPr/>
          <p:nvPr/>
        </p:nvSpPr>
        <p:spPr bwMode="auto">
          <a:xfrm rot="5400000">
            <a:off x="7397649" y="3357858"/>
            <a:ext cx="2519905" cy="757789"/>
          </a:xfrm>
          <a:prstGeom prst="uturnArrow">
            <a:avLst>
              <a:gd name="adj1" fmla="val 25483"/>
              <a:gd name="adj2" fmla="val 25000"/>
              <a:gd name="adj3" fmla="val 32591"/>
              <a:gd name="adj4" fmla="val 5048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04" name="正方形/長方形 103"/>
          <p:cNvSpPr/>
          <p:nvPr/>
        </p:nvSpPr>
        <p:spPr>
          <a:xfrm>
            <a:off x="2123728" y="6392361"/>
            <a:ext cx="2016224"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5" name="図 24"/>
          <p:cNvPicPr>
            <a:picLocks noChangeAspect="1"/>
          </p:cNvPicPr>
          <p:nvPr/>
        </p:nvPicPr>
        <p:blipFill>
          <a:blip r:embed="rId2" cstate="print"/>
          <a:stretch>
            <a:fillRect/>
          </a:stretch>
        </p:blipFill>
        <p:spPr>
          <a:xfrm>
            <a:off x="6086829" y="1847584"/>
            <a:ext cx="2040255" cy="1506855"/>
          </a:xfrm>
          <a:prstGeom prst="rect">
            <a:avLst/>
          </a:prstGeom>
        </p:spPr>
      </p:pic>
      <p:pic>
        <p:nvPicPr>
          <p:cNvPr id="30" name="図 29"/>
          <p:cNvPicPr>
            <a:picLocks noChangeAspect="1"/>
          </p:cNvPicPr>
          <p:nvPr/>
        </p:nvPicPr>
        <p:blipFill>
          <a:blip r:embed="rId3" cstate="print"/>
          <a:stretch>
            <a:fillRect/>
          </a:stretch>
        </p:blipFill>
        <p:spPr>
          <a:xfrm>
            <a:off x="733967" y="1843644"/>
            <a:ext cx="2057400" cy="1577340"/>
          </a:xfrm>
          <a:prstGeom prst="rect">
            <a:avLst/>
          </a:prstGeom>
        </p:spPr>
      </p:pic>
      <p:sp>
        <p:nvSpPr>
          <p:cNvPr id="42" name="正方形/長方形 41"/>
          <p:cNvSpPr/>
          <p:nvPr/>
        </p:nvSpPr>
        <p:spPr>
          <a:xfrm>
            <a:off x="5799066" y="1124744"/>
            <a:ext cx="3237430" cy="738664"/>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4. UiPath- record</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Trên dải công cụ chọn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Design</a:t>
            </a:r>
            <a:r>
              <a:rPr lang="ja-JP" altLang="en-US" sz="1400" dirty="0">
                <a:solidFill>
                  <a:srgbClr val="003399"/>
                </a:solidFill>
                <a:latin typeface="Times New Roman" pitchFamily="18" charset="0"/>
                <a:ea typeface="Meiryo UI" panose="020B0604030504040204" pitchFamily="50" charset="-128"/>
                <a:cs typeface="Times New Roman" pitchFamily="18" charset="0"/>
              </a:rPr>
              <a:t> </a:t>
            </a:r>
            <a:r>
              <a:rPr lang="en-US" altLang="ja-JP" sz="1400">
                <a:solidFill>
                  <a:srgbClr val="003399"/>
                </a:solidFill>
                <a:latin typeface="Times New Roman" pitchFamily="18" charset="0"/>
                <a:ea typeface="Meiryo UI" panose="020B0604030504040204" pitchFamily="50" charset="-128"/>
                <a:cs typeface="Times New Roman" pitchFamily="18" charset="0"/>
              </a:rPr>
              <a:t>&gt;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record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a:solidFill>
                  <a:srgbClr val="003399"/>
                </a:solidFill>
                <a:latin typeface="Times New Roman" pitchFamily="18" charset="0"/>
                <a:ea typeface="Meiryo UI" panose="020B0604030504040204" pitchFamily="50" charset="-128"/>
                <a:cs typeface="Times New Roman" pitchFamily="18" charset="0"/>
              </a:rPr>
              <a:t>&gt;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WEB</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49" name="図 48"/>
          <p:cNvPicPr>
            <a:picLocks noChangeAspect="1"/>
          </p:cNvPicPr>
          <p:nvPr/>
        </p:nvPicPr>
        <p:blipFill>
          <a:blip r:embed="rId4" cstate="print"/>
          <a:stretch>
            <a:fillRect/>
          </a:stretch>
        </p:blipFill>
        <p:spPr>
          <a:xfrm>
            <a:off x="4803988" y="4202787"/>
            <a:ext cx="2720340" cy="954405"/>
          </a:xfrm>
          <a:prstGeom prst="rect">
            <a:avLst/>
          </a:prstGeom>
        </p:spPr>
      </p:pic>
      <p:sp>
        <p:nvSpPr>
          <p:cNvPr id="50" name="正方形/長方形 49"/>
          <p:cNvSpPr/>
          <p:nvPr/>
        </p:nvSpPr>
        <p:spPr>
          <a:xfrm>
            <a:off x="490351" y="1052736"/>
            <a:ext cx="4513387" cy="738664"/>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3.</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UiPath- Flow chart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Nhập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FLOWCHART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Input box bên trái màn hình, kéo và thả lệnh được hiển thị vào giữa màn hình</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51" name="正方形/長方形 50"/>
          <p:cNvSpPr/>
          <p:nvPr/>
        </p:nvSpPr>
        <p:spPr bwMode="auto">
          <a:xfrm>
            <a:off x="728726" y="2138225"/>
            <a:ext cx="1387879" cy="18356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52" name="カギ線コネクタ 51"/>
          <p:cNvCxnSpPr>
            <a:stCxn id="51" idx="1"/>
            <a:endCxn id="54" idx="1"/>
          </p:cNvCxnSpPr>
          <p:nvPr/>
        </p:nvCxnSpPr>
        <p:spPr>
          <a:xfrm rot="10800000" flipH="1" flipV="1">
            <a:off x="728725" y="2230007"/>
            <a:ext cx="550747" cy="969671"/>
          </a:xfrm>
          <a:prstGeom prst="bentConnector3">
            <a:avLst>
              <a:gd name="adj1" fmla="val -2520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bwMode="auto">
          <a:xfrm>
            <a:off x="1279473" y="3106016"/>
            <a:ext cx="575875" cy="18732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10" name="直線矢印コネクタ 9"/>
          <p:cNvCxnSpPr>
            <a:stCxn id="54" idx="3"/>
          </p:cNvCxnSpPr>
          <p:nvPr/>
        </p:nvCxnSpPr>
        <p:spPr>
          <a:xfrm flipV="1">
            <a:off x="1855348" y="2843015"/>
            <a:ext cx="650171" cy="356664"/>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1863412" y="2582866"/>
            <a:ext cx="1171571" cy="276999"/>
          </a:xfrm>
          <a:prstGeom prst="rect">
            <a:avLst/>
          </a:prstGeom>
        </p:spPr>
        <p:txBody>
          <a:bodyPr wrap="square">
            <a:spAutoFit/>
          </a:bodyPr>
          <a:lstStyle/>
          <a:p>
            <a:r>
              <a:rPr lang="en-US" altLang="ja-JP" sz="1200" smtClean="0">
                <a:solidFill>
                  <a:srgbClr val="FF0000"/>
                </a:solidFill>
                <a:latin typeface="Times New Roman" pitchFamily="18" charset="0"/>
                <a:ea typeface="Meiryo UI" panose="020B0604030504040204" pitchFamily="50" charset="-128"/>
                <a:cs typeface="Times New Roman" pitchFamily="18" charset="0"/>
              </a:rPr>
              <a:t>Kéo và thả</a:t>
            </a:r>
            <a:endParaRPr lang="en-US" altLang="ja-JP" sz="1200" dirty="0" smtClean="0">
              <a:solidFill>
                <a:srgbClr val="FF0000"/>
              </a:solidFill>
              <a:latin typeface="Times New Roman" pitchFamily="18" charset="0"/>
              <a:ea typeface="Meiryo UI" panose="020B0604030504040204" pitchFamily="50" charset="-128"/>
              <a:cs typeface="Times New Roman" pitchFamily="18" charset="0"/>
            </a:endParaRPr>
          </a:p>
        </p:txBody>
      </p:sp>
      <p:sp>
        <p:nvSpPr>
          <p:cNvPr id="60" name="正方形/長方形 59"/>
          <p:cNvSpPr/>
          <p:nvPr/>
        </p:nvSpPr>
        <p:spPr bwMode="auto">
          <a:xfrm>
            <a:off x="6539085" y="2025788"/>
            <a:ext cx="504908" cy="30603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63" name="正方形/長方形 62"/>
          <p:cNvSpPr/>
          <p:nvPr/>
        </p:nvSpPr>
        <p:spPr bwMode="auto">
          <a:xfrm>
            <a:off x="7396336" y="3062652"/>
            <a:ext cx="758000" cy="232551"/>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64" name="カギ線コネクタ 63"/>
          <p:cNvCxnSpPr>
            <a:stCxn id="60" idx="2"/>
          </p:cNvCxnSpPr>
          <p:nvPr/>
        </p:nvCxnSpPr>
        <p:spPr>
          <a:xfrm rot="16200000" flipH="1">
            <a:off x="7082678" y="2040678"/>
            <a:ext cx="144982" cy="727261"/>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74" idx="2"/>
            <a:endCxn id="63" idx="0"/>
          </p:cNvCxnSpPr>
          <p:nvPr/>
        </p:nvCxnSpPr>
        <p:spPr>
          <a:xfrm>
            <a:off x="7604525" y="2772690"/>
            <a:ext cx="170811" cy="289962"/>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bwMode="auto">
          <a:xfrm>
            <a:off x="7364956" y="2254388"/>
            <a:ext cx="479137" cy="518302"/>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57" name="図 56"/>
          <p:cNvPicPr>
            <a:picLocks noChangeAspect="1"/>
          </p:cNvPicPr>
          <p:nvPr/>
        </p:nvPicPr>
        <p:blipFill>
          <a:blip r:embed="rId5" cstate="print"/>
          <a:stretch>
            <a:fillRect/>
          </a:stretch>
        </p:blipFill>
        <p:spPr>
          <a:xfrm>
            <a:off x="3514687" y="1843644"/>
            <a:ext cx="1913572" cy="1546860"/>
          </a:xfrm>
          <a:prstGeom prst="rect">
            <a:avLst/>
          </a:prstGeom>
        </p:spPr>
      </p:pic>
      <p:sp>
        <p:nvSpPr>
          <p:cNvPr id="83" name="正方形/長方形 82"/>
          <p:cNvSpPr/>
          <p:nvPr/>
        </p:nvSpPr>
        <p:spPr bwMode="auto">
          <a:xfrm>
            <a:off x="3861288" y="2224273"/>
            <a:ext cx="670917" cy="19235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4" name="下矢印 83"/>
          <p:cNvSpPr/>
          <p:nvPr/>
        </p:nvSpPr>
        <p:spPr bwMode="auto">
          <a:xfrm rot="16200000">
            <a:off x="5549975" y="2389372"/>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5" name="正方形/長方形 84"/>
          <p:cNvSpPr/>
          <p:nvPr/>
        </p:nvSpPr>
        <p:spPr>
          <a:xfrm>
            <a:off x="4820237" y="3501008"/>
            <a:ext cx="3784211" cy="738664"/>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 UiPath- record</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5-1. Chọn Open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Browser</a:t>
            </a:r>
            <a:r>
              <a:rPr lang="ja-JP" altLang="en-US" sz="1400" dirty="0">
                <a:solidFill>
                  <a:srgbClr val="003399"/>
                </a:solidFill>
                <a:latin typeface="Times New Roman" pitchFamily="18" charset="0"/>
                <a:ea typeface="Meiryo UI" panose="020B0604030504040204" pitchFamily="50" charset="-128"/>
                <a:cs typeface="Times New Roman" pitchFamily="18" charset="0"/>
              </a:rPr>
              <a:t> </a:t>
            </a:r>
            <a:r>
              <a:rPr lang="en-US" altLang="ja-JP" sz="1400" dirty="0">
                <a:solidFill>
                  <a:srgbClr val="003399"/>
                </a:solidFill>
                <a:latin typeface="Times New Roman" pitchFamily="18" charset="0"/>
                <a:ea typeface="Meiryo UI" panose="020B0604030504040204" pitchFamily="50" charset="-128"/>
                <a:cs typeface="Times New Roman" pitchFamily="18" charset="0"/>
              </a:rPr>
              <a:t>&gt;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Open Browser</a:t>
            </a:r>
          </a:p>
          <a:p>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95" name="図 94"/>
          <p:cNvPicPr>
            <a:picLocks noChangeAspect="1"/>
          </p:cNvPicPr>
          <p:nvPr/>
        </p:nvPicPr>
        <p:blipFill>
          <a:blip r:embed="rId6" cstate="print"/>
          <a:stretch>
            <a:fillRect/>
          </a:stretch>
        </p:blipFill>
        <p:spPr>
          <a:xfrm>
            <a:off x="695659" y="4198580"/>
            <a:ext cx="2785110" cy="2110740"/>
          </a:xfrm>
          <a:prstGeom prst="rect">
            <a:avLst/>
          </a:prstGeom>
        </p:spPr>
      </p:pic>
      <p:sp>
        <p:nvSpPr>
          <p:cNvPr id="96" name="正方形/長方形 95"/>
          <p:cNvSpPr/>
          <p:nvPr/>
        </p:nvSpPr>
        <p:spPr>
          <a:xfrm>
            <a:off x="546907" y="3667978"/>
            <a:ext cx="3194849" cy="523220"/>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5-2. Nếu chọn trang GCIP thì sẽ có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1 cửa sổ bật ra. Ấn nút OK ở đó.</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4104" name="四角形吹き出し 4103"/>
          <p:cNvSpPr/>
          <p:nvPr/>
        </p:nvSpPr>
        <p:spPr bwMode="auto">
          <a:xfrm>
            <a:off x="6277385" y="5107871"/>
            <a:ext cx="1967023" cy="1633497"/>
          </a:xfrm>
          <a:prstGeom prst="wedgeRectCallout">
            <a:avLst>
              <a:gd name="adj1" fmla="val -32421"/>
              <a:gd name="adj2" fmla="val -63344"/>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101" name="図 100"/>
          <p:cNvPicPr>
            <a:picLocks noChangeAspect="1"/>
          </p:cNvPicPr>
          <p:nvPr/>
        </p:nvPicPr>
        <p:blipFill>
          <a:blip r:embed="rId7" cstate="print"/>
          <a:stretch>
            <a:fillRect/>
          </a:stretch>
        </p:blipFill>
        <p:spPr>
          <a:xfrm>
            <a:off x="6389228" y="5197384"/>
            <a:ext cx="1714500" cy="1447800"/>
          </a:xfrm>
          <a:prstGeom prst="rect">
            <a:avLst/>
          </a:prstGeom>
        </p:spPr>
      </p:pic>
      <p:sp>
        <p:nvSpPr>
          <p:cNvPr id="105" name="正方形/長方形 104"/>
          <p:cNvSpPr/>
          <p:nvPr/>
        </p:nvSpPr>
        <p:spPr bwMode="auto">
          <a:xfrm>
            <a:off x="6644609" y="6203321"/>
            <a:ext cx="1479181" cy="29531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grpSp>
        <p:nvGrpSpPr>
          <p:cNvPr id="106" name="グループ化 105"/>
          <p:cNvGrpSpPr/>
          <p:nvPr/>
        </p:nvGrpSpPr>
        <p:grpSpPr>
          <a:xfrm>
            <a:off x="6158940" y="4999026"/>
            <a:ext cx="256590" cy="407251"/>
            <a:chOff x="4038981" y="4475742"/>
            <a:chExt cx="256590" cy="407251"/>
          </a:xfrm>
        </p:grpSpPr>
        <p:sp>
          <p:nvSpPr>
            <p:cNvPr id="107" name="角丸四角形 106"/>
            <p:cNvSpPr/>
            <p:nvPr/>
          </p:nvSpPr>
          <p:spPr bwMode="auto">
            <a:xfrm rot="-1980000">
              <a:off x="4259571" y="4666993"/>
              <a:ext cx="36000" cy="216000"/>
            </a:xfrm>
            <a:prstGeom prst="roundRect">
              <a:avLst/>
            </a:prstGeom>
            <a:solidFill>
              <a:schemeClr val="tx1"/>
            </a:solidFill>
            <a:ln w="19050">
              <a:solidFill>
                <a:schemeClr val="tx1"/>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08" name="楕円 107"/>
            <p:cNvSpPr/>
            <p:nvPr/>
          </p:nvSpPr>
          <p:spPr bwMode="auto">
            <a:xfrm>
              <a:off x="4038981" y="4475742"/>
              <a:ext cx="216000" cy="216000"/>
            </a:xfrm>
            <a:prstGeom prst="ellipse">
              <a:avLst/>
            </a:prstGeom>
            <a:solidFill>
              <a:srgbClr val="99CCFF"/>
            </a:solidFill>
            <a:ln w="38100">
              <a:solidFill>
                <a:schemeClr val="tx1"/>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grpSp>
      <p:pic>
        <p:nvPicPr>
          <p:cNvPr id="109" name="図 108"/>
          <p:cNvPicPr>
            <a:picLocks noChangeAspect="1"/>
          </p:cNvPicPr>
          <p:nvPr/>
        </p:nvPicPr>
        <p:blipFill>
          <a:blip r:embed="rId8" cstate="print"/>
          <a:stretch>
            <a:fillRect/>
          </a:stretch>
        </p:blipFill>
        <p:spPr>
          <a:xfrm>
            <a:off x="1723992" y="5080380"/>
            <a:ext cx="1320165" cy="794385"/>
          </a:xfrm>
          <a:prstGeom prst="rect">
            <a:avLst/>
          </a:prstGeom>
        </p:spPr>
      </p:pic>
      <p:sp>
        <p:nvSpPr>
          <p:cNvPr id="110" name="正方形/長方形 109"/>
          <p:cNvSpPr/>
          <p:nvPr/>
        </p:nvSpPr>
        <p:spPr bwMode="auto">
          <a:xfrm>
            <a:off x="2213136" y="5537534"/>
            <a:ext cx="628646" cy="20586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11" name="下矢印 110"/>
          <p:cNvSpPr/>
          <p:nvPr/>
        </p:nvSpPr>
        <p:spPr bwMode="auto">
          <a:xfrm rot="5400000">
            <a:off x="3832124" y="4971758"/>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38958140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422186" y="1457737"/>
            <a:ext cx="2827020" cy="1413510"/>
          </a:xfrm>
          <a:prstGeom prst="rect">
            <a:avLst/>
          </a:prstGeom>
        </p:spPr>
      </p:pic>
      <p:sp>
        <p:nvSpPr>
          <p:cNvPr id="5" name="テキスト ボックス 4"/>
          <p:cNvSpPr txBox="1"/>
          <p:nvPr/>
        </p:nvSpPr>
        <p:spPr>
          <a:xfrm>
            <a:off x="251520" y="1088405"/>
            <a:ext cx="3168352" cy="307777"/>
          </a:xfrm>
          <a:prstGeom prst="rect">
            <a:avLst/>
          </a:prstGeom>
          <a:noFill/>
        </p:spPr>
        <p:txBody>
          <a:bodyPr wrap="square" rtlCol="0">
            <a:spAutoFit/>
          </a:bodyPr>
          <a:lstStyle/>
          <a:p>
            <a:pPr marL="266700" indent="-266700">
              <a:buFont typeface="+mj-lt"/>
              <a:buAutoNum type="arabicPeriod" startAt="3"/>
            </a:pPr>
            <a:r>
              <a:rPr kumimoji="1" lang="vi-VN" altLang="ja-JP" sz="1400" smtClean="0">
                <a:solidFill>
                  <a:srgbClr val="003399"/>
                </a:solidFill>
                <a:latin typeface="Times New Roman" pitchFamily="18" charset="0"/>
                <a:ea typeface="Meiryo UI" panose="020B0604030504040204" pitchFamily="50" charset="-128"/>
                <a:cs typeface="Times New Roman" pitchFamily="18" charset="0"/>
              </a:rPr>
              <a:t>Kích đúp</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vào Open browser </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7" name="テキスト ボックス 6"/>
          <p:cNvSpPr txBox="1"/>
          <p:nvPr/>
        </p:nvSpPr>
        <p:spPr>
          <a:xfrm>
            <a:off x="4347666" y="1088405"/>
            <a:ext cx="4544814" cy="738664"/>
          </a:xfrm>
          <a:prstGeom prst="rect">
            <a:avLst/>
          </a:prstGeom>
          <a:noFill/>
        </p:spPr>
        <p:txBody>
          <a:bodyPr wrap="square" rtlCol="0">
            <a:spAutoFit/>
          </a:bodyPr>
          <a:lstStyle/>
          <a:p>
            <a:pPr marL="266700" indent="-266700">
              <a:buFont typeface="+mj-lt"/>
              <a:buAutoNum type="arabicPeriod" startAt="4"/>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vào “Insert </a:t>
            </a:r>
            <a:r>
              <a:rPr lang="en-US" altLang="ja-JP" sz="1400" dirty="0" err="1">
                <a:solidFill>
                  <a:srgbClr val="003399"/>
                </a:solidFill>
                <a:latin typeface="Times New Roman" pitchFamily="18" charset="0"/>
                <a:ea typeface="Meiryo UI" panose="020B0604030504040204" pitchFamily="50" charset="-128"/>
                <a:cs typeface="Times New Roman" pitchFamily="18" charset="0"/>
              </a:rPr>
              <a:t>url</a:t>
            </a:r>
            <a:r>
              <a:rPr lang="en-US" altLang="ja-JP" sz="1400" dirty="0">
                <a:solidFill>
                  <a:srgbClr val="003399"/>
                </a:solidFill>
                <a:latin typeface="Times New Roman" pitchFamily="18" charset="0"/>
                <a:ea typeface="Meiryo UI" panose="020B0604030504040204" pitchFamily="50" charset="-128"/>
                <a:cs typeface="Times New Roman" pitchFamily="18" charset="0"/>
              </a:rPr>
              <a:t> here.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Text </a:t>
            </a:r>
            <a:r>
              <a:rPr lang="en-US" altLang="ja-JP" sz="1400" dirty="0">
                <a:solidFill>
                  <a:srgbClr val="003399"/>
                </a:solidFill>
                <a:latin typeface="Times New Roman" pitchFamily="18" charset="0"/>
                <a:ea typeface="Meiryo UI" panose="020B0604030504040204" pitchFamily="50" charset="-128"/>
                <a:cs typeface="Times New Roman" pitchFamily="18" charset="0"/>
              </a:rPr>
              <a:t>must be </a:t>
            </a:r>
            <a:r>
              <a:rPr lang="en-US" altLang="ja-JP" sz="1400">
                <a:solidFill>
                  <a:srgbClr val="003399"/>
                </a:solidFill>
                <a:latin typeface="Times New Roman" pitchFamily="18" charset="0"/>
                <a:ea typeface="Meiryo UI" panose="020B0604030504040204" pitchFamily="50" charset="-128"/>
                <a:cs typeface="Times New Roman" pitchFamily="18" charset="0"/>
              </a:rPr>
              <a:t>quoted</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rồi nhập </a:t>
            </a:r>
            <a:r>
              <a:rPr lang="en-US" altLang="ja-JP" sz="1400" smtClean="0">
                <a:solidFill>
                  <a:srgbClr val="003399"/>
                </a:solidFill>
                <a:latin typeface="Times New Roman" pitchFamily="18" charset="0"/>
                <a:ea typeface="Meiryo UI" panose="020B0604030504040204" pitchFamily="50" charset="-128"/>
                <a:cs typeface="Times New Roman" pitchFamily="18" charset="0"/>
                <a:hlinkClick r:id="rId3"/>
              </a:rPr>
              <a:t>http</a:t>
            </a:r>
            <a:r>
              <a:rPr lang="en-US" altLang="ja-JP" sz="1400">
                <a:solidFill>
                  <a:srgbClr val="003399"/>
                </a:solidFill>
                <a:latin typeface="Times New Roman" pitchFamily="18" charset="0"/>
                <a:ea typeface="Meiryo UI" panose="020B0604030504040204" pitchFamily="50" charset="-128"/>
                <a:cs typeface="Times New Roman" pitchFamily="18" charset="0"/>
                <a:hlinkClick r:id="rId3"/>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hlinkClick r:id="rId3"/>
              </a:rPr>
              <a:t>gcip.cgn.canon.co.jp</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Đừng quên nhập dấu ngoặc kép nhé (“”).</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8" name="図 7"/>
          <p:cNvPicPr>
            <a:picLocks noChangeAspect="1"/>
          </p:cNvPicPr>
          <p:nvPr/>
        </p:nvPicPr>
        <p:blipFill>
          <a:blip r:embed="rId4" cstate="print"/>
          <a:stretch>
            <a:fillRect/>
          </a:stretch>
        </p:blipFill>
        <p:spPr>
          <a:xfrm>
            <a:off x="5305241" y="1827069"/>
            <a:ext cx="2773680" cy="1346835"/>
          </a:xfrm>
          <a:prstGeom prst="rect">
            <a:avLst/>
          </a:prstGeom>
        </p:spPr>
      </p:pic>
      <p:pic>
        <p:nvPicPr>
          <p:cNvPr id="9" name="図 8"/>
          <p:cNvPicPr>
            <a:picLocks noChangeAspect="1"/>
          </p:cNvPicPr>
          <p:nvPr/>
        </p:nvPicPr>
        <p:blipFill>
          <a:blip r:embed="rId5" cstate="print"/>
          <a:stretch>
            <a:fillRect/>
          </a:stretch>
        </p:blipFill>
        <p:spPr>
          <a:xfrm>
            <a:off x="4689632" y="4462802"/>
            <a:ext cx="2133600" cy="561975"/>
          </a:xfrm>
          <a:prstGeom prst="rect">
            <a:avLst/>
          </a:prstGeom>
        </p:spPr>
      </p:pic>
      <p:sp>
        <p:nvSpPr>
          <p:cNvPr id="10" name="テキスト ボックス 9"/>
          <p:cNvSpPr txBox="1"/>
          <p:nvPr/>
        </p:nvSpPr>
        <p:spPr>
          <a:xfrm>
            <a:off x="4389610" y="3909817"/>
            <a:ext cx="4142829" cy="307777"/>
          </a:xfrm>
          <a:prstGeom prst="rect">
            <a:avLst/>
          </a:prstGeom>
          <a:noFill/>
        </p:spPr>
        <p:txBody>
          <a:bodyPr wrap="square" rtlCol="0">
            <a:spAutoFit/>
          </a:bodyPr>
          <a:lstStyle/>
          <a:p>
            <a:pPr marL="228600" indent="-228600">
              <a:buFont typeface="+mj-lt"/>
              <a:buAutoNum type="arabicPeriod" startAt="5"/>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vào</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Flowchart, trở lại màn hình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Flowchart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1" name="正方形/長方形 10"/>
          <p:cNvSpPr/>
          <p:nvPr/>
        </p:nvSpPr>
        <p:spPr>
          <a:xfrm>
            <a:off x="5121680" y="4760189"/>
            <a:ext cx="708553" cy="1772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2" name="テキスト ボックス 11"/>
          <p:cNvSpPr txBox="1"/>
          <p:nvPr/>
        </p:nvSpPr>
        <p:spPr>
          <a:xfrm>
            <a:off x="251520" y="3909817"/>
            <a:ext cx="3261333" cy="523220"/>
          </a:xfrm>
          <a:prstGeom prst="rect">
            <a:avLst/>
          </a:prstGeom>
          <a:noFill/>
        </p:spPr>
        <p:txBody>
          <a:bodyPr wrap="square" rtlCol="0">
            <a:spAutoFit/>
          </a:bodyPr>
          <a:lstStyle/>
          <a:p>
            <a:pPr marL="266700" indent="-266700">
              <a:buFont typeface="+mj-lt"/>
              <a:buAutoNum type="arabicPeriod" startAt="6"/>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record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Web để chuẩn bị Web record</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pSp>
        <p:nvGrpSpPr>
          <p:cNvPr id="13" name="グループ化 12"/>
          <p:cNvGrpSpPr/>
          <p:nvPr/>
        </p:nvGrpSpPr>
        <p:grpSpPr>
          <a:xfrm>
            <a:off x="531242" y="4485881"/>
            <a:ext cx="2994273" cy="1391391"/>
            <a:chOff x="4788024" y="1841928"/>
            <a:chExt cx="2994273" cy="1391391"/>
          </a:xfrm>
        </p:grpSpPr>
        <p:pic>
          <p:nvPicPr>
            <p:cNvPr id="14" name="図 13"/>
            <p:cNvPicPr>
              <a:picLocks noChangeAspect="1"/>
            </p:cNvPicPr>
            <p:nvPr/>
          </p:nvPicPr>
          <p:blipFill>
            <a:blip r:embed="rId6" cstate="print"/>
            <a:stretch>
              <a:fillRect/>
            </a:stretch>
          </p:blipFill>
          <p:spPr>
            <a:xfrm>
              <a:off x="4788024" y="1841928"/>
              <a:ext cx="2994273" cy="1391391"/>
            </a:xfrm>
            <a:prstGeom prst="rect">
              <a:avLst/>
            </a:prstGeom>
          </p:spPr>
        </p:pic>
        <p:sp>
          <p:nvSpPr>
            <p:cNvPr id="15" name="正方形/長方形 14"/>
            <p:cNvSpPr/>
            <p:nvPr/>
          </p:nvSpPr>
          <p:spPr>
            <a:xfrm>
              <a:off x="5868144" y="2881811"/>
              <a:ext cx="432048" cy="144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16" name="下矢印 15"/>
          <p:cNvSpPr/>
          <p:nvPr/>
        </p:nvSpPr>
        <p:spPr bwMode="auto">
          <a:xfrm rot="16200000">
            <a:off x="3913490" y="1954308"/>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7" name="下矢印 16"/>
          <p:cNvSpPr/>
          <p:nvPr/>
        </p:nvSpPr>
        <p:spPr bwMode="auto">
          <a:xfrm>
            <a:off x="6500961" y="3345434"/>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8" name="下矢印 17"/>
          <p:cNvSpPr/>
          <p:nvPr/>
        </p:nvSpPr>
        <p:spPr bwMode="auto">
          <a:xfrm rot="5400000">
            <a:off x="3962249" y="4399285"/>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9" name="正方形/長方形 18"/>
          <p:cNvSpPr/>
          <p:nvPr/>
        </p:nvSpPr>
        <p:spPr>
          <a:xfrm>
            <a:off x="2798438" y="5905179"/>
            <a:ext cx="901535" cy="461665"/>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261135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4" name="テキスト ボックス 3"/>
          <p:cNvSpPr txBox="1"/>
          <p:nvPr/>
        </p:nvSpPr>
        <p:spPr>
          <a:xfrm>
            <a:off x="467544" y="1052736"/>
            <a:ext cx="3888432" cy="523220"/>
          </a:xfrm>
          <a:prstGeom prst="rect">
            <a:avLst/>
          </a:prstGeom>
          <a:noFill/>
        </p:spPr>
        <p:txBody>
          <a:bodyPr wrap="square" rtlCol="0">
            <a:spAutoFit/>
          </a:bodyPr>
          <a:lstStyle/>
          <a:p>
            <a:pPr marL="266700" indent="-266700">
              <a:buFont typeface="+mj-lt"/>
              <a:buAutoNum type="arabicPeriod" startAt="7"/>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Mở trang GCIP bằng IE, kích vào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Record như hình dưới để bắt đầu record</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2" cstate="print"/>
          <a:stretch>
            <a:fillRect/>
          </a:stretch>
        </p:blipFill>
        <p:spPr>
          <a:xfrm>
            <a:off x="755576" y="1628457"/>
            <a:ext cx="3024336" cy="981229"/>
          </a:xfrm>
          <a:prstGeom prst="rect">
            <a:avLst/>
          </a:prstGeom>
        </p:spPr>
      </p:pic>
      <p:sp>
        <p:nvSpPr>
          <p:cNvPr id="8" name="正方形/長方形 7"/>
          <p:cNvSpPr/>
          <p:nvPr/>
        </p:nvSpPr>
        <p:spPr>
          <a:xfrm>
            <a:off x="1115616" y="1891083"/>
            <a:ext cx="360040" cy="360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9" name="図 8"/>
          <p:cNvPicPr>
            <a:picLocks noChangeAspect="1"/>
          </p:cNvPicPr>
          <p:nvPr/>
        </p:nvPicPr>
        <p:blipFill>
          <a:blip r:embed="rId3" cstate="print"/>
          <a:stretch>
            <a:fillRect/>
          </a:stretch>
        </p:blipFill>
        <p:spPr>
          <a:xfrm>
            <a:off x="5278124" y="1556792"/>
            <a:ext cx="2999606" cy="515200"/>
          </a:xfrm>
          <a:prstGeom prst="rect">
            <a:avLst/>
          </a:prstGeom>
        </p:spPr>
      </p:pic>
      <p:pic>
        <p:nvPicPr>
          <p:cNvPr id="10" name="図 9"/>
          <p:cNvPicPr>
            <a:picLocks noChangeAspect="1"/>
          </p:cNvPicPr>
          <p:nvPr/>
        </p:nvPicPr>
        <p:blipFill>
          <a:blip r:embed="rId4" cstate="print"/>
          <a:stretch>
            <a:fillRect/>
          </a:stretch>
        </p:blipFill>
        <p:spPr>
          <a:xfrm>
            <a:off x="5278124" y="2185662"/>
            <a:ext cx="1599552" cy="1433478"/>
          </a:xfrm>
          <a:prstGeom prst="rect">
            <a:avLst/>
          </a:prstGeom>
        </p:spPr>
      </p:pic>
      <p:sp>
        <p:nvSpPr>
          <p:cNvPr id="11" name="テキスト ボックス 10"/>
          <p:cNvSpPr txBox="1"/>
          <p:nvPr/>
        </p:nvSpPr>
        <p:spPr>
          <a:xfrm>
            <a:off x="4941723" y="1052736"/>
            <a:ext cx="3950757" cy="523220"/>
          </a:xfrm>
          <a:prstGeom prst="rect">
            <a:avLst/>
          </a:prstGeom>
          <a:noFill/>
        </p:spPr>
        <p:txBody>
          <a:bodyPr wrap="square" rtlCol="0">
            <a:spAutoFit/>
          </a:bodyPr>
          <a:lstStyle/>
          <a:p>
            <a:pPr marL="266700" indent="-266700">
              <a:buFont typeface="+mj-lt"/>
              <a:buAutoNum type="arabicPeriod" startAt="8"/>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Chuyển con chuột đến cột user ID. Xác nhận cột input dưới đây và kích.</a:t>
            </a:r>
            <a:endParaRPr kumimoji="1" lang="ja-JP" altLang="en-US"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12" name="直線矢印コネクタ 11"/>
          <p:cNvCxnSpPr/>
          <p:nvPr/>
        </p:nvCxnSpPr>
        <p:spPr>
          <a:xfrm flipH="1">
            <a:off x="6579601" y="1777082"/>
            <a:ext cx="936104" cy="6226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 name="グループ化 1"/>
          <p:cNvGrpSpPr/>
          <p:nvPr/>
        </p:nvGrpSpPr>
        <p:grpSpPr>
          <a:xfrm>
            <a:off x="4941723" y="3933083"/>
            <a:ext cx="3528392" cy="2736304"/>
            <a:chOff x="7316614" y="1595336"/>
            <a:chExt cx="3528392" cy="2736304"/>
          </a:xfrm>
        </p:grpSpPr>
        <p:grpSp>
          <p:nvGrpSpPr>
            <p:cNvPr id="13" name="グループ化 12"/>
            <p:cNvGrpSpPr/>
            <p:nvPr/>
          </p:nvGrpSpPr>
          <p:grpSpPr>
            <a:xfrm>
              <a:off x="7604646" y="2212033"/>
              <a:ext cx="1872208" cy="2119607"/>
              <a:chOff x="755576" y="1844824"/>
              <a:chExt cx="1872208" cy="2119607"/>
            </a:xfrm>
          </p:grpSpPr>
          <p:pic>
            <p:nvPicPr>
              <p:cNvPr id="14" name="図 13"/>
              <p:cNvPicPr>
                <a:picLocks noChangeAspect="1"/>
              </p:cNvPicPr>
              <p:nvPr/>
            </p:nvPicPr>
            <p:blipFill>
              <a:blip r:embed="rId5" cstate="print"/>
              <a:stretch>
                <a:fillRect/>
              </a:stretch>
            </p:blipFill>
            <p:spPr>
              <a:xfrm>
                <a:off x="755576" y="1844824"/>
                <a:ext cx="1872208" cy="2119607"/>
              </a:xfrm>
              <a:prstGeom prst="rect">
                <a:avLst/>
              </a:prstGeom>
            </p:spPr>
          </p:pic>
          <p:sp>
            <p:nvSpPr>
              <p:cNvPr id="15" name="正方形/長方形 14"/>
              <p:cNvSpPr/>
              <p:nvPr/>
            </p:nvSpPr>
            <p:spPr>
              <a:xfrm>
                <a:off x="899592" y="2257622"/>
                <a:ext cx="360040" cy="72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16" name="テキスト ボックス 15"/>
            <p:cNvSpPr txBox="1"/>
            <p:nvPr/>
          </p:nvSpPr>
          <p:spPr>
            <a:xfrm>
              <a:off x="7316614" y="1595336"/>
              <a:ext cx="3528392" cy="523220"/>
            </a:xfrm>
            <a:prstGeom prst="rect">
              <a:avLst/>
            </a:prstGeom>
            <a:noFill/>
          </p:spPr>
          <p:txBody>
            <a:bodyPr wrap="square" rtlCol="0">
              <a:spAutoFit/>
            </a:bodyPr>
            <a:lstStyle/>
            <a:p>
              <a:pPr marL="266700" indent="-266700">
                <a:buFont typeface="+mj-lt"/>
                <a:buAutoNum type="arabicPeriod" startAt="9"/>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Tích vào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Empty field, nhập mã nhân viên của mình rồi nhấn Enter.</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pSp>
      <p:sp>
        <p:nvSpPr>
          <p:cNvPr id="17" name="テキスト ボックス 16"/>
          <p:cNvSpPr txBox="1"/>
          <p:nvPr/>
        </p:nvSpPr>
        <p:spPr>
          <a:xfrm>
            <a:off x="251520" y="3861048"/>
            <a:ext cx="4464496" cy="738664"/>
          </a:xfrm>
          <a:prstGeom prst="rect">
            <a:avLst/>
          </a:prstGeom>
          <a:noFill/>
        </p:spPr>
        <p:txBody>
          <a:bodyPr wrap="square" rtlCol="0">
            <a:spAutoFit/>
          </a:bodyPr>
          <a:lstStyle/>
          <a:p>
            <a:pPr marL="342900" indent="-342900">
              <a:buFont typeface="+mj-lt"/>
              <a:buAutoNum type="arabicPeriod" startAt="10"/>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Tương tự, xác nhận cột password và kích vào</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t>
            </a:r>
            <a:b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b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Tích vào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Type password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 Empty field.</a:t>
            </a:r>
          </a:p>
          <a:p>
            <a:pPr marL="342900" indent="-342900"/>
            <a:r>
              <a:rPr lang="en-US" altLang="ja-JP" sz="1400" smtClean="0">
                <a:solidFill>
                  <a:srgbClr val="003399"/>
                </a:solidFill>
                <a:latin typeface="Times New Roman" pitchFamily="18" charset="0"/>
                <a:ea typeface="Meiryo UI" panose="020B0604030504040204" pitchFamily="50" charset="-128"/>
                <a:cs typeface="Times New Roman" pitchFamily="18" charset="0"/>
              </a:rPr>
              <a:t> 	Nhập password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nhấn Enter</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nút LOGIN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8" name="図 17"/>
          <p:cNvPicPr>
            <a:picLocks noChangeAspect="1"/>
          </p:cNvPicPr>
          <p:nvPr/>
        </p:nvPicPr>
        <p:blipFill>
          <a:blip r:embed="rId6" cstate="print"/>
          <a:stretch>
            <a:fillRect/>
          </a:stretch>
        </p:blipFill>
        <p:spPr>
          <a:xfrm>
            <a:off x="539552" y="4843898"/>
            <a:ext cx="1949574" cy="964075"/>
          </a:xfrm>
          <a:prstGeom prst="rect">
            <a:avLst/>
          </a:prstGeom>
        </p:spPr>
      </p:pic>
      <p:grpSp>
        <p:nvGrpSpPr>
          <p:cNvPr id="19" name="グループ化 18"/>
          <p:cNvGrpSpPr/>
          <p:nvPr/>
        </p:nvGrpSpPr>
        <p:grpSpPr>
          <a:xfrm>
            <a:off x="1763688" y="5993127"/>
            <a:ext cx="2553642" cy="590322"/>
            <a:chOff x="5364088" y="3212976"/>
            <a:chExt cx="2553642" cy="590322"/>
          </a:xfrm>
        </p:grpSpPr>
        <p:pic>
          <p:nvPicPr>
            <p:cNvPr id="20" name="図 19"/>
            <p:cNvPicPr>
              <a:picLocks noChangeAspect="1"/>
            </p:cNvPicPr>
            <p:nvPr/>
          </p:nvPicPr>
          <p:blipFill>
            <a:blip r:embed="rId7" cstate="print"/>
            <a:stretch>
              <a:fillRect/>
            </a:stretch>
          </p:blipFill>
          <p:spPr>
            <a:xfrm>
              <a:off x="5364088" y="3212976"/>
              <a:ext cx="2553642" cy="590322"/>
            </a:xfrm>
            <a:prstGeom prst="rect">
              <a:avLst/>
            </a:prstGeom>
          </p:spPr>
        </p:pic>
        <p:sp>
          <p:nvSpPr>
            <p:cNvPr id="21" name="正方形/長方形 20"/>
            <p:cNvSpPr/>
            <p:nvPr/>
          </p:nvSpPr>
          <p:spPr>
            <a:xfrm flipV="1">
              <a:off x="5848894" y="3448250"/>
              <a:ext cx="288032" cy="1082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23" name="楕円 22"/>
          <p:cNvSpPr/>
          <p:nvPr/>
        </p:nvSpPr>
        <p:spPr>
          <a:xfrm>
            <a:off x="3856407" y="6351120"/>
            <a:ext cx="504056" cy="24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24" name="曲折矢印 23"/>
          <p:cNvSpPr/>
          <p:nvPr/>
        </p:nvSpPr>
        <p:spPr bwMode="auto">
          <a:xfrm flipV="1">
            <a:off x="1158197" y="5834954"/>
            <a:ext cx="504056" cy="511468"/>
          </a:xfrm>
          <a:prstGeom prst="bentArrow">
            <a:avLst>
              <a:gd name="adj1" fmla="val 28201"/>
              <a:gd name="adj2" fmla="val 30336"/>
              <a:gd name="adj3" fmla="val 37805"/>
              <a:gd name="adj4" fmla="val 4375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6" name="下矢印 25"/>
          <p:cNvSpPr/>
          <p:nvPr/>
        </p:nvSpPr>
        <p:spPr bwMode="auto">
          <a:xfrm rot="5400000">
            <a:off x="4447048" y="4979518"/>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7" name="下矢印 26"/>
          <p:cNvSpPr/>
          <p:nvPr/>
        </p:nvSpPr>
        <p:spPr bwMode="auto">
          <a:xfrm>
            <a:off x="6688200" y="3533956"/>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8" name="下矢印 27"/>
          <p:cNvSpPr/>
          <p:nvPr/>
        </p:nvSpPr>
        <p:spPr bwMode="auto">
          <a:xfrm rot="16200000">
            <a:off x="4530737" y="1932910"/>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9" name="正方形/長方形 28"/>
          <p:cNvSpPr/>
          <p:nvPr/>
        </p:nvSpPr>
        <p:spPr>
          <a:xfrm>
            <a:off x="3814481" y="6558793"/>
            <a:ext cx="901535" cy="461665"/>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6662611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899840" y="1620252"/>
            <a:ext cx="2448272" cy="542804"/>
          </a:xfrm>
          <a:prstGeom prst="rect">
            <a:avLst/>
          </a:prstGeom>
        </p:spPr>
      </p:pic>
      <p:pic>
        <p:nvPicPr>
          <p:cNvPr id="5" name="図 4"/>
          <p:cNvPicPr>
            <a:picLocks noChangeAspect="1"/>
          </p:cNvPicPr>
          <p:nvPr/>
        </p:nvPicPr>
        <p:blipFill>
          <a:blip r:embed="rId3" cstate="print"/>
          <a:stretch>
            <a:fillRect/>
          </a:stretch>
        </p:blipFill>
        <p:spPr>
          <a:xfrm>
            <a:off x="3467844" y="1823763"/>
            <a:ext cx="2616324" cy="1317205"/>
          </a:xfrm>
          <a:prstGeom prst="rect">
            <a:avLst/>
          </a:prstGeom>
        </p:spPr>
      </p:pic>
      <p:sp>
        <p:nvSpPr>
          <p:cNvPr id="7" name="テキスト ボックス 6"/>
          <p:cNvSpPr txBox="1"/>
          <p:nvPr/>
        </p:nvSpPr>
        <p:spPr>
          <a:xfrm>
            <a:off x="539552" y="1052736"/>
            <a:ext cx="8064896" cy="523220"/>
          </a:xfrm>
          <a:prstGeom prst="rect">
            <a:avLst/>
          </a:prstGeom>
          <a:noFill/>
        </p:spPr>
        <p:txBody>
          <a:bodyPr wrap="square" rtlCol="0">
            <a:spAutoFit/>
          </a:bodyPr>
          <a:lstStyle/>
          <a:p>
            <a:pPr marL="328613" indent="-328613">
              <a:buFont typeface="+mj-lt"/>
              <a:buAutoNum type="arabicPeriod" startAt="11"/>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vào Organization </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Bộ phận hệ thống thông tin và truyền thông</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cơ sở hạ tầng thông tin</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Các loại request, sau đó mở trang các loại request của cơ sở hạ tầng thông tin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9" name="曲折矢印 8"/>
          <p:cNvSpPr/>
          <p:nvPr/>
        </p:nvSpPr>
        <p:spPr bwMode="auto">
          <a:xfrm flipV="1">
            <a:off x="2699506" y="2143406"/>
            <a:ext cx="504056" cy="511468"/>
          </a:xfrm>
          <a:prstGeom prst="bentArrow">
            <a:avLst>
              <a:gd name="adj1" fmla="val 28201"/>
              <a:gd name="adj2" fmla="val 30336"/>
              <a:gd name="adj3" fmla="val 37805"/>
              <a:gd name="adj4" fmla="val 43750"/>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0" name="テキスト ボックス 9"/>
          <p:cNvSpPr txBox="1"/>
          <p:nvPr/>
        </p:nvSpPr>
        <p:spPr>
          <a:xfrm>
            <a:off x="251520" y="4005064"/>
            <a:ext cx="4032448" cy="523220"/>
          </a:xfrm>
          <a:prstGeom prst="rect">
            <a:avLst/>
          </a:prstGeom>
          <a:noFill/>
        </p:spPr>
        <p:txBody>
          <a:bodyPr wrap="square" rtlCol="0">
            <a:spAutoFit/>
          </a:bodyPr>
          <a:lstStyle/>
          <a:p>
            <a:pPr marL="342900" indent="-342900">
              <a:buFont typeface="+mj-lt"/>
              <a:buAutoNum type="arabicPeriod" startAt="12"/>
            </a:pPr>
            <a:r>
              <a:rPr lang="en-US" altLang="ja-JP" sz="1400" smtClean="0">
                <a:solidFill>
                  <a:srgbClr val="003399"/>
                </a:solidFill>
                <a:latin typeface="Times New Roman" pitchFamily="18" charset="0"/>
                <a:ea typeface="Meiryo UI" panose="020B0604030504040204" pitchFamily="50" charset="-128"/>
                <a:cs typeface="Times New Roman" pitchFamily="18" charset="0"/>
              </a:rPr>
              <a:t>Ấn phím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ESC, ngừng record tạm thời. Kích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Copy</a:t>
            </a:r>
            <a:r>
              <a:rPr lang="ja-JP" altLang="en-US" sz="1400" dirty="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Scrape Data.</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1" name="図 10"/>
          <p:cNvPicPr>
            <a:picLocks noChangeAspect="1"/>
          </p:cNvPicPr>
          <p:nvPr/>
        </p:nvPicPr>
        <p:blipFill>
          <a:blip r:embed="rId4" cstate="print"/>
          <a:stretch>
            <a:fillRect/>
          </a:stretch>
        </p:blipFill>
        <p:spPr>
          <a:xfrm>
            <a:off x="539552" y="4561448"/>
            <a:ext cx="3277816" cy="1273500"/>
          </a:xfrm>
          <a:prstGeom prst="rect">
            <a:avLst/>
          </a:prstGeom>
        </p:spPr>
      </p:pic>
      <p:pic>
        <p:nvPicPr>
          <p:cNvPr id="12" name="図 11"/>
          <p:cNvPicPr>
            <a:picLocks noChangeAspect="1"/>
          </p:cNvPicPr>
          <p:nvPr/>
        </p:nvPicPr>
        <p:blipFill>
          <a:blip r:embed="rId5" cstate="print"/>
          <a:stretch>
            <a:fillRect/>
          </a:stretch>
        </p:blipFill>
        <p:spPr>
          <a:xfrm>
            <a:off x="5292080" y="4551241"/>
            <a:ext cx="2700451" cy="1902725"/>
          </a:xfrm>
          <a:prstGeom prst="rect">
            <a:avLst/>
          </a:prstGeom>
        </p:spPr>
      </p:pic>
      <p:sp>
        <p:nvSpPr>
          <p:cNvPr id="13" name="テキスト ボックス 12"/>
          <p:cNvSpPr txBox="1"/>
          <p:nvPr/>
        </p:nvSpPr>
        <p:spPr>
          <a:xfrm>
            <a:off x="5004048" y="3994857"/>
            <a:ext cx="3744416" cy="523220"/>
          </a:xfrm>
          <a:prstGeom prst="rect">
            <a:avLst/>
          </a:prstGeom>
          <a:noFill/>
        </p:spPr>
        <p:txBody>
          <a:bodyPr wrap="square" rtlCol="0">
            <a:spAutoFit/>
          </a:bodyPr>
          <a:lstStyle/>
          <a:p>
            <a:pPr marL="342900" indent="-342900">
              <a:buFont typeface="+mj-lt"/>
              <a:buAutoNum type="arabicPeriod" startAt="13"/>
            </a:pPr>
            <a:r>
              <a:rPr lang="en-US" altLang="ja-JP" sz="1400" smtClean="0">
                <a:solidFill>
                  <a:srgbClr val="003399"/>
                </a:solidFill>
                <a:latin typeface="Times New Roman" pitchFamily="18" charset="0"/>
                <a:ea typeface="Meiryo UI" panose="020B0604030504040204" pitchFamily="50" charset="-128"/>
                <a:cs typeface="Times New Roman" pitchFamily="18" charset="0"/>
              </a:rPr>
              <a:t>Đây là wizard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nhận diện bảng danh sách request và lấy dữ liệu ra. Kích vào Next.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4" name="正方形/長方形 13"/>
          <p:cNvSpPr/>
          <p:nvPr/>
        </p:nvSpPr>
        <p:spPr>
          <a:xfrm>
            <a:off x="7380312" y="6464369"/>
            <a:ext cx="1440160"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5" name="下矢印 14"/>
          <p:cNvSpPr/>
          <p:nvPr/>
        </p:nvSpPr>
        <p:spPr bwMode="auto">
          <a:xfrm rot="16200000">
            <a:off x="4380881" y="4977478"/>
            <a:ext cx="382239" cy="567278"/>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6" name="下矢印 15"/>
          <p:cNvSpPr/>
          <p:nvPr/>
        </p:nvSpPr>
        <p:spPr bwMode="auto">
          <a:xfrm rot="2216019">
            <a:off x="3525320" y="3268724"/>
            <a:ext cx="382239" cy="7174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5641935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123874" y="1752008"/>
            <a:ext cx="2938264" cy="1172936"/>
          </a:xfrm>
          <a:prstGeom prst="rect">
            <a:avLst/>
          </a:prstGeom>
        </p:spPr>
      </p:pic>
      <p:pic>
        <p:nvPicPr>
          <p:cNvPr id="5" name="図 4"/>
          <p:cNvPicPr>
            <a:picLocks noChangeAspect="1"/>
          </p:cNvPicPr>
          <p:nvPr/>
        </p:nvPicPr>
        <p:blipFill>
          <a:blip r:embed="rId3" cstate="print"/>
          <a:stretch>
            <a:fillRect/>
          </a:stretch>
        </p:blipFill>
        <p:spPr>
          <a:xfrm>
            <a:off x="3700388" y="1795001"/>
            <a:ext cx="1951732" cy="1971853"/>
          </a:xfrm>
          <a:prstGeom prst="rect">
            <a:avLst/>
          </a:prstGeom>
        </p:spPr>
      </p:pic>
      <p:sp>
        <p:nvSpPr>
          <p:cNvPr id="7" name="テキスト ボックス 6"/>
          <p:cNvSpPr txBox="1"/>
          <p:nvPr/>
        </p:nvSpPr>
        <p:spPr>
          <a:xfrm>
            <a:off x="107504" y="1052736"/>
            <a:ext cx="2954634" cy="738664"/>
          </a:xfrm>
          <a:prstGeom prst="rect">
            <a:avLst/>
          </a:prstGeom>
          <a:noFill/>
        </p:spPr>
        <p:txBody>
          <a:bodyPr wrap="square" rtlCol="0">
            <a:spAutoFit/>
          </a:bodyPr>
          <a:lstStyle/>
          <a:p>
            <a:pPr marL="342900" indent="-342900">
              <a:buFont typeface="+mj-lt"/>
              <a:buAutoNum type="arabicPeriod" startAt="14"/>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Khi được hỏi rằng có muốn lấy dữ liệu của cả bảng hay không thì nhấn “Yes”</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テキスト ボックス 7"/>
          <p:cNvSpPr txBox="1"/>
          <p:nvPr/>
        </p:nvSpPr>
        <p:spPr>
          <a:xfrm>
            <a:off x="3491880" y="1052736"/>
            <a:ext cx="2232248" cy="738664"/>
          </a:xfrm>
          <a:prstGeom prst="rect">
            <a:avLst/>
          </a:prstGeom>
          <a:noFill/>
        </p:spPr>
        <p:txBody>
          <a:bodyPr wrap="square" rtlCol="0">
            <a:spAutoFit/>
          </a:bodyPr>
          <a:lstStyle/>
          <a:p>
            <a:pPr marL="342900" indent="-342900">
              <a:buFont typeface="+mj-lt"/>
              <a:buAutoNum type="arabicPeriod" startAt="15"/>
            </a:pPr>
            <a:r>
              <a:rPr lang="en-US" altLang="ja-JP" sz="1400" smtClean="0">
                <a:solidFill>
                  <a:srgbClr val="003399"/>
                </a:solidFill>
                <a:latin typeface="Times New Roman" pitchFamily="18" charset="0"/>
                <a:ea typeface="Meiryo UI" panose="020B0604030504040204" pitchFamily="50" charset="-128"/>
                <a:cs typeface="Times New Roman" pitchFamily="18" charset="0"/>
              </a:rPr>
              <a:t>Xuất hiện bảng xem trước của dữ liệu đã trích xuất. Kích</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Finish.</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4" cstate="print"/>
          <a:stretch>
            <a:fillRect/>
          </a:stretch>
        </p:blipFill>
        <p:spPr>
          <a:xfrm>
            <a:off x="6300192" y="1767763"/>
            <a:ext cx="2664296" cy="1589229"/>
          </a:xfrm>
          <a:prstGeom prst="rect">
            <a:avLst/>
          </a:prstGeom>
        </p:spPr>
      </p:pic>
      <p:sp>
        <p:nvSpPr>
          <p:cNvPr id="10" name="テキスト ボックス 9"/>
          <p:cNvSpPr txBox="1"/>
          <p:nvPr/>
        </p:nvSpPr>
        <p:spPr>
          <a:xfrm>
            <a:off x="6216503" y="1052736"/>
            <a:ext cx="2747985" cy="523220"/>
          </a:xfrm>
          <a:prstGeom prst="rect">
            <a:avLst/>
          </a:prstGeom>
          <a:noFill/>
        </p:spPr>
        <p:txBody>
          <a:bodyPr wrap="square" rtlCol="0">
            <a:spAutoFit/>
          </a:bodyPr>
          <a:lstStyle/>
          <a:p>
            <a:pPr marL="342900" indent="-342900">
              <a:buFont typeface="+mj-lt"/>
              <a:buAutoNum type="arabicPeriod" startAt="16"/>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Khi được hỏi trích xuất nhiều trang không thì kích “No”.</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11" name="図 10"/>
          <p:cNvPicPr>
            <a:picLocks noChangeAspect="1"/>
          </p:cNvPicPr>
          <p:nvPr/>
        </p:nvPicPr>
        <p:blipFill>
          <a:blip r:embed="rId5" cstate="print"/>
          <a:stretch>
            <a:fillRect/>
          </a:stretch>
        </p:blipFill>
        <p:spPr>
          <a:xfrm>
            <a:off x="6317896" y="4897494"/>
            <a:ext cx="2512690" cy="800503"/>
          </a:xfrm>
          <a:prstGeom prst="rect">
            <a:avLst/>
          </a:prstGeom>
        </p:spPr>
      </p:pic>
      <p:sp>
        <p:nvSpPr>
          <p:cNvPr id="12" name="テキスト ボックス 11"/>
          <p:cNvSpPr txBox="1"/>
          <p:nvPr/>
        </p:nvSpPr>
        <p:spPr>
          <a:xfrm>
            <a:off x="6026311" y="4149080"/>
            <a:ext cx="3010185" cy="738664"/>
          </a:xfrm>
          <a:prstGeom prst="rect">
            <a:avLst/>
          </a:prstGeom>
          <a:noFill/>
        </p:spPr>
        <p:txBody>
          <a:bodyPr wrap="square" rtlCol="0">
            <a:spAutoFit/>
          </a:bodyPr>
          <a:lstStyle/>
          <a:p>
            <a:pPr marL="342900" indent="-342900">
              <a:buFont typeface="+mj-lt"/>
              <a:buAutoNum type="arabicPeriod" startAt="17"/>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Trở về màn hình Web record. Nhấn phím ESC hoặc kích dấu×bên phải.</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3" name="下矢印 12"/>
          <p:cNvSpPr/>
          <p:nvPr/>
        </p:nvSpPr>
        <p:spPr bwMode="auto">
          <a:xfrm rot="16200000">
            <a:off x="3160760" y="1984275"/>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4" name="下矢印 13"/>
          <p:cNvSpPr/>
          <p:nvPr/>
        </p:nvSpPr>
        <p:spPr bwMode="auto">
          <a:xfrm rot="16200000">
            <a:off x="5826881" y="1973322"/>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5" name="下矢印 14"/>
          <p:cNvSpPr/>
          <p:nvPr/>
        </p:nvSpPr>
        <p:spPr bwMode="auto">
          <a:xfrm>
            <a:off x="7399375" y="3483215"/>
            <a:ext cx="382239" cy="567278"/>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16" name="図 15"/>
          <p:cNvPicPr>
            <a:picLocks noChangeAspect="1"/>
          </p:cNvPicPr>
          <p:nvPr/>
        </p:nvPicPr>
        <p:blipFill>
          <a:blip r:embed="rId6" cstate="print"/>
          <a:stretch>
            <a:fillRect/>
          </a:stretch>
        </p:blipFill>
        <p:spPr>
          <a:xfrm>
            <a:off x="3332843" y="4841070"/>
            <a:ext cx="2338189" cy="1207011"/>
          </a:xfrm>
          <a:prstGeom prst="rect">
            <a:avLst/>
          </a:prstGeom>
        </p:spPr>
      </p:pic>
      <p:sp>
        <p:nvSpPr>
          <p:cNvPr id="17" name="正方形/長方形 16"/>
          <p:cNvSpPr/>
          <p:nvPr/>
        </p:nvSpPr>
        <p:spPr>
          <a:xfrm>
            <a:off x="2843808" y="4176937"/>
            <a:ext cx="3024336" cy="523220"/>
          </a:xfrm>
          <a:prstGeom prst="rect">
            <a:avLst/>
          </a:prstGeom>
        </p:spPr>
        <p:txBody>
          <a:bodyPr wrap="square">
            <a:spAutoFit/>
          </a:bodyPr>
          <a:lstStyle/>
          <a:p>
            <a:pPr marL="342900" indent="-342900">
              <a:buFont typeface="+mj-lt"/>
              <a:buAutoNum type="arabicPeriod" startAt="18"/>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Khi được hỏi có lưu output đã record không thì nhấn “Yes”.</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下矢印 17"/>
          <p:cNvSpPr/>
          <p:nvPr/>
        </p:nvSpPr>
        <p:spPr bwMode="auto">
          <a:xfrm rot="5400000">
            <a:off x="5800688" y="5103802"/>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0" name="テキスト ボックス 19"/>
          <p:cNvSpPr txBox="1"/>
          <p:nvPr/>
        </p:nvSpPr>
        <p:spPr>
          <a:xfrm>
            <a:off x="17234" y="4176937"/>
            <a:ext cx="2895848" cy="523220"/>
          </a:xfrm>
          <a:prstGeom prst="rect">
            <a:avLst/>
          </a:prstGeom>
          <a:noFill/>
        </p:spPr>
        <p:txBody>
          <a:bodyPr wrap="square" rtlCol="0">
            <a:spAutoFit/>
          </a:bodyPr>
          <a:lstStyle/>
          <a:p>
            <a:pPr marL="342900" indent="-342900">
              <a:buFont typeface="+mj-lt"/>
              <a:buAutoNum type="arabicPeriod" startAt="19"/>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Lưu vào trong flowchart như là 1 activity Record Sequence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 name="図 1"/>
          <p:cNvPicPr>
            <a:picLocks noChangeAspect="1"/>
          </p:cNvPicPr>
          <p:nvPr/>
        </p:nvPicPr>
        <p:blipFill>
          <a:blip r:embed="rId7" cstate="print"/>
          <a:stretch>
            <a:fillRect/>
          </a:stretch>
        </p:blipFill>
        <p:spPr>
          <a:xfrm>
            <a:off x="449585" y="4902715"/>
            <a:ext cx="1954530" cy="1840230"/>
          </a:xfrm>
          <a:prstGeom prst="rect">
            <a:avLst/>
          </a:prstGeom>
        </p:spPr>
      </p:pic>
      <p:sp>
        <p:nvSpPr>
          <p:cNvPr id="21" name="下矢印 20"/>
          <p:cNvSpPr/>
          <p:nvPr/>
        </p:nvSpPr>
        <p:spPr bwMode="auto">
          <a:xfrm rot="5400000">
            <a:off x="2740393" y="5054677"/>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2" name="正方形/長方形 21"/>
          <p:cNvSpPr/>
          <p:nvPr/>
        </p:nvSpPr>
        <p:spPr>
          <a:xfrm>
            <a:off x="2076354" y="6502469"/>
            <a:ext cx="1775566"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316608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2" cstate="print"/>
          <a:stretch>
            <a:fillRect/>
          </a:stretch>
        </p:blipFill>
        <p:spPr>
          <a:xfrm>
            <a:off x="5477197" y="3139632"/>
            <a:ext cx="3343275" cy="1771650"/>
          </a:xfrm>
          <a:prstGeom prst="rect">
            <a:avLst/>
          </a:prstGeom>
        </p:spPr>
      </p:pic>
      <p:grpSp>
        <p:nvGrpSpPr>
          <p:cNvPr id="10" name="グループ化 9"/>
          <p:cNvGrpSpPr/>
          <p:nvPr/>
        </p:nvGrpSpPr>
        <p:grpSpPr>
          <a:xfrm>
            <a:off x="508645" y="1886929"/>
            <a:ext cx="4521522" cy="3312385"/>
            <a:chOff x="611560" y="1628800"/>
            <a:chExt cx="4521522" cy="3312385"/>
          </a:xfrm>
        </p:grpSpPr>
        <p:pic>
          <p:nvPicPr>
            <p:cNvPr id="11" name="図 10"/>
            <p:cNvPicPr>
              <a:picLocks noChangeAspect="1"/>
            </p:cNvPicPr>
            <p:nvPr/>
          </p:nvPicPr>
          <p:blipFill>
            <a:blip r:embed="rId3" cstate="print"/>
            <a:stretch>
              <a:fillRect/>
            </a:stretch>
          </p:blipFill>
          <p:spPr>
            <a:xfrm>
              <a:off x="611560" y="1628800"/>
              <a:ext cx="4521522" cy="3312385"/>
            </a:xfrm>
            <a:prstGeom prst="rect">
              <a:avLst/>
            </a:prstGeom>
          </p:spPr>
        </p:pic>
        <p:sp>
          <p:nvSpPr>
            <p:cNvPr id="12" name="正方形/長方形 11"/>
            <p:cNvSpPr/>
            <p:nvPr/>
          </p:nvSpPr>
          <p:spPr>
            <a:xfrm>
              <a:off x="3923928" y="3212976"/>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13" name="テキスト ボックス 12"/>
          <p:cNvSpPr txBox="1"/>
          <p:nvPr/>
        </p:nvSpPr>
        <p:spPr>
          <a:xfrm>
            <a:off x="508645" y="1052736"/>
            <a:ext cx="7886328" cy="738664"/>
          </a:xfrm>
          <a:prstGeom prst="rect">
            <a:avLst/>
          </a:prstGeom>
          <a:noFill/>
        </p:spPr>
        <p:txBody>
          <a:bodyPr wrap="square" rtlCol="0">
            <a:spAutoFit/>
          </a:bodyPr>
          <a:lstStyle/>
          <a:p>
            <a:pPr marL="342900" indent="-342900">
              <a:buFont typeface="+mj-lt"/>
              <a:buAutoNum type="arabicPeriod" startAt="20"/>
            </a:pPr>
            <a:r>
              <a:rPr lang="vi-VN" altLang="ja-JP" sz="1400" smtClean="0">
                <a:solidFill>
                  <a:srgbClr val="003399"/>
                </a:solidFill>
                <a:latin typeface="Times New Roman" pitchFamily="18" charset="0"/>
                <a:ea typeface="Meiryo UI" panose="020B0604030504040204" pitchFamily="50" charset="-128"/>
                <a:cs typeface="Times New Roman" pitchFamily="18" charset="0"/>
              </a:rPr>
              <a:t>Kích đúp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record Sequence, mở chi tiết, kích vào DataTable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の</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của Output trong Extract </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Structured Data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TABLE’ thì màn hình</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Expression Editor sẽ hiện ra.</a:t>
            </a:r>
          </a:p>
          <a:p>
            <a:pPr marL="342900" indent="-342900"/>
            <a:r>
              <a:rPr lang="en-US" altLang="ja-JP" sz="1400" smtClean="0">
                <a:solidFill>
                  <a:srgbClr val="003399"/>
                </a:solidFill>
                <a:latin typeface="Times New Roman" pitchFamily="18" charset="0"/>
                <a:ea typeface="Meiryo UI" panose="020B0604030504040204" pitchFamily="50" charset="-128"/>
                <a:cs typeface="Times New Roman" pitchFamily="18" charset="0"/>
              </a:rPr>
              <a:t>	Khi đó sẽ biết được bảng vừa trích xuất đẫ được lưu vào biến tên là ExtractDataTable.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cxnSp>
        <p:nvCxnSpPr>
          <p:cNvPr id="14" name="直線矢印コネクタ 13"/>
          <p:cNvCxnSpPr>
            <a:stCxn id="12" idx="3"/>
          </p:cNvCxnSpPr>
          <p:nvPr/>
        </p:nvCxnSpPr>
        <p:spPr>
          <a:xfrm>
            <a:off x="4973141" y="3615121"/>
            <a:ext cx="504056" cy="144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5549205" y="3733737"/>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6" name="正方形/長方形 15"/>
          <p:cNvSpPr/>
          <p:nvPr/>
        </p:nvSpPr>
        <p:spPr>
          <a:xfrm>
            <a:off x="7020272" y="4913295"/>
            <a:ext cx="1971245"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40399796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683568" y="1628800"/>
            <a:ext cx="3640088" cy="2946383"/>
          </a:xfrm>
          <a:prstGeom prst="rect">
            <a:avLst/>
          </a:prstGeom>
        </p:spPr>
      </p:pic>
      <p:sp>
        <p:nvSpPr>
          <p:cNvPr id="4" name="テキスト ボックス 3"/>
          <p:cNvSpPr txBox="1"/>
          <p:nvPr/>
        </p:nvSpPr>
        <p:spPr>
          <a:xfrm>
            <a:off x="539552" y="1052736"/>
            <a:ext cx="8064896" cy="523220"/>
          </a:xfrm>
          <a:prstGeom prst="rect">
            <a:avLst/>
          </a:prstGeom>
          <a:noFill/>
        </p:spPr>
        <p:txBody>
          <a:bodyPr wrap="square" rtlCol="0">
            <a:spAutoFit/>
          </a:bodyPr>
          <a:lstStyle/>
          <a:p>
            <a:pPr marL="342900" indent="-342900">
              <a:buFont typeface="+mj-lt"/>
              <a:buAutoNum type="arabicPeriod" startAt="21"/>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đúp vào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Variables ở phần dưới của Main. Quan sát phần cài đặt biến ExtractDataTable Scope sẽ là record Sequence, thì thay đổi thành Flowchart bằng cách kéo xuống.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5" name="図 4"/>
          <p:cNvPicPr>
            <a:picLocks noChangeAspect="1"/>
          </p:cNvPicPr>
          <p:nvPr/>
        </p:nvPicPr>
        <p:blipFill>
          <a:blip r:embed="rId3" cstate="print"/>
          <a:stretch>
            <a:fillRect/>
          </a:stretch>
        </p:blipFill>
        <p:spPr>
          <a:xfrm>
            <a:off x="3992390" y="3140968"/>
            <a:ext cx="4505498" cy="340038"/>
          </a:xfrm>
          <a:prstGeom prst="rect">
            <a:avLst/>
          </a:prstGeom>
        </p:spPr>
      </p:pic>
      <p:pic>
        <p:nvPicPr>
          <p:cNvPr id="6" name="図 5"/>
          <p:cNvPicPr>
            <a:picLocks noChangeAspect="1"/>
          </p:cNvPicPr>
          <p:nvPr/>
        </p:nvPicPr>
        <p:blipFill>
          <a:blip r:embed="rId4" cstate="print"/>
          <a:stretch>
            <a:fillRect/>
          </a:stretch>
        </p:blipFill>
        <p:spPr>
          <a:xfrm>
            <a:off x="7236296" y="3685384"/>
            <a:ext cx="1028700" cy="514350"/>
          </a:xfrm>
          <a:prstGeom prst="rect">
            <a:avLst/>
          </a:prstGeom>
        </p:spPr>
      </p:pic>
      <p:sp>
        <p:nvSpPr>
          <p:cNvPr id="7" name="テキスト ボックス 6"/>
          <p:cNvSpPr txBox="1"/>
          <p:nvPr/>
        </p:nvSpPr>
        <p:spPr>
          <a:xfrm>
            <a:off x="467544" y="5157192"/>
            <a:ext cx="8136904" cy="954107"/>
          </a:xfrm>
          <a:prstGeom prst="rect">
            <a:avLst/>
          </a:prstGeom>
          <a:noFill/>
          <a:ln w="19050">
            <a:solidFill>
              <a:srgbClr val="003399"/>
            </a:solidFill>
          </a:ln>
        </p:spPr>
        <p:txBody>
          <a:bodyPr wrap="square" rtlCol="0">
            <a:spAutoFit/>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Giải thích</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Việc chỉ định phạm vi có thể sử dụng biến (Scope) ở đây là rất quan trọng. Nếu giữ nguyên phạm vi áp dụng là record Sequence thì sẽ không thể sử dụng được biến đó trong Flowchart có phạm vi rộng hơn. Do đó, phải đổi Scope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về Flowchart, để có thể sử dụng được biến đó trong toàn bộ Flowchart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正方形/長方形 7"/>
          <p:cNvSpPr/>
          <p:nvPr/>
        </p:nvSpPr>
        <p:spPr>
          <a:xfrm>
            <a:off x="7164288" y="6111299"/>
            <a:ext cx="1551475"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551128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5917232" y="3150689"/>
            <a:ext cx="2903240" cy="573008"/>
          </a:xfrm>
          <a:prstGeom prst="rect">
            <a:avLst/>
          </a:prstGeom>
        </p:spPr>
      </p:pic>
      <p:pic>
        <p:nvPicPr>
          <p:cNvPr id="4" name="図 3"/>
          <p:cNvPicPr>
            <a:picLocks noChangeAspect="1"/>
          </p:cNvPicPr>
          <p:nvPr/>
        </p:nvPicPr>
        <p:blipFill>
          <a:blip r:embed="rId3" cstate="print"/>
          <a:stretch>
            <a:fillRect/>
          </a:stretch>
        </p:blipFill>
        <p:spPr>
          <a:xfrm>
            <a:off x="4430507" y="4901895"/>
            <a:ext cx="1962150" cy="1038225"/>
          </a:xfrm>
          <a:prstGeom prst="rect">
            <a:avLst/>
          </a:prstGeom>
        </p:spPr>
      </p:pic>
      <p:sp>
        <p:nvSpPr>
          <p:cNvPr id="5" name="テキスト ボックス 4"/>
          <p:cNvSpPr txBox="1"/>
          <p:nvPr/>
        </p:nvSpPr>
        <p:spPr>
          <a:xfrm>
            <a:off x="539750" y="1052736"/>
            <a:ext cx="8064698" cy="738664"/>
          </a:xfrm>
          <a:prstGeom prst="rect">
            <a:avLst/>
          </a:prstGeom>
          <a:noFill/>
        </p:spPr>
        <p:txBody>
          <a:bodyPr wrap="square" rtlCol="0">
            <a:spAutoFit/>
          </a:bodyPr>
          <a:lstStyle/>
          <a:p>
            <a:pPr marL="342900" indent="-342900">
              <a:buFont typeface="+mj-lt"/>
              <a:buAutoNum type="arabicPeriod" startAt="22"/>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Ghi dữ liệu đã trích xuất ra Excel</a:t>
            </a:r>
            <a:b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Đầu tiên, ta tiến hành cài đặt activity liên quan. Sau đó, kích vào biểu tượng như hình dưới đây của bảng điều khiển Activities. Tiếp đó tìm kiếm UiPath.Excel.Activities ở Local rồi kích Install</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7" name="テキスト ボックス 6"/>
          <p:cNvSpPr txBox="1"/>
          <p:nvPr/>
        </p:nvSpPr>
        <p:spPr>
          <a:xfrm>
            <a:off x="451223" y="4221088"/>
            <a:ext cx="7488832" cy="307777"/>
          </a:xfrm>
          <a:prstGeom prst="rect">
            <a:avLst/>
          </a:prstGeom>
          <a:noFill/>
        </p:spPr>
        <p:txBody>
          <a:bodyPr wrap="square" rtlCol="0">
            <a:spAutoFit/>
          </a:bodyPr>
          <a:lstStyle/>
          <a:p>
            <a:pPr marL="342900" indent="-342900">
              <a:buFont typeface="+mj-lt"/>
              <a:buAutoNum type="arabicPeriod" startAt="23"/>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activity Sequence vào dưới record Sequence trong Flowchart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7" name="図 16"/>
          <p:cNvPicPr>
            <a:picLocks noChangeAspect="1"/>
          </p:cNvPicPr>
          <p:nvPr/>
        </p:nvPicPr>
        <p:blipFill>
          <a:blip r:embed="rId4" cstate="print"/>
          <a:stretch>
            <a:fillRect/>
          </a:stretch>
        </p:blipFill>
        <p:spPr>
          <a:xfrm>
            <a:off x="3059832" y="1988840"/>
            <a:ext cx="2592288" cy="2061171"/>
          </a:xfrm>
          <a:prstGeom prst="rect">
            <a:avLst/>
          </a:prstGeom>
        </p:spPr>
      </p:pic>
      <p:sp>
        <p:nvSpPr>
          <p:cNvPr id="18" name="正方形/長方形 17"/>
          <p:cNvSpPr/>
          <p:nvPr/>
        </p:nvSpPr>
        <p:spPr>
          <a:xfrm>
            <a:off x="3736081" y="3508372"/>
            <a:ext cx="1803331" cy="337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pic>
        <p:nvPicPr>
          <p:cNvPr id="15" name="図 14"/>
          <p:cNvPicPr>
            <a:picLocks noChangeAspect="1"/>
          </p:cNvPicPr>
          <p:nvPr/>
        </p:nvPicPr>
        <p:blipFill>
          <a:blip r:embed="rId5" cstate="print"/>
          <a:stretch>
            <a:fillRect/>
          </a:stretch>
        </p:blipFill>
        <p:spPr>
          <a:xfrm>
            <a:off x="755576" y="1916832"/>
            <a:ext cx="2533650" cy="523875"/>
          </a:xfrm>
          <a:prstGeom prst="rect">
            <a:avLst/>
          </a:prstGeom>
        </p:spPr>
      </p:pic>
      <p:sp>
        <p:nvSpPr>
          <p:cNvPr id="16" name="正方形/長方形 15"/>
          <p:cNvSpPr/>
          <p:nvPr/>
        </p:nvSpPr>
        <p:spPr>
          <a:xfrm>
            <a:off x="2035522" y="2143813"/>
            <a:ext cx="288504"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cxnSp>
        <p:nvCxnSpPr>
          <p:cNvPr id="12" name="直線コネクタ 11"/>
          <p:cNvCxnSpPr/>
          <p:nvPr/>
        </p:nvCxnSpPr>
        <p:spPr>
          <a:xfrm flipV="1">
            <a:off x="5539412" y="3302561"/>
            <a:ext cx="500517" cy="2058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5539412" y="3764549"/>
            <a:ext cx="500517" cy="814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023024" y="3302561"/>
            <a:ext cx="2725440" cy="4619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nvGrpSpPr>
          <p:cNvPr id="19" name="グループ化 18"/>
          <p:cNvGrpSpPr/>
          <p:nvPr/>
        </p:nvGrpSpPr>
        <p:grpSpPr>
          <a:xfrm>
            <a:off x="774681" y="4561373"/>
            <a:ext cx="2971242" cy="1891963"/>
            <a:chOff x="743508" y="4861262"/>
            <a:chExt cx="2971242" cy="1891963"/>
          </a:xfrm>
        </p:grpSpPr>
        <p:pic>
          <p:nvPicPr>
            <p:cNvPr id="20" name="図 19"/>
            <p:cNvPicPr>
              <a:picLocks noChangeAspect="1"/>
            </p:cNvPicPr>
            <p:nvPr/>
          </p:nvPicPr>
          <p:blipFill>
            <a:blip r:embed="rId6" cstate="print"/>
            <a:stretch>
              <a:fillRect/>
            </a:stretch>
          </p:blipFill>
          <p:spPr>
            <a:xfrm>
              <a:off x="743508" y="4861262"/>
              <a:ext cx="2952948" cy="1817199"/>
            </a:xfrm>
            <a:prstGeom prst="rect">
              <a:avLst/>
            </a:prstGeom>
          </p:spPr>
        </p:pic>
        <p:sp>
          <p:nvSpPr>
            <p:cNvPr id="21" name="正方形/長方形 20"/>
            <p:cNvSpPr/>
            <p:nvPr/>
          </p:nvSpPr>
          <p:spPr>
            <a:xfrm>
              <a:off x="2772208" y="6406581"/>
              <a:ext cx="942542" cy="3466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cxnSp>
        <p:nvCxnSpPr>
          <p:cNvPr id="22" name="直線矢印コネクタ 21"/>
          <p:cNvCxnSpPr>
            <a:stCxn id="21" idx="3"/>
            <a:endCxn id="4" idx="1"/>
          </p:cNvCxnSpPr>
          <p:nvPr/>
        </p:nvCxnSpPr>
        <p:spPr>
          <a:xfrm flipV="1">
            <a:off x="3745923" y="5421008"/>
            <a:ext cx="684584" cy="85900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カギ線コネクタ 23"/>
          <p:cNvCxnSpPr>
            <a:stCxn id="16" idx="2"/>
            <a:endCxn id="18" idx="1"/>
          </p:cNvCxnSpPr>
          <p:nvPr/>
        </p:nvCxnSpPr>
        <p:spPr>
          <a:xfrm rot="16200000" flipH="1">
            <a:off x="2335245" y="2276373"/>
            <a:ext cx="1245364" cy="1556307"/>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5758697" y="6097223"/>
            <a:ext cx="1549607"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1008104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827584" y="1645603"/>
            <a:ext cx="2808312" cy="2172104"/>
          </a:xfrm>
          <a:prstGeom prst="rect">
            <a:avLst/>
          </a:prstGeom>
        </p:spPr>
      </p:pic>
      <p:pic>
        <p:nvPicPr>
          <p:cNvPr id="4" name="図 3"/>
          <p:cNvPicPr>
            <a:picLocks noChangeAspect="1"/>
          </p:cNvPicPr>
          <p:nvPr/>
        </p:nvPicPr>
        <p:blipFill>
          <a:blip r:embed="rId3" cstate="print"/>
          <a:stretch>
            <a:fillRect/>
          </a:stretch>
        </p:blipFill>
        <p:spPr>
          <a:xfrm>
            <a:off x="4908461" y="1844824"/>
            <a:ext cx="2598827" cy="2083122"/>
          </a:xfrm>
          <a:prstGeom prst="rect">
            <a:avLst/>
          </a:prstGeom>
        </p:spPr>
      </p:pic>
      <p:sp>
        <p:nvSpPr>
          <p:cNvPr id="5" name="テキスト ボックス 4"/>
          <p:cNvSpPr txBox="1"/>
          <p:nvPr/>
        </p:nvSpPr>
        <p:spPr>
          <a:xfrm>
            <a:off x="395536" y="1069539"/>
            <a:ext cx="3744416" cy="523220"/>
          </a:xfrm>
          <a:prstGeom prst="rect">
            <a:avLst/>
          </a:prstGeom>
          <a:noFill/>
        </p:spPr>
        <p:txBody>
          <a:bodyPr wrap="square" rtlCol="0">
            <a:spAutoFit/>
          </a:bodyPr>
          <a:lstStyle/>
          <a:p>
            <a:pPr marL="342900" indent="-342900">
              <a:buFont typeface="+mj-lt"/>
              <a:buAutoNum type="arabicPeriod" startAt="24"/>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activity Excel application scope trong Sequence</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6" name="テキスト ボックス 5"/>
          <p:cNvSpPr txBox="1"/>
          <p:nvPr/>
        </p:nvSpPr>
        <p:spPr>
          <a:xfrm>
            <a:off x="4716016" y="1096415"/>
            <a:ext cx="4032448" cy="738664"/>
          </a:xfrm>
          <a:prstGeom prst="rect">
            <a:avLst/>
          </a:prstGeom>
          <a:noFill/>
        </p:spPr>
        <p:txBody>
          <a:bodyPr wrap="square" rtlCol="0">
            <a:spAutoFit/>
          </a:bodyPr>
          <a:lstStyle/>
          <a:p>
            <a:pPr marL="342900" indent="-342900">
              <a:buFont typeface="+mj-lt"/>
              <a:buAutoNum type="arabicPeriod" startAt="25"/>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Excel </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Application scope</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の</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chọn Danh sách request.xlsx  đã chuẩn bị trước, kích “Mở”.</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7" name="図 6"/>
          <p:cNvPicPr>
            <a:picLocks noChangeAspect="1"/>
          </p:cNvPicPr>
          <p:nvPr/>
        </p:nvPicPr>
        <p:blipFill>
          <a:blip r:embed="rId4" cstate="print"/>
          <a:stretch>
            <a:fillRect/>
          </a:stretch>
        </p:blipFill>
        <p:spPr>
          <a:xfrm>
            <a:off x="5723469" y="2731486"/>
            <a:ext cx="2774419" cy="2137564"/>
          </a:xfrm>
          <a:prstGeom prst="rect">
            <a:avLst/>
          </a:prstGeom>
        </p:spPr>
      </p:pic>
      <p:sp>
        <p:nvSpPr>
          <p:cNvPr id="8" name="正方形/長方形 7"/>
          <p:cNvSpPr/>
          <p:nvPr/>
        </p:nvSpPr>
        <p:spPr>
          <a:xfrm>
            <a:off x="5796136" y="3385321"/>
            <a:ext cx="857327" cy="155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0" name="下矢印 9"/>
          <p:cNvSpPr/>
          <p:nvPr/>
        </p:nvSpPr>
        <p:spPr bwMode="auto">
          <a:xfrm rot="16200000">
            <a:off x="4171219" y="2164840"/>
            <a:ext cx="382239" cy="567278"/>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11" name="正方形/長方形 10"/>
          <p:cNvSpPr/>
          <p:nvPr/>
        </p:nvSpPr>
        <p:spPr>
          <a:xfrm>
            <a:off x="7020273" y="4592051"/>
            <a:ext cx="1533064"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2424460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pic>
        <p:nvPicPr>
          <p:cNvPr id="3" name="図 2"/>
          <p:cNvPicPr>
            <a:picLocks noChangeAspect="1"/>
          </p:cNvPicPr>
          <p:nvPr/>
        </p:nvPicPr>
        <p:blipFill>
          <a:blip r:embed="rId2" cstate="print"/>
          <a:stretch>
            <a:fillRect/>
          </a:stretch>
        </p:blipFill>
        <p:spPr>
          <a:xfrm>
            <a:off x="1187624" y="1781018"/>
            <a:ext cx="1944216" cy="2728102"/>
          </a:xfrm>
          <a:prstGeom prst="rect">
            <a:avLst/>
          </a:prstGeom>
        </p:spPr>
      </p:pic>
      <p:sp>
        <p:nvSpPr>
          <p:cNvPr id="4" name="テキスト ボックス 3"/>
          <p:cNvSpPr txBox="1"/>
          <p:nvPr/>
        </p:nvSpPr>
        <p:spPr>
          <a:xfrm>
            <a:off x="467544" y="1052736"/>
            <a:ext cx="3888432" cy="738664"/>
          </a:xfrm>
          <a:prstGeom prst="rect">
            <a:avLst/>
          </a:prstGeom>
          <a:noFill/>
        </p:spPr>
        <p:txBody>
          <a:bodyPr wrap="square" rtlCol="0">
            <a:spAutoFit/>
          </a:bodyPr>
          <a:lstStyle/>
          <a:p>
            <a:pPr marL="342900" indent="-342900">
              <a:buFont typeface="+mj-lt"/>
              <a:buAutoNum type="arabicPeriod" startAt="26"/>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Kéo và thả activity For Each Row</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trong Do. Tại activity này, thiết lập thao tác tới từng dòng dữ liệu được trích xuất.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5" name="図 4"/>
          <p:cNvPicPr>
            <a:picLocks noChangeAspect="1"/>
          </p:cNvPicPr>
          <p:nvPr/>
        </p:nvPicPr>
        <p:blipFill>
          <a:blip r:embed="rId3" cstate="print"/>
          <a:stretch>
            <a:fillRect/>
          </a:stretch>
        </p:blipFill>
        <p:spPr>
          <a:xfrm>
            <a:off x="5724128" y="1988840"/>
            <a:ext cx="2232248" cy="1950360"/>
          </a:xfrm>
          <a:prstGeom prst="rect">
            <a:avLst/>
          </a:prstGeom>
        </p:spPr>
      </p:pic>
      <p:sp>
        <p:nvSpPr>
          <p:cNvPr id="6" name="テキスト ボックス 5"/>
          <p:cNvSpPr txBox="1"/>
          <p:nvPr/>
        </p:nvSpPr>
        <p:spPr>
          <a:xfrm>
            <a:off x="4860032" y="1052736"/>
            <a:ext cx="4032448" cy="954107"/>
          </a:xfrm>
          <a:prstGeom prst="rect">
            <a:avLst/>
          </a:prstGeom>
          <a:noFill/>
        </p:spPr>
        <p:txBody>
          <a:bodyPr wrap="square" rtlCol="0">
            <a:spAutoFit/>
          </a:bodyPr>
          <a:lstStyle/>
          <a:p>
            <a:pPr marL="342900" indent="-342900">
              <a:buFont typeface="+mj-lt"/>
              <a:buAutoNum type="arabicPeriod" startAt="27"/>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cột “Enter </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a VB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expression”, nhập</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ExtractDataTable. Nhập được 1 nửa thì sẽ thấy dòng ExtractDataTable thì có thể </a:t>
            </a:r>
            <a:r>
              <a:rPr kumimoji="1" lang="vi-VN" altLang="ja-JP" sz="1400" smtClean="0">
                <a:solidFill>
                  <a:srgbClr val="003399"/>
                </a:solidFill>
                <a:latin typeface="Times New Roman" pitchFamily="18" charset="0"/>
                <a:ea typeface="Meiryo UI" panose="020B0604030504040204" pitchFamily="50" charset="-128"/>
                <a:cs typeface="Times New Roman" pitchFamily="18" charset="0"/>
              </a:rPr>
              <a:t>Kích đúp</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vào đó cũng được.</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7" name="テキスト ボックス 6"/>
          <p:cNvSpPr txBox="1"/>
          <p:nvPr/>
        </p:nvSpPr>
        <p:spPr>
          <a:xfrm>
            <a:off x="323528" y="4509120"/>
            <a:ext cx="4032448" cy="523220"/>
          </a:xfrm>
          <a:prstGeom prst="rect">
            <a:avLst/>
          </a:prstGeom>
          <a:noFill/>
        </p:spPr>
        <p:txBody>
          <a:bodyPr wrap="square" rtlCol="0">
            <a:spAutoFit/>
          </a:bodyPr>
          <a:lstStyle/>
          <a:p>
            <a:pPr marL="342900" indent="-342900">
              <a:buFont typeface="+mj-lt"/>
              <a:buAutoNum type="arabicPeriod" startAt="28"/>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Tìm kiếm activity Write Cell. Kéo và thả Write Cell phía dưới Excel vào trong Body.</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テキスト ボックス 7"/>
          <p:cNvSpPr txBox="1"/>
          <p:nvPr/>
        </p:nvSpPr>
        <p:spPr>
          <a:xfrm>
            <a:off x="4572000" y="4491117"/>
            <a:ext cx="4514010" cy="954107"/>
          </a:xfrm>
          <a:prstGeom prst="rect">
            <a:avLst/>
          </a:prstGeom>
          <a:noFill/>
        </p:spPr>
        <p:txBody>
          <a:bodyPr wrap="square" rtlCol="0">
            <a:spAutoFit/>
          </a:bodyPr>
          <a:lstStyle/>
          <a:p>
            <a:pPr marL="342900" indent="-342900">
              <a:buFont typeface="+mj-lt"/>
              <a:buAutoNum type="arabicPeriod" startAt="29"/>
            </a:pPr>
            <a:r>
              <a:rPr lang="en-US" altLang="ja-JP" sz="1400" smtClean="0">
                <a:solidFill>
                  <a:srgbClr val="003399"/>
                </a:solidFill>
                <a:latin typeface="Times New Roman" pitchFamily="18" charset="0"/>
                <a:ea typeface="Meiryo UI" panose="020B0604030504040204" pitchFamily="50" charset="-128"/>
                <a:cs typeface="Times New Roman" pitchFamily="18" charset="0"/>
              </a:rPr>
              <a:t>Kích vào cột có ghi “A </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value or formula. Text must be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quoted”,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row(0). Nhập ToString. row(0) mang ý nghĩa là dòng 1 của dữ liệu được trích xuất. Tại ToString chuyển đổi dữ liệu thành chuỗi kí tự kiểu String.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pSp>
        <p:nvGrpSpPr>
          <p:cNvPr id="9" name="グループ化 8"/>
          <p:cNvGrpSpPr/>
          <p:nvPr/>
        </p:nvGrpSpPr>
        <p:grpSpPr>
          <a:xfrm>
            <a:off x="466725" y="4988794"/>
            <a:ext cx="3715820" cy="1754614"/>
            <a:chOff x="466725" y="4988794"/>
            <a:chExt cx="3715820" cy="1754614"/>
          </a:xfrm>
        </p:grpSpPr>
        <p:pic>
          <p:nvPicPr>
            <p:cNvPr id="10" name="図 9"/>
            <p:cNvPicPr>
              <a:picLocks noChangeAspect="1"/>
            </p:cNvPicPr>
            <p:nvPr/>
          </p:nvPicPr>
          <p:blipFill>
            <a:blip r:embed="rId4" cstate="print"/>
            <a:stretch>
              <a:fillRect/>
            </a:stretch>
          </p:blipFill>
          <p:spPr>
            <a:xfrm>
              <a:off x="2408755" y="4988794"/>
              <a:ext cx="1773790" cy="1754614"/>
            </a:xfrm>
            <a:prstGeom prst="rect">
              <a:avLst/>
            </a:prstGeom>
          </p:spPr>
        </p:pic>
        <p:grpSp>
          <p:nvGrpSpPr>
            <p:cNvPr id="11" name="グループ化 10"/>
            <p:cNvGrpSpPr/>
            <p:nvPr/>
          </p:nvGrpSpPr>
          <p:grpSpPr>
            <a:xfrm>
              <a:off x="466725" y="4988794"/>
              <a:ext cx="1260992" cy="1525721"/>
              <a:chOff x="466725" y="4988794"/>
              <a:chExt cx="1260992" cy="1525721"/>
            </a:xfrm>
          </p:grpSpPr>
          <p:pic>
            <p:nvPicPr>
              <p:cNvPr id="13" name="図 12"/>
              <p:cNvPicPr>
                <a:picLocks noChangeAspect="1"/>
              </p:cNvPicPr>
              <p:nvPr/>
            </p:nvPicPr>
            <p:blipFill>
              <a:blip r:embed="rId5" cstate="print"/>
              <a:stretch>
                <a:fillRect/>
              </a:stretch>
            </p:blipFill>
            <p:spPr>
              <a:xfrm>
                <a:off x="490038" y="4988794"/>
                <a:ext cx="1237679" cy="1525721"/>
              </a:xfrm>
              <a:prstGeom prst="rect">
                <a:avLst/>
              </a:prstGeom>
            </p:spPr>
          </p:pic>
          <p:sp>
            <p:nvSpPr>
              <p:cNvPr id="14" name="正方形/長方形 13"/>
              <p:cNvSpPr/>
              <p:nvPr/>
            </p:nvSpPr>
            <p:spPr>
              <a:xfrm>
                <a:off x="466725" y="5229225"/>
                <a:ext cx="342900" cy="123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cxnSp>
          <p:nvCxnSpPr>
            <p:cNvPr id="12" name="直線矢印コネクタ 11"/>
            <p:cNvCxnSpPr>
              <a:stCxn id="14" idx="3"/>
            </p:cNvCxnSpPr>
            <p:nvPr/>
          </p:nvCxnSpPr>
          <p:spPr>
            <a:xfrm>
              <a:off x="809625" y="5291138"/>
              <a:ext cx="1782155" cy="6619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p:cNvGrpSpPr/>
          <p:nvPr/>
        </p:nvGrpSpPr>
        <p:grpSpPr>
          <a:xfrm>
            <a:off x="5796136" y="5449784"/>
            <a:ext cx="2008705" cy="1270211"/>
            <a:chOff x="5148064" y="5449784"/>
            <a:chExt cx="2008705" cy="1270211"/>
          </a:xfrm>
        </p:grpSpPr>
        <p:pic>
          <p:nvPicPr>
            <p:cNvPr id="16" name="図 15"/>
            <p:cNvPicPr>
              <a:picLocks noChangeAspect="1"/>
            </p:cNvPicPr>
            <p:nvPr/>
          </p:nvPicPr>
          <p:blipFill>
            <a:blip r:embed="rId6" cstate="print"/>
            <a:stretch>
              <a:fillRect/>
            </a:stretch>
          </p:blipFill>
          <p:spPr>
            <a:xfrm>
              <a:off x="5148064" y="5449784"/>
              <a:ext cx="2008705" cy="1270211"/>
            </a:xfrm>
            <a:prstGeom prst="rect">
              <a:avLst/>
            </a:prstGeom>
          </p:spPr>
        </p:pic>
        <p:sp>
          <p:nvSpPr>
            <p:cNvPr id="17" name="正方形/長方形 16"/>
            <p:cNvSpPr/>
            <p:nvPr/>
          </p:nvSpPr>
          <p:spPr>
            <a:xfrm>
              <a:off x="5202234" y="6218993"/>
              <a:ext cx="1022995" cy="162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sp>
        <p:nvSpPr>
          <p:cNvPr id="20" name="正方形/長方形 19"/>
          <p:cNvSpPr/>
          <p:nvPr/>
        </p:nvSpPr>
        <p:spPr>
          <a:xfrm>
            <a:off x="3637038" y="6571448"/>
            <a:ext cx="2015082"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21" name="下矢印 20"/>
          <p:cNvSpPr/>
          <p:nvPr/>
        </p:nvSpPr>
        <p:spPr bwMode="auto">
          <a:xfrm rot="5400000">
            <a:off x="4323847" y="5295451"/>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2" name="下矢印 21"/>
          <p:cNvSpPr/>
          <p:nvPr/>
        </p:nvSpPr>
        <p:spPr bwMode="auto">
          <a:xfrm>
            <a:off x="6649132" y="4050493"/>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3" name="下矢印 22"/>
          <p:cNvSpPr/>
          <p:nvPr/>
        </p:nvSpPr>
        <p:spPr bwMode="auto">
          <a:xfrm rot="16200000">
            <a:off x="4405785" y="2396742"/>
            <a:ext cx="382239" cy="567278"/>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1581195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3" name="下矢印 2"/>
          <p:cNvSpPr/>
          <p:nvPr/>
        </p:nvSpPr>
        <p:spPr bwMode="auto">
          <a:xfrm>
            <a:off x="4347453" y="3933056"/>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 name="正方形/長方形 4"/>
          <p:cNvSpPr/>
          <p:nvPr/>
        </p:nvSpPr>
        <p:spPr>
          <a:xfrm>
            <a:off x="3052860" y="5973939"/>
            <a:ext cx="1663156"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6" name="テキスト ボックス 5"/>
          <p:cNvSpPr txBox="1"/>
          <p:nvPr/>
        </p:nvSpPr>
        <p:spPr>
          <a:xfrm>
            <a:off x="179512" y="1181720"/>
            <a:ext cx="4887989" cy="738664"/>
          </a:xfrm>
          <a:prstGeom prst="rect">
            <a:avLst/>
          </a:prstGeom>
          <a:noFill/>
        </p:spPr>
        <p:txBody>
          <a:bodyPr wrap="square" rtlCol="0">
            <a:spAutoFit/>
          </a:bodyPr>
          <a:lstStyle/>
          <a:p>
            <a:pPr marL="342900" indent="-342900">
              <a:buFont typeface="+mj-lt"/>
              <a:buAutoNum type="arabicPeriod" startAt="30"/>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Tạo biến i quả lý mã dòng Exeel worksheet. Kích Variable vào ở dưới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Main</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Nhập biến u vào cột Create Variable, Scope cũng đổi thành Flowchart. Để 1 là giá trị Default</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4208063381"/>
              </p:ext>
            </p:extLst>
          </p:nvPr>
        </p:nvGraphicFramePr>
        <p:xfrm>
          <a:off x="352797" y="3216225"/>
          <a:ext cx="4867275" cy="485775"/>
        </p:xfrm>
        <a:graphic>
          <a:graphicData uri="http://schemas.openxmlformats.org/presentationml/2006/ole">
            <mc:AlternateContent xmlns:mc="http://schemas.openxmlformats.org/markup-compatibility/2006">
              <mc:Choice xmlns:v="urn:schemas-microsoft-com:vml" Requires="v">
                <p:oleObj spid="_x0000_s2082" name="ワークシート" r:id="rId3" imgW="4867359" imgH="485789" progId="Excel.Sheet.12">
                  <p:embed/>
                </p:oleObj>
              </mc:Choice>
              <mc:Fallback>
                <p:oleObj name="ワークシート" r:id="rId3" imgW="4867359" imgH="485789" progId="Excel.Sheet.12">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797" y="3216225"/>
                        <a:ext cx="48672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テキスト ボックス 7"/>
          <p:cNvSpPr txBox="1"/>
          <p:nvPr/>
        </p:nvSpPr>
        <p:spPr>
          <a:xfrm>
            <a:off x="179512" y="4493438"/>
            <a:ext cx="4824536" cy="523220"/>
          </a:xfrm>
          <a:prstGeom prst="rect">
            <a:avLst/>
          </a:prstGeom>
          <a:noFill/>
        </p:spPr>
        <p:txBody>
          <a:bodyPr wrap="square" rtlCol="0">
            <a:spAutoFit/>
          </a:bodyPr>
          <a:lstStyle/>
          <a:p>
            <a:pPr marL="342900" indent="-342900">
              <a:buFont typeface="+mj-lt"/>
              <a:buAutoNum type="arabicPeriod" startAt="31"/>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Phần khung đỏ của Write Cell (dòng ghi dữ liệu) sửa biến I thành</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thành ”A”&amp;i.ToString để sử dụng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9" name="テキスト ボックス 8"/>
          <p:cNvSpPr txBox="1"/>
          <p:nvPr/>
        </p:nvSpPr>
        <p:spPr>
          <a:xfrm>
            <a:off x="5398641" y="1111384"/>
            <a:ext cx="3565847" cy="2462213"/>
          </a:xfrm>
          <a:prstGeom prst="rect">
            <a:avLst/>
          </a:prstGeom>
          <a:noFill/>
          <a:ln w="19050">
            <a:solidFill>
              <a:srgbClr val="003399"/>
            </a:solidFill>
          </a:ln>
        </p:spPr>
        <p:txBody>
          <a:bodyPr wrap="square" rtlCol="0">
            <a:spAutoFit/>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Giải thích</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Bảng đã cắt có nhiều hàng. Để chỉ định mỗi hàng cần phải tạo biến i, rồi count up giá trị đó và đọc giá trị ở mỗi hàng.</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Scope là phạm vi sử dụng của biến. Nếu thiết lập trong phạm vi không thích hợp thì sẽ dẫn đến lỗi do biến không hợp lệ.</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Default là giá trị khởi tạo. Để ghi dữ liệu dòng 1 của Excel worksheet thì chỉ định giá trị là 1.</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10" name="テキスト ボックス 9"/>
          <p:cNvSpPr txBox="1"/>
          <p:nvPr/>
        </p:nvSpPr>
        <p:spPr>
          <a:xfrm>
            <a:off x="5398641" y="4493438"/>
            <a:ext cx="3565847" cy="1815882"/>
          </a:xfrm>
          <a:prstGeom prst="rect">
            <a:avLst/>
          </a:prstGeom>
          <a:noFill/>
          <a:ln w="19050">
            <a:solidFill>
              <a:srgbClr val="003399"/>
            </a:solidFill>
          </a:ln>
        </p:spPr>
        <p:txBody>
          <a:bodyPr wrap="square" rtlCol="0">
            <a:spAutoFit/>
          </a:bodyPr>
          <a:lstStyle/>
          <a:p>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Giải thích</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Biến i là biến thao tác giá trị số int32. Ngược lại, cell lại là A1</a:t>
            </a:r>
            <a:r>
              <a:rPr kumimoji="1" lang="ja-JP" altLang="en-US" sz="1400" dirty="0" err="1"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A2</a:t>
            </a:r>
            <a:r>
              <a:rPr kumimoji="1"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 thao tác với chuỗi kí tự. Do không thể gắn chuỗi kí tự và số được nên phải đổi giá trị số được lưu trữ trong biến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i thành chuỗi kí tự là </a:t>
            </a: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i.ToString.</a:t>
            </a:r>
            <a:endPar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Do đó, chỉ định mã số cell bằng ”A”&amp;i.ToString</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1" name="図 10"/>
          <p:cNvPicPr>
            <a:picLocks noChangeAspect="1"/>
          </p:cNvPicPr>
          <p:nvPr/>
        </p:nvPicPr>
        <p:blipFill>
          <a:blip r:embed="rId5" cstate="print"/>
          <a:stretch>
            <a:fillRect/>
          </a:stretch>
        </p:blipFill>
        <p:spPr>
          <a:xfrm>
            <a:off x="352797" y="2222005"/>
            <a:ext cx="4850532" cy="893137"/>
          </a:xfrm>
          <a:prstGeom prst="rect">
            <a:avLst/>
          </a:prstGeom>
        </p:spPr>
      </p:pic>
      <p:pic>
        <p:nvPicPr>
          <p:cNvPr id="12" name="図 11"/>
          <p:cNvPicPr>
            <a:picLocks noChangeAspect="1"/>
          </p:cNvPicPr>
          <p:nvPr/>
        </p:nvPicPr>
        <p:blipFill>
          <a:blip r:embed="rId6" cstate="print"/>
          <a:stretch>
            <a:fillRect/>
          </a:stretch>
        </p:blipFill>
        <p:spPr>
          <a:xfrm>
            <a:off x="382734" y="5069502"/>
            <a:ext cx="3028950" cy="885825"/>
          </a:xfrm>
          <a:prstGeom prst="rect">
            <a:avLst/>
          </a:prstGeom>
        </p:spPr>
      </p:pic>
      <p:sp>
        <p:nvSpPr>
          <p:cNvPr id="13" name="正方形/長方形 12"/>
          <p:cNvSpPr/>
          <p:nvPr/>
        </p:nvSpPr>
        <p:spPr>
          <a:xfrm>
            <a:off x="2731042" y="5370954"/>
            <a:ext cx="666503" cy="2488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684080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1-1</a:t>
            </a:r>
            <a:r>
              <a:rPr lang="en-US" altLang="ja-JP" smtClean="0">
                <a:latin typeface="Times New Roman" pitchFamily="18" charset="0"/>
                <a:ea typeface="Meiryo UI" pitchFamily="50" charset="-128"/>
                <a:cs typeface="Times New Roman" pitchFamily="18" charset="0"/>
              </a:rPr>
              <a:t>. </a:t>
            </a:r>
            <a:r>
              <a:rPr lang="vi-VN" altLang="ja-JP" smtClean="0">
                <a:latin typeface="Times New Roman" pitchFamily="18" charset="0"/>
                <a:ea typeface="Meiryo UI" pitchFamily="50" charset="-128"/>
                <a:cs typeface="Times New Roman" pitchFamily="18" charset="0"/>
              </a:rPr>
              <a:t>Tạo automation dựa trên record</a:t>
            </a:r>
            <a:endParaRPr lang="ja-JP" altLang="ja-JP" dirty="0" smtClean="0">
              <a:latin typeface="Times New Roman" pitchFamily="18" charset="0"/>
              <a:ea typeface="Meiryo UI" pitchFamily="50" charset="-128"/>
              <a:cs typeface="Times New Roman" pitchFamily="18" charset="0"/>
            </a:endParaRPr>
          </a:p>
        </p:txBody>
      </p:sp>
      <p:sp>
        <p:nvSpPr>
          <p:cNvPr id="23" name="U ターン矢印 22"/>
          <p:cNvSpPr/>
          <p:nvPr/>
        </p:nvSpPr>
        <p:spPr bwMode="auto">
          <a:xfrm rot="5400000">
            <a:off x="6559814" y="3373954"/>
            <a:ext cx="2519905" cy="757789"/>
          </a:xfrm>
          <a:prstGeom prst="uturnArrow">
            <a:avLst>
              <a:gd name="adj1" fmla="val 25483"/>
              <a:gd name="adj2" fmla="val 25000"/>
              <a:gd name="adj3" fmla="val 32591"/>
              <a:gd name="adj4" fmla="val 5048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36" name="図 35"/>
          <p:cNvPicPr>
            <a:picLocks noChangeAspect="1"/>
          </p:cNvPicPr>
          <p:nvPr/>
        </p:nvPicPr>
        <p:blipFill>
          <a:blip r:embed="rId2" cstate="print"/>
          <a:stretch>
            <a:fillRect/>
          </a:stretch>
        </p:blipFill>
        <p:spPr>
          <a:xfrm>
            <a:off x="4847493" y="1786178"/>
            <a:ext cx="2600325" cy="674370"/>
          </a:xfrm>
          <a:prstGeom prst="rect">
            <a:avLst/>
          </a:prstGeom>
        </p:spPr>
      </p:pic>
      <p:sp>
        <p:nvSpPr>
          <p:cNvPr id="38" name="正方形/長方形 37"/>
          <p:cNvSpPr/>
          <p:nvPr/>
        </p:nvSpPr>
        <p:spPr>
          <a:xfrm>
            <a:off x="4788025" y="1124744"/>
            <a:ext cx="3240360" cy="738664"/>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5-4. Nếu chọn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user ID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thì cửa sổ sẽ nhảy ra (pop-up). Khi đó nhập ID của mình rồi ấn phím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Enter</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39" name="図 38"/>
          <p:cNvPicPr>
            <a:picLocks noChangeAspect="1"/>
          </p:cNvPicPr>
          <p:nvPr/>
        </p:nvPicPr>
        <p:blipFill>
          <a:blip r:embed="rId3" cstate="print"/>
          <a:stretch>
            <a:fillRect/>
          </a:stretch>
        </p:blipFill>
        <p:spPr>
          <a:xfrm>
            <a:off x="4996403" y="2420888"/>
            <a:ext cx="1966912" cy="980122"/>
          </a:xfrm>
          <a:prstGeom prst="rect">
            <a:avLst/>
          </a:prstGeom>
        </p:spPr>
      </p:pic>
      <p:pic>
        <p:nvPicPr>
          <p:cNvPr id="45" name="図 44"/>
          <p:cNvPicPr>
            <a:picLocks noChangeAspect="1"/>
          </p:cNvPicPr>
          <p:nvPr/>
        </p:nvPicPr>
        <p:blipFill>
          <a:blip r:embed="rId4" cstate="print"/>
          <a:stretch>
            <a:fillRect/>
          </a:stretch>
        </p:blipFill>
        <p:spPr>
          <a:xfrm>
            <a:off x="684889" y="1970539"/>
            <a:ext cx="2720340" cy="954405"/>
          </a:xfrm>
          <a:prstGeom prst="rect">
            <a:avLst/>
          </a:prstGeom>
        </p:spPr>
      </p:pic>
      <p:sp>
        <p:nvSpPr>
          <p:cNvPr id="46" name="正方形/長方形 45"/>
          <p:cNvSpPr/>
          <p:nvPr/>
        </p:nvSpPr>
        <p:spPr>
          <a:xfrm>
            <a:off x="684889" y="1675218"/>
            <a:ext cx="2084225" cy="307777"/>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5-3.</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Chọn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Record</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53" name="正方形/長方形 52"/>
          <p:cNvSpPr/>
          <p:nvPr/>
        </p:nvSpPr>
        <p:spPr bwMode="auto">
          <a:xfrm>
            <a:off x="5180133" y="2822266"/>
            <a:ext cx="1722871" cy="205314"/>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5" name="正方形/長方形 54"/>
          <p:cNvSpPr/>
          <p:nvPr/>
        </p:nvSpPr>
        <p:spPr bwMode="auto">
          <a:xfrm>
            <a:off x="4996403" y="1982685"/>
            <a:ext cx="1512000" cy="180000"/>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6" name="正方形/長方形 55"/>
          <p:cNvSpPr/>
          <p:nvPr/>
        </p:nvSpPr>
        <p:spPr bwMode="auto">
          <a:xfrm>
            <a:off x="1053110" y="2204248"/>
            <a:ext cx="317682" cy="44591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61" name="図 60"/>
          <p:cNvPicPr>
            <a:picLocks noChangeAspect="1"/>
          </p:cNvPicPr>
          <p:nvPr/>
        </p:nvPicPr>
        <p:blipFill>
          <a:blip r:embed="rId2" cstate="print"/>
          <a:stretch>
            <a:fillRect/>
          </a:stretch>
        </p:blipFill>
        <p:spPr>
          <a:xfrm>
            <a:off x="4824723" y="4869160"/>
            <a:ext cx="2600325" cy="674370"/>
          </a:xfrm>
          <a:prstGeom prst="rect">
            <a:avLst/>
          </a:prstGeom>
        </p:spPr>
      </p:pic>
      <p:pic>
        <p:nvPicPr>
          <p:cNvPr id="62" name="図 61"/>
          <p:cNvPicPr>
            <a:picLocks noChangeAspect="1"/>
          </p:cNvPicPr>
          <p:nvPr/>
        </p:nvPicPr>
        <p:blipFill>
          <a:blip r:embed="rId3" cstate="print"/>
          <a:stretch>
            <a:fillRect/>
          </a:stretch>
        </p:blipFill>
        <p:spPr>
          <a:xfrm>
            <a:off x="5024508" y="5520496"/>
            <a:ext cx="1966912" cy="980122"/>
          </a:xfrm>
          <a:prstGeom prst="rect">
            <a:avLst/>
          </a:prstGeom>
        </p:spPr>
      </p:pic>
      <p:sp>
        <p:nvSpPr>
          <p:cNvPr id="69" name="正方形/長方形 68"/>
          <p:cNvSpPr/>
          <p:nvPr/>
        </p:nvSpPr>
        <p:spPr>
          <a:xfrm>
            <a:off x="4607843" y="3791594"/>
            <a:ext cx="3305713" cy="1077218"/>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5-5.Thiết lập mật khẩu bằng thao tác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tương tự rồi chọn biểu tượng LOGIN</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FF0000"/>
                </a:solidFill>
                <a:latin typeface="Times New Roman" pitchFamily="18" charset="0"/>
                <a:ea typeface="Meiryo UI" panose="020B0604030504040204" pitchFamily="50" charset="-128"/>
                <a:cs typeface="Times New Roman" pitchFamily="18" charset="0"/>
              </a:rPr>
              <a:t>※Thông thường, không nên để record PW</a:t>
            </a:r>
            <a:endParaRPr lang="en-US" altLang="ja-JP" sz="1200" dirty="0" smtClean="0">
              <a:solidFill>
                <a:srgbClr val="FF0000"/>
              </a:solidFill>
              <a:latin typeface="Times New Roman" pitchFamily="18" charset="0"/>
              <a:ea typeface="Meiryo UI" panose="020B0604030504040204" pitchFamily="50" charset="-128"/>
              <a:cs typeface="Times New Roman" pitchFamily="18" charset="0"/>
            </a:endParaRPr>
          </a:p>
          <a:p>
            <a:r>
              <a:rPr lang="en-US" altLang="ja-JP" sz="1200" smtClean="0">
                <a:solidFill>
                  <a:srgbClr val="FF0000"/>
                </a:solidFill>
                <a:latin typeface="Times New Roman" pitchFamily="18" charset="0"/>
                <a:ea typeface="Meiryo UI" panose="020B0604030504040204" pitchFamily="50" charset="-128"/>
                <a:cs typeface="Times New Roman" pitchFamily="18" charset="0"/>
              </a:rPr>
              <a:t>Tuy nhiên, tôi sẽ giải thích phương pháp lưu PW</a:t>
            </a:r>
          </a:p>
          <a:p>
            <a:r>
              <a:rPr lang="en-US" altLang="ja-JP" sz="1200" smtClean="0">
                <a:solidFill>
                  <a:srgbClr val="FF0000"/>
                </a:solidFill>
                <a:latin typeface="Times New Roman" pitchFamily="18" charset="0"/>
                <a:ea typeface="Meiryo UI" panose="020B0604030504040204" pitchFamily="50" charset="-128"/>
                <a:cs typeface="Times New Roman" pitchFamily="18" charset="0"/>
              </a:rPr>
              <a:t> ở nội dung khác</a:t>
            </a:r>
            <a:endParaRPr lang="en-US" altLang="ja-JP" sz="1200" dirty="0" smtClean="0">
              <a:solidFill>
                <a:srgbClr val="FF0000"/>
              </a:solidFill>
              <a:latin typeface="Times New Roman" pitchFamily="18" charset="0"/>
              <a:ea typeface="Meiryo UI" panose="020B0604030504040204" pitchFamily="50" charset="-128"/>
              <a:cs typeface="Times New Roman" pitchFamily="18" charset="0"/>
            </a:endParaRPr>
          </a:p>
        </p:txBody>
      </p:sp>
      <p:sp>
        <p:nvSpPr>
          <p:cNvPr id="72" name="正方形/長方形 71"/>
          <p:cNvSpPr/>
          <p:nvPr/>
        </p:nvSpPr>
        <p:spPr bwMode="auto">
          <a:xfrm>
            <a:off x="6830535" y="5222151"/>
            <a:ext cx="397600" cy="214965"/>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3" name="正方形/長方形 72"/>
          <p:cNvSpPr/>
          <p:nvPr/>
        </p:nvSpPr>
        <p:spPr bwMode="auto">
          <a:xfrm>
            <a:off x="4963817" y="5232774"/>
            <a:ext cx="1774410" cy="19617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5" name="正方形/長方形 74"/>
          <p:cNvSpPr/>
          <p:nvPr/>
        </p:nvSpPr>
        <p:spPr bwMode="auto">
          <a:xfrm>
            <a:off x="5200581" y="5915077"/>
            <a:ext cx="1733639" cy="21250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6" name="下矢印 75"/>
          <p:cNvSpPr/>
          <p:nvPr/>
        </p:nvSpPr>
        <p:spPr bwMode="auto">
          <a:xfrm rot="16200000">
            <a:off x="3908926" y="2288034"/>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7" name="正方形/長方形 76"/>
          <p:cNvSpPr/>
          <p:nvPr/>
        </p:nvSpPr>
        <p:spPr>
          <a:xfrm>
            <a:off x="213781" y="3185556"/>
            <a:ext cx="3916505" cy="954107"/>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5-6. Đăng nhập GCIP, ấn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phím</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ESC</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để ngừng xử lý dữ liệu</a:t>
            </a: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5-7. Nếu chọn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err="1">
                <a:solidFill>
                  <a:srgbClr val="003399"/>
                </a:solidFill>
                <a:latin typeface="Times New Roman" pitchFamily="18" charset="0"/>
                <a:ea typeface="Meiryo UI" panose="020B0604030504040204" pitchFamily="50" charset="-128"/>
                <a:cs typeface="Times New Roman" pitchFamily="18" charset="0"/>
              </a:rPr>
              <a:t>Save&amp;EXIT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thì nội dung đã thao tác sẽ được trích xuất ra</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82" name="図 81"/>
          <p:cNvPicPr>
            <a:picLocks noChangeAspect="1"/>
          </p:cNvPicPr>
          <p:nvPr/>
        </p:nvPicPr>
        <p:blipFill>
          <a:blip r:embed="rId4" cstate="print"/>
          <a:stretch>
            <a:fillRect/>
          </a:stretch>
        </p:blipFill>
        <p:spPr>
          <a:xfrm>
            <a:off x="425477" y="4253050"/>
            <a:ext cx="2720340" cy="954405"/>
          </a:xfrm>
          <a:prstGeom prst="rect">
            <a:avLst/>
          </a:prstGeom>
        </p:spPr>
      </p:pic>
      <p:sp>
        <p:nvSpPr>
          <p:cNvPr id="83" name="正方形/長方形 82"/>
          <p:cNvSpPr/>
          <p:nvPr/>
        </p:nvSpPr>
        <p:spPr bwMode="auto">
          <a:xfrm>
            <a:off x="535558" y="4499480"/>
            <a:ext cx="317682" cy="44591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4" name="下矢印 83"/>
          <p:cNvSpPr/>
          <p:nvPr/>
        </p:nvSpPr>
        <p:spPr bwMode="auto">
          <a:xfrm rot="5400000">
            <a:off x="3908927" y="4876683"/>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3" name="図 2"/>
          <p:cNvPicPr>
            <a:picLocks noChangeAspect="1"/>
          </p:cNvPicPr>
          <p:nvPr/>
        </p:nvPicPr>
        <p:blipFill>
          <a:blip r:embed="rId5" cstate="print"/>
          <a:stretch>
            <a:fillRect/>
          </a:stretch>
        </p:blipFill>
        <p:spPr>
          <a:xfrm>
            <a:off x="1509066" y="4880193"/>
            <a:ext cx="1853565" cy="1853565"/>
          </a:xfrm>
          <a:prstGeom prst="rect">
            <a:avLst/>
          </a:prstGeom>
        </p:spPr>
      </p:pic>
      <p:sp>
        <p:nvSpPr>
          <p:cNvPr id="87" name="正方形/長方形 86"/>
          <p:cNvSpPr/>
          <p:nvPr/>
        </p:nvSpPr>
        <p:spPr>
          <a:xfrm>
            <a:off x="2627784" y="6453336"/>
            <a:ext cx="1944216"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2" name="四角形吹き出し 1"/>
          <p:cNvSpPr/>
          <p:nvPr/>
        </p:nvSpPr>
        <p:spPr bwMode="auto">
          <a:xfrm>
            <a:off x="5769177" y="6234480"/>
            <a:ext cx="1458957" cy="469514"/>
          </a:xfrm>
          <a:prstGeom prst="wedgeRectCallout">
            <a:avLst>
              <a:gd name="adj1" fmla="val -50654"/>
              <a:gd name="adj2" fmla="val -87905"/>
            </a:avLst>
          </a:prstGeom>
          <a:solidFill>
            <a:schemeClr val="bg1"/>
          </a:solidFill>
          <a:ln w="19050">
            <a:solidFill>
              <a:srgbClr val="003399"/>
            </a:solidFill>
            <a:round/>
            <a:headEnd type="none" w="med" len="med"/>
            <a:tailEnd type="none" w="med" len="med"/>
          </a:ln>
        </p:spPr>
        <p:txBody>
          <a:bodyPr rtlCol="0" anchor="ctr"/>
          <a:lstStyle/>
          <a:p>
            <a:r>
              <a:rPr kumimoji="1" lang="en-US" altLang="ja-JP" sz="1100" smtClean="0">
                <a:latin typeface="Times New Roman" pitchFamily="18" charset="0"/>
                <a:ea typeface="Meiryo UI" panose="020B0604030504040204" pitchFamily="50" charset="-128"/>
                <a:cs typeface="Times New Roman" pitchFamily="18" charset="0"/>
              </a:rPr>
              <a:t>Mật khẩu giả định để làm ví dụ</a:t>
            </a:r>
            <a:endParaRPr kumimoji="1" lang="ja-JP" altLang="en-US" sz="1100" dirty="0">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4556233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3" name="下矢印 2"/>
          <p:cNvSpPr/>
          <p:nvPr/>
        </p:nvSpPr>
        <p:spPr bwMode="auto">
          <a:xfrm rot="16200000">
            <a:off x="4396463" y="2472162"/>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6" name="テキスト ボックス 5"/>
          <p:cNvSpPr txBox="1"/>
          <p:nvPr/>
        </p:nvSpPr>
        <p:spPr>
          <a:xfrm>
            <a:off x="323528" y="1124744"/>
            <a:ext cx="4215045" cy="738664"/>
          </a:xfrm>
          <a:prstGeom prst="rect">
            <a:avLst/>
          </a:prstGeom>
          <a:noFill/>
        </p:spPr>
        <p:txBody>
          <a:bodyPr wrap="square" rtlCol="0">
            <a:spAutoFit/>
          </a:bodyPr>
          <a:lstStyle/>
          <a:p>
            <a:pPr marL="342900" indent="-342900">
              <a:buFont typeface="+mj-lt"/>
              <a:buAutoNum type="arabicPeriod" startAt="32"/>
            </a:pPr>
            <a:r>
              <a:rPr lang="vi-VN" altLang="ja-JP" sz="1400" smtClean="0">
                <a:solidFill>
                  <a:srgbClr val="003399"/>
                </a:solidFill>
                <a:latin typeface="Times New Roman" pitchFamily="18" charset="0"/>
                <a:ea typeface="Meiryo UI" panose="020B0604030504040204" pitchFamily="50" charset="-128"/>
                <a:cs typeface="Times New Roman" pitchFamily="18" charset="0"/>
              </a:rPr>
              <a:t>Để viết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dòng</a:t>
            </a:r>
            <a:r>
              <a:rPr lang="vi-VN" altLang="ja-JP" sz="1400" smtClean="0">
                <a:solidFill>
                  <a:srgbClr val="003399"/>
                </a:solidFill>
                <a:latin typeface="Times New Roman" pitchFamily="18" charset="0"/>
                <a:ea typeface="Meiryo UI" panose="020B0604030504040204" pitchFamily="50" charset="-128"/>
                <a:cs typeface="Times New Roman" pitchFamily="18" charset="0"/>
              </a:rPr>
              <a:t> thứ hai của dữ liệu được trích xuất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thì Kéo và thả activity Write Cell một lần nữa, cài đặt thông tin của dòng thứ 2</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2" cstate="print"/>
          <a:stretch>
            <a:fillRect/>
          </a:stretch>
        </p:blipFill>
        <p:spPr>
          <a:xfrm>
            <a:off x="755576" y="1861848"/>
            <a:ext cx="2655578" cy="2296294"/>
          </a:xfrm>
          <a:prstGeom prst="rect">
            <a:avLst/>
          </a:prstGeom>
        </p:spPr>
      </p:pic>
      <p:sp>
        <p:nvSpPr>
          <p:cNvPr id="10" name="テキスト ボックス 9"/>
          <p:cNvSpPr txBox="1"/>
          <p:nvPr/>
        </p:nvSpPr>
        <p:spPr>
          <a:xfrm>
            <a:off x="1547664" y="2510790"/>
            <a:ext cx="432048"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①</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1" name="テキスト ボックス 10"/>
          <p:cNvSpPr txBox="1"/>
          <p:nvPr/>
        </p:nvSpPr>
        <p:spPr>
          <a:xfrm>
            <a:off x="2979106" y="2510790"/>
            <a:ext cx="432048"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②</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sp>
        <p:nvSpPr>
          <p:cNvPr id="12" name="テキスト ボックス 11"/>
          <p:cNvSpPr txBox="1"/>
          <p:nvPr/>
        </p:nvSpPr>
        <p:spPr>
          <a:xfrm>
            <a:off x="1763688" y="2825329"/>
            <a:ext cx="432048" cy="307777"/>
          </a:xfrm>
          <a:prstGeom prst="rect">
            <a:avLst/>
          </a:prstGeom>
          <a:noFill/>
        </p:spPr>
        <p:txBody>
          <a:bodyPr wrap="square" rtlCol="0">
            <a:spAutoFit/>
          </a:bodyPr>
          <a:lstStyle/>
          <a:p>
            <a:r>
              <a:rPr kumimoji="1" lang="ja-JP" altLang="en-US" sz="1400" dirty="0" smtClean="0">
                <a:solidFill>
                  <a:srgbClr val="FF0000"/>
                </a:solidFill>
                <a:latin typeface="Times New Roman" pitchFamily="18" charset="0"/>
                <a:ea typeface="Meiryo UI" panose="020B0604030504040204" pitchFamily="50" charset="-128"/>
                <a:cs typeface="Times New Roman" pitchFamily="18" charset="0"/>
              </a:rPr>
              <a:t>③</a:t>
            </a:r>
            <a:endParaRPr kumimoji="1" lang="ja-JP" altLang="en-US" sz="1400" dirty="0">
              <a:solidFill>
                <a:srgbClr val="FF0000"/>
              </a:solidFill>
              <a:latin typeface="Times New Roman" pitchFamily="18" charset="0"/>
              <a:ea typeface="Meiryo UI" panose="020B0604030504040204" pitchFamily="50" charset="-128"/>
              <a:cs typeface="Times New Roman" pitchFamily="18" charset="0"/>
            </a:endParaRPr>
          </a:p>
        </p:txBody>
      </p:sp>
      <p:pic>
        <p:nvPicPr>
          <p:cNvPr id="13" name="図 12"/>
          <p:cNvPicPr>
            <a:picLocks noChangeAspect="1"/>
          </p:cNvPicPr>
          <p:nvPr/>
        </p:nvPicPr>
        <p:blipFill>
          <a:blip r:embed="rId3" cstate="print"/>
          <a:stretch>
            <a:fillRect/>
          </a:stretch>
        </p:blipFill>
        <p:spPr>
          <a:xfrm>
            <a:off x="4983919" y="2181489"/>
            <a:ext cx="1726587" cy="1797454"/>
          </a:xfrm>
          <a:prstGeom prst="rect">
            <a:avLst/>
          </a:prstGeom>
        </p:spPr>
      </p:pic>
      <p:sp>
        <p:nvSpPr>
          <p:cNvPr id="14" name="テキスト ボックス 13"/>
          <p:cNvSpPr txBox="1"/>
          <p:nvPr/>
        </p:nvSpPr>
        <p:spPr>
          <a:xfrm>
            <a:off x="4644008" y="1124744"/>
            <a:ext cx="4176464" cy="738664"/>
          </a:xfrm>
          <a:prstGeom prst="rect">
            <a:avLst/>
          </a:prstGeom>
          <a:noFill/>
        </p:spPr>
        <p:txBody>
          <a:bodyPr wrap="square" rtlCol="0">
            <a:spAutoFit/>
          </a:bodyPr>
          <a:lstStyle/>
          <a:p>
            <a:pPr marL="342900" indent="-342900">
              <a:buFont typeface="+mj-lt"/>
              <a:buAutoNum type="arabicPeriod" startAt="33"/>
            </a:pPr>
            <a:r>
              <a:rPr lang="en-US" altLang="ja-JP" sz="1400" smtClean="0">
                <a:solidFill>
                  <a:srgbClr val="003399"/>
                </a:solidFill>
                <a:latin typeface="Times New Roman" pitchFamily="18" charset="0"/>
                <a:ea typeface="Meiryo UI" panose="020B0604030504040204" pitchFamily="50" charset="-128"/>
                <a:cs typeface="Times New Roman" pitchFamily="18" charset="0"/>
              </a:rPr>
              <a:t>Để count up biến i điều khiển số dòng dữ liệu trích xuất, kéo và thả activity Assign, bên trái (To) nhập i, bên phải (Enter </a:t>
            </a:r>
            <a:r>
              <a:rPr lang="en-US" altLang="ja-JP" sz="1400" dirty="0">
                <a:solidFill>
                  <a:srgbClr val="003399"/>
                </a:solidFill>
                <a:latin typeface="Times New Roman" pitchFamily="18" charset="0"/>
                <a:ea typeface="Meiryo UI" panose="020B0604030504040204" pitchFamily="50" charset="-128"/>
                <a:cs typeface="Times New Roman" pitchFamily="18" charset="0"/>
              </a:rPr>
              <a:t>a </a:t>
            </a:r>
            <a:r>
              <a:rPr lang="en-US" altLang="ja-JP" sz="1400">
                <a:solidFill>
                  <a:srgbClr val="003399"/>
                </a:solidFill>
                <a:latin typeface="Times New Roman" pitchFamily="18" charset="0"/>
                <a:ea typeface="Meiryo UI" panose="020B0604030504040204" pitchFamily="50" charset="-128"/>
                <a:cs typeface="Times New Roman" pitchFamily="18" charset="0"/>
              </a:rPr>
              <a:t>VB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Expression) nhập i+1</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grpSp>
        <p:nvGrpSpPr>
          <p:cNvPr id="15" name="グループ化 14"/>
          <p:cNvGrpSpPr/>
          <p:nvPr/>
        </p:nvGrpSpPr>
        <p:grpSpPr>
          <a:xfrm>
            <a:off x="6896659" y="2183309"/>
            <a:ext cx="1779797" cy="2325811"/>
            <a:chOff x="6522368" y="1823269"/>
            <a:chExt cx="1779797" cy="2325811"/>
          </a:xfrm>
        </p:grpSpPr>
        <p:pic>
          <p:nvPicPr>
            <p:cNvPr id="16" name="図 15"/>
            <p:cNvPicPr>
              <a:picLocks noChangeAspect="1"/>
            </p:cNvPicPr>
            <p:nvPr/>
          </p:nvPicPr>
          <p:blipFill>
            <a:blip r:embed="rId4" cstate="print"/>
            <a:stretch>
              <a:fillRect/>
            </a:stretch>
          </p:blipFill>
          <p:spPr>
            <a:xfrm>
              <a:off x="6522368" y="1823269"/>
              <a:ext cx="1779797" cy="2325811"/>
            </a:xfrm>
            <a:prstGeom prst="rect">
              <a:avLst/>
            </a:prstGeom>
          </p:spPr>
        </p:pic>
        <p:sp>
          <p:nvSpPr>
            <p:cNvPr id="17" name="正方形/長方形 16"/>
            <p:cNvSpPr/>
            <p:nvPr/>
          </p:nvSpPr>
          <p:spPr>
            <a:xfrm>
              <a:off x="6732240" y="3501008"/>
              <a:ext cx="1354485" cy="394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graphicFrame>
        <p:nvGraphicFramePr>
          <p:cNvPr id="18" name="表 17"/>
          <p:cNvGraphicFramePr>
            <a:graphicFrameLocks noGrp="1"/>
          </p:cNvGraphicFramePr>
          <p:nvPr>
            <p:extLst>
              <p:ext uri="{D42A27DB-BD31-4B8C-83A1-F6EECF244321}">
                <p14:modId xmlns:p14="http://schemas.microsoft.com/office/powerpoint/2010/main" val="2271323994"/>
              </p:ext>
            </p:extLst>
          </p:nvPr>
        </p:nvGraphicFramePr>
        <p:xfrm>
          <a:off x="323528" y="4244192"/>
          <a:ext cx="3744416" cy="552960"/>
        </p:xfrm>
        <a:graphic>
          <a:graphicData uri="http://schemas.openxmlformats.org/drawingml/2006/table">
            <a:tbl>
              <a:tblPr/>
              <a:tblGrid>
                <a:gridCol w="1008112">
                  <a:extLst>
                    <a:ext uri="{9D8B030D-6E8A-4147-A177-3AD203B41FA5}">
                      <a16:colId xmlns:a16="http://schemas.microsoft.com/office/drawing/2014/main" val="1696450138"/>
                    </a:ext>
                  </a:extLst>
                </a:gridCol>
                <a:gridCol w="1296144">
                  <a:extLst>
                    <a:ext uri="{9D8B030D-6E8A-4147-A177-3AD203B41FA5}">
                      <a16:colId xmlns:a16="http://schemas.microsoft.com/office/drawing/2014/main" val="2406255731"/>
                    </a:ext>
                  </a:extLst>
                </a:gridCol>
                <a:gridCol w="1440160">
                  <a:extLst>
                    <a:ext uri="{9D8B030D-6E8A-4147-A177-3AD203B41FA5}">
                      <a16:colId xmlns:a16="http://schemas.microsoft.com/office/drawing/2014/main" val="611314911"/>
                    </a:ext>
                  </a:extLst>
                </a:gridCol>
              </a:tblGrid>
              <a:tr h="0">
                <a:tc>
                  <a:txBody>
                    <a:bodyPr/>
                    <a:lstStyle/>
                    <a:p>
                      <a:pPr marL="0" indent="0" algn="ctr">
                        <a:buFont typeface="Meiryo UI" panose="020B0604030504040204" pitchFamily="50" charset="-128"/>
                        <a:buNone/>
                      </a:pPr>
                      <a:r>
                        <a:rPr lang="ja-JP" altLang="en-US" sz="1200" dirty="0" smtClean="0">
                          <a:solidFill>
                            <a:srgbClr val="003399"/>
                          </a:solidFill>
                          <a:latin typeface="Times New Roman" pitchFamily="18" charset="0"/>
                          <a:ea typeface="Meiryo UI" panose="020B0604030504040204" pitchFamily="50" charset="-128"/>
                          <a:cs typeface="Times New Roman" pitchFamily="18" charset="0"/>
                        </a:rPr>
                        <a:t>①</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0" indent="0" algn="ctr">
                        <a:buFont typeface="Wingdings" panose="05000000000000000000" pitchFamily="2" charset="2"/>
                        <a:buNone/>
                      </a:pPr>
                      <a:r>
                        <a:rPr lang="ja-JP" altLang="en-US" sz="1200" dirty="0" smtClean="0">
                          <a:solidFill>
                            <a:srgbClr val="003399"/>
                          </a:solidFill>
                          <a:latin typeface="Times New Roman" pitchFamily="18" charset="0"/>
                          <a:ea typeface="Meiryo UI" panose="020B0604030504040204" pitchFamily="50" charset="-128"/>
                          <a:cs typeface="Times New Roman" pitchFamily="18" charset="0"/>
                        </a:rPr>
                        <a:t>②</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tc>
                  <a:txBody>
                    <a:bodyPr/>
                    <a:lstStyle/>
                    <a:p>
                      <a:pPr marL="0" indent="0" algn="ctr">
                        <a:buFont typeface="Wingdings" panose="05000000000000000000" pitchFamily="2" charset="2"/>
                        <a:buNone/>
                      </a:pPr>
                      <a:r>
                        <a:rPr lang="ja-JP" altLang="en-US" sz="1200" dirty="0" smtClean="0">
                          <a:solidFill>
                            <a:srgbClr val="003399"/>
                          </a:solidFill>
                          <a:latin typeface="Times New Roman" pitchFamily="18" charset="0"/>
                          <a:ea typeface="Meiryo UI" panose="020B0604030504040204" pitchFamily="50" charset="-128"/>
                          <a:cs typeface="Times New Roman" pitchFamily="18" charset="0"/>
                        </a:rPr>
                        <a:t>③</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711670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Giữ</a:t>
                      </a:r>
                      <a:r>
                        <a:rPr kumimoji="1" lang="en-US" altLang="ja-JP" sz="1200" baseline="0" smtClean="0">
                          <a:solidFill>
                            <a:srgbClr val="003399"/>
                          </a:solidFill>
                          <a:latin typeface="Times New Roman" pitchFamily="18" charset="0"/>
                          <a:ea typeface="Meiryo UI" panose="020B0604030504040204" pitchFamily="50" charset="-128"/>
                          <a:cs typeface="Times New Roman" pitchFamily="18" charset="0"/>
                        </a:rPr>
                        <a:t> nguyên</a:t>
                      </a: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indent="0">
                        <a:buFont typeface="Wingdings" panose="05000000000000000000" pitchFamily="2" charset="2"/>
                        <a:buNone/>
                      </a:pP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"B"&amp;</a:t>
                      </a:r>
                      <a:r>
                        <a:rPr lang="en-US" altLang="ja-JP" sz="1200" dirty="0" err="1" smtClean="0">
                          <a:solidFill>
                            <a:srgbClr val="003399"/>
                          </a:solidFill>
                          <a:latin typeface="Times New Roman" pitchFamily="18" charset="0"/>
                          <a:ea typeface="Meiryo UI" panose="020B0604030504040204" pitchFamily="50" charset="-128"/>
                          <a:cs typeface="Times New Roman" pitchFamily="18" charset="0"/>
                        </a:rPr>
                        <a:t>i.ToString</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marL="0" indent="0">
                        <a:buFont typeface="Wingdings" panose="05000000000000000000" pitchFamily="2" charset="2"/>
                        <a:buNone/>
                      </a:pPr>
                      <a:r>
                        <a:rPr lang="en-US" altLang="ja-JP" sz="1200" dirty="0" smtClean="0">
                          <a:solidFill>
                            <a:srgbClr val="003399"/>
                          </a:solidFill>
                          <a:latin typeface="Times New Roman" pitchFamily="18" charset="0"/>
                          <a:ea typeface="Meiryo UI" panose="020B0604030504040204" pitchFamily="50" charset="-128"/>
                          <a:cs typeface="Times New Roman" pitchFamily="18" charset="0"/>
                        </a:rPr>
                        <a:t>row(1).</a:t>
                      </a:r>
                      <a:r>
                        <a:rPr lang="en-US" altLang="ja-JP" sz="1200" dirty="0" err="1" smtClean="0">
                          <a:solidFill>
                            <a:srgbClr val="003399"/>
                          </a:solidFill>
                          <a:latin typeface="Times New Roman" pitchFamily="18" charset="0"/>
                          <a:ea typeface="Meiryo UI" panose="020B0604030504040204" pitchFamily="50" charset="-128"/>
                          <a:cs typeface="Times New Roman" pitchFamily="18" charset="0"/>
                        </a:rPr>
                        <a:t>ToString</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txBody>
                  <a:tcPr marL="90000" marR="90000" marT="46800" marB="4680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extLst>
                  <a:ext uri="{0D108BD9-81ED-4DB2-BD59-A6C34878D82A}">
                    <a16:rowId xmlns:a16="http://schemas.microsoft.com/office/drawing/2014/main" val="2054079422"/>
                  </a:ext>
                </a:extLst>
              </a:tr>
            </a:tbl>
          </a:graphicData>
        </a:graphic>
      </p:graphicFrame>
      <p:sp>
        <p:nvSpPr>
          <p:cNvPr id="19" name="正方形/長方形 18"/>
          <p:cNvSpPr/>
          <p:nvPr/>
        </p:nvSpPr>
        <p:spPr>
          <a:xfrm>
            <a:off x="7380311" y="4382172"/>
            <a:ext cx="1584177" cy="276999"/>
          </a:xfrm>
          <a:prstGeom prst="rect">
            <a:avLst/>
          </a:prstGeom>
        </p:spPr>
        <p:txBody>
          <a:bodyPr wrap="squar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87948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dirty="0">
                <a:latin typeface="Times New Roman" pitchFamily="18" charset="0"/>
                <a:ea typeface="Meiryo UI" pitchFamily="50" charset="-128"/>
                <a:cs typeface="Times New Roman" pitchFamily="18" charset="0"/>
              </a:rPr>
              <a:t>6-1</a:t>
            </a:r>
            <a:r>
              <a:rPr lang="en-US" altLang="ja-JP">
                <a:latin typeface="Times New Roman" pitchFamily="18" charset="0"/>
                <a:ea typeface="Meiryo UI" pitchFamily="50" charset="-128"/>
                <a:cs typeface="Times New Roman" pitchFamily="18" charset="0"/>
              </a:rPr>
              <a:t>. </a:t>
            </a:r>
            <a:r>
              <a:rPr lang="en-US" altLang="ja-JP" smtClean="0">
                <a:latin typeface="Times New Roman" pitchFamily="18" charset="0"/>
                <a:ea typeface="Meiryo UI" pitchFamily="50" charset="-128"/>
                <a:cs typeface="Times New Roman" pitchFamily="18" charset="0"/>
              </a:rPr>
              <a:t>Ghi thông tin trên trang web ra Excel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4" name="スライド番号プレースホルダー 1"/>
          <p:cNvSpPr>
            <a:spLocks noGrp="1"/>
          </p:cNvSpPr>
          <p:nvPr>
            <p:ph type="sldNum" sz="quarter" idx="12"/>
          </p:nvPr>
        </p:nvSpPr>
        <p:spPr>
          <a:xfrm>
            <a:off x="6516688" y="6381750"/>
            <a:ext cx="1981200" cy="476250"/>
          </a:xfrm>
        </p:spPr>
        <p:txBody>
          <a:bodyPr/>
          <a:lstStyle/>
          <a:p>
            <a:pPr>
              <a:defRPr/>
            </a:pPr>
            <a:fld id="{B03E7AF7-AD7A-41ED-AF0E-074768F18821}" type="slidenum">
              <a:rPr lang="en-US" altLang="ja-JP" smtClean="0">
                <a:latin typeface="Times New Roman" pitchFamily="18" charset="0"/>
                <a:cs typeface="Times New Roman" pitchFamily="18" charset="0"/>
              </a:rPr>
              <a:pPr>
                <a:defRPr/>
              </a:pPr>
              <a:t>60</a:t>
            </a:fld>
            <a:endParaRPr lang="en-US" altLang="ja-JP" dirty="0">
              <a:latin typeface="Times New Roman" pitchFamily="18" charset="0"/>
              <a:cs typeface="Times New Roman" pitchFamily="18" charset="0"/>
            </a:endParaRPr>
          </a:p>
        </p:txBody>
      </p:sp>
      <p:pic>
        <p:nvPicPr>
          <p:cNvPr id="5" name="図 4"/>
          <p:cNvPicPr>
            <a:picLocks noChangeAspect="1"/>
          </p:cNvPicPr>
          <p:nvPr/>
        </p:nvPicPr>
        <p:blipFill>
          <a:blip r:embed="rId2" cstate="print"/>
          <a:stretch>
            <a:fillRect/>
          </a:stretch>
        </p:blipFill>
        <p:spPr>
          <a:xfrm>
            <a:off x="600772" y="1715816"/>
            <a:ext cx="3935224" cy="2700644"/>
          </a:xfrm>
          <a:prstGeom prst="rect">
            <a:avLst/>
          </a:prstGeom>
        </p:spPr>
      </p:pic>
      <p:sp>
        <p:nvSpPr>
          <p:cNvPr id="7" name="テキスト ボックス 6"/>
          <p:cNvSpPr txBox="1"/>
          <p:nvPr/>
        </p:nvSpPr>
        <p:spPr>
          <a:xfrm>
            <a:off x="467544" y="1124744"/>
            <a:ext cx="4320480" cy="523220"/>
          </a:xfrm>
          <a:prstGeom prst="rect">
            <a:avLst/>
          </a:prstGeom>
          <a:noFill/>
        </p:spPr>
        <p:txBody>
          <a:bodyPr wrap="square" rtlCol="0">
            <a:spAutoFit/>
          </a:bodyPr>
          <a:lstStyle/>
          <a:p>
            <a:pPr marL="342900" indent="-342900">
              <a:buFont typeface="+mj-lt"/>
              <a:buAutoNum type="arabicPeriod" startAt="34"/>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Flowchart, hiển thị tổng thể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Flowchart, nối các activity bằng mũi tên.</a:t>
            </a:r>
            <a:endParaRPr kumimoji="1" lang="ja-JP" altLang="en-US"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8" name="テキスト ボックス 7"/>
          <p:cNvSpPr txBox="1"/>
          <p:nvPr/>
        </p:nvSpPr>
        <p:spPr>
          <a:xfrm>
            <a:off x="5004048" y="1124744"/>
            <a:ext cx="3960440" cy="523220"/>
          </a:xfrm>
          <a:prstGeom prst="rect">
            <a:avLst/>
          </a:prstGeom>
          <a:noFill/>
        </p:spPr>
        <p:txBody>
          <a:bodyPr wrap="square" rtlCol="0">
            <a:spAutoFit/>
          </a:bodyPr>
          <a:lstStyle/>
          <a:p>
            <a:pPr marL="342900" indent="-342900">
              <a:buFont typeface="+mj-lt"/>
              <a:buAutoNum type="arabicPeriod" startAt="35"/>
            </a:pPr>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Kích vào Save, kích vào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Run(F5) để chạy. Nếu hoạt động bình thường là đã hoàn thành.</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grpSp>
        <p:nvGrpSpPr>
          <p:cNvPr id="9" name="グループ化 8"/>
          <p:cNvGrpSpPr/>
          <p:nvPr/>
        </p:nvGrpSpPr>
        <p:grpSpPr>
          <a:xfrm>
            <a:off x="5473415" y="1700808"/>
            <a:ext cx="2410953" cy="1352486"/>
            <a:chOff x="5113375" y="1988840"/>
            <a:chExt cx="2410953" cy="1352486"/>
          </a:xfrm>
        </p:grpSpPr>
        <p:pic>
          <p:nvPicPr>
            <p:cNvPr id="10" name="図 9"/>
            <p:cNvPicPr>
              <a:picLocks noChangeAspect="1"/>
            </p:cNvPicPr>
            <p:nvPr/>
          </p:nvPicPr>
          <p:blipFill>
            <a:blip r:embed="rId3" cstate="print"/>
            <a:stretch>
              <a:fillRect/>
            </a:stretch>
          </p:blipFill>
          <p:spPr>
            <a:xfrm>
              <a:off x="5113375" y="1988840"/>
              <a:ext cx="2410953" cy="1352486"/>
            </a:xfrm>
            <a:prstGeom prst="rect">
              <a:avLst/>
            </a:prstGeom>
          </p:spPr>
        </p:pic>
        <p:sp>
          <p:nvSpPr>
            <p:cNvPr id="11" name="正方形/長方形 10"/>
            <p:cNvSpPr/>
            <p:nvPr/>
          </p:nvSpPr>
          <p:spPr>
            <a:xfrm>
              <a:off x="5448300" y="2543175"/>
              <a:ext cx="352425" cy="552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2" name="正方形/長方形 11"/>
            <p:cNvSpPr/>
            <p:nvPr/>
          </p:nvSpPr>
          <p:spPr>
            <a:xfrm>
              <a:off x="5829300" y="2533650"/>
              <a:ext cx="333375" cy="561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grpSp>
      <p:pic>
        <p:nvPicPr>
          <p:cNvPr id="14" name="図 13"/>
          <p:cNvPicPr>
            <a:picLocks noChangeAspect="1"/>
          </p:cNvPicPr>
          <p:nvPr/>
        </p:nvPicPr>
        <p:blipFill>
          <a:blip r:embed="rId4" cstate="print"/>
          <a:stretch>
            <a:fillRect/>
          </a:stretch>
        </p:blipFill>
        <p:spPr>
          <a:xfrm>
            <a:off x="5508104" y="3933056"/>
            <a:ext cx="1443277" cy="2399357"/>
          </a:xfrm>
          <a:prstGeom prst="rect">
            <a:avLst/>
          </a:prstGeom>
        </p:spPr>
      </p:pic>
      <p:sp>
        <p:nvSpPr>
          <p:cNvPr id="15" name="テキスト ボックス 14"/>
          <p:cNvSpPr txBox="1"/>
          <p:nvPr/>
        </p:nvSpPr>
        <p:spPr>
          <a:xfrm>
            <a:off x="5004048" y="3409836"/>
            <a:ext cx="3456384" cy="523220"/>
          </a:xfrm>
          <a:prstGeom prst="rect">
            <a:avLst/>
          </a:prstGeom>
          <a:noFill/>
        </p:spPr>
        <p:txBody>
          <a:bodyPr wrap="square" rtlCol="0">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Dữ liệu được viết ra:</a:t>
            </a:r>
          </a:p>
          <a:p>
            <a:r>
              <a:rPr kumimoji="1" lang="en-US" altLang="ja-JP" sz="1400" smtClean="0">
                <a:solidFill>
                  <a:srgbClr val="003399"/>
                </a:solidFill>
                <a:latin typeface="Times New Roman" pitchFamily="18" charset="0"/>
                <a:ea typeface="Meiryo UI" panose="020B0604030504040204" pitchFamily="50" charset="-128"/>
                <a:cs typeface="Times New Roman" pitchFamily="18" charset="0"/>
              </a:rPr>
              <a:t>『Danh sách request.xlsx</a:t>
            </a:r>
            <a:r>
              <a:rPr kumimoji="1" lang="en-US" altLang="ja-JP" sz="1400" dirty="0" smtClean="0">
                <a:solidFill>
                  <a:srgbClr val="003399"/>
                </a:solidFill>
                <a:latin typeface="Times New Roman" pitchFamily="18" charset="0"/>
                <a:ea typeface="Meiryo UI" panose="020B0604030504040204" pitchFamily="50" charset="-128"/>
                <a:cs typeface="Times New Roman" pitchFamily="18" charset="0"/>
              </a:rPr>
              <a:t>』</a:t>
            </a:r>
          </a:p>
        </p:txBody>
      </p:sp>
      <p:sp>
        <p:nvSpPr>
          <p:cNvPr id="16" name="正方形/長方形 15"/>
          <p:cNvSpPr/>
          <p:nvPr/>
        </p:nvSpPr>
        <p:spPr>
          <a:xfrm>
            <a:off x="4932040" y="3356992"/>
            <a:ext cx="3509392" cy="3096344"/>
          </a:xfrm>
          <a:prstGeom prst="rect">
            <a:avLst/>
          </a:prstGeom>
          <a:noFill/>
          <a:ln w="1905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Tree>
    <p:extLst>
      <p:ext uri="{BB962C8B-B14F-4D97-AF65-F5344CB8AC3E}">
        <p14:creationId xmlns:p14="http://schemas.microsoft.com/office/powerpoint/2010/main" val="21190604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424738" cy="503386"/>
          </a:xfrm>
        </p:spPr>
        <p:txBody>
          <a:bodyPr/>
          <a:lstStyle/>
          <a:p>
            <a:r>
              <a:rPr lang="en-US" altLang="ja-JP" smtClean="0">
                <a:latin typeface="Times New Roman" pitchFamily="18" charset="0"/>
                <a:ea typeface="Meiryo UI" panose="020B0604030504040204" pitchFamily="50" charset="-128"/>
                <a:cs typeface="Times New Roman" pitchFamily="18" charset="0"/>
              </a:rPr>
              <a:t>6. Tài liệu bổ sung </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Kĩ thuật có thể sử dụng</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4185761"/>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6-2-1. Flow Decision</a:t>
            </a: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Tóm tắt</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Phân nhánh loại điều kiện định nghĩa trong flowchart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eiryo UI" panose="020B0604030504040204" pitchFamily="50" charset="-128"/>
              <a:buChar char="◎"/>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Property</a:t>
            </a: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Activity</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Thiết lập điều kiện đánh giá (Biểu thức trả về True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hoặc False), chia làm trường hợp True và False.</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r>
              <a:rPr lang="en-US" altLang="ja-JP" sz="1400" dirty="0">
                <a:solidFill>
                  <a:srgbClr val="003399"/>
                </a:solidFill>
                <a:latin typeface="Times New Roman" pitchFamily="18" charset="0"/>
                <a:ea typeface="Meiryo UI" panose="020B0604030504040204" pitchFamily="50" charset="-128"/>
                <a:cs typeface="Times New Roman" pitchFamily="18" charset="0"/>
              </a:rPr>
              <a:t>6</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-2-2. If</a:t>
            </a: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Tóm tắt</a:t>
            </a:r>
            <a:br>
              <a:rPr lang="en-US" altLang="ja-JP" sz="1400" smtClean="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activiy kiểu chuỗi thích hợp nhất cho điều kiện phân nhánh đơn giản.</a:t>
            </a:r>
          </a:p>
          <a:p>
            <a:pPr marL="266700" indent="-266700">
              <a:buFont typeface="Meiryo UI" panose="020B0604030504040204" pitchFamily="50" charset="-128"/>
              <a:buChar char="◎"/>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Property</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4" name="図 3"/>
          <p:cNvPicPr>
            <a:picLocks noChangeAspect="1"/>
          </p:cNvPicPr>
          <p:nvPr/>
        </p:nvPicPr>
        <p:blipFill>
          <a:blip r:embed="rId2" cstate="print"/>
          <a:stretch>
            <a:fillRect/>
          </a:stretch>
        </p:blipFill>
        <p:spPr>
          <a:xfrm>
            <a:off x="899592" y="2204864"/>
            <a:ext cx="3133725" cy="1113473"/>
          </a:xfrm>
          <a:prstGeom prst="rect">
            <a:avLst/>
          </a:prstGeom>
        </p:spPr>
      </p:pic>
      <p:pic>
        <p:nvPicPr>
          <p:cNvPr id="5" name="図 4"/>
          <p:cNvPicPr>
            <a:picLocks noChangeAspect="1"/>
          </p:cNvPicPr>
          <p:nvPr/>
        </p:nvPicPr>
        <p:blipFill>
          <a:blip r:embed="rId3" cstate="print"/>
          <a:stretch>
            <a:fillRect/>
          </a:stretch>
        </p:blipFill>
        <p:spPr>
          <a:xfrm>
            <a:off x="4932040" y="1196752"/>
            <a:ext cx="540068" cy="646748"/>
          </a:xfrm>
          <a:prstGeom prst="rect">
            <a:avLst/>
          </a:prstGeom>
        </p:spPr>
      </p:pic>
      <p:sp>
        <p:nvSpPr>
          <p:cNvPr id="7" name="正方形/長方形 6"/>
          <p:cNvSpPr/>
          <p:nvPr/>
        </p:nvSpPr>
        <p:spPr>
          <a:xfrm>
            <a:off x="899592" y="2647011"/>
            <a:ext cx="3153874" cy="241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8" name="テキスト ボックス 7"/>
          <p:cNvSpPr txBox="1"/>
          <p:nvPr/>
        </p:nvSpPr>
        <p:spPr>
          <a:xfrm>
            <a:off x="2531896" y="2396814"/>
            <a:ext cx="1742785" cy="276999"/>
          </a:xfrm>
          <a:prstGeom prst="rect">
            <a:avLst/>
          </a:prstGeom>
          <a:noFill/>
        </p:spPr>
        <p:txBody>
          <a:bodyPr wrap="none" rtlCol="0">
            <a:spAutoFit/>
          </a:bodyPr>
          <a:lstStyle/>
          <a:p>
            <a:r>
              <a:rPr kumimoji="1" lang="en-US" altLang="ja-JP" sz="1200" smtClean="0">
                <a:solidFill>
                  <a:srgbClr val="FF0000"/>
                </a:solidFill>
                <a:latin typeface="Times New Roman" pitchFamily="18" charset="0"/>
                <a:ea typeface="Meiryo UI" panose="020B0604030504040204" pitchFamily="50" charset="-128"/>
                <a:cs typeface="Times New Roman" pitchFamily="18" charset="0"/>
              </a:rPr>
              <a:t>Nhập biểu thức điều kiện</a:t>
            </a:r>
            <a:endParaRPr kumimoji="1"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4" cstate="print"/>
          <a:stretch>
            <a:fillRect/>
          </a:stretch>
        </p:blipFill>
        <p:spPr>
          <a:xfrm>
            <a:off x="849384" y="5219333"/>
            <a:ext cx="3120390" cy="1080135"/>
          </a:xfrm>
          <a:prstGeom prst="rect">
            <a:avLst/>
          </a:prstGeom>
        </p:spPr>
      </p:pic>
      <p:sp>
        <p:nvSpPr>
          <p:cNvPr id="10" name="正方形/長方形 9"/>
          <p:cNvSpPr/>
          <p:nvPr/>
        </p:nvSpPr>
        <p:spPr>
          <a:xfrm>
            <a:off x="907999" y="5930832"/>
            <a:ext cx="3153874" cy="241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itchFamily="18" charset="0"/>
              <a:cs typeface="Times New Roman" pitchFamily="18" charset="0"/>
            </a:endParaRPr>
          </a:p>
        </p:txBody>
      </p:sp>
      <p:sp>
        <p:nvSpPr>
          <p:cNvPr id="11" name="テキスト ボックス 10"/>
          <p:cNvSpPr txBox="1"/>
          <p:nvPr/>
        </p:nvSpPr>
        <p:spPr>
          <a:xfrm>
            <a:off x="2540303" y="5680635"/>
            <a:ext cx="1742785" cy="276999"/>
          </a:xfrm>
          <a:prstGeom prst="rect">
            <a:avLst/>
          </a:prstGeom>
          <a:noFill/>
        </p:spPr>
        <p:txBody>
          <a:bodyPr wrap="none" rtlCol="0">
            <a:spAutoFit/>
          </a:bodyPr>
          <a:lstStyle/>
          <a:p>
            <a:r>
              <a:rPr lang="en-US" altLang="ja-JP" sz="1200" smtClean="0">
                <a:solidFill>
                  <a:srgbClr val="FF0000"/>
                </a:solidFill>
                <a:latin typeface="Times New Roman" pitchFamily="18" charset="0"/>
                <a:ea typeface="Meiryo UI" panose="020B0604030504040204" pitchFamily="50" charset="-128"/>
                <a:cs typeface="Times New Roman" pitchFamily="18" charset="0"/>
              </a:rPr>
              <a:t>Nhập biểu thức điều kiện</a:t>
            </a:r>
            <a:endParaRPr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9806504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9361040" cy="503386"/>
          </a:xfrm>
        </p:spPr>
        <p:txBody>
          <a:bodyPr/>
          <a:lstStyle/>
          <a:p>
            <a:r>
              <a:rPr lang="en-US" altLang="ja-JP" smtClean="0">
                <a:latin typeface="Times New Roman" pitchFamily="18" charset="0"/>
                <a:ea typeface="Meiryo UI" panose="020B0604030504040204" pitchFamily="50" charset="-128"/>
                <a:cs typeface="Times New Roman" pitchFamily="18" charset="0"/>
              </a:rPr>
              <a:t>6. Tài liệu bổ sung 1</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 Kĩ thuật có thể sử dụng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5909310"/>
          </a:xfrm>
          <a:prstGeom prst="rect">
            <a:avLst/>
          </a:prstGeom>
        </p:spPr>
        <p:txBody>
          <a:bodyPr wrap="square">
            <a:spAutoFit/>
          </a:bodyPr>
          <a:lstStyle/>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Activity</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6-2-3</a:t>
            </a:r>
            <a:r>
              <a:rPr lang="en-US" altLang="ja-JP" sz="1400" smtClean="0">
                <a:solidFill>
                  <a:srgbClr val="003399"/>
                </a:solidFill>
                <a:latin typeface="Times New Roman" pitchFamily="18" charset="0"/>
                <a:ea typeface="Meiryo UI" panose="020B0604030504040204" pitchFamily="50" charset="-128"/>
                <a:cs typeface="Times New Roman" pitchFamily="18" charset="0"/>
              </a:rPr>
              <a:t>.</a:t>
            </a:r>
            <a:r>
              <a:rPr lang="ja-JP" altLang="en-US" sz="140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Thay thế vào biếns</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dirty="0">
                <a:solidFill>
                  <a:srgbClr val="003399"/>
                </a:solidFill>
                <a:latin typeface="Times New Roman" pitchFamily="18" charset="0"/>
                <a:ea typeface="Meiryo UI" panose="020B0604030504040204" pitchFamily="50" charset="-128"/>
                <a:cs typeface="Times New Roman" pitchFamily="18" charset="0"/>
              </a:rPr>
              <a:t>Assign</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activity thay giá trị vào biến. Dù thiết lập như là giá trị khởi tạo của bị thì cũng có thể tiến hành tương tự. Tuy nhiên, activity này khác tiện trong trường hợp muốn tổng hợp, sắp sếp dữ liệu trong actvity. Ngoài ra, còn có thể sử dụng trong trường hợp muốn thay đổi giá trị của biến trong quá trình thực hiện.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eiryo UI" panose="020B0604030504040204" pitchFamily="50" charset="-128"/>
              <a:buChar char="◎"/>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Properties</a:t>
            </a: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r>
              <a:rPr lang="en-US" altLang="ja-JP" sz="1400" dirty="0">
                <a:solidFill>
                  <a:srgbClr val="003399"/>
                </a:solidFill>
                <a:latin typeface="Times New Roman" pitchFamily="18" charset="0"/>
                <a:ea typeface="Meiryo UI" panose="020B0604030504040204" pitchFamily="50" charset="-128"/>
                <a:cs typeface="Times New Roman" pitchFamily="18" charset="0"/>
              </a:rPr>
              <a:t/>
            </a:r>
            <a:br>
              <a:rPr lang="en-US" altLang="ja-JP" sz="1400" dirty="0">
                <a:solidFill>
                  <a:srgbClr val="003399"/>
                </a:solidFill>
                <a:latin typeface="Times New Roman" pitchFamily="18" charset="0"/>
                <a:ea typeface="Meiryo UI" panose="020B0604030504040204" pitchFamily="50" charset="-128"/>
                <a:cs typeface="Times New Roman" pitchFamily="18" charset="0"/>
              </a:rPr>
            </a:b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Activity</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9" name="図 8"/>
          <p:cNvPicPr>
            <a:picLocks noChangeAspect="1"/>
          </p:cNvPicPr>
          <p:nvPr/>
        </p:nvPicPr>
        <p:blipFill>
          <a:blip r:embed="rId2" cstate="print"/>
          <a:stretch>
            <a:fillRect/>
          </a:stretch>
        </p:blipFill>
        <p:spPr>
          <a:xfrm>
            <a:off x="899592" y="1340768"/>
            <a:ext cx="3140393" cy="1453515"/>
          </a:xfrm>
          <a:prstGeom prst="rect">
            <a:avLst/>
          </a:prstGeom>
        </p:spPr>
      </p:pic>
      <p:sp>
        <p:nvSpPr>
          <p:cNvPr id="10" name="テキスト ボックス 9"/>
          <p:cNvSpPr txBox="1"/>
          <p:nvPr/>
        </p:nvSpPr>
        <p:spPr>
          <a:xfrm>
            <a:off x="1794362" y="1664763"/>
            <a:ext cx="1742785" cy="276999"/>
          </a:xfrm>
          <a:prstGeom prst="rect">
            <a:avLst/>
          </a:prstGeom>
          <a:noFill/>
        </p:spPr>
        <p:txBody>
          <a:bodyPr wrap="none" rtlCol="0">
            <a:spAutoFit/>
          </a:bodyPr>
          <a:lstStyle/>
          <a:p>
            <a:r>
              <a:rPr lang="vi-VN" altLang="ja-JP" sz="1200" smtClean="0">
                <a:solidFill>
                  <a:srgbClr val="003399"/>
                </a:solidFill>
                <a:latin typeface="Times New Roman" pitchFamily="18" charset="0"/>
                <a:ea typeface="Meiryo UI" panose="020B0604030504040204" pitchFamily="50" charset="-128"/>
                <a:cs typeface="Times New Roman" pitchFamily="18" charset="0"/>
              </a:rPr>
              <a:t>Nhập biểu thức điều kiện</a:t>
            </a:r>
          </a:p>
        </p:txBody>
      </p:sp>
      <p:sp>
        <p:nvSpPr>
          <p:cNvPr id="11" name="テキスト ボックス 10"/>
          <p:cNvSpPr txBox="1"/>
          <p:nvPr/>
        </p:nvSpPr>
        <p:spPr>
          <a:xfrm>
            <a:off x="1035165" y="2311427"/>
            <a:ext cx="1376595" cy="276999"/>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Trạng thái khi True</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2" name="テキスト ボックス 11"/>
          <p:cNvSpPr txBox="1"/>
          <p:nvPr/>
        </p:nvSpPr>
        <p:spPr>
          <a:xfrm>
            <a:off x="2483768" y="2348880"/>
            <a:ext cx="1384738" cy="276999"/>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Trạng thái thi False</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13" name="図 12"/>
          <p:cNvPicPr>
            <a:picLocks noChangeAspect="1"/>
          </p:cNvPicPr>
          <p:nvPr/>
        </p:nvPicPr>
        <p:blipFill>
          <a:blip r:embed="rId3" cstate="print"/>
          <a:stretch>
            <a:fillRect/>
          </a:stretch>
        </p:blipFill>
        <p:spPr>
          <a:xfrm>
            <a:off x="912927" y="5989465"/>
            <a:ext cx="1660208" cy="440055"/>
          </a:xfrm>
          <a:prstGeom prst="rect">
            <a:avLst/>
          </a:prstGeom>
        </p:spPr>
      </p:pic>
      <p:pic>
        <p:nvPicPr>
          <p:cNvPr id="14" name="図 13"/>
          <p:cNvPicPr>
            <a:picLocks noChangeAspect="1"/>
          </p:cNvPicPr>
          <p:nvPr/>
        </p:nvPicPr>
        <p:blipFill>
          <a:blip r:embed="rId4" cstate="print"/>
          <a:stretch>
            <a:fillRect/>
          </a:stretch>
        </p:blipFill>
        <p:spPr>
          <a:xfrm>
            <a:off x="912927" y="4317071"/>
            <a:ext cx="3127058" cy="1266825"/>
          </a:xfrm>
          <a:prstGeom prst="rect">
            <a:avLst/>
          </a:prstGeom>
        </p:spPr>
      </p:pic>
      <p:sp>
        <p:nvSpPr>
          <p:cNvPr id="15" name="テキスト ボックス 14"/>
          <p:cNvSpPr txBox="1"/>
          <p:nvPr/>
        </p:nvSpPr>
        <p:spPr>
          <a:xfrm>
            <a:off x="1649247" y="6401247"/>
            <a:ext cx="1125629" cy="276999"/>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Giá trị thiết lập</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6" name="テキスト ボックス 15"/>
          <p:cNvSpPr txBox="1"/>
          <p:nvPr/>
        </p:nvSpPr>
        <p:spPr>
          <a:xfrm>
            <a:off x="4039985" y="4755545"/>
            <a:ext cx="1420582" cy="276999"/>
          </a:xfrm>
          <a:prstGeom prst="rect">
            <a:avLst/>
          </a:prstGeom>
          <a:noFill/>
        </p:spPr>
        <p:txBody>
          <a:bodyPr wrap="none" rtlCol="0">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Tên hiển thị dễ hiểu</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7" name="テキスト ボックス 16"/>
          <p:cNvSpPr txBox="1"/>
          <p:nvPr/>
        </p:nvSpPr>
        <p:spPr>
          <a:xfrm>
            <a:off x="4039985" y="5170573"/>
            <a:ext cx="2210862" cy="461665"/>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Biến</a:t>
            </a:r>
            <a:endParaRPr kumimoji="1"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200" smtClean="0">
                <a:solidFill>
                  <a:srgbClr val="003399"/>
                </a:solidFill>
                <a:latin typeface="Times New Roman" pitchFamily="18" charset="0"/>
                <a:ea typeface="Meiryo UI" panose="020B0604030504040204" pitchFamily="50" charset="-128"/>
                <a:cs typeface="Times New Roman" pitchFamily="18" charset="0"/>
              </a:rPr>
              <a:t>Giá trị thay thế</a:t>
            </a:r>
            <a:r>
              <a:rPr lang="ja-JP" altLang="en-US" sz="1200" smtClean="0">
                <a:solidFill>
                  <a:srgbClr val="003399"/>
                </a:solidFill>
                <a:latin typeface="Times New Roman" pitchFamily="18" charset="0"/>
                <a:ea typeface="Meiryo UI" panose="020B0604030504040204" pitchFamily="50" charset="-128"/>
                <a:cs typeface="Times New Roman" pitchFamily="18" charset="0"/>
              </a:rPr>
              <a:t>（</a:t>
            </a:r>
            <a:r>
              <a:rPr lang="en-US" altLang="ja-JP" sz="1200" smtClean="0">
                <a:solidFill>
                  <a:srgbClr val="003399"/>
                </a:solidFill>
                <a:latin typeface="Times New Roman" pitchFamily="18" charset="0"/>
                <a:ea typeface="Meiryo UI" panose="020B0604030504040204" pitchFamily="50" charset="-128"/>
                <a:cs typeface="Times New Roman" pitchFamily="18" charset="0"/>
              </a:rPr>
              <a:t>Biến cũng OK)</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18" name="テキスト ボックス 17"/>
          <p:cNvSpPr txBox="1"/>
          <p:nvPr/>
        </p:nvSpPr>
        <p:spPr>
          <a:xfrm>
            <a:off x="1108195" y="6372973"/>
            <a:ext cx="476412" cy="276999"/>
          </a:xfrm>
          <a:prstGeom prst="rect">
            <a:avLst/>
          </a:prstGeom>
          <a:noFill/>
        </p:spPr>
        <p:txBody>
          <a:bodyPr wrap="none" rtlCol="0">
            <a:spAutoFit/>
          </a:bodyPr>
          <a:lstStyle/>
          <a:p>
            <a:r>
              <a:rPr kumimoji="1" lang="en-US" altLang="ja-JP" sz="1200" smtClean="0">
                <a:solidFill>
                  <a:srgbClr val="003399"/>
                </a:solidFill>
                <a:latin typeface="Times New Roman" pitchFamily="18" charset="0"/>
                <a:ea typeface="Meiryo UI" panose="020B0604030504040204" pitchFamily="50" charset="-128"/>
                <a:cs typeface="Times New Roman" pitchFamily="18" charset="0"/>
              </a:rPr>
              <a:t>Biến</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6338152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r>
              <a:rPr lang="en-US" altLang="ja-JP" smtClean="0">
                <a:latin typeface="Times New Roman" pitchFamily="18" charset="0"/>
                <a:ea typeface="Meiryo UI" panose="020B0604030504040204" pitchFamily="50" charset="-128"/>
                <a:cs typeface="Times New Roman" pitchFamily="18" charset="0"/>
              </a:rPr>
              <a:t>6. Tài liệu bổ sung 1</a:t>
            </a:r>
            <a:r>
              <a:rPr lang="ja-JP" altLang="en-US">
                <a:latin typeface="Times New Roman" pitchFamily="18" charset="0"/>
                <a:ea typeface="Meiryo UI" panose="020B0604030504040204" pitchFamily="50" charset="-128"/>
                <a:cs typeface="Times New Roman" pitchFamily="18" charset="0"/>
              </a:rPr>
              <a:t>　</a:t>
            </a:r>
            <a:r>
              <a:rPr lang="en-US" altLang="ja-JP" smtClean="0">
                <a:latin typeface="Times New Roman" pitchFamily="18" charset="0"/>
                <a:ea typeface="Meiryo UI" panose="020B0604030504040204" pitchFamily="50" charset="-128"/>
                <a:cs typeface="Times New Roman" pitchFamily="18" charset="0"/>
              </a:rPr>
              <a:t> Kĩ thuật có thể sử dụng (Tiếp)</a:t>
            </a:r>
            <a:endParaRPr lang="ja-JP" altLang="en-US" dirty="0">
              <a:latin typeface="Times New Roman" pitchFamily="18" charset="0"/>
              <a:ea typeface="Meiryo UI" panose="020B0604030504040204" pitchFamily="50" charset="-128"/>
              <a:cs typeface="Times New Roman" pitchFamily="18" charset="0"/>
            </a:endParaRPr>
          </a:p>
        </p:txBody>
      </p:sp>
      <p:sp>
        <p:nvSpPr>
          <p:cNvPr id="6" name="正方形/長方形 5"/>
          <p:cNvSpPr/>
          <p:nvPr/>
        </p:nvSpPr>
        <p:spPr>
          <a:xfrm>
            <a:off x="539750" y="1033572"/>
            <a:ext cx="8064698" cy="3108543"/>
          </a:xfrm>
          <a:prstGeom prst="rect">
            <a:avLst/>
          </a:prstGeom>
        </p:spPr>
        <p:txBody>
          <a:bodyPr wrap="square">
            <a:spAutoFit/>
          </a:bodyPr>
          <a:lstStyle/>
          <a:p>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6-2-4</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Điều khiển lặp lại</a:t>
            </a:r>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smtClean="0">
                <a:solidFill>
                  <a:srgbClr val="003399"/>
                </a:solidFill>
                <a:latin typeface="Times New Roman" pitchFamily="18" charset="0"/>
                <a:ea typeface="Meiryo UI" panose="020B0604030504040204" pitchFamily="50" charset="-128"/>
                <a:cs typeface="Times New Roman" pitchFamily="18" charset="0"/>
              </a:rPr>
              <a:t>Trả lại activity</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Là phương pháp đưa activity ở flowchart về và nối tiếp activity phía sau. Có thể dễ dàng điều khiển bằng mũi tên.</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eiryo UI" panose="020B0604030504040204" pitchFamily="50" charset="-128"/>
              <a:buChar char="◎"/>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dirty="0">
                <a:solidFill>
                  <a:srgbClr val="003399"/>
                </a:solidFill>
                <a:latin typeface="Times New Roman" pitchFamily="18" charset="0"/>
                <a:ea typeface="Meiryo UI" panose="020B0604030504040204" pitchFamily="50" charset="-128"/>
                <a:cs typeface="Times New Roman" pitchFamily="18" charset="0"/>
              </a:rPr>
              <a:t>Do While</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Khá giống với việc đưa activity ở flowchart quay lại phía sau nhưng đặt câu điều kiện trước khi lặp lại. Nếu kết quả là True thì tiến hành lặp lại.</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66700" indent="-266700">
              <a:buFont typeface="Meiryo UI" panose="020B0604030504040204" pitchFamily="50" charset="-128"/>
              <a:buChar char="◎"/>
            </a:pP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pPr marL="285750" indent="-285750">
              <a:buFont typeface="Wingdings" panose="05000000000000000000" pitchFamily="2" charset="2"/>
              <a:buChar char="u"/>
            </a:pPr>
            <a:r>
              <a:rPr lang="en-US" altLang="ja-JP" sz="1400" dirty="0">
                <a:solidFill>
                  <a:srgbClr val="003399"/>
                </a:solidFill>
                <a:latin typeface="Times New Roman" pitchFamily="18" charset="0"/>
                <a:ea typeface="Meiryo UI" panose="020B0604030504040204" pitchFamily="50" charset="-128"/>
                <a:cs typeface="Times New Roman" pitchFamily="18" charset="0"/>
              </a:rPr>
              <a:t>For Each</a:t>
            </a:r>
            <a:r>
              <a:rPr lang="en-US" altLang="ja-JP" sz="1400">
                <a:solidFill>
                  <a:srgbClr val="003399"/>
                </a:solidFill>
                <a:latin typeface="Times New Roman" pitchFamily="18" charset="0"/>
                <a:ea typeface="Meiryo UI" panose="020B0604030504040204" pitchFamily="50" charset="-128"/>
                <a:cs typeface="Times New Roman" pitchFamily="18" charset="0"/>
              </a:rPr>
              <a:t/>
            </a:r>
            <a:br>
              <a:rPr lang="en-US" altLang="ja-JP" sz="1400">
                <a:solidFill>
                  <a:srgbClr val="003399"/>
                </a:solidFill>
                <a:latin typeface="Times New Roman" pitchFamily="18" charset="0"/>
                <a:ea typeface="Meiryo UI" panose="020B0604030504040204" pitchFamily="50" charset="-128"/>
                <a:cs typeface="Times New Roman" pitchFamily="18" charset="0"/>
              </a:rPr>
            </a:br>
            <a:r>
              <a:rPr lang="en-US" altLang="ja-JP" sz="1400" smtClean="0">
                <a:solidFill>
                  <a:srgbClr val="003399"/>
                </a:solidFill>
                <a:latin typeface="Times New Roman" pitchFamily="18" charset="0"/>
                <a:ea typeface="Meiryo UI" panose="020B0604030504040204" pitchFamily="50" charset="-128"/>
                <a:cs typeface="Times New Roman" pitchFamily="18" charset="0"/>
              </a:rPr>
              <a:t>Nhận các biến có khả năng lặp lại như mảng chứa nhiều yếu tố rồi tiến hành xử lý từng yếu tố một. Sử dụng trong trường hợp muốn lấy dữ liệu excel và xử lý từng hàng một.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a:p>
            <a:endParaRPr lang="ja-JP" altLang="en-US" sz="1400" dirty="0">
              <a:solidFill>
                <a:srgbClr val="003399"/>
              </a:solidFill>
              <a:latin typeface="Times New Roman" pitchFamily="18" charset="0"/>
              <a:ea typeface="Meiryo UI" panose="020B0604030504040204" pitchFamily="50" charset="-128"/>
              <a:cs typeface="Times New Roman" pitchFamily="18" charset="0"/>
            </a:endParaRPr>
          </a:p>
          <a:p>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320331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1-1</a:t>
            </a:r>
            <a:r>
              <a:rPr lang="en-US" altLang="ja-JP" smtClean="0">
                <a:latin typeface="Times New Roman" pitchFamily="18" charset="0"/>
                <a:ea typeface="Meiryo UI" pitchFamily="50" charset="-128"/>
                <a:cs typeface="Times New Roman" pitchFamily="18" charset="0"/>
              </a:rPr>
              <a:t>. </a:t>
            </a:r>
            <a:r>
              <a:rPr lang="vi-VN" altLang="ja-JP" smtClean="0">
                <a:latin typeface="Times New Roman" pitchFamily="18" charset="0"/>
                <a:ea typeface="Meiryo UI" pitchFamily="50" charset="-128"/>
                <a:cs typeface="Times New Roman" pitchFamily="18" charset="0"/>
              </a:rPr>
              <a:t>Tạo automation</a:t>
            </a:r>
            <a:r>
              <a:rPr lang="en-US" altLang="ja-JP" smtClean="0">
                <a:latin typeface="Times New Roman" pitchFamily="18" charset="0"/>
                <a:ea typeface="Meiryo UI" pitchFamily="50" charset="-128"/>
                <a:cs typeface="Times New Roman" pitchFamily="18" charset="0"/>
              </a:rPr>
              <a:t> </a:t>
            </a:r>
            <a:r>
              <a:rPr lang="vi-VN" altLang="ja-JP" smtClean="0">
                <a:latin typeface="Times New Roman" pitchFamily="18" charset="0"/>
                <a:ea typeface="Meiryo UI" pitchFamily="50" charset="-128"/>
                <a:cs typeface="Times New Roman" pitchFamily="18" charset="0"/>
              </a:rPr>
              <a:t>dựa trên record</a:t>
            </a:r>
            <a:endParaRPr lang="ja-JP" altLang="ja-JP" dirty="0" smtClean="0">
              <a:latin typeface="Times New Roman" pitchFamily="18" charset="0"/>
              <a:ea typeface="Meiryo UI" pitchFamily="50" charset="-128"/>
              <a:cs typeface="Times New Roman" pitchFamily="18" charset="0"/>
            </a:endParaRPr>
          </a:p>
        </p:txBody>
      </p:sp>
      <p:sp>
        <p:nvSpPr>
          <p:cNvPr id="23" name="U ターン矢印 22"/>
          <p:cNvSpPr/>
          <p:nvPr/>
        </p:nvSpPr>
        <p:spPr bwMode="auto">
          <a:xfrm rot="5400000">
            <a:off x="6205397" y="3082977"/>
            <a:ext cx="2519905" cy="757789"/>
          </a:xfrm>
          <a:prstGeom prst="uturnArrow">
            <a:avLst>
              <a:gd name="adj1" fmla="val 25483"/>
              <a:gd name="adj2" fmla="val 25000"/>
              <a:gd name="adj3" fmla="val 32591"/>
              <a:gd name="adj4" fmla="val 5048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6" name="下矢印 75"/>
          <p:cNvSpPr/>
          <p:nvPr/>
        </p:nvSpPr>
        <p:spPr bwMode="auto">
          <a:xfrm rot="16200000">
            <a:off x="3567780" y="1914009"/>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24" name="図 23"/>
          <p:cNvPicPr>
            <a:picLocks noChangeAspect="1"/>
          </p:cNvPicPr>
          <p:nvPr/>
        </p:nvPicPr>
        <p:blipFill>
          <a:blip r:embed="rId2" cstate="print"/>
          <a:stretch>
            <a:fillRect/>
          </a:stretch>
        </p:blipFill>
        <p:spPr>
          <a:xfrm>
            <a:off x="941128" y="1643444"/>
            <a:ext cx="1626870" cy="1260158"/>
          </a:xfrm>
          <a:prstGeom prst="rect">
            <a:avLst/>
          </a:prstGeom>
        </p:spPr>
      </p:pic>
      <p:sp>
        <p:nvSpPr>
          <p:cNvPr id="25" name="正方形/長方形 24"/>
          <p:cNvSpPr/>
          <p:nvPr/>
        </p:nvSpPr>
        <p:spPr>
          <a:xfrm>
            <a:off x="620601" y="1181779"/>
            <a:ext cx="3191899" cy="523220"/>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5-8.Nối flow "Start" và "sequence"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Bằng thao tác chuột (Kéo và thả)</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26" name="正方形/長方形 25"/>
          <p:cNvSpPr/>
          <p:nvPr/>
        </p:nvSpPr>
        <p:spPr bwMode="auto">
          <a:xfrm>
            <a:off x="1914754" y="2122724"/>
            <a:ext cx="168796" cy="14695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7" name="正方形/長方形 26"/>
          <p:cNvSpPr/>
          <p:nvPr/>
        </p:nvSpPr>
        <p:spPr bwMode="auto">
          <a:xfrm>
            <a:off x="1553276" y="2423100"/>
            <a:ext cx="168796" cy="14695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28" name="正方形/長方形 27"/>
          <p:cNvSpPr/>
          <p:nvPr/>
        </p:nvSpPr>
        <p:spPr>
          <a:xfrm>
            <a:off x="2054484" y="2030558"/>
            <a:ext cx="710451" cy="276999"/>
          </a:xfrm>
          <a:prstGeom prst="rect">
            <a:avLst/>
          </a:prstGeom>
        </p:spPr>
        <p:txBody>
          <a:bodyPr wrap="none">
            <a:spAutoFit/>
          </a:bodyPr>
          <a:lstStyle/>
          <a:p>
            <a:r>
              <a:rPr lang="ja-JP" altLang="en-US" sz="1200" smtClean="0">
                <a:solidFill>
                  <a:srgbClr val="FF0000"/>
                </a:solidFill>
                <a:latin typeface="Times New Roman" pitchFamily="18" charset="0"/>
                <a:ea typeface="Meiryo UI" panose="020B0604030504040204" pitchFamily="50" charset="-128"/>
                <a:cs typeface="Times New Roman" pitchFamily="18" charset="0"/>
              </a:rPr>
              <a:t>① </a:t>
            </a:r>
            <a:r>
              <a:rPr lang="en-US" altLang="ja-JP" sz="1200" smtClean="0">
                <a:solidFill>
                  <a:srgbClr val="FF0000"/>
                </a:solidFill>
                <a:latin typeface="Times New Roman" pitchFamily="18" charset="0"/>
                <a:ea typeface="Meiryo UI" panose="020B0604030504040204" pitchFamily="50" charset="-128"/>
                <a:cs typeface="Times New Roman" pitchFamily="18" charset="0"/>
              </a:rPr>
              <a:t>Chọn</a:t>
            </a:r>
            <a:endParaRPr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
        <p:nvSpPr>
          <p:cNvPr id="29" name="正方形/長方形 28"/>
          <p:cNvSpPr/>
          <p:nvPr/>
        </p:nvSpPr>
        <p:spPr>
          <a:xfrm>
            <a:off x="1707932" y="2345434"/>
            <a:ext cx="1045479" cy="276999"/>
          </a:xfrm>
          <a:prstGeom prst="rect">
            <a:avLst/>
          </a:prstGeom>
        </p:spPr>
        <p:txBody>
          <a:bodyPr wrap="none">
            <a:spAutoFit/>
          </a:bodyPr>
          <a:lstStyle/>
          <a:p>
            <a:r>
              <a:rPr lang="ja-JP" altLang="en-US" sz="1200" smtClean="0">
                <a:solidFill>
                  <a:srgbClr val="FF0000"/>
                </a:solidFill>
                <a:latin typeface="Times New Roman" pitchFamily="18" charset="0"/>
                <a:ea typeface="Meiryo UI" panose="020B0604030504040204" pitchFamily="50" charset="-128"/>
                <a:cs typeface="Times New Roman" pitchFamily="18" charset="0"/>
              </a:rPr>
              <a:t>② </a:t>
            </a:r>
            <a:r>
              <a:rPr lang="en-US" altLang="ja-JP" sz="1200" smtClean="0">
                <a:solidFill>
                  <a:srgbClr val="FF0000"/>
                </a:solidFill>
                <a:latin typeface="Times New Roman" pitchFamily="18" charset="0"/>
                <a:ea typeface="Meiryo UI" panose="020B0604030504040204" pitchFamily="50" charset="-128"/>
                <a:cs typeface="Times New Roman" pitchFamily="18" charset="0"/>
              </a:rPr>
              <a:t>Kéo và thả</a:t>
            </a:r>
            <a:endParaRPr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sp>
        <p:nvSpPr>
          <p:cNvPr id="31" name="正方形/長方形 30"/>
          <p:cNvSpPr/>
          <p:nvPr/>
        </p:nvSpPr>
        <p:spPr>
          <a:xfrm>
            <a:off x="4315106" y="1181779"/>
            <a:ext cx="2880212" cy="307777"/>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5-9. Nhấn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SAVE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lưu project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32" name="図 31"/>
          <p:cNvPicPr>
            <a:picLocks noChangeAspect="1"/>
          </p:cNvPicPr>
          <p:nvPr/>
        </p:nvPicPr>
        <p:blipFill>
          <a:blip r:embed="rId3" cstate="print"/>
          <a:stretch>
            <a:fillRect/>
          </a:stretch>
        </p:blipFill>
        <p:spPr>
          <a:xfrm>
            <a:off x="4603669" y="1643444"/>
            <a:ext cx="2040255" cy="1506855"/>
          </a:xfrm>
          <a:prstGeom prst="rect">
            <a:avLst/>
          </a:prstGeom>
        </p:spPr>
      </p:pic>
      <p:sp>
        <p:nvSpPr>
          <p:cNvPr id="33" name="正方形/長方形 32"/>
          <p:cNvSpPr/>
          <p:nvPr/>
        </p:nvSpPr>
        <p:spPr bwMode="auto">
          <a:xfrm>
            <a:off x="4874806" y="2060328"/>
            <a:ext cx="268694" cy="44610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5" name="正方形/長方形 34"/>
          <p:cNvSpPr/>
          <p:nvPr/>
        </p:nvSpPr>
        <p:spPr>
          <a:xfrm>
            <a:off x="4315106" y="3573016"/>
            <a:ext cx="3284874" cy="523220"/>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6. Thực hiện tự động hóa</a:t>
            </a: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6-1. Nhấn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RUN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để tiến hành xử lý</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37" name="図 36"/>
          <p:cNvPicPr>
            <a:picLocks noChangeAspect="1"/>
          </p:cNvPicPr>
          <p:nvPr/>
        </p:nvPicPr>
        <p:blipFill>
          <a:blip r:embed="rId3" cstate="print"/>
          <a:stretch>
            <a:fillRect/>
          </a:stretch>
        </p:blipFill>
        <p:spPr>
          <a:xfrm>
            <a:off x="4627807" y="4068914"/>
            <a:ext cx="2040255" cy="1506855"/>
          </a:xfrm>
          <a:prstGeom prst="rect">
            <a:avLst/>
          </a:prstGeom>
        </p:spPr>
      </p:pic>
      <p:sp>
        <p:nvSpPr>
          <p:cNvPr id="40" name="正方形/長方形 39"/>
          <p:cNvSpPr/>
          <p:nvPr/>
        </p:nvSpPr>
        <p:spPr bwMode="auto">
          <a:xfrm>
            <a:off x="5174762" y="4483332"/>
            <a:ext cx="262652" cy="504552"/>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1" name="正方形/長方形 40"/>
          <p:cNvSpPr/>
          <p:nvPr/>
        </p:nvSpPr>
        <p:spPr>
          <a:xfrm>
            <a:off x="539552" y="5805264"/>
            <a:ext cx="4810932" cy="523220"/>
          </a:xfrm>
          <a:prstGeom prst="rect">
            <a:avLst/>
          </a:prstGeom>
        </p:spPr>
        <p:txBody>
          <a:bodyPr wrap="non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Đến đây là đã hoàn thành việc tạo automation dưa trên record.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Các bạn có thể thực hiện trơn tru từ Bước 1 đến </a:t>
            </a:r>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6-1 chưa?</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170800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1-2</a:t>
            </a:r>
            <a:r>
              <a:rPr lang="en-US" altLang="ja-JP" smtClean="0">
                <a:latin typeface="Times New Roman" pitchFamily="18" charset="0"/>
                <a:ea typeface="Meiryo UI" pitchFamily="50" charset="-128"/>
                <a:cs typeface="Times New Roman" pitchFamily="18" charset="0"/>
              </a:rPr>
              <a:t>. Chỉnh sửa automation</a:t>
            </a:r>
            <a:endParaRPr lang="ja-JP" altLang="ja-JP" dirty="0" smtClean="0">
              <a:latin typeface="Times New Roman" pitchFamily="18" charset="0"/>
              <a:ea typeface="Meiryo UI" pitchFamily="50" charset="-128"/>
              <a:cs typeface="Times New Roman" pitchFamily="18" charset="0"/>
            </a:endParaRPr>
          </a:p>
        </p:txBody>
      </p:sp>
      <p:sp>
        <p:nvSpPr>
          <p:cNvPr id="18" name="正方形/長方形 17"/>
          <p:cNvSpPr/>
          <p:nvPr/>
        </p:nvSpPr>
        <p:spPr>
          <a:xfrm>
            <a:off x="564071" y="1296269"/>
            <a:ext cx="2690989" cy="523220"/>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1. Chuẩn bị</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Mở trang GCIP</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sp>
        <p:nvSpPr>
          <p:cNvPr id="19" name="正方形/長方形 18"/>
          <p:cNvSpPr/>
          <p:nvPr/>
        </p:nvSpPr>
        <p:spPr>
          <a:xfrm>
            <a:off x="4122124" y="1313916"/>
            <a:ext cx="2279791" cy="738664"/>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 Tải UiPath- Project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2-1. Khởi động UiPath</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2-2. Chọn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a:solidFill>
                  <a:srgbClr val="003399"/>
                </a:solidFill>
                <a:latin typeface="Times New Roman" pitchFamily="18" charset="0"/>
                <a:ea typeface="Meiryo UI" panose="020B0604030504040204" pitchFamily="50" charset="-128"/>
                <a:cs typeface="Times New Roman" pitchFamily="18" charset="0"/>
              </a:rPr>
              <a:t>start</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20" name="図 19"/>
          <p:cNvPicPr>
            <a:picLocks/>
          </p:cNvPicPr>
          <p:nvPr/>
        </p:nvPicPr>
        <p:blipFill>
          <a:blip r:embed="rId2" cstate="print"/>
          <a:stretch>
            <a:fillRect/>
          </a:stretch>
        </p:blipFill>
        <p:spPr>
          <a:xfrm>
            <a:off x="4189348" y="1988840"/>
            <a:ext cx="2846070" cy="1937385"/>
          </a:xfrm>
          <a:prstGeom prst="rect">
            <a:avLst/>
          </a:prstGeom>
          <a:ln>
            <a:solidFill>
              <a:schemeClr val="tx2"/>
            </a:solidFill>
          </a:ln>
        </p:spPr>
      </p:pic>
      <p:pic>
        <p:nvPicPr>
          <p:cNvPr id="34" name="図 33"/>
          <p:cNvPicPr>
            <a:picLocks/>
          </p:cNvPicPr>
          <p:nvPr/>
        </p:nvPicPr>
        <p:blipFill>
          <a:blip r:embed="rId3" cstate="print"/>
          <a:stretch>
            <a:fillRect/>
          </a:stretch>
        </p:blipFill>
        <p:spPr>
          <a:xfrm>
            <a:off x="4126483" y="4432406"/>
            <a:ext cx="2908935" cy="2371725"/>
          </a:xfrm>
          <a:prstGeom prst="rect">
            <a:avLst/>
          </a:prstGeom>
        </p:spPr>
      </p:pic>
      <p:sp>
        <p:nvSpPr>
          <p:cNvPr id="38" name="正方形/長方形 37"/>
          <p:cNvSpPr/>
          <p:nvPr/>
        </p:nvSpPr>
        <p:spPr bwMode="auto">
          <a:xfrm>
            <a:off x="5142387" y="5261197"/>
            <a:ext cx="1941502" cy="196907"/>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9" name="正方形/長方形 38"/>
          <p:cNvSpPr/>
          <p:nvPr/>
        </p:nvSpPr>
        <p:spPr bwMode="auto">
          <a:xfrm>
            <a:off x="6462331" y="6570828"/>
            <a:ext cx="572572" cy="242548"/>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41" name="カギ線コネクタ 40"/>
          <p:cNvCxnSpPr>
            <a:stCxn id="38" idx="2"/>
            <a:endCxn id="39" idx="0"/>
          </p:cNvCxnSpPr>
          <p:nvPr/>
        </p:nvCxnSpPr>
        <p:spPr>
          <a:xfrm rot="16200000" flipH="1">
            <a:off x="5874515" y="5696726"/>
            <a:ext cx="1112724" cy="635479"/>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3829409" y="3933056"/>
            <a:ext cx="4711341" cy="523220"/>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3. Tải UiPath- Project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3-1. Chọn file project, ấn nút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Mở</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43" name="図 42"/>
          <p:cNvPicPr>
            <a:picLocks/>
          </p:cNvPicPr>
          <p:nvPr/>
        </p:nvPicPr>
        <p:blipFill>
          <a:blip r:embed="rId4" cstate="print"/>
          <a:stretch>
            <a:fillRect/>
          </a:stretch>
        </p:blipFill>
        <p:spPr>
          <a:xfrm>
            <a:off x="557619" y="4590260"/>
            <a:ext cx="2457450" cy="2034540"/>
          </a:xfrm>
          <a:prstGeom prst="rect">
            <a:avLst/>
          </a:prstGeom>
        </p:spPr>
      </p:pic>
      <p:sp>
        <p:nvSpPr>
          <p:cNvPr id="45" name="正方形/長方形 44"/>
          <p:cNvSpPr/>
          <p:nvPr/>
        </p:nvSpPr>
        <p:spPr>
          <a:xfrm>
            <a:off x="539750" y="1033572"/>
            <a:ext cx="8064698" cy="307777"/>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(Ví dụ) Thêm tiến trình lựa chọn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View menu options</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vào project </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GCIP_LOGIN</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đã tạo ở luyện tập 1</a:t>
            </a:r>
            <a:endParaRPr lang="ja-JP" altLang="en-US" sz="1400" kern="0" dirty="0">
              <a:solidFill>
                <a:srgbClr val="003399"/>
              </a:solidFill>
              <a:latin typeface="Times New Roman" pitchFamily="18" charset="0"/>
              <a:ea typeface="Meiryo UI" panose="020B0604030504040204" pitchFamily="50" charset="-128"/>
              <a:cs typeface="Times New Roman" pitchFamily="18" charset="0"/>
            </a:endParaRPr>
          </a:p>
        </p:txBody>
      </p:sp>
      <p:sp>
        <p:nvSpPr>
          <p:cNvPr id="46" name="下矢印 45"/>
          <p:cNvSpPr/>
          <p:nvPr/>
        </p:nvSpPr>
        <p:spPr bwMode="auto">
          <a:xfrm rot="16200000">
            <a:off x="3522624" y="2581821"/>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2" name="図 1"/>
          <p:cNvPicPr>
            <a:picLocks noChangeAspect="1"/>
          </p:cNvPicPr>
          <p:nvPr/>
        </p:nvPicPr>
        <p:blipFill>
          <a:blip r:embed="rId5" cstate="print"/>
          <a:stretch>
            <a:fillRect/>
          </a:stretch>
        </p:blipFill>
        <p:spPr>
          <a:xfrm>
            <a:off x="520175" y="1786218"/>
            <a:ext cx="2667000" cy="2495550"/>
          </a:xfrm>
          <a:prstGeom prst="rect">
            <a:avLst/>
          </a:prstGeom>
        </p:spPr>
      </p:pic>
      <p:sp>
        <p:nvSpPr>
          <p:cNvPr id="47" name="正方形/長方形 46"/>
          <p:cNvSpPr/>
          <p:nvPr/>
        </p:nvSpPr>
        <p:spPr bwMode="auto">
          <a:xfrm>
            <a:off x="4148798" y="2960671"/>
            <a:ext cx="867825" cy="246522"/>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8" name="正方形/長方形 47"/>
          <p:cNvSpPr/>
          <p:nvPr/>
        </p:nvSpPr>
        <p:spPr bwMode="auto">
          <a:xfrm>
            <a:off x="591127" y="5046938"/>
            <a:ext cx="2462316" cy="1280383"/>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49" name="四角形吹き出し 48"/>
          <p:cNvSpPr/>
          <p:nvPr/>
        </p:nvSpPr>
        <p:spPr bwMode="auto">
          <a:xfrm>
            <a:off x="1154753" y="4608696"/>
            <a:ext cx="2416023" cy="359304"/>
          </a:xfrm>
          <a:prstGeom prst="wedgeRectCallout">
            <a:avLst>
              <a:gd name="adj1" fmla="val -31846"/>
              <a:gd name="adj2" fmla="val 144412"/>
            </a:avLst>
          </a:prstGeom>
          <a:solidFill>
            <a:schemeClr val="bg1"/>
          </a:solidFill>
          <a:ln w="19050">
            <a:solidFill>
              <a:srgbClr val="003399"/>
            </a:solidFill>
            <a:round/>
            <a:headEnd type="none" w="med" len="med"/>
            <a:tailEnd type="none" w="med" len="med"/>
          </a:ln>
        </p:spPr>
        <p:txBody>
          <a:bodyPr rtlCol="0" anchor="ct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Flow chart đã tạo sẽ được hiển thị</a:t>
            </a:r>
            <a:endParaRPr kumimoji="1" lang="ja-JP" altLang="en-US" sz="1200" dirty="0">
              <a:solidFill>
                <a:srgbClr val="003399"/>
              </a:solidFill>
              <a:latin typeface="Times New Roman" pitchFamily="18" charset="0"/>
              <a:ea typeface="Meiryo UI" panose="020B0604030504040204" pitchFamily="50" charset="-128"/>
              <a:cs typeface="Times New Roman" pitchFamily="18" charset="0"/>
            </a:endParaRPr>
          </a:p>
        </p:txBody>
      </p:sp>
      <p:sp>
        <p:nvSpPr>
          <p:cNvPr id="51" name="U ターン矢印 50"/>
          <p:cNvSpPr/>
          <p:nvPr/>
        </p:nvSpPr>
        <p:spPr bwMode="auto">
          <a:xfrm rot="5400000">
            <a:off x="6725301" y="3374604"/>
            <a:ext cx="2519905" cy="1382404"/>
          </a:xfrm>
          <a:prstGeom prst="uturnArrow">
            <a:avLst>
              <a:gd name="adj1" fmla="val 13671"/>
              <a:gd name="adj2" fmla="val 13779"/>
              <a:gd name="adj3" fmla="val 18416"/>
              <a:gd name="adj4" fmla="val 3040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2" name="下矢印 51"/>
          <p:cNvSpPr/>
          <p:nvPr/>
        </p:nvSpPr>
        <p:spPr bwMode="auto">
          <a:xfrm rot="5400000">
            <a:off x="3489331" y="5325338"/>
            <a:ext cx="382239" cy="564384"/>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53" name="正方形/長方形 52"/>
          <p:cNvSpPr/>
          <p:nvPr/>
        </p:nvSpPr>
        <p:spPr>
          <a:xfrm>
            <a:off x="2123728" y="6358041"/>
            <a:ext cx="1094689" cy="523220"/>
          </a:xfrm>
          <a:prstGeom prst="rect">
            <a:avLst/>
          </a:prstGeom>
        </p:spPr>
        <p:txBody>
          <a:bodyPr wrap="square">
            <a:spAutoFit/>
          </a:bodyPr>
          <a:lstStyle/>
          <a:p>
            <a:r>
              <a:rPr lang="en-US" altLang="ja-JP" sz="1400" smtClean="0">
                <a:solidFill>
                  <a:srgbClr val="003399"/>
                </a:solidFill>
                <a:latin typeface="Times New Roman" pitchFamily="18" charset="0"/>
                <a:ea typeface="Meiryo UI" panose="020B0604030504040204" pitchFamily="50" charset="-128"/>
                <a:cs typeface="Times New Roman" pitchFamily="18" charset="0"/>
              </a:rPr>
              <a:t>Sang trang tiếp theo</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225144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404664"/>
            <a:ext cx="8001000" cy="503386"/>
          </a:xfrm>
        </p:spPr>
        <p:txBody>
          <a:bodyPr/>
          <a:lstStyle/>
          <a:p>
            <a:pPr eaLnBrk="1" hangingPunct="1"/>
            <a:r>
              <a:rPr lang="en-US" altLang="ja-JP" dirty="0" smtClean="0">
                <a:latin typeface="Times New Roman" pitchFamily="18" charset="0"/>
                <a:ea typeface="Meiryo UI" pitchFamily="50" charset="-128"/>
                <a:cs typeface="Times New Roman" pitchFamily="18" charset="0"/>
              </a:rPr>
              <a:t>1-2</a:t>
            </a:r>
            <a:r>
              <a:rPr lang="en-US" altLang="ja-JP" smtClean="0">
                <a:latin typeface="Times New Roman" pitchFamily="18" charset="0"/>
                <a:ea typeface="Meiryo UI" pitchFamily="50" charset="-128"/>
                <a:cs typeface="Times New Roman" pitchFamily="18" charset="0"/>
              </a:rPr>
              <a:t>. Chỉnh sửa Automation (Tiếp)</a:t>
            </a:r>
            <a:endParaRPr lang="ja-JP" altLang="ja-JP" dirty="0" smtClean="0">
              <a:latin typeface="Times New Roman" pitchFamily="18" charset="0"/>
              <a:ea typeface="Meiryo UI" pitchFamily="50" charset="-128"/>
              <a:cs typeface="Times New Roman" pitchFamily="18" charset="0"/>
            </a:endParaRPr>
          </a:p>
        </p:txBody>
      </p:sp>
      <p:sp>
        <p:nvSpPr>
          <p:cNvPr id="22" name="正方形/長方形 21"/>
          <p:cNvSpPr/>
          <p:nvPr/>
        </p:nvSpPr>
        <p:spPr>
          <a:xfrm>
            <a:off x="108196" y="1016078"/>
            <a:ext cx="3095652" cy="954107"/>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4. Tạo UiPath- sequence</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4-1. Nhập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sequence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vào input box bên trái màn hình. Sau đó kéo và thả lệnh hiện ra vào giữa màn hình</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23" name="図 22"/>
          <p:cNvPicPr>
            <a:picLocks noChangeAspect="1"/>
          </p:cNvPicPr>
          <p:nvPr/>
        </p:nvPicPr>
        <p:blipFill>
          <a:blip r:embed="rId2" cstate="print"/>
          <a:stretch>
            <a:fillRect/>
          </a:stretch>
        </p:blipFill>
        <p:spPr>
          <a:xfrm>
            <a:off x="394545" y="1985387"/>
            <a:ext cx="1954530" cy="1731645"/>
          </a:xfrm>
          <a:prstGeom prst="rect">
            <a:avLst/>
          </a:prstGeom>
        </p:spPr>
      </p:pic>
      <p:pic>
        <p:nvPicPr>
          <p:cNvPr id="30" name="図 29"/>
          <p:cNvPicPr>
            <a:picLocks/>
          </p:cNvPicPr>
          <p:nvPr/>
        </p:nvPicPr>
        <p:blipFill>
          <a:blip r:embed="rId3" cstate="print"/>
          <a:stretch>
            <a:fillRect/>
          </a:stretch>
        </p:blipFill>
        <p:spPr>
          <a:xfrm>
            <a:off x="3497264" y="1935433"/>
            <a:ext cx="1223010" cy="1468755"/>
          </a:xfrm>
          <a:prstGeom prst="rect">
            <a:avLst/>
          </a:prstGeom>
        </p:spPr>
      </p:pic>
      <p:sp>
        <p:nvSpPr>
          <p:cNvPr id="32" name="正方形/長方形 31"/>
          <p:cNvSpPr/>
          <p:nvPr/>
        </p:nvSpPr>
        <p:spPr>
          <a:xfrm>
            <a:off x="3484075" y="1208996"/>
            <a:ext cx="5168338" cy="738664"/>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 Tạo activity UiPath-</a:t>
            </a:r>
            <a:r>
              <a:rPr lang="ja-JP" altLang="en-US" sz="1400" dirty="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Click</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5-1.Kích đúp vào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sequence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đã tạo mới để đi tiếp.</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5-2. Thêm activity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Click</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bằng phương pháp giống </a:t>
            </a:r>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4-1</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33" name="正方形/長方形 32"/>
          <p:cNvSpPr/>
          <p:nvPr/>
        </p:nvSpPr>
        <p:spPr bwMode="auto">
          <a:xfrm>
            <a:off x="3505379" y="3051171"/>
            <a:ext cx="1182818" cy="150765"/>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5" name="正方形/長方形 34"/>
          <p:cNvSpPr/>
          <p:nvPr/>
        </p:nvSpPr>
        <p:spPr>
          <a:xfrm>
            <a:off x="3761340" y="3164626"/>
            <a:ext cx="753732" cy="276999"/>
          </a:xfrm>
          <a:prstGeom prst="rect">
            <a:avLst/>
          </a:prstGeom>
        </p:spPr>
        <p:txBody>
          <a:bodyPr wrap="none">
            <a:spAutoFit/>
          </a:bodyPr>
          <a:lstStyle/>
          <a:p>
            <a:r>
              <a:rPr lang="en-US" altLang="ja-JP" sz="1200" smtClean="0">
                <a:solidFill>
                  <a:srgbClr val="FF0000"/>
                </a:solidFill>
                <a:latin typeface="Times New Roman" pitchFamily="18" charset="0"/>
                <a:ea typeface="Meiryo UI" panose="020B0604030504040204" pitchFamily="50" charset="-128"/>
                <a:cs typeface="Times New Roman" pitchFamily="18" charset="0"/>
              </a:rPr>
              <a:t>Kích đúp</a:t>
            </a:r>
            <a:endParaRPr lang="ja-JP" altLang="en-US" sz="1200" dirty="0">
              <a:solidFill>
                <a:srgbClr val="FF0000"/>
              </a:solidFill>
              <a:latin typeface="Times New Roman" pitchFamily="18" charset="0"/>
              <a:ea typeface="Meiryo UI" panose="020B0604030504040204" pitchFamily="50" charset="-128"/>
              <a:cs typeface="Times New Roman" pitchFamily="18" charset="0"/>
            </a:endParaRPr>
          </a:p>
        </p:txBody>
      </p:sp>
      <p:pic>
        <p:nvPicPr>
          <p:cNvPr id="36" name="図 35"/>
          <p:cNvPicPr>
            <a:picLocks/>
          </p:cNvPicPr>
          <p:nvPr/>
        </p:nvPicPr>
        <p:blipFill>
          <a:blip r:embed="rId4" cstate="print"/>
          <a:stretch>
            <a:fillRect/>
          </a:stretch>
        </p:blipFill>
        <p:spPr>
          <a:xfrm>
            <a:off x="4888254" y="2110371"/>
            <a:ext cx="1594485" cy="1091565"/>
          </a:xfrm>
          <a:prstGeom prst="rect">
            <a:avLst/>
          </a:prstGeom>
        </p:spPr>
      </p:pic>
      <p:sp>
        <p:nvSpPr>
          <p:cNvPr id="50" name="正方形/長方形 49"/>
          <p:cNvSpPr/>
          <p:nvPr/>
        </p:nvSpPr>
        <p:spPr>
          <a:xfrm>
            <a:off x="5743994" y="3829905"/>
            <a:ext cx="2739853" cy="738664"/>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5-3.Trong activity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Click</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chọn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dirty="0" smtClean="0">
                <a:solidFill>
                  <a:srgbClr val="003399"/>
                </a:solidFill>
                <a:latin typeface="Times New Roman" pitchFamily="18" charset="0"/>
                <a:ea typeface="Meiryo UI" panose="020B0604030504040204" pitchFamily="50" charset="-128"/>
                <a:cs typeface="Times New Roman" pitchFamily="18" charset="0"/>
              </a:rPr>
              <a:t>indicate on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screen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 rồi chọn </a:t>
            </a:r>
          </a:p>
          <a:p>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View menu options</a:t>
            </a:r>
            <a:r>
              <a:rPr lang="ja-JP" altLang="en-US" sz="1400" kern="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kern="0" smtClean="0">
                <a:solidFill>
                  <a:srgbClr val="003399"/>
                </a:solidFill>
                <a:latin typeface="Times New Roman" pitchFamily="18" charset="0"/>
                <a:ea typeface="Meiryo UI" panose="020B0604030504040204" pitchFamily="50" charset="-128"/>
                <a:cs typeface="Times New Roman" pitchFamily="18" charset="0"/>
              </a:rPr>
              <a:t>trong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GCIP</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pic>
        <p:nvPicPr>
          <p:cNvPr id="56" name="図 55"/>
          <p:cNvPicPr>
            <a:picLocks/>
          </p:cNvPicPr>
          <p:nvPr/>
        </p:nvPicPr>
        <p:blipFill>
          <a:blip r:embed="rId5" cstate="print"/>
          <a:stretch>
            <a:fillRect/>
          </a:stretch>
        </p:blipFill>
        <p:spPr>
          <a:xfrm>
            <a:off x="5694377" y="4554269"/>
            <a:ext cx="2406015" cy="400050"/>
          </a:xfrm>
          <a:prstGeom prst="rect">
            <a:avLst/>
          </a:prstGeom>
        </p:spPr>
      </p:pic>
      <p:pic>
        <p:nvPicPr>
          <p:cNvPr id="58" name="図 57"/>
          <p:cNvPicPr>
            <a:picLocks/>
          </p:cNvPicPr>
          <p:nvPr/>
        </p:nvPicPr>
        <p:blipFill>
          <a:blip r:embed="rId6" cstate="print"/>
          <a:stretch>
            <a:fillRect/>
          </a:stretch>
        </p:blipFill>
        <p:spPr>
          <a:xfrm>
            <a:off x="5973271" y="5164849"/>
            <a:ext cx="1983105" cy="1405890"/>
          </a:xfrm>
          <a:prstGeom prst="rect">
            <a:avLst/>
          </a:prstGeom>
        </p:spPr>
      </p:pic>
      <p:sp>
        <p:nvSpPr>
          <p:cNvPr id="60" name="正方形/長方形 59"/>
          <p:cNvSpPr/>
          <p:nvPr/>
        </p:nvSpPr>
        <p:spPr bwMode="auto">
          <a:xfrm>
            <a:off x="384327" y="2305043"/>
            <a:ext cx="1387879" cy="18356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61" name="カギ線コネクタ 60"/>
          <p:cNvCxnSpPr>
            <a:stCxn id="60" idx="1"/>
            <a:endCxn id="62" idx="1"/>
          </p:cNvCxnSpPr>
          <p:nvPr/>
        </p:nvCxnSpPr>
        <p:spPr>
          <a:xfrm rot="10800000" flipH="1" flipV="1">
            <a:off x="384326" y="2396825"/>
            <a:ext cx="550747" cy="1108459"/>
          </a:xfrm>
          <a:prstGeom prst="bentConnector3">
            <a:avLst>
              <a:gd name="adj1" fmla="val -17789"/>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bwMode="auto">
          <a:xfrm>
            <a:off x="935074" y="3411622"/>
            <a:ext cx="575875" cy="18732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cxnSp>
        <p:nvCxnSpPr>
          <p:cNvPr id="63" name="直線矢印コネクタ 62"/>
          <p:cNvCxnSpPr>
            <a:stCxn id="62" idx="3"/>
          </p:cNvCxnSpPr>
          <p:nvPr/>
        </p:nvCxnSpPr>
        <p:spPr>
          <a:xfrm flipV="1">
            <a:off x="1510949" y="3148621"/>
            <a:ext cx="650171" cy="356664"/>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1647391" y="2851209"/>
            <a:ext cx="1171571" cy="276999"/>
          </a:xfrm>
          <a:prstGeom prst="rect">
            <a:avLst/>
          </a:prstGeom>
        </p:spPr>
        <p:txBody>
          <a:bodyPr wrap="square">
            <a:spAutoFit/>
          </a:bodyPr>
          <a:lstStyle/>
          <a:p>
            <a:r>
              <a:rPr lang="en-US" altLang="ja-JP" sz="1200" smtClean="0">
                <a:solidFill>
                  <a:srgbClr val="FF0000"/>
                </a:solidFill>
                <a:latin typeface="Times New Roman" pitchFamily="18" charset="0"/>
                <a:ea typeface="Meiryo UI" panose="020B0604030504040204" pitchFamily="50" charset="-128"/>
                <a:cs typeface="Times New Roman" pitchFamily="18" charset="0"/>
              </a:rPr>
              <a:t>Kéo và thả</a:t>
            </a:r>
            <a:endParaRPr lang="en-US" altLang="ja-JP" sz="1200" dirty="0" smtClean="0">
              <a:solidFill>
                <a:srgbClr val="FF0000"/>
              </a:solidFill>
              <a:latin typeface="Times New Roman" pitchFamily="18" charset="0"/>
              <a:ea typeface="Meiryo UI" panose="020B0604030504040204" pitchFamily="50" charset="-128"/>
              <a:cs typeface="Times New Roman" pitchFamily="18" charset="0"/>
            </a:endParaRPr>
          </a:p>
        </p:txBody>
      </p:sp>
      <p:sp>
        <p:nvSpPr>
          <p:cNvPr id="65" name="下矢印 64"/>
          <p:cNvSpPr/>
          <p:nvPr/>
        </p:nvSpPr>
        <p:spPr bwMode="auto">
          <a:xfrm rot="16200000">
            <a:off x="4739186" y="2629647"/>
            <a:ext cx="303624" cy="234615"/>
          </a:xfrm>
          <a:prstGeom prst="downArrow">
            <a:avLst>
              <a:gd name="adj1" fmla="val 50000"/>
              <a:gd name="adj2" fmla="val 80685"/>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dirty="0">
              <a:latin typeface="Times New Roman" pitchFamily="18" charset="0"/>
              <a:cs typeface="Times New Roman" pitchFamily="18" charset="0"/>
            </a:endParaRPr>
          </a:p>
        </p:txBody>
      </p:sp>
      <p:sp>
        <p:nvSpPr>
          <p:cNvPr id="67" name="下矢印 66"/>
          <p:cNvSpPr/>
          <p:nvPr/>
        </p:nvSpPr>
        <p:spPr bwMode="auto">
          <a:xfrm rot="16200000">
            <a:off x="2929780" y="2305217"/>
            <a:ext cx="382239" cy="576602"/>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4" name="図 3"/>
          <p:cNvPicPr>
            <a:picLocks noChangeAspect="1"/>
          </p:cNvPicPr>
          <p:nvPr/>
        </p:nvPicPr>
        <p:blipFill>
          <a:blip r:embed="rId7" cstate="print"/>
          <a:stretch>
            <a:fillRect/>
          </a:stretch>
        </p:blipFill>
        <p:spPr>
          <a:xfrm>
            <a:off x="6711867" y="2090104"/>
            <a:ext cx="1377315" cy="1148715"/>
          </a:xfrm>
          <a:prstGeom prst="rect">
            <a:avLst/>
          </a:prstGeom>
        </p:spPr>
      </p:pic>
      <p:sp>
        <p:nvSpPr>
          <p:cNvPr id="68" name="下矢印 67"/>
          <p:cNvSpPr/>
          <p:nvPr/>
        </p:nvSpPr>
        <p:spPr bwMode="auto">
          <a:xfrm rot="16200000">
            <a:off x="6454107" y="2629646"/>
            <a:ext cx="303624" cy="234615"/>
          </a:xfrm>
          <a:prstGeom prst="downArrow">
            <a:avLst>
              <a:gd name="adj1" fmla="val 50000"/>
              <a:gd name="adj2" fmla="val 80685"/>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69" name="下矢印 68"/>
          <p:cNvSpPr/>
          <p:nvPr/>
        </p:nvSpPr>
        <p:spPr bwMode="auto">
          <a:xfrm>
            <a:off x="6788656" y="4930234"/>
            <a:ext cx="303624" cy="234615"/>
          </a:xfrm>
          <a:prstGeom prst="downArrow">
            <a:avLst>
              <a:gd name="adj1" fmla="val 50000"/>
              <a:gd name="adj2" fmla="val 80685"/>
            </a:avLst>
          </a:prstGeom>
          <a:solidFill>
            <a:schemeClr val="bg1">
              <a:lumMod val="75000"/>
            </a:schemeClr>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0" name="正方形/長方形 69"/>
          <p:cNvSpPr/>
          <p:nvPr/>
        </p:nvSpPr>
        <p:spPr bwMode="auto">
          <a:xfrm>
            <a:off x="7412103" y="4740368"/>
            <a:ext cx="593892" cy="155336"/>
          </a:xfrm>
          <a:prstGeom prst="rect">
            <a:avLst/>
          </a:prstGeom>
          <a:noFill/>
          <a:ln w="19050">
            <a:solidFill>
              <a:srgbClr val="FF0000"/>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1" name="U ターン矢印 70"/>
          <p:cNvSpPr/>
          <p:nvPr/>
        </p:nvSpPr>
        <p:spPr bwMode="auto">
          <a:xfrm rot="5400000">
            <a:off x="7319407" y="3435836"/>
            <a:ext cx="2519905" cy="757789"/>
          </a:xfrm>
          <a:prstGeom prst="uturnArrow">
            <a:avLst>
              <a:gd name="adj1" fmla="val 25483"/>
              <a:gd name="adj2" fmla="val 25000"/>
              <a:gd name="adj3" fmla="val 32591"/>
              <a:gd name="adj4" fmla="val 50486"/>
              <a:gd name="adj5" fmla="val 100000"/>
            </a:avLst>
          </a:prstGeom>
          <a:no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pic>
        <p:nvPicPr>
          <p:cNvPr id="72" name="図 71"/>
          <p:cNvPicPr>
            <a:picLocks noChangeAspect="1"/>
          </p:cNvPicPr>
          <p:nvPr/>
        </p:nvPicPr>
        <p:blipFill>
          <a:blip r:embed="rId8" cstate="print"/>
          <a:stretch>
            <a:fillRect/>
          </a:stretch>
        </p:blipFill>
        <p:spPr>
          <a:xfrm>
            <a:off x="3879796" y="4849257"/>
            <a:ext cx="1346835" cy="473392"/>
          </a:xfrm>
          <a:prstGeom prst="rect">
            <a:avLst/>
          </a:prstGeom>
        </p:spPr>
      </p:pic>
      <p:sp>
        <p:nvSpPr>
          <p:cNvPr id="73" name="正方形/長方形 72"/>
          <p:cNvSpPr/>
          <p:nvPr/>
        </p:nvSpPr>
        <p:spPr bwMode="auto">
          <a:xfrm>
            <a:off x="3917220" y="5053167"/>
            <a:ext cx="265969" cy="193056"/>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4" name="正方形/長方形 73"/>
          <p:cNvSpPr/>
          <p:nvPr/>
        </p:nvSpPr>
        <p:spPr>
          <a:xfrm>
            <a:off x="3794231" y="4113003"/>
            <a:ext cx="1989647" cy="523220"/>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5-4. Nhấn </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Main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endParaRPr lang="en-US" altLang="ja-JP" sz="1400" smtClean="0">
              <a:solidFill>
                <a:srgbClr val="003399"/>
              </a:solidFill>
              <a:latin typeface="Times New Roman" pitchFamily="18" charset="0"/>
              <a:ea typeface="Meiryo UI" panose="020B0604030504040204" pitchFamily="50" charset="-128"/>
              <a:cs typeface="Times New Roman" pitchFamily="18" charset="0"/>
            </a:endParaRP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rồi thoát khỏi sequence</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75" name="図 74"/>
          <p:cNvPicPr>
            <a:picLocks/>
          </p:cNvPicPr>
          <p:nvPr/>
        </p:nvPicPr>
        <p:blipFill>
          <a:blip r:embed="rId9" cstate="print"/>
          <a:stretch>
            <a:fillRect/>
          </a:stretch>
        </p:blipFill>
        <p:spPr>
          <a:xfrm>
            <a:off x="2017079" y="4536836"/>
            <a:ext cx="1480185" cy="1571625"/>
          </a:xfrm>
          <a:prstGeom prst="rect">
            <a:avLst/>
          </a:prstGeom>
        </p:spPr>
      </p:pic>
      <p:sp>
        <p:nvSpPr>
          <p:cNvPr id="76" name="正方形/長方形 75"/>
          <p:cNvSpPr/>
          <p:nvPr/>
        </p:nvSpPr>
        <p:spPr>
          <a:xfrm>
            <a:off x="1847250" y="4113003"/>
            <a:ext cx="1970411" cy="523220"/>
          </a:xfrm>
          <a:prstGeom prst="rect">
            <a:avLst/>
          </a:prstGeom>
        </p:spPr>
        <p:txBody>
          <a:bodyPr wrap="non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5-5. Nối sequence </a:t>
            </a:r>
          </a:p>
          <a:p>
            <a:r>
              <a:rPr lang="en-US" altLang="ja-JP" sz="1400" smtClean="0">
                <a:solidFill>
                  <a:srgbClr val="003399"/>
                </a:solidFill>
                <a:latin typeface="Times New Roman" pitchFamily="18" charset="0"/>
                <a:ea typeface="Meiryo UI" panose="020B0604030504040204" pitchFamily="50" charset="-128"/>
                <a:cs typeface="Times New Roman" pitchFamily="18" charset="0"/>
              </a:rPr>
              <a:t>bằng thao tác chuột</a:t>
            </a:r>
            <a:endParaRPr lang="en-US" altLang="ja-JP" sz="1400" dirty="0">
              <a:solidFill>
                <a:srgbClr val="003399"/>
              </a:solidFill>
              <a:latin typeface="Times New Roman" pitchFamily="18" charset="0"/>
              <a:ea typeface="Meiryo UI" panose="020B0604030504040204" pitchFamily="50" charset="-128"/>
              <a:cs typeface="Times New Roman" pitchFamily="18" charset="0"/>
            </a:endParaRPr>
          </a:p>
        </p:txBody>
      </p:sp>
      <p:sp>
        <p:nvSpPr>
          <p:cNvPr id="78" name="正方形/長方形 77"/>
          <p:cNvSpPr/>
          <p:nvPr/>
        </p:nvSpPr>
        <p:spPr bwMode="auto">
          <a:xfrm>
            <a:off x="2537920" y="5546343"/>
            <a:ext cx="290642" cy="202728"/>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79" name="正方形/長方形 78"/>
          <p:cNvSpPr/>
          <p:nvPr/>
        </p:nvSpPr>
        <p:spPr>
          <a:xfrm>
            <a:off x="41621" y="4128907"/>
            <a:ext cx="1866083" cy="523220"/>
          </a:xfrm>
          <a:prstGeom prst="rect">
            <a:avLst/>
          </a:prstGeom>
        </p:spPr>
        <p:txBody>
          <a:bodyPr wrap="square">
            <a:spAutoFit/>
          </a:bodyPr>
          <a:lstStyle/>
          <a:p>
            <a:r>
              <a:rPr lang="vi-VN" altLang="ja-JP" sz="1400" smtClean="0">
                <a:solidFill>
                  <a:srgbClr val="003399"/>
                </a:solidFill>
                <a:latin typeface="Times New Roman" pitchFamily="18" charset="0"/>
                <a:ea typeface="Meiryo UI" panose="020B0604030504040204" pitchFamily="50" charset="-128"/>
                <a:cs typeface="Times New Roman" pitchFamily="18" charset="0"/>
              </a:rPr>
              <a:t>Bước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5-6. Nhấn</a:t>
            </a:r>
            <a:r>
              <a:rPr lang="ja-JP" altLang="en-US" sz="1400" smtClean="0">
                <a:solidFill>
                  <a:srgbClr val="003399"/>
                </a:solidFill>
                <a:latin typeface="Times New Roman" pitchFamily="18" charset="0"/>
                <a:ea typeface="Meiryo UI" panose="020B0604030504040204" pitchFamily="50" charset="-128"/>
                <a:cs typeface="Times New Roman" pitchFamily="18" charset="0"/>
              </a:rPr>
              <a:t>「</a:t>
            </a:r>
            <a:r>
              <a:rPr lang="en-US" altLang="ja-JP" sz="1400" smtClean="0">
                <a:solidFill>
                  <a:srgbClr val="003399"/>
                </a:solidFill>
                <a:latin typeface="Times New Roman" pitchFamily="18" charset="0"/>
                <a:ea typeface="Meiryo UI" panose="020B0604030504040204" pitchFamily="50" charset="-128"/>
                <a:cs typeface="Times New Roman" pitchFamily="18" charset="0"/>
              </a:rPr>
              <a:t>SAVE</a:t>
            </a:r>
            <a:r>
              <a:rPr lang="ja-JP" altLang="en-US" sz="1400" smtClean="0">
                <a:solidFill>
                  <a:srgbClr val="003399"/>
                </a:solidFill>
                <a:latin typeface="Times New Roman" pitchFamily="18" charset="0"/>
                <a:ea typeface="Meiryo UI" panose="020B0604030504040204" pitchFamily="50" charset="-128"/>
                <a:cs typeface="Times New Roman" pitchFamily="18" charset="0"/>
              </a:rPr>
              <a:t>」 </a:t>
            </a:r>
            <a:r>
              <a:rPr lang="en-US" altLang="ja-JP" sz="1400" smtClean="0">
                <a:solidFill>
                  <a:srgbClr val="003399"/>
                </a:solidFill>
                <a:latin typeface="Times New Roman" pitchFamily="18" charset="0"/>
                <a:ea typeface="Meiryo UI" panose="020B0604030504040204" pitchFamily="50" charset="-128"/>
                <a:cs typeface="Times New Roman" pitchFamily="18" charset="0"/>
              </a:rPr>
              <a:t>để lưu project</a:t>
            </a:r>
            <a:endParaRPr lang="en-US" altLang="ja-JP" sz="1400" dirty="0" smtClean="0">
              <a:solidFill>
                <a:srgbClr val="003399"/>
              </a:solidFill>
              <a:latin typeface="Times New Roman" pitchFamily="18" charset="0"/>
              <a:ea typeface="Meiryo UI" panose="020B0604030504040204" pitchFamily="50" charset="-128"/>
              <a:cs typeface="Times New Roman" pitchFamily="18" charset="0"/>
            </a:endParaRPr>
          </a:p>
        </p:txBody>
      </p:sp>
      <p:pic>
        <p:nvPicPr>
          <p:cNvPr id="80" name="図 79"/>
          <p:cNvPicPr>
            <a:picLocks noChangeAspect="1"/>
          </p:cNvPicPr>
          <p:nvPr/>
        </p:nvPicPr>
        <p:blipFill>
          <a:blip r:embed="rId10" cstate="print"/>
          <a:stretch>
            <a:fillRect/>
          </a:stretch>
        </p:blipFill>
        <p:spPr>
          <a:xfrm>
            <a:off x="148960" y="4869160"/>
            <a:ext cx="1326696" cy="979847"/>
          </a:xfrm>
          <a:prstGeom prst="rect">
            <a:avLst/>
          </a:prstGeom>
        </p:spPr>
      </p:pic>
      <p:sp>
        <p:nvSpPr>
          <p:cNvPr id="81" name="正方形/長方形 80"/>
          <p:cNvSpPr/>
          <p:nvPr/>
        </p:nvSpPr>
        <p:spPr bwMode="auto">
          <a:xfrm>
            <a:off x="266583" y="5164331"/>
            <a:ext cx="234817" cy="304284"/>
          </a:xfrm>
          <a:prstGeom prst="rect">
            <a:avLst/>
          </a:prstGeom>
          <a:noFill/>
          <a:ln w="19050">
            <a:solidFill>
              <a:schemeClr val="accent2"/>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3" name="下矢印 82"/>
          <p:cNvSpPr/>
          <p:nvPr/>
        </p:nvSpPr>
        <p:spPr bwMode="auto">
          <a:xfrm rot="5400000">
            <a:off x="5320569" y="4921346"/>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4" name="下矢印 83"/>
          <p:cNvSpPr/>
          <p:nvPr/>
        </p:nvSpPr>
        <p:spPr bwMode="auto">
          <a:xfrm rot="5400000">
            <a:off x="3358841" y="4838153"/>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85" name="下矢印 84"/>
          <p:cNvSpPr/>
          <p:nvPr/>
        </p:nvSpPr>
        <p:spPr bwMode="auto">
          <a:xfrm rot="5400000">
            <a:off x="1586176" y="4837357"/>
            <a:ext cx="382239" cy="420367"/>
          </a:xfrm>
          <a:prstGeom prst="downArrow">
            <a:avLst>
              <a:gd name="adj1" fmla="val 50000"/>
              <a:gd name="adj2" fmla="val 66765"/>
            </a:avLst>
          </a:prstGeom>
          <a:solidFill>
            <a:schemeClr val="bg1"/>
          </a:solidFill>
          <a:ln w="19050">
            <a:solidFill>
              <a:srgbClr val="003399"/>
            </a:solidFill>
            <a:round/>
            <a:headEnd type="none" w="med" len="med"/>
            <a:tailEnd type="none" w="med" len="med"/>
          </a:ln>
        </p:spPr>
        <p:txBody>
          <a:bodyPr rtlCol="0" anchor="ctr"/>
          <a:lstStyle/>
          <a:p>
            <a:pPr algn="ctr"/>
            <a:endParaRPr kumimoji="1" lang="ja-JP" altLang="en-US">
              <a:latin typeface="Times New Roman" pitchFamily="18" charset="0"/>
              <a:cs typeface="Times New Roman" pitchFamily="18" charset="0"/>
            </a:endParaRPr>
          </a:p>
        </p:txBody>
      </p:sp>
      <p:sp>
        <p:nvSpPr>
          <p:cNvPr id="37" name="正方形/長方形 36"/>
          <p:cNvSpPr/>
          <p:nvPr/>
        </p:nvSpPr>
        <p:spPr>
          <a:xfrm>
            <a:off x="160861" y="6479118"/>
            <a:ext cx="6425157" cy="276999"/>
          </a:xfrm>
          <a:prstGeom prst="rect">
            <a:avLst/>
          </a:prstGeom>
        </p:spPr>
        <p:txBody>
          <a:bodyPr wrap="none">
            <a:spAutoFit/>
          </a:bodyPr>
          <a:lstStyle/>
          <a:p>
            <a:r>
              <a:rPr lang="en-US" altLang="ja-JP" sz="1200" smtClean="0">
                <a:solidFill>
                  <a:srgbClr val="003399"/>
                </a:solidFill>
                <a:latin typeface="Times New Roman" pitchFamily="18" charset="0"/>
                <a:ea typeface="Meiryo UI" panose="020B0604030504040204" pitchFamily="50" charset="-128"/>
                <a:cs typeface="Times New Roman" pitchFamily="18" charset="0"/>
              </a:rPr>
              <a:t>Chỉnh sửa automation đến đây đã hoàn thành. Bạn hãy thử  thực hiện automation đã chỉnh sửa đi nào.</a:t>
            </a:r>
            <a:endParaRPr lang="en-US" altLang="ja-JP" sz="1200" dirty="0" smtClean="0">
              <a:solidFill>
                <a:srgbClr val="003399"/>
              </a:solidFill>
              <a:latin typeface="Times New Roman" pitchFamily="18" charset="0"/>
              <a:ea typeface="Meiryo UI" panose="020B0604030504040204" pitchFamily="50" charset="-128"/>
              <a:cs typeface="Times New Roman" pitchFamily="18" charset="0"/>
            </a:endParaRPr>
          </a:p>
        </p:txBody>
      </p:sp>
    </p:spTree>
    <p:extLst>
      <p:ext uri="{BB962C8B-B14F-4D97-AF65-F5344CB8AC3E}">
        <p14:creationId xmlns:p14="http://schemas.microsoft.com/office/powerpoint/2010/main" val="1836497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情通本部　プレゼン標準テンプレート">
  <a:themeElements>
    <a:clrScheme name="※情通本部　プレゼン標準テンプレート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情通本部　プレゼン標準テンプレート">
      <a:majorFont>
        <a:latin typeface="Arial Narrow"/>
        <a:ea typeface="MS UI Gothic"/>
        <a:cs typeface=""/>
      </a:majorFont>
      <a:minorFont>
        <a:latin typeface="Arial Narrow"/>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3399"/>
          </a:solidFill>
          <a:round/>
          <a:headEnd type="none" w="med" len="med"/>
          <a:tailEnd type="none" w="med" len="med"/>
        </a:ln>
      </a:spPr>
      <a:bodyPr rtlCol="0" anchor="ctr"/>
      <a:lstStyle>
        <a:defPPr algn="ctr">
          <a:defRPr kumimoji="1"/>
        </a:defPPr>
      </a:lstStyle>
    </a:spDef>
  </a:objectDefaults>
  <a:extraClrSchemeLst>
    <a:extraClrScheme>
      <a:clrScheme name="※情通本部　プレゼン標準テンプレート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情通本部　プレゼン標準テンプレート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情通本部　プレゼン標準テンプレート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情通本部　プレゼン標準テンプレート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情通本部　プレゼン標準テンプレート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情通本部　プレゼン標準テンプレート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情通本部　プレゼン標準テンプレート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情通本部　プレゼン標準テンプレート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情通本部　プレゼン標準テンプレート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\\canon.net\folder\本部フォルダ\情通本部\00-情報通信システム本部_Internal\※情通本部　プレゼン標準テンプレート.pot</Template>
  <TotalTime>12118</TotalTime>
  <Words>6965</Words>
  <Application>Microsoft Office PowerPoint</Application>
  <PresentationFormat>On-screen Show (4:3)</PresentationFormat>
  <Paragraphs>1004</Paragraphs>
  <Slides>64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5" baseType="lpstr">
      <vt:lpstr>Meiryo UI</vt:lpstr>
      <vt:lpstr>ＭＳ Ｐゴシック</vt:lpstr>
      <vt:lpstr>ＭＳ Ｐ明朝</vt:lpstr>
      <vt:lpstr>MS UI Gothic</vt:lpstr>
      <vt:lpstr>Arial</vt:lpstr>
      <vt:lpstr>Arial Narrow</vt:lpstr>
      <vt:lpstr>Times New Roman</vt:lpstr>
      <vt:lpstr>Verdana</vt:lpstr>
      <vt:lpstr>Wingdings</vt:lpstr>
      <vt:lpstr>※情通本部　プレゼン標準テンプレート</vt:lpstr>
      <vt:lpstr>ワークシート</vt:lpstr>
      <vt:lpstr>Tài liệu đào tạo UiPath Step up</vt:lpstr>
      <vt:lpstr>Tầm quan trọng của cuốn tài liệu này</vt:lpstr>
      <vt:lpstr>1. Mở đầu</vt:lpstr>
      <vt:lpstr>1-1. Tạo automation dựa trên record</vt:lpstr>
      <vt:lpstr>1-1. Tạo automation dựa trên record</vt:lpstr>
      <vt:lpstr>1-1. Tạo automation dựa trên record</vt:lpstr>
      <vt:lpstr>1-1. Tạo automation dựa trên record</vt:lpstr>
      <vt:lpstr>1-2. Chỉnh sửa automation</vt:lpstr>
      <vt:lpstr>1-2. Chỉnh sửa Automation (Tiếp)</vt:lpstr>
      <vt:lpstr>1-3. Nhìn lại tổng thể flow tạo automation</vt:lpstr>
      <vt:lpstr>2. Kiến thức bổ trợ lập trình</vt:lpstr>
      <vt:lpstr>2-1. Biến là gì?</vt:lpstr>
      <vt:lpstr>2-2. Các kiểu biến</vt:lpstr>
      <vt:lpstr>2-3. Cách sử dụng biến</vt:lpstr>
      <vt:lpstr>2-3. Cách sử dụng biến (tiếp)</vt:lpstr>
      <vt:lpstr>2-4. 　Sơ lược về biến trong UiPath</vt:lpstr>
      <vt:lpstr>2-4. 　Sơ lược về biến trong UiPath (Tiếp)</vt:lpstr>
      <vt:lpstr>3. Tạo automation（1） 　　　　　～Tạo bằng đăng ký activity thủ công～</vt:lpstr>
      <vt:lpstr>3-1. Cấu tạo màn hình</vt:lpstr>
      <vt:lpstr>3-1. Cấu tạo màn hình</vt:lpstr>
      <vt:lpstr>3-1. Cấu tạo màn hình</vt:lpstr>
      <vt:lpstr>3-1. Cấu tạo màn hình</vt:lpstr>
      <vt:lpstr>3-2. Tạo automation</vt:lpstr>
      <vt:lpstr>3-2. Tạo automation (Tiếp)</vt:lpstr>
      <vt:lpstr>3-2. Tạo automation (Tiếp)</vt:lpstr>
      <vt:lpstr>3-2. Tạo automation (Tiếp)</vt:lpstr>
      <vt:lpstr>3-3. Tải project và lưu trữ</vt:lpstr>
      <vt:lpstr>3-4. Phương pháp tạo workflow</vt:lpstr>
      <vt:lpstr>3-4. Phương pháp tạo workflow</vt:lpstr>
      <vt:lpstr>3. Tài liệu bổ sung 1　Khái quát về activity</vt:lpstr>
      <vt:lpstr>3. Tài liệu bổ sung 2　Phương pháp tạo activity</vt:lpstr>
      <vt:lpstr>3. Tài liệu bổ sung 3　Phương thức định nghĩa object</vt:lpstr>
      <vt:lpstr>3. Tài liệu bổ sung 4　Danh sách activity 1</vt:lpstr>
      <vt:lpstr>3. Tài liệu bổ sung 4　Danh sách activity 2</vt:lpstr>
      <vt:lpstr>3. Tài liệu bổ sung 5　Khái quát về bộ chọn (selector)</vt:lpstr>
      <vt:lpstr>3. Tài liệu bổ sung 6　Cập nhật selector</vt:lpstr>
      <vt:lpstr>3. Tài liệu bổ sung 6　Cập nhật Selector (Tiếp)</vt:lpstr>
      <vt:lpstr>3. Tài liệu bổ sung 6　Sơ lược về UiPath Explorer</vt:lpstr>
      <vt:lpstr>3. Tài liệu bổ sung 6　Sơ lược về UiPath Explorer (Tiếp)</vt:lpstr>
      <vt:lpstr>3. Tài liệu bổ sung 7　Sử dụng biến cho selector</vt:lpstr>
      <vt:lpstr>4. Tạo automation（2） 　　　　　　　　～Bằng phương pháp record～</vt:lpstr>
      <vt:lpstr>4-1. Record là gì</vt:lpstr>
      <vt:lpstr>4-2. Thử basic record</vt:lpstr>
      <vt:lpstr>4-2. Thử basic record (Tiếp)</vt:lpstr>
      <vt:lpstr>4-3. Kỹ thuật record</vt:lpstr>
      <vt:lpstr>5. Gỡ lỗi</vt:lpstr>
      <vt:lpstr>5-1. Gỡ lỗi</vt:lpstr>
      <vt:lpstr>6. Tự động hóa ứng dụng</vt:lpstr>
      <vt:lpstr>6-1. Ghi thông tin trên trang web ra Excel</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6-1. Ghi thông tin trên trang web ra Excel (Tiếp)</vt:lpstr>
      <vt:lpstr>6. Tài liệu bổ sung 　Kĩ thuật có thể sử dụng</vt:lpstr>
      <vt:lpstr>6. Tài liệu bổ sung 1　 Kĩ thuật có thể sử dụng (Tiếp)</vt:lpstr>
      <vt:lpstr>6. Tài liệu bổ sung 1　 Kĩ thuật có thể sử dụng (Tiếp)</vt:lpstr>
    </vt:vector>
  </TitlesOfParts>
  <Manager>情報通信システム企画課</Manager>
  <Company>Canon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27319</dc:creator>
  <cp:lastModifiedBy>Vu Dinh Dung</cp:lastModifiedBy>
  <cp:revision>954</cp:revision>
  <dcterms:created xsi:type="dcterms:W3CDTF">2008-05-27T00:32:03Z</dcterms:created>
  <dcterms:modified xsi:type="dcterms:W3CDTF">2019-07-30T05:24:43Z</dcterms:modified>
</cp:coreProperties>
</file>