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63" r:id="rId4"/>
    <p:sldId id="279" r:id="rId5"/>
    <p:sldId id="280" r:id="rId6"/>
    <p:sldId id="281" r:id="rId7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v111308\Desktop\Book1_L&#192;M%20D&#7902;%20_REPORT%20LECT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radarChart>
        <c:radarStyle val="marker"/>
        <c:ser>
          <c:idx val="0"/>
          <c:order val="0"/>
          <c:tx>
            <c:strRef>
              <c:f>Sheet5!$A$2</c:f>
              <c:strCache>
                <c:ptCount val="1"/>
                <c:pt idx="0">
                  <c:v>Before 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Sheet5!$B$1:$G$1</c:f>
              <c:strCache>
                <c:ptCount val="6"/>
                <c:pt idx="0">
                  <c:v>PDCA- Horenso </c:v>
                </c:pt>
                <c:pt idx="1">
                  <c:v>Presentation skill</c:v>
                </c:pt>
                <c:pt idx="2">
                  <c:v>Problem solving skill</c:v>
                </c:pt>
                <c:pt idx="3">
                  <c:v>Assembly skill</c:v>
                </c:pt>
                <c:pt idx="4">
                  <c:v>Chi-tech skill</c:v>
                </c:pt>
                <c:pt idx="5">
                  <c:v>QA skill</c:v>
                </c:pt>
              </c:strCache>
            </c:strRef>
          </c:cat>
          <c:val>
            <c:numRef>
              <c:f>Sheet5!$B$2:$G$2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Sheet5!$A$3</c:f>
              <c:strCache>
                <c:ptCount val="1"/>
                <c:pt idx="0">
                  <c:v>After 1 year 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Sheet5!$B$1:$G$1</c:f>
              <c:strCache>
                <c:ptCount val="6"/>
                <c:pt idx="0">
                  <c:v>PDCA- Horenso </c:v>
                </c:pt>
                <c:pt idx="1">
                  <c:v>Presentation skill</c:v>
                </c:pt>
                <c:pt idx="2">
                  <c:v>Problem solving skill</c:v>
                </c:pt>
                <c:pt idx="3">
                  <c:v>Assembly skill</c:v>
                </c:pt>
                <c:pt idx="4">
                  <c:v>Chi-tech skill</c:v>
                </c:pt>
                <c:pt idx="5">
                  <c:v>QA skill</c:v>
                </c:pt>
              </c:strCache>
            </c:strRef>
          </c:cat>
          <c:val>
            <c:numRef>
              <c:f>Sheet5!$B$3:$G$3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</c:ser>
        <c:axId val="90466560"/>
        <c:axId val="97850880"/>
      </c:radarChart>
      <c:catAx>
        <c:axId val="90466560"/>
        <c:scaling>
          <c:orientation val="minMax"/>
        </c:scaling>
        <c:axPos val="b"/>
        <c:majorGridlines/>
        <c:numFmt formatCode="General" sourceLinked="0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97850880"/>
        <c:crosses val="autoZero"/>
        <c:auto val="1"/>
        <c:lblAlgn val="ctr"/>
        <c:lblOffset val="100"/>
      </c:catAx>
      <c:valAx>
        <c:axId val="97850880"/>
        <c:scaling>
          <c:orientation val="minMax"/>
          <c:max val="5"/>
        </c:scaling>
        <c:axPos val="l"/>
        <c:majorGridlines/>
        <c:numFmt formatCode="General" sourceLinked="1"/>
        <c:majorTickMark val="cross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90466560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62241228070174848"/>
          <c:y val="0.88912328667250284"/>
          <c:w val="0.36881578947368765"/>
          <c:h val="0.10601268591426069"/>
        </c:manualLayout>
      </c:layout>
      <c:spPr>
        <a:solidFill>
          <a:schemeClr val="bg1"/>
        </a:solidFill>
      </c:spPr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spPr>
    <a:solidFill>
      <a:schemeClr val="accent2">
        <a:lumMod val="20000"/>
        <a:lumOff val="80000"/>
      </a:schemeClr>
    </a:solidFill>
    <a:ln>
      <a:solidFill>
        <a:srgbClr val="C00000"/>
      </a:solidFill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6A2B2-D9B2-43EF-A81C-B913AF07D3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A8D3A5-1C11-4474-BA78-666521C8A5B1}">
      <dgm:prSet phldrT="[Text]" custT="1"/>
      <dgm:spPr>
        <a:solidFill>
          <a:schemeClr val="accent5">
            <a:lumMod val="60000"/>
            <a:lumOff val="4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1. </a:t>
          </a:r>
          <a:r>
            <a:rPr lang="en-US" sz="1400" b="1" dirty="0" err="1" smtClean="0">
              <a:solidFill>
                <a:schemeClr val="tx1"/>
              </a:solidFill>
            </a:rPr>
            <a:t>Giới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thiệu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endParaRPr lang="en-US" sz="1400" b="1" dirty="0">
            <a:solidFill>
              <a:schemeClr val="tx1"/>
            </a:solidFill>
          </a:endParaRPr>
        </a:p>
      </dgm:t>
    </dgm:pt>
    <dgm:pt modelId="{241436FA-369D-4E0A-B984-E1212FE32D4F}" type="parTrans" cxnId="{450402FC-77F0-46A6-BDBD-4E1DECDDF4E6}">
      <dgm:prSet/>
      <dgm:spPr/>
      <dgm:t>
        <a:bodyPr/>
        <a:lstStyle/>
        <a:p>
          <a:endParaRPr lang="en-US" sz="1400"/>
        </a:p>
      </dgm:t>
    </dgm:pt>
    <dgm:pt modelId="{2F48F2AD-567D-48F9-AC5C-29CE38B9C63F}" type="sibTrans" cxnId="{450402FC-77F0-46A6-BDBD-4E1DECDDF4E6}">
      <dgm:prSet/>
      <dgm:spPr/>
      <dgm:t>
        <a:bodyPr/>
        <a:lstStyle/>
        <a:p>
          <a:endParaRPr lang="en-US" sz="1400"/>
        </a:p>
      </dgm:t>
    </dgm:pt>
    <dgm:pt modelId="{DE4C6F1F-5ACB-4A57-A754-471E2E7BD0C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4163" indent="-284163"/>
          <a:r>
            <a:rPr lang="vi-VN" sz="1400" dirty="0" smtClean="0">
              <a:latin typeface="+mj-lt"/>
              <a:cs typeface="Calibri" pitchFamily="34" charset="0"/>
            </a:rPr>
            <a:t>Giới thiệu ngắn gọn về bản thân và công việc phụ trách </a:t>
          </a:r>
          <a:endParaRPr lang="en-US" sz="1400" dirty="0">
            <a:latin typeface="+mj-lt"/>
          </a:endParaRPr>
        </a:p>
      </dgm:t>
    </dgm:pt>
    <dgm:pt modelId="{DEEC6763-F0EF-40FA-B107-A9BCF5405B1A}" type="parTrans" cxnId="{74101504-439B-4949-81D9-8FE05BA9DC4D}">
      <dgm:prSet/>
      <dgm:spPr/>
      <dgm:t>
        <a:bodyPr/>
        <a:lstStyle/>
        <a:p>
          <a:endParaRPr lang="en-US" sz="1400"/>
        </a:p>
      </dgm:t>
    </dgm:pt>
    <dgm:pt modelId="{02615266-F71A-4494-9AF9-B6AA1DF1FE24}" type="sibTrans" cxnId="{74101504-439B-4949-81D9-8FE05BA9DC4D}">
      <dgm:prSet/>
      <dgm:spPr/>
      <dgm:t>
        <a:bodyPr/>
        <a:lstStyle/>
        <a:p>
          <a:endParaRPr lang="en-US" sz="1400"/>
        </a:p>
      </dgm:t>
    </dgm:pt>
    <dgm:pt modelId="{EC43F05A-323D-4C18-B332-35CBAFDAF608}">
      <dgm:prSet phldrT="[Text]" custT="1"/>
      <dgm:spPr>
        <a:solidFill>
          <a:schemeClr val="accent5">
            <a:lumMod val="60000"/>
            <a:lumOff val="4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pPr algn="l"/>
          <a:r>
            <a:rPr lang="en-US" sz="1300" b="1" dirty="0" smtClean="0">
              <a:solidFill>
                <a:schemeClr val="tx1"/>
              </a:solidFill>
            </a:rPr>
            <a:t>2. </a:t>
          </a:r>
          <a:r>
            <a:rPr lang="en-US" sz="1300" b="1" dirty="0" err="1" smtClean="0">
              <a:solidFill>
                <a:schemeClr val="tx1"/>
              </a:solidFill>
            </a:rPr>
            <a:t>Chọn</a:t>
          </a:r>
          <a:r>
            <a:rPr lang="en-US" sz="1300" b="1" dirty="0" smtClean="0">
              <a:solidFill>
                <a:schemeClr val="tx1"/>
              </a:solidFill>
            </a:rPr>
            <a:t> </a:t>
          </a:r>
          <a:r>
            <a:rPr lang="en-US" sz="1300" b="1" dirty="0" err="1" smtClean="0">
              <a:solidFill>
                <a:schemeClr val="tx1"/>
              </a:solidFill>
            </a:rPr>
            <a:t>đề</a:t>
          </a:r>
          <a:r>
            <a:rPr lang="en-US" sz="1300" b="1" dirty="0" smtClean="0">
              <a:solidFill>
                <a:schemeClr val="tx1"/>
              </a:solidFill>
            </a:rPr>
            <a:t> </a:t>
          </a:r>
          <a:r>
            <a:rPr lang="en-US" sz="1300" b="1" dirty="0" err="1" smtClean="0">
              <a:solidFill>
                <a:schemeClr val="tx1"/>
              </a:solidFill>
            </a:rPr>
            <a:t>tài</a:t>
          </a:r>
          <a:r>
            <a:rPr lang="en-US" sz="1300" b="1" dirty="0" smtClean="0">
              <a:solidFill>
                <a:schemeClr val="tx1"/>
              </a:solidFill>
            </a:rPr>
            <a:t>/</a:t>
          </a:r>
        </a:p>
        <a:p>
          <a:pPr algn="l"/>
          <a:r>
            <a:rPr lang="en-US" sz="1300" b="1" dirty="0" err="1" smtClean="0">
              <a:solidFill>
                <a:schemeClr val="tx1"/>
              </a:solidFill>
            </a:rPr>
            <a:t>khó</a:t>
          </a:r>
          <a:r>
            <a:rPr lang="en-US" sz="1300" b="1" dirty="0" smtClean="0">
              <a:solidFill>
                <a:schemeClr val="tx1"/>
              </a:solidFill>
            </a:rPr>
            <a:t> </a:t>
          </a:r>
          <a:r>
            <a:rPr lang="en-US" sz="1300" b="1" dirty="0" err="1" smtClean="0">
              <a:solidFill>
                <a:schemeClr val="tx1"/>
              </a:solidFill>
            </a:rPr>
            <a:t>khăn</a:t>
          </a:r>
          <a:endParaRPr lang="en-US" sz="1300" b="1" dirty="0">
            <a:solidFill>
              <a:schemeClr val="tx1"/>
            </a:solidFill>
          </a:endParaRPr>
        </a:p>
      </dgm:t>
    </dgm:pt>
    <dgm:pt modelId="{D848AD74-A4D2-4059-9193-F291E6093FB9}" type="parTrans" cxnId="{68200B68-6E07-4ADD-92CA-4AFE5EE264B8}">
      <dgm:prSet/>
      <dgm:spPr/>
      <dgm:t>
        <a:bodyPr/>
        <a:lstStyle/>
        <a:p>
          <a:endParaRPr lang="en-US" sz="1400"/>
        </a:p>
      </dgm:t>
    </dgm:pt>
    <dgm:pt modelId="{0FE27139-0D5F-4A1E-9761-CAB5035A2D49}" type="sibTrans" cxnId="{68200B68-6E07-4ADD-92CA-4AFE5EE264B8}">
      <dgm:prSet/>
      <dgm:spPr/>
      <dgm:t>
        <a:bodyPr/>
        <a:lstStyle/>
        <a:p>
          <a:endParaRPr lang="en-US" sz="1400"/>
        </a:p>
      </dgm:t>
    </dgm:pt>
    <dgm:pt modelId="{F7569021-3FC4-409D-AEC7-B4C23BF43B03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4163" indent="-284163"/>
          <a:r>
            <a:rPr lang="vi-VN" sz="1400" dirty="0" smtClean="0">
              <a:latin typeface="+mn-lt"/>
              <a:cs typeface="Calibri" pitchFamily="34" charset="0"/>
            </a:rPr>
            <a:t>Khó khăn trong công việc</a:t>
          </a:r>
          <a:r>
            <a:rPr lang="en-US" sz="1400" dirty="0" smtClean="0">
              <a:latin typeface="+mn-lt"/>
              <a:cs typeface="Calibri" pitchFamily="34" charset="0"/>
            </a:rPr>
            <a:t> </a:t>
          </a:r>
          <a:r>
            <a:rPr lang="en-US" sz="1200" b="1" dirty="0" smtClean="0">
              <a:latin typeface="+mn-lt"/>
            </a:rPr>
            <a:t>(</a:t>
          </a:r>
          <a:r>
            <a:rPr lang="vi-VN" sz="1200" b="1" dirty="0" smtClean="0">
              <a:solidFill>
                <a:schemeClr val="tx1"/>
              </a:solidFill>
              <a:latin typeface="+mn-lt"/>
              <a:cs typeface="Calibri" pitchFamily="34" charset="0"/>
            </a:rPr>
            <a:t>Chọn 1 vấn đề nổi bật nhất</a:t>
          </a:r>
          <a:r>
            <a:rPr lang="en-US" sz="1200" b="1" dirty="0" smtClean="0">
              <a:latin typeface="+mn-lt"/>
            </a:rPr>
            <a:t>)</a:t>
          </a:r>
          <a:endParaRPr lang="en-US" sz="1200" b="1" dirty="0">
            <a:latin typeface="+mn-lt"/>
          </a:endParaRPr>
        </a:p>
      </dgm:t>
    </dgm:pt>
    <dgm:pt modelId="{6D9A5F1F-4260-43F1-AB80-CC6934999FD5}" type="parTrans" cxnId="{3EFF05F3-F7F4-4BBC-8936-87EF5359A63C}">
      <dgm:prSet/>
      <dgm:spPr/>
      <dgm:t>
        <a:bodyPr/>
        <a:lstStyle/>
        <a:p>
          <a:endParaRPr lang="en-US" sz="1400"/>
        </a:p>
      </dgm:t>
    </dgm:pt>
    <dgm:pt modelId="{E9D2FA33-33F5-453B-9BE1-7AE28BC39DE9}" type="sibTrans" cxnId="{3EFF05F3-F7F4-4BBC-8936-87EF5359A63C}">
      <dgm:prSet/>
      <dgm:spPr/>
      <dgm:t>
        <a:bodyPr/>
        <a:lstStyle/>
        <a:p>
          <a:endParaRPr lang="en-US" sz="1400"/>
        </a:p>
      </dgm:t>
    </dgm:pt>
    <dgm:pt modelId="{18B414EE-FAFF-4410-AFAD-8C5F56437EDF}">
      <dgm:prSet phldrT="[Text]" custT="1"/>
      <dgm:spPr>
        <a:solidFill>
          <a:schemeClr val="accent5">
            <a:lumMod val="60000"/>
            <a:lumOff val="4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3. </a:t>
          </a:r>
          <a:r>
            <a:rPr lang="en-US" sz="1400" b="1" dirty="0" err="1" smtClean="0">
              <a:solidFill>
                <a:schemeClr val="tx1"/>
              </a:solidFill>
            </a:rPr>
            <a:t>Giải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pháp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endParaRPr lang="en-US" sz="1400" b="1" dirty="0">
            <a:solidFill>
              <a:schemeClr val="tx1"/>
            </a:solidFill>
          </a:endParaRPr>
        </a:p>
      </dgm:t>
    </dgm:pt>
    <dgm:pt modelId="{1A988BDA-0FC0-4305-B815-29196C1AF47F}" type="parTrans" cxnId="{28AEAD22-48D1-47C5-BB4A-D501AA90C8EB}">
      <dgm:prSet/>
      <dgm:spPr/>
      <dgm:t>
        <a:bodyPr/>
        <a:lstStyle/>
        <a:p>
          <a:endParaRPr lang="en-US" sz="1400"/>
        </a:p>
      </dgm:t>
    </dgm:pt>
    <dgm:pt modelId="{F080F2A2-7E1E-41A1-AB56-BD2A0678AFF2}" type="sibTrans" cxnId="{28AEAD22-48D1-47C5-BB4A-D501AA90C8EB}">
      <dgm:prSet/>
      <dgm:spPr/>
      <dgm:t>
        <a:bodyPr/>
        <a:lstStyle/>
        <a:p>
          <a:endParaRPr lang="en-US" sz="1400"/>
        </a:p>
      </dgm:t>
    </dgm:pt>
    <dgm:pt modelId="{CC7F13A5-E440-464A-9147-B567B038D9B7}">
      <dgm:prSet phldrT="[Text]" custT="1"/>
      <dgm:spPr>
        <a:solidFill>
          <a:schemeClr val="accent5">
            <a:lumMod val="60000"/>
            <a:lumOff val="4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pPr algn="l"/>
          <a:r>
            <a:rPr lang="en-US" sz="1300" b="1" dirty="0" smtClean="0">
              <a:solidFill>
                <a:schemeClr val="tx1"/>
              </a:solidFill>
            </a:rPr>
            <a:t>4. </a:t>
          </a:r>
          <a:r>
            <a:rPr lang="en-US" sz="1300" b="1" dirty="0" err="1" smtClean="0">
              <a:solidFill>
                <a:schemeClr val="tx1"/>
              </a:solidFill>
            </a:rPr>
            <a:t>Kết</a:t>
          </a:r>
          <a:r>
            <a:rPr lang="en-US" sz="1300" b="1" dirty="0" smtClean="0">
              <a:solidFill>
                <a:schemeClr val="tx1"/>
              </a:solidFill>
            </a:rPr>
            <a:t> </a:t>
          </a:r>
          <a:r>
            <a:rPr lang="en-US" sz="1300" b="1" dirty="0" err="1" smtClean="0">
              <a:solidFill>
                <a:schemeClr val="tx1"/>
              </a:solidFill>
            </a:rPr>
            <a:t>quả</a:t>
          </a:r>
          <a:r>
            <a:rPr lang="en-US" sz="1300" b="1" dirty="0" smtClean="0">
              <a:solidFill>
                <a:schemeClr val="tx1"/>
              </a:solidFill>
            </a:rPr>
            <a:t> </a:t>
          </a:r>
          <a:r>
            <a:rPr lang="en-US" sz="1300" b="1" dirty="0" err="1" smtClean="0">
              <a:solidFill>
                <a:schemeClr val="tx1"/>
              </a:solidFill>
            </a:rPr>
            <a:t>đạt</a:t>
          </a:r>
          <a:r>
            <a:rPr lang="en-US" sz="1300" b="1" dirty="0" smtClean="0">
              <a:solidFill>
                <a:schemeClr val="tx1"/>
              </a:solidFill>
            </a:rPr>
            <a:t> </a:t>
          </a:r>
          <a:r>
            <a:rPr lang="en-US" sz="1300" b="1" dirty="0" err="1" smtClean="0">
              <a:solidFill>
                <a:schemeClr val="tx1"/>
              </a:solidFill>
            </a:rPr>
            <a:t>được</a:t>
          </a:r>
          <a:r>
            <a:rPr lang="en-US" sz="1300" b="1" dirty="0" smtClean="0">
              <a:solidFill>
                <a:schemeClr val="tx1"/>
              </a:solidFill>
            </a:rPr>
            <a:t>  </a:t>
          </a:r>
          <a:endParaRPr lang="en-US" sz="1300" b="1" dirty="0">
            <a:solidFill>
              <a:schemeClr val="tx1"/>
            </a:solidFill>
          </a:endParaRPr>
        </a:p>
      </dgm:t>
    </dgm:pt>
    <dgm:pt modelId="{B528BC2A-2AF6-4934-8E95-0108F3B5E5F9}" type="parTrans" cxnId="{353CE2D6-3F53-44B9-85C3-DA8F5C410C78}">
      <dgm:prSet/>
      <dgm:spPr/>
      <dgm:t>
        <a:bodyPr/>
        <a:lstStyle/>
        <a:p>
          <a:endParaRPr lang="en-US" sz="1400"/>
        </a:p>
      </dgm:t>
    </dgm:pt>
    <dgm:pt modelId="{26E31C23-2BFA-45E3-B1EF-3366EFD9A928}" type="sibTrans" cxnId="{353CE2D6-3F53-44B9-85C3-DA8F5C410C78}">
      <dgm:prSet/>
      <dgm:spPr/>
      <dgm:t>
        <a:bodyPr/>
        <a:lstStyle/>
        <a:p>
          <a:endParaRPr lang="en-US" sz="1400"/>
        </a:p>
      </dgm:t>
    </dgm:pt>
    <dgm:pt modelId="{494F82FE-D3AB-4FD5-9E3D-E1DA9647F46D}">
      <dgm:prSet phldrT="[Text]" custT="1"/>
      <dgm:spPr>
        <a:solidFill>
          <a:schemeClr val="accent5">
            <a:lumMod val="60000"/>
            <a:lumOff val="40000"/>
          </a:schemeClr>
        </a:solidFill>
        <a:ln w="3175">
          <a:solidFill>
            <a:schemeClr val="tx1"/>
          </a:solidFill>
        </a:ln>
      </dgm:spPr>
      <dgm:t>
        <a:bodyPr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5. </a:t>
          </a:r>
          <a:r>
            <a:rPr lang="en-US" sz="1400" b="1" dirty="0" err="1" smtClean="0">
              <a:solidFill>
                <a:schemeClr val="tx1"/>
              </a:solidFill>
            </a:rPr>
            <a:t>Biểu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đồ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kỹ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năng</a:t>
          </a:r>
          <a:r>
            <a:rPr lang="en-US" sz="1400" b="1" dirty="0" smtClean="0">
              <a:solidFill>
                <a:schemeClr val="tx1"/>
              </a:solidFill>
            </a:rPr>
            <a:t>/ </a:t>
          </a:r>
          <a:r>
            <a:rPr lang="en-US" sz="1400" b="1" dirty="0" err="1" smtClean="0">
              <a:solidFill>
                <a:schemeClr val="tx1"/>
              </a:solidFill>
            </a:rPr>
            <a:t>Kế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hoạch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tương</a:t>
          </a:r>
          <a:r>
            <a:rPr lang="en-US" sz="1400" b="1" dirty="0" smtClean="0">
              <a:solidFill>
                <a:schemeClr val="tx1"/>
              </a:solidFill>
            </a:rPr>
            <a:t> </a:t>
          </a:r>
          <a:r>
            <a:rPr lang="en-US" sz="1400" b="1" dirty="0" err="1" smtClean="0">
              <a:solidFill>
                <a:schemeClr val="tx1"/>
              </a:solidFill>
            </a:rPr>
            <a:t>lai</a:t>
          </a:r>
          <a:endParaRPr lang="en-US" sz="1400" b="1" dirty="0">
            <a:solidFill>
              <a:schemeClr val="tx1"/>
            </a:solidFill>
          </a:endParaRPr>
        </a:p>
      </dgm:t>
    </dgm:pt>
    <dgm:pt modelId="{A896ABC3-98F9-496C-A433-7D098111EAE1}" type="parTrans" cxnId="{C28DED8A-076B-4527-A980-6E6650957736}">
      <dgm:prSet/>
      <dgm:spPr/>
      <dgm:t>
        <a:bodyPr/>
        <a:lstStyle/>
        <a:p>
          <a:endParaRPr lang="en-US" sz="1400"/>
        </a:p>
      </dgm:t>
    </dgm:pt>
    <dgm:pt modelId="{7F6B20C1-EE99-49FB-BC69-A9F00EFDB5CC}" type="sibTrans" cxnId="{C28DED8A-076B-4527-A980-6E6650957736}">
      <dgm:prSet/>
      <dgm:spPr/>
      <dgm:t>
        <a:bodyPr/>
        <a:lstStyle/>
        <a:p>
          <a:endParaRPr lang="en-US" sz="1400"/>
        </a:p>
      </dgm:t>
    </dgm:pt>
    <dgm:pt modelId="{C994DF70-29D7-41BE-8D1F-CEAEEA868721}">
      <dgm:prSet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8925" indent="-288925" algn="just"/>
          <a:r>
            <a:rPr lang="vi-VN" sz="1400" dirty="0" smtClean="0">
              <a:latin typeface="+mj-lt"/>
              <a:cs typeface="Calibri" pitchFamily="34" charset="0"/>
            </a:rPr>
            <a:t>Thành tựu đạt được sau khi cải tiến </a:t>
          </a:r>
          <a:r>
            <a:rPr lang="en-US" sz="1200" b="1" i="1" dirty="0" smtClean="0">
              <a:solidFill>
                <a:srgbClr val="0000FF"/>
              </a:solidFill>
              <a:latin typeface="+mj-lt"/>
              <a:cs typeface="Calibri" pitchFamily="34" charset="0"/>
            </a:rPr>
            <a:t>(</a:t>
          </a:r>
          <a:r>
            <a:rPr lang="vi-VN" sz="1200" b="1" i="1" dirty="0" smtClean="0">
              <a:solidFill>
                <a:srgbClr val="0000FF"/>
              </a:solidFill>
              <a:latin typeface="+mj-lt"/>
              <a:cs typeface="Calibri" pitchFamily="34" charset="0"/>
            </a:rPr>
            <a:t>hình ảnh hóa bởi biểu đồ và con số</a:t>
          </a:r>
          <a:r>
            <a:rPr lang="en-US" sz="1200" b="1" i="1" dirty="0" smtClean="0">
              <a:solidFill>
                <a:srgbClr val="0000FF"/>
              </a:solidFill>
              <a:latin typeface="+mj-lt"/>
              <a:cs typeface="Calibri" pitchFamily="34" charset="0"/>
            </a:rPr>
            <a:t>)  </a:t>
          </a:r>
          <a:r>
            <a:rPr lang="vi-VN" sz="1400" dirty="0" smtClean="0">
              <a:latin typeface="+mj-lt"/>
              <a:cs typeface="Calibri" pitchFamily="34" charset="0"/>
            </a:rPr>
            <a:t>và bài học thu được</a:t>
          </a:r>
          <a:endParaRPr lang="en-US" sz="1400" dirty="0">
            <a:latin typeface="+mj-lt"/>
          </a:endParaRPr>
        </a:p>
      </dgm:t>
    </dgm:pt>
    <dgm:pt modelId="{95C4DCC2-FDED-4E62-96DD-9DDE890616BA}" type="parTrans" cxnId="{5CE10861-59B6-422D-93D5-348446485EEA}">
      <dgm:prSet/>
      <dgm:spPr/>
      <dgm:t>
        <a:bodyPr/>
        <a:lstStyle/>
        <a:p>
          <a:endParaRPr lang="en-US" sz="1400"/>
        </a:p>
      </dgm:t>
    </dgm:pt>
    <dgm:pt modelId="{6D669185-0570-4262-9BBF-86A9D3B723F6}" type="sibTrans" cxnId="{5CE10861-59B6-422D-93D5-348446485EEA}">
      <dgm:prSet/>
      <dgm:spPr/>
      <dgm:t>
        <a:bodyPr/>
        <a:lstStyle/>
        <a:p>
          <a:endParaRPr lang="en-US" sz="1400"/>
        </a:p>
      </dgm:t>
    </dgm:pt>
    <dgm:pt modelId="{2FD0AFE5-7387-463F-8829-88A8861CC160}">
      <dgm:prSet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8925" indent="-288925"/>
          <a:r>
            <a:rPr lang="vi-VN" sz="1400" dirty="0" smtClean="0">
              <a:latin typeface="+mj-lt"/>
              <a:cs typeface="Calibri" pitchFamily="34" charset="0"/>
            </a:rPr>
            <a:t>Sự phát triển về kỹ năng và ấn tượng làm việc tại CVN</a:t>
          </a:r>
          <a:endParaRPr lang="en-US" sz="1400" dirty="0">
            <a:latin typeface="+mj-lt"/>
          </a:endParaRPr>
        </a:p>
      </dgm:t>
    </dgm:pt>
    <dgm:pt modelId="{A6F08AAB-4519-447D-823B-438A7E173CBB}" type="parTrans" cxnId="{DC931177-89E8-4C20-B40C-57A7E0AAADFC}">
      <dgm:prSet/>
      <dgm:spPr/>
      <dgm:t>
        <a:bodyPr/>
        <a:lstStyle/>
        <a:p>
          <a:endParaRPr lang="en-US" sz="1400"/>
        </a:p>
      </dgm:t>
    </dgm:pt>
    <dgm:pt modelId="{AA02008F-A268-4D61-8155-79B3F5AA9F45}" type="sibTrans" cxnId="{DC931177-89E8-4C20-B40C-57A7E0AAADFC}">
      <dgm:prSet/>
      <dgm:spPr/>
      <dgm:t>
        <a:bodyPr/>
        <a:lstStyle/>
        <a:p>
          <a:endParaRPr lang="en-US" sz="1400"/>
        </a:p>
      </dgm:t>
    </dgm:pt>
    <dgm:pt modelId="{B8CA7A31-4F59-4D2E-B045-49B21EC3D46C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8925" indent="-288925"/>
          <a:r>
            <a:rPr lang="en-US" sz="1150" b="1" dirty="0" smtClean="0">
              <a:latin typeface="+mj-lt"/>
              <a:cs typeface="Calibri" pitchFamily="34" charset="0"/>
            </a:rPr>
            <a:t>Chi </a:t>
          </a:r>
          <a:r>
            <a:rPr lang="en-US" sz="1150" b="1" dirty="0" err="1" smtClean="0">
              <a:latin typeface="+mj-lt"/>
              <a:cs typeface="Calibri" pitchFamily="34" charset="0"/>
            </a:rPr>
            <a:t>tiết</a:t>
          </a:r>
          <a:r>
            <a:rPr lang="en-US" sz="1150" b="1" dirty="0" smtClean="0">
              <a:latin typeface="+mj-lt"/>
              <a:cs typeface="Calibri" pitchFamily="34" charset="0"/>
            </a:rPr>
            <a:t> q</a:t>
          </a:r>
          <a:r>
            <a:rPr lang="vi-VN" sz="1150" b="1" dirty="0" smtClean="0">
              <a:latin typeface="+mj-lt"/>
              <a:cs typeface="Calibri" pitchFamily="34" charset="0"/>
            </a:rPr>
            <a:t>uá trình giải quyết vấn đề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bao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gồm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phân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tích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tình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hình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hiện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tại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bằng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phương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pháp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nào</a:t>
          </a:r>
          <a:r>
            <a:rPr lang="en-US" sz="1150" b="1" dirty="0" smtClean="0">
              <a:latin typeface="+mj-lt"/>
              <a:cs typeface="Calibri" pitchFamily="34" charset="0"/>
            </a:rPr>
            <a:t>, </a:t>
          </a:r>
          <a:r>
            <a:rPr lang="en-US" sz="1150" b="1" dirty="0" err="1" smtClean="0">
              <a:latin typeface="+mj-lt"/>
              <a:cs typeface="Calibri" pitchFamily="34" charset="0"/>
            </a:rPr>
            <a:t>công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cụ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nào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để</a:t>
          </a:r>
          <a:r>
            <a:rPr lang="en-US" sz="1150" b="0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giải</a:t>
          </a:r>
          <a:r>
            <a:rPr lang="en-US" sz="1150" b="0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quyết</a:t>
          </a:r>
          <a:r>
            <a:rPr lang="en-US" sz="1150" b="0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vấn</a:t>
          </a:r>
          <a:r>
            <a:rPr lang="en-US" sz="1150" b="0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đề</a:t>
          </a:r>
          <a:r>
            <a:rPr lang="en-US" sz="1150" b="0" dirty="0" smtClean="0">
              <a:latin typeface="+mj-lt"/>
              <a:cs typeface="Calibri" pitchFamily="34" charset="0"/>
            </a:rPr>
            <a:t> </a:t>
          </a:r>
          <a:r>
            <a:rPr lang="en-US" sz="1150" b="0" dirty="0" err="1" smtClean="0">
              <a:latin typeface="+mj-lt"/>
              <a:cs typeface="Calibri" pitchFamily="34" charset="0"/>
            </a:rPr>
            <a:t>bằng</a:t>
          </a:r>
          <a:r>
            <a:rPr lang="en-US" sz="1150" b="0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cách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suy</a:t>
          </a:r>
          <a:r>
            <a:rPr lang="en-US" sz="1150" b="1" dirty="0" smtClean="0">
              <a:latin typeface="+mj-lt"/>
              <a:cs typeface="Calibri" pitchFamily="34" charset="0"/>
            </a:rPr>
            <a:t> </a:t>
          </a:r>
          <a:r>
            <a:rPr lang="en-US" sz="1150" b="1" dirty="0" err="1" smtClean="0">
              <a:latin typeface="+mj-lt"/>
              <a:cs typeface="Calibri" pitchFamily="34" charset="0"/>
            </a:rPr>
            <a:t>nghĩ</a:t>
          </a:r>
          <a:r>
            <a:rPr lang="en-US" sz="1150" b="1" dirty="0" smtClean="0">
              <a:latin typeface="+mj-lt"/>
              <a:cs typeface="Calibri" pitchFamily="34" charset="0"/>
            </a:rPr>
            <a:t> logic)</a:t>
          </a:r>
          <a:r>
            <a:rPr lang="vi-VN" sz="1150" b="1" dirty="0" smtClean="0">
              <a:latin typeface="+mj-lt"/>
              <a:cs typeface="Calibri" pitchFamily="34" charset="0"/>
            </a:rPr>
            <a:t> </a:t>
          </a:r>
          <a:endParaRPr lang="en-US" sz="1150" b="1" dirty="0">
            <a:latin typeface="+mj-lt"/>
          </a:endParaRPr>
        </a:p>
      </dgm:t>
    </dgm:pt>
    <dgm:pt modelId="{408520BD-53C0-46E3-B0AB-13F7C345B775}" type="sibTrans" cxnId="{013A5CEC-ED56-4313-807D-8FA76C2B951E}">
      <dgm:prSet/>
      <dgm:spPr/>
      <dgm:t>
        <a:bodyPr/>
        <a:lstStyle/>
        <a:p>
          <a:endParaRPr lang="en-US" sz="1400"/>
        </a:p>
      </dgm:t>
    </dgm:pt>
    <dgm:pt modelId="{4CB7C21B-5B12-4EE2-A812-3FF1DF44E960}" type="parTrans" cxnId="{013A5CEC-ED56-4313-807D-8FA76C2B951E}">
      <dgm:prSet/>
      <dgm:spPr/>
      <dgm:t>
        <a:bodyPr/>
        <a:lstStyle/>
        <a:p>
          <a:endParaRPr lang="en-US" sz="1400"/>
        </a:p>
      </dgm:t>
    </dgm:pt>
    <dgm:pt modelId="{87B5473A-8ED3-4B7B-B8CA-3C50B4D7145B}">
      <dgm:prSet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8925" indent="-288925"/>
          <a:r>
            <a:rPr lang="en-US" sz="1400" dirty="0" err="1" smtClean="0">
              <a:latin typeface="+mj-lt"/>
            </a:rPr>
            <a:t>Kế</a:t>
          </a:r>
          <a:r>
            <a:rPr lang="en-US" sz="1400" dirty="0" smtClean="0">
              <a:latin typeface="+mj-lt"/>
            </a:rPr>
            <a:t> </a:t>
          </a:r>
          <a:r>
            <a:rPr lang="en-US" sz="1400" dirty="0" err="1" smtClean="0">
              <a:latin typeface="+mj-lt"/>
            </a:rPr>
            <a:t>hoạch</a:t>
          </a:r>
          <a:r>
            <a:rPr lang="en-US" sz="1400" dirty="0" smtClean="0">
              <a:latin typeface="+mj-lt"/>
            </a:rPr>
            <a:t> </a:t>
          </a:r>
          <a:r>
            <a:rPr lang="en-US" sz="1400" dirty="0" err="1" smtClean="0">
              <a:latin typeface="+mj-lt"/>
            </a:rPr>
            <a:t>ngắn</a:t>
          </a:r>
          <a:r>
            <a:rPr lang="en-US" sz="1400" dirty="0" smtClean="0">
              <a:latin typeface="+mj-lt"/>
            </a:rPr>
            <a:t> </a:t>
          </a:r>
          <a:r>
            <a:rPr lang="en-US" sz="1400" dirty="0" err="1" smtClean="0">
              <a:latin typeface="+mj-lt"/>
            </a:rPr>
            <a:t>hạn</a:t>
          </a:r>
          <a:r>
            <a:rPr lang="en-US" sz="1400" dirty="0" smtClean="0">
              <a:latin typeface="+mj-lt"/>
            </a:rPr>
            <a:t> </a:t>
          </a:r>
          <a:r>
            <a:rPr lang="en-US" sz="1400" dirty="0" err="1" smtClean="0">
              <a:latin typeface="+mj-lt"/>
            </a:rPr>
            <a:t>và</a:t>
          </a:r>
          <a:r>
            <a:rPr lang="en-US" sz="1400" dirty="0" smtClean="0">
              <a:latin typeface="+mj-lt"/>
            </a:rPr>
            <a:t> </a:t>
          </a:r>
          <a:r>
            <a:rPr lang="en-US" sz="1400" dirty="0" err="1" smtClean="0">
              <a:latin typeface="+mj-lt"/>
            </a:rPr>
            <a:t>dài</a:t>
          </a:r>
          <a:r>
            <a:rPr lang="en-US" sz="1400" dirty="0" smtClean="0">
              <a:latin typeface="+mj-lt"/>
            </a:rPr>
            <a:t> </a:t>
          </a:r>
          <a:r>
            <a:rPr lang="en-US" sz="1400" dirty="0" err="1" smtClean="0">
              <a:latin typeface="+mj-lt"/>
            </a:rPr>
            <a:t>hạn</a:t>
          </a:r>
          <a:endParaRPr lang="en-US" sz="1400" dirty="0">
            <a:latin typeface="+mj-lt"/>
          </a:endParaRPr>
        </a:p>
      </dgm:t>
    </dgm:pt>
    <dgm:pt modelId="{634F4E58-E421-49D5-BC95-03B10A7DCB3F}" type="parTrans" cxnId="{E28FD47A-FFA5-4FBF-B155-4B8C1758A92C}">
      <dgm:prSet/>
      <dgm:spPr/>
      <dgm:t>
        <a:bodyPr/>
        <a:lstStyle/>
        <a:p>
          <a:endParaRPr lang="en-US"/>
        </a:p>
      </dgm:t>
    </dgm:pt>
    <dgm:pt modelId="{5BC7C1FD-3E60-4412-A6C6-54087EE6D1A2}" type="sibTrans" cxnId="{E28FD47A-FFA5-4FBF-B155-4B8C1758A92C}">
      <dgm:prSet/>
      <dgm:spPr/>
      <dgm:t>
        <a:bodyPr/>
        <a:lstStyle/>
        <a:p>
          <a:endParaRPr lang="en-US"/>
        </a:p>
      </dgm:t>
    </dgm:pt>
    <dgm:pt modelId="{0BA6F86D-7C55-4C16-A31C-3D9A72B4A47F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  <a:ln w="3175">
          <a:solidFill>
            <a:schemeClr val="tx1">
              <a:alpha val="90000"/>
            </a:schemeClr>
          </a:solidFill>
        </a:ln>
      </dgm:spPr>
      <dgm:t>
        <a:bodyPr/>
        <a:lstStyle/>
        <a:p>
          <a:pPr marL="284163" indent="-284163"/>
          <a:r>
            <a:rPr lang="en-US" sz="1200" b="0" dirty="0" err="1" smtClean="0">
              <a:latin typeface="+mn-lt"/>
            </a:rPr>
            <a:t>Lý</a:t>
          </a:r>
          <a:r>
            <a:rPr lang="en-US" sz="1200" b="0" dirty="0" smtClean="0">
              <a:latin typeface="+mn-lt"/>
            </a:rPr>
            <a:t> do </a:t>
          </a:r>
          <a:r>
            <a:rPr lang="en-US" sz="1200" b="0" dirty="0" err="1" smtClean="0">
              <a:latin typeface="+mn-lt"/>
            </a:rPr>
            <a:t>chọn</a:t>
          </a:r>
          <a:r>
            <a:rPr lang="en-US" sz="1200" b="0" dirty="0" smtClean="0">
              <a:latin typeface="+mn-lt"/>
            </a:rPr>
            <a:t> </a:t>
          </a:r>
          <a:r>
            <a:rPr lang="en-US" sz="1200" b="0" dirty="0" err="1" smtClean="0">
              <a:latin typeface="+mn-lt"/>
            </a:rPr>
            <a:t>đề</a:t>
          </a:r>
          <a:r>
            <a:rPr lang="en-US" sz="1200" b="0" dirty="0" smtClean="0">
              <a:latin typeface="+mn-lt"/>
            </a:rPr>
            <a:t> </a:t>
          </a:r>
          <a:r>
            <a:rPr lang="en-US" sz="1200" b="0" dirty="0" err="1" smtClean="0">
              <a:latin typeface="+mn-lt"/>
            </a:rPr>
            <a:t>tài</a:t>
          </a:r>
          <a:endParaRPr lang="en-US" sz="1200" b="0" dirty="0">
            <a:latin typeface="+mn-lt"/>
          </a:endParaRPr>
        </a:p>
      </dgm:t>
    </dgm:pt>
    <dgm:pt modelId="{22AF71CE-2036-403B-807E-2AD788F86E00}" type="parTrans" cxnId="{7EBBFBD4-7C47-4A32-95B6-A3623E02046A}">
      <dgm:prSet/>
      <dgm:spPr/>
      <dgm:t>
        <a:bodyPr/>
        <a:lstStyle/>
        <a:p>
          <a:endParaRPr lang="en-US"/>
        </a:p>
      </dgm:t>
    </dgm:pt>
    <dgm:pt modelId="{D4760D51-CE02-47DE-A203-66C1896F0FCC}" type="sibTrans" cxnId="{7EBBFBD4-7C47-4A32-95B6-A3623E02046A}">
      <dgm:prSet/>
      <dgm:spPr/>
      <dgm:t>
        <a:bodyPr/>
        <a:lstStyle/>
        <a:p>
          <a:endParaRPr lang="en-US"/>
        </a:p>
      </dgm:t>
    </dgm:pt>
    <dgm:pt modelId="{44CF18FE-3F69-474E-9607-66C108E205D2}" type="pres">
      <dgm:prSet presAssocID="{1EB6A2B2-D9B2-43EF-A81C-B913AF07D3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D0B0A-081B-47F7-852A-E7C1B3FE568A}" type="pres">
      <dgm:prSet presAssocID="{12A8D3A5-1C11-4474-BA78-666521C8A5B1}" presName="linNode" presStyleCnt="0"/>
      <dgm:spPr/>
    </dgm:pt>
    <dgm:pt modelId="{FFA9A612-3074-4073-9261-62C599AC8885}" type="pres">
      <dgm:prSet presAssocID="{12A8D3A5-1C11-4474-BA78-666521C8A5B1}" presName="parentText" presStyleLbl="node1" presStyleIdx="0" presStyleCnt="5" custScaleX="59099" custScaleY="85547" custLinFactNeighborX="0" custLinFactNeighborY="-71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F133D-D806-4B14-B66B-6D57A73839C1}" type="pres">
      <dgm:prSet presAssocID="{12A8D3A5-1C11-4474-BA78-666521C8A5B1}" presName="descendantText" presStyleLbl="alignAccFollowNode1" presStyleIdx="0" presStyleCnt="5" custScaleX="100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78F7D-F0F0-46B7-AB26-3B981C1463EE}" type="pres">
      <dgm:prSet presAssocID="{2F48F2AD-567D-48F9-AC5C-29CE38B9C63F}" presName="sp" presStyleCnt="0"/>
      <dgm:spPr/>
    </dgm:pt>
    <dgm:pt modelId="{AACDB2B3-3FCC-4C87-B46D-5519EA459E84}" type="pres">
      <dgm:prSet presAssocID="{EC43F05A-323D-4C18-B332-35CBAFDAF608}" presName="linNode" presStyleCnt="0"/>
      <dgm:spPr/>
    </dgm:pt>
    <dgm:pt modelId="{398FE922-252F-4664-AA7B-AC36D68AE18E}" type="pres">
      <dgm:prSet presAssocID="{EC43F05A-323D-4C18-B332-35CBAFDAF608}" presName="parentText" presStyleLbl="node1" presStyleIdx="1" presStyleCnt="5" custScaleX="59099" custScaleY="85246" custLinFactNeighborY="-4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2D6AF-CC43-4770-BF6D-E4D712654CA0}" type="pres">
      <dgm:prSet presAssocID="{EC43F05A-323D-4C18-B332-35CBAFDAF608}" presName="descendantText" presStyleLbl="alignAccFollowNode1" presStyleIdx="1" presStyleCnt="5" custScaleX="100751" custScaleY="110678" custLinFactNeighborY="3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EAF68-0A37-432F-87F1-530C452A67B7}" type="pres">
      <dgm:prSet presAssocID="{0FE27139-0D5F-4A1E-9761-CAB5035A2D49}" presName="sp" presStyleCnt="0"/>
      <dgm:spPr/>
    </dgm:pt>
    <dgm:pt modelId="{89D40CED-C833-4BBC-8715-740D470612D9}" type="pres">
      <dgm:prSet presAssocID="{18B414EE-FAFF-4410-AFAD-8C5F56437EDF}" presName="linNode" presStyleCnt="0"/>
      <dgm:spPr/>
    </dgm:pt>
    <dgm:pt modelId="{889528B6-05C5-459A-9447-3EB9359010D6}" type="pres">
      <dgm:prSet presAssocID="{18B414EE-FAFF-4410-AFAD-8C5F56437EDF}" presName="parentText" presStyleLbl="node1" presStyleIdx="2" presStyleCnt="5" custScaleX="59099" custScaleY="99078" custLinFactNeighborY="14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72285-ABA0-494E-B5A5-CC4C55CD13E4}" type="pres">
      <dgm:prSet presAssocID="{18B414EE-FAFF-4410-AFAD-8C5F56437EDF}" presName="descendantText" presStyleLbl="alignAccFollowNode1" presStyleIdx="2" presStyleCnt="5" custScaleX="100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7BE5D-8F23-4471-9966-2B95E19E5330}" type="pres">
      <dgm:prSet presAssocID="{F080F2A2-7E1E-41A1-AB56-BD2A0678AFF2}" presName="sp" presStyleCnt="0"/>
      <dgm:spPr/>
    </dgm:pt>
    <dgm:pt modelId="{81DADAB3-F79B-4AA0-AECE-11BAD4653B06}" type="pres">
      <dgm:prSet presAssocID="{CC7F13A5-E440-464A-9147-B567B038D9B7}" presName="linNode" presStyleCnt="0"/>
      <dgm:spPr/>
    </dgm:pt>
    <dgm:pt modelId="{DD5A3B6F-68D2-44FB-BE72-9E52E7B04456}" type="pres">
      <dgm:prSet presAssocID="{CC7F13A5-E440-464A-9147-B567B038D9B7}" presName="parentText" presStyleLbl="node1" presStyleIdx="3" presStyleCnt="5" custScaleX="59330" custScaleY="73346" custLinFactNeighborX="129" custLinFactNeighborY="-186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51AFA-CB32-4681-861C-3FEE3D706042}" type="pres">
      <dgm:prSet presAssocID="{CC7F13A5-E440-464A-9147-B567B038D9B7}" presName="descendantText" presStyleLbl="alignAccFollowNode1" presStyleIdx="3" presStyleCnt="5" custScaleX="101504" custScaleY="96344" custLinFactNeighborX="-909" custLinFactNeighborY="-4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AF3B4-50D8-4831-AF22-391834598CB0}" type="pres">
      <dgm:prSet presAssocID="{26E31C23-2BFA-45E3-B1EF-3366EFD9A928}" presName="sp" presStyleCnt="0"/>
      <dgm:spPr/>
    </dgm:pt>
    <dgm:pt modelId="{549379EB-CABB-42F0-B04D-0ACC82F23E03}" type="pres">
      <dgm:prSet presAssocID="{494F82FE-D3AB-4FD5-9E3D-E1DA9647F46D}" presName="linNode" presStyleCnt="0"/>
      <dgm:spPr/>
    </dgm:pt>
    <dgm:pt modelId="{EA50935F-1D25-43E6-94E6-F22EA46015E6}" type="pres">
      <dgm:prSet presAssocID="{494F82FE-D3AB-4FD5-9E3D-E1DA9647F46D}" presName="parentText" presStyleLbl="node1" presStyleIdx="4" presStyleCnt="5" custScaleX="59099" custLinFactNeighborY="-50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F11FA-77E7-49C7-9FBB-F8EB87C83BE7}" type="pres">
      <dgm:prSet presAssocID="{494F82FE-D3AB-4FD5-9E3D-E1DA9647F46D}" presName="descendantText" presStyleLbl="alignAccFollowNode1" presStyleIdx="4" presStyleCnt="5" custScaleX="100547" custLinFactNeighborX="182" custLinFactNeighborY="-4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E10861-59B6-422D-93D5-348446485EEA}" srcId="{CC7F13A5-E440-464A-9147-B567B038D9B7}" destId="{C994DF70-29D7-41BE-8D1F-CEAEEA868721}" srcOrd="0" destOrd="0" parTransId="{95C4DCC2-FDED-4E62-96DD-9DDE890616BA}" sibTransId="{6D669185-0570-4262-9BBF-86A9D3B723F6}"/>
    <dgm:cxn modelId="{28AEAD22-48D1-47C5-BB4A-D501AA90C8EB}" srcId="{1EB6A2B2-D9B2-43EF-A81C-B913AF07D33F}" destId="{18B414EE-FAFF-4410-AFAD-8C5F56437EDF}" srcOrd="2" destOrd="0" parTransId="{1A988BDA-0FC0-4305-B815-29196C1AF47F}" sibTransId="{F080F2A2-7E1E-41A1-AB56-BD2A0678AFF2}"/>
    <dgm:cxn modelId="{013A5CEC-ED56-4313-807D-8FA76C2B951E}" srcId="{18B414EE-FAFF-4410-AFAD-8C5F56437EDF}" destId="{B8CA7A31-4F59-4D2E-B045-49B21EC3D46C}" srcOrd="0" destOrd="0" parTransId="{4CB7C21B-5B12-4EE2-A812-3FF1DF44E960}" sibTransId="{408520BD-53C0-46E3-B0AB-13F7C345B775}"/>
    <dgm:cxn modelId="{AB786434-8D85-4A31-B65D-CA3DD511BF25}" type="presOf" srcId="{494F82FE-D3AB-4FD5-9E3D-E1DA9647F46D}" destId="{EA50935F-1D25-43E6-94E6-F22EA46015E6}" srcOrd="0" destOrd="0" presId="urn:microsoft.com/office/officeart/2005/8/layout/vList5"/>
    <dgm:cxn modelId="{10270FA7-9384-43C1-BA6E-3D3C98329E35}" type="presOf" srcId="{0BA6F86D-7C55-4C16-A31C-3D9A72B4A47F}" destId="{D422D6AF-CC43-4770-BF6D-E4D712654CA0}" srcOrd="0" destOrd="0" presId="urn:microsoft.com/office/officeart/2005/8/layout/vList5"/>
    <dgm:cxn modelId="{FF91D790-DFE3-4981-BC34-9FD27B2754DC}" type="presOf" srcId="{87B5473A-8ED3-4B7B-B8CA-3C50B4D7145B}" destId="{08EF11FA-77E7-49C7-9FBB-F8EB87C83BE7}" srcOrd="0" destOrd="1" presId="urn:microsoft.com/office/officeart/2005/8/layout/vList5"/>
    <dgm:cxn modelId="{972DBE84-C0B9-4D88-96E4-655C6B1E02C1}" type="presOf" srcId="{DE4C6F1F-5ACB-4A57-A754-471E2E7BD0C8}" destId="{82DF133D-D806-4B14-B66B-6D57A73839C1}" srcOrd="0" destOrd="0" presId="urn:microsoft.com/office/officeart/2005/8/layout/vList5"/>
    <dgm:cxn modelId="{3EFF05F3-F7F4-4BBC-8936-87EF5359A63C}" srcId="{EC43F05A-323D-4C18-B332-35CBAFDAF608}" destId="{F7569021-3FC4-409D-AEC7-B4C23BF43B03}" srcOrd="1" destOrd="0" parTransId="{6D9A5F1F-4260-43F1-AB80-CC6934999FD5}" sibTransId="{E9D2FA33-33F5-453B-9BE1-7AE28BC39DE9}"/>
    <dgm:cxn modelId="{450402FC-77F0-46A6-BDBD-4E1DECDDF4E6}" srcId="{1EB6A2B2-D9B2-43EF-A81C-B913AF07D33F}" destId="{12A8D3A5-1C11-4474-BA78-666521C8A5B1}" srcOrd="0" destOrd="0" parTransId="{241436FA-369D-4E0A-B984-E1212FE32D4F}" sibTransId="{2F48F2AD-567D-48F9-AC5C-29CE38B9C63F}"/>
    <dgm:cxn modelId="{7D9A6FF2-2EBF-4B1C-9098-EF347993EAE1}" type="presOf" srcId="{1EB6A2B2-D9B2-43EF-A81C-B913AF07D33F}" destId="{44CF18FE-3F69-474E-9607-66C108E205D2}" srcOrd="0" destOrd="0" presId="urn:microsoft.com/office/officeart/2005/8/layout/vList5"/>
    <dgm:cxn modelId="{BDB3FA02-01CB-48D8-BF8F-DFD85D8021B2}" type="presOf" srcId="{EC43F05A-323D-4C18-B332-35CBAFDAF608}" destId="{398FE922-252F-4664-AA7B-AC36D68AE18E}" srcOrd="0" destOrd="0" presId="urn:microsoft.com/office/officeart/2005/8/layout/vList5"/>
    <dgm:cxn modelId="{353CE2D6-3F53-44B9-85C3-DA8F5C410C78}" srcId="{1EB6A2B2-D9B2-43EF-A81C-B913AF07D33F}" destId="{CC7F13A5-E440-464A-9147-B567B038D9B7}" srcOrd="3" destOrd="0" parTransId="{B528BC2A-2AF6-4934-8E95-0108F3B5E5F9}" sibTransId="{26E31C23-2BFA-45E3-B1EF-3366EFD9A928}"/>
    <dgm:cxn modelId="{DC931177-89E8-4C20-B40C-57A7E0AAADFC}" srcId="{494F82FE-D3AB-4FD5-9E3D-E1DA9647F46D}" destId="{2FD0AFE5-7387-463F-8829-88A8861CC160}" srcOrd="0" destOrd="0" parTransId="{A6F08AAB-4519-447D-823B-438A7E173CBB}" sibTransId="{AA02008F-A268-4D61-8155-79B3F5AA9F45}"/>
    <dgm:cxn modelId="{7F657716-860D-4BA6-9F12-FBCDB0AF79FD}" type="presOf" srcId="{B8CA7A31-4F59-4D2E-B045-49B21EC3D46C}" destId="{E1D72285-ABA0-494E-B5A5-CC4C55CD13E4}" srcOrd="0" destOrd="0" presId="urn:microsoft.com/office/officeart/2005/8/layout/vList5"/>
    <dgm:cxn modelId="{74101504-439B-4949-81D9-8FE05BA9DC4D}" srcId="{12A8D3A5-1C11-4474-BA78-666521C8A5B1}" destId="{DE4C6F1F-5ACB-4A57-A754-471E2E7BD0C8}" srcOrd="0" destOrd="0" parTransId="{DEEC6763-F0EF-40FA-B107-A9BCF5405B1A}" sibTransId="{02615266-F71A-4494-9AF9-B6AA1DF1FE24}"/>
    <dgm:cxn modelId="{DDABAAEF-114C-412E-AD78-0A93AF71C942}" type="presOf" srcId="{F7569021-3FC4-409D-AEC7-B4C23BF43B03}" destId="{D422D6AF-CC43-4770-BF6D-E4D712654CA0}" srcOrd="0" destOrd="1" presId="urn:microsoft.com/office/officeart/2005/8/layout/vList5"/>
    <dgm:cxn modelId="{5597DD35-44ED-46C6-9730-D012018210B5}" type="presOf" srcId="{C994DF70-29D7-41BE-8D1F-CEAEEA868721}" destId="{FDF51AFA-CB32-4681-861C-3FEE3D706042}" srcOrd="0" destOrd="0" presId="urn:microsoft.com/office/officeart/2005/8/layout/vList5"/>
    <dgm:cxn modelId="{C6FC5553-4A2E-4124-96D2-E5F54922822E}" type="presOf" srcId="{CC7F13A5-E440-464A-9147-B567B038D9B7}" destId="{DD5A3B6F-68D2-44FB-BE72-9E52E7B04456}" srcOrd="0" destOrd="0" presId="urn:microsoft.com/office/officeart/2005/8/layout/vList5"/>
    <dgm:cxn modelId="{E28FD47A-FFA5-4FBF-B155-4B8C1758A92C}" srcId="{494F82FE-D3AB-4FD5-9E3D-E1DA9647F46D}" destId="{87B5473A-8ED3-4B7B-B8CA-3C50B4D7145B}" srcOrd="1" destOrd="0" parTransId="{634F4E58-E421-49D5-BC95-03B10A7DCB3F}" sibTransId="{5BC7C1FD-3E60-4412-A6C6-54087EE6D1A2}"/>
    <dgm:cxn modelId="{7EBBFBD4-7C47-4A32-95B6-A3623E02046A}" srcId="{EC43F05A-323D-4C18-B332-35CBAFDAF608}" destId="{0BA6F86D-7C55-4C16-A31C-3D9A72B4A47F}" srcOrd="0" destOrd="0" parTransId="{22AF71CE-2036-403B-807E-2AD788F86E00}" sibTransId="{D4760D51-CE02-47DE-A203-66C1896F0FCC}"/>
    <dgm:cxn modelId="{52519E45-003D-420C-951D-208D3212FEC0}" type="presOf" srcId="{12A8D3A5-1C11-4474-BA78-666521C8A5B1}" destId="{FFA9A612-3074-4073-9261-62C599AC8885}" srcOrd="0" destOrd="0" presId="urn:microsoft.com/office/officeart/2005/8/layout/vList5"/>
    <dgm:cxn modelId="{C28DED8A-076B-4527-A980-6E6650957736}" srcId="{1EB6A2B2-D9B2-43EF-A81C-B913AF07D33F}" destId="{494F82FE-D3AB-4FD5-9E3D-E1DA9647F46D}" srcOrd="4" destOrd="0" parTransId="{A896ABC3-98F9-496C-A433-7D098111EAE1}" sibTransId="{7F6B20C1-EE99-49FB-BC69-A9F00EFDB5CC}"/>
    <dgm:cxn modelId="{576D4AF6-D7E7-4A78-815A-DDAA2949A81F}" type="presOf" srcId="{18B414EE-FAFF-4410-AFAD-8C5F56437EDF}" destId="{889528B6-05C5-459A-9447-3EB9359010D6}" srcOrd="0" destOrd="0" presId="urn:microsoft.com/office/officeart/2005/8/layout/vList5"/>
    <dgm:cxn modelId="{59E07533-015D-4946-A24B-1F6CBAB45BDA}" type="presOf" srcId="{2FD0AFE5-7387-463F-8829-88A8861CC160}" destId="{08EF11FA-77E7-49C7-9FBB-F8EB87C83BE7}" srcOrd="0" destOrd="0" presId="urn:microsoft.com/office/officeart/2005/8/layout/vList5"/>
    <dgm:cxn modelId="{68200B68-6E07-4ADD-92CA-4AFE5EE264B8}" srcId="{1EB6A2B2-D9B2-43EF-A81C-B913AF07D33F}" destId="{EC43F05A-323D-4C18-B332-35CBAFDAF608}" srcOrd="1" destOrd="0" parTransId="{D848AD74-A4D2-4059-9193-F291E6093FB9}" sibTransId="{0FE27139-0D5F-4A1E-9761-CAB5035A2D49}"/>
    <dgm:cxn modelId="{C04AD1C6-1734-42EF-BBD3-8EAC23A53159}" type="presParOf" srcId="{44CF18FE-3F69-474E-9607-66C108E205D2}" destId="{8C2D0B0A-081B-47F7-852A-E7C1B3FE568A}" srcOrd="0" destOrd="0" presId="urn:microsoft.com/office/officeart/2005/8/layout/vList5"/>
    <dgm:cxn modelId="{A63FAD3E-FB6C-4E94-852F-713443C743DC}" type="presParOf" srcId="{8C2D0B0A-081B-47F7-852A-E7C1B3FE568A}" destId="{FFA9A612-3074-4073-9261-62C599AC8885}" srcOrd="0" destOrd="0" presId="urn:microsoft.com/office/officeart/2005/8/layout/vList5"/>
    <dgm:cxn modelId="{5BAC6AE7-6378-4037-B408-EFCE874B1801}" type="presParOf" srcId="{8C2D0B0A-081B-47F7-852A-E7C1B3FE568A}" destId="{82DF133D-D806-4B14-B66B-6D57A73839C1}" srcOrd="1" destOrd="0" presId="urn:microsoft.com/office/officeart/2005/8/layout/vList5"/>
    <dgm:cxn modelId="{19937456-E46B-4828-8D79-6676ED08BB0A}" type="presParOf" srcId="{44CF18FE-3F69-474E-9607-66C108E205D2}" destId="{7A878F7D-F0F0-46B7-AB26-3B981C1463EE}" srcOrd="1" destOrd="0" presId="urn:microsoft.com/office/officeart/2005/8/layout/vList5"/>
    <dgm:cxn modelId="{D8E82E8E-41F5-4413-B80B-BB7692656C93}" type="presParOf" srcId="{44CF18FE-3F69-474E-9607-66C108E205D2}" destId="{AACDB2B3-3FCC-4C87-B46D-5519EA459E84}" srcOrd="2" destOrd="0" presId="urn:microsoft.com/office/officeart/2005/8/layout/vList5"/>
    <dgm:cxn modelId="{3910056B-875C-4EA8-B8DB-EFD35403DD3D}" type="presParOf" srcId="{AACDB2B3-3FCC-4C87-B46D-5519EA459E84}" destId="{398FE922-252F-4664-AA7B-AC36D68AE18E}" srcOrd="0" destOrd="0" presId="urn:microsoft.com/office/officeart/2005/8/layout/vList5"/>
    <dgm:cxn modelId="{A26E511A-6189-49D7-8316-906025D8559C}" type="presParOf" srcId="{AACDB2B3-3FCC-4C87-B46D-5519EA459E84}" destId="{D422D6AF-CC43-4770-BF6D-E4D712654CA0}" srcOrd="1" destOrd="0" presId="urn:microsoft.com/office/officeart/2005/8/layout/vList5"/>
    <dgm:cxn modelId="{94A24FAE-C4EA-487F-8D92-F438C30CC9C6}" type="presParOf" srcId="{44CF18FE-3F69-474E-9607-66C108E205D2}" destId="{B23EAF68-0A37-432F-87F1-530C452A67B7}" srcOrd="3" destOrd="0" presId="urn:microsoft.com/office/officeart/2005/8/layout/vList5"/>
    <dgm:cxn modelId="{4D13EBEC-1F28-4B04-B7C4-2AC3BA8156AD}" type="presParOf" srcId="{44CF18FE-3F69-474E-9607-66C108E205D2}" destId="{89D40CED-C833-4BBC-8715-740D470612D9}" srcOrd="4" destOrd="0" presId="urn:microsoft.com/office/officeart/2005/8/layout/vList5"/>
    <dgm:cxn modelId="{7DC0DD4B-A4C1-42DE-AE19-B9513EE58AF9}" type="presParOf" srcId="{89D40CED-C833-4BBC-8715-740D470612D9}" destId="{889528B6-05C5-459A-9447-3EB9359010D6}" srcOrd="0" destOrd="0" presId="urn:microsoft.com/office/officeart/2005/8/layout/vList5"/>
    <dgm:cxn modelId="{36632186-5724-443D-8421-5B06586CABD3}" type="presParOf" srcId="{89D40CED-C833-4BBC-8715-740D470612D9}" destId="{E1D72285-ABA0-494E-B5A5-CC4C55CD13E4}" srcOrd="1" destOrd="0" presId="urn:microsoft.com/office/officeart/2005/8/layout/vList5"/>
    <dgm:cxn modelId="{94A9ACBB-552C-48CE-9C70-80364DA362DF}" type="presParOf" srcId="{44CF18FE-3F69-474E-9607-66C108E205D2}" destId="{EA57BE5D-8F23-4471-9966-2B95E19E5330}" srcOrd="5" destOrd="0" presId="urn:microsoft.com/office/officeart/2005/8/layout/vList5"/>
    <dgm:cxn modelId="{CCA39D3C-1C18-47D8-9857-40712F024E78}" type="presParOf" srcId="{44CF18FE-3F69-474E-9607-66C108E205D2}" destId="{81DADAB3-F79B-4AA0-AECE-11BAD4653B06}" srcOrd="6" destOrd="0" presId="urn:microsoft.com/office/officeart/2005/8/layout/vList5"/>
    <dgm:cxn modelId="{0F6FEAAF-C9E7-452D-B213-8A52007380C4}" type="presParOf" srcId="{81DADAB3-F79B-4AA0-AECE-11BAD4653B06}" destId="{DD5A3B6F-68D2-44FB-BE72-9E52E7B04456}" srcOrd="0" destOrd="0" presId="urn:microsoft.com/office/officeart/2005/8/layout/vList5"/>
    <dgm:cxn modelId="{CB473800-E380-4ED3-9311-2C5D2CD9372E}" type="presParOf" srcId="{81DADAB3-F79B-4AA0-AECE-11BAD4653B06}" destId="{FDF51AFA-CB32-4681-861C-3FEE3D706042}" srcOrd="1" destOrd="0" presId="urn:microsoft.com/office/officeart/2005/8/layout/vList5"/>
    <dgm:cxn modelId="{EDDBF9D8-28E4-4353-BEF1-62F2C843454D}" type="presParOf" srcId="{44CF18FE-3F69-474E-9607-66C108E205D2}" destId="{A2AAF3B4-50D8-4831-AF22-391834598CB0}" srcOrd="7" destOrd="0" presId="urn:microsoft.com/office/officeart/2005/8/layout/vList5"/>
    <dgm:cxn modelId="{6208F2B8-EADE-4784-BEE3-94E16891A4F5}" type="presParOf" srcId="{44CF18FE-3F69-474E-9607-66C108E205D2}" destId="{549379EB-CABB-42F0-B04D-0ACC82F23E03}" srcOrd="8" destOrd="0" presId="urn:microsoft.com/office/officeart/2005/8/layout/vList5"/>
    <dgm:cxn modelId="{B0E39F04-EB38-461F-B608-980CD2CF45E2}" type="presParOf" srcId="{549379EB-CABB-42F0-B04D-0ACC82F23E03}" destId="{EA50935F-1D25-43E6-94E6-F22EA46015E6}" srcOrd="0" destOrd="0" presId="urn:microsoft.com/office/officeart/2005/8/layout/vList5"/>
    <dgm:cxn modelId="{D7823253-C9A1-41B5-9FEB-CB24FB0F91C9}" type="presParOf" srcId="{549379EB-CABB-42F0-B04D-0ACC82F23E03}" destId="{08EF11FA-77E7-49C7-9FBB-F8EB87C83BE7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DF133D-D806-4B14-B66B-6D57A73839C1}">
      <dsp:nvSpPr>
        <dsp:cNvPr id="0" name=""/>
        <dsp:cNvSpPr/>
      </dsp:nvSpPr>
      <dsp:spPr>
        <a:xfrm rot="5400000">
          <a:off x="4687674" y="-2379108"/>
          <a:ext cx="466665" cy="525736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31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4163" lvl="1" indent="-2841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400" kern="1200" dirty="0" smtClean="0">
              <a:latin typeface="+mj-lt"/>
              <a:cs typeface="Calibri" pitchFamily="34" charset="0"/>
            </a:rPr>
            <a:t>Giới thiệu ngắn gọn về bản thân và công việc phụ trách </a:t>
          </a:r>
          <a:endParaRPr lang="en-US" sz="1400" kern="1200" dirty="0">
            <a:latin typeface="+mj-lt"/>
          </a:endParaRPr>
        </a:p>
      </dsp:txBody>
      <dsp:txXfrm rot="5400000">
        <a:off x="4687674" y="-2379108"/>
        <a:ext cx="466665" cy="5257364"/>
      </dsp:txXfrm>
    </dsp:sp>
    <dsp:sp modelId="{FFA9A612-3074-4073-9261-62C599AC8885}">
      <dsp:nvSpPr>
        <dsp:cNvPr id="0" name=""/>
        <dsp:cNvSpPr/>
      </dsp:nvSpPr>
      <dsp:spPr>
        <a:xfrm>
          <a:off x="557637" y="0"/>
          <a:ext cx="1734688" cy="49902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1. </a:t>
          </a:r>
          <a:r>
            <a:rPr lang="en-US" sz="1400" b="1" kern="1200" dirty="0" err="1" smtClean="0">
              <a:solidFill>
                <a:schemeClr val="tx1"/>
              </a:solidFill>
            </a:rPr>
            <a:t>Giới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thiệu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57637" y="0"/>
        <a:ext cx="1734688" cy="499022"/>
      </dsp:txXfrm>
    </dsp:sp>
    <dsp:sp modelId="{D422D6AF-CC43-4770-BF6D-E4D712654CA0}">
      <dsp:nvSpPr>
        <dsp:cNvPr id="0" name=""/>
        <dsp:cNvSpPr/>
      </dsp:nvSpPr>
      <dsp:spPr>
        <a:xfrm rot="5400000">
          <a:off x="4662759" y="-1825130"/>
          <a:ext cx="516496" cy="525736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31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4163" lvl="1" indent="-284163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err="1" smtClean="0">
              <a:latin typeface="+mn-lt"/>
            </a:rPr>
            <a:t>Lý</a:t>
          </a:r>
          <a:r>
            <a:rPr lang="en-US" sz="1200" b="0" kern="1200" dirty="0" smtClean="0">
              <a:latin typeface="+mn-lt"/>
            </a:rPr>
            <a:t> do </a:t>
          </a:r>
          <a:r>
            <a:rPr lang="en-US" sz="1200" b="0" kern="1200" dirty="0" err="1" smtClean="0">
              <a:latin typeface="+mn-lt"/>
            </a:rPr>
            <a:t>chọn</a:t>
          </a:r>
          <a:r>
            <a:rPr lang="en-US" sz="1200" b="0" kern="1200" dirty="0" smtClean="0">
              <a:latin typeface="+mn-lt"/>
            </a:rPr>
            <a:t> </a:t>
          </a:r>
          <a:r>
            <a:rPr lang="en-US" sz="1200" b="0" kern="1200" dirty="0" err="1" smtClean="0">
              <a:latin typeface="+mn-lt"/>
            </a:rPr>
            <a:t>đề</a:t>
          </a:r>
          <a:r>
            <a:rPr lang="en-US" sz="1200" b="0" kern="1200" dirty="0" smtClean="0">
              <a:latin typeface="+mn-lt"/>
            </a:rPr>
            <a:t> </a:t>
          </a:r>
          <a:r>
            <a:rPr lang="en-US" sz="1200" b="0" kern="1200" dirty="0" err="1" smtClean="0">
              <a:latin typeface="+mn-lt"/>
            </a:rPr>
            <a:t>tài</a:t>
          </a:r>
          <a:endParaRPr lang="en-US" sz="1200" b="0" kern="1200" dirty="0">
            <a:latin typeface="+mn-lt"/>
          </a:endParaRPr>
        </a:p>
        <a:p>
          <a:pPr marL="284163" lvl="1" indent="-284163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400" kern="1200" dirty="0" smtClean="0">
              <a:latin typeface="+mn-lt"/>
              <a:cs typeface="Calibri" pitchFamily="34" charset="0"/>
            </a:rPr>
            <a:t>Khó khăn trong công việc</a:t>
          </a:r>
          <a:r>
            <a:rPr lang="en-US" sz="1400" kern="1200" dirty="0" smtClean="0">
              <a:latin typeface="+mn-lt"/>
              <a:cs typeface="Calibri" pitchFamily="34" charset="0"/>
            </a:rPr>
            <a:t> </a:t>
          </a:r>
          <a:r>
            <a:rPr lang="en-US" sz="1200" b="1" kern="1200" dirty="0" smtClean="0">
              <a:latin typeface="+mn-lt"/>
            </a:rPr>
            <a:t>(</a:t>
          </a:r>
          <a:r>
            <a:rPr lang="vi-VN" sz="1200" b="1" kern="1200" dirty="0" smtClean="0">
              <a:solidFill>
                <a:schemeClr val="tx1"/>
              </a:solidFill>
              <a:latin typeface="+mn-lt"/>
              <a:cs typeface="Calibri" pitchFamily="34" charset="0"/>
            </a:rPr>
            <a:t>Chọn 1 vấn đề nổi bật nhất</a:t>
          </a:r>
          <a:r>
            <a:rPr lang="en-US" sz="1200" b="1" kern="1200" dirty="0" smtClean="0">
              <a:latin typeface="+mn-lt"/>
            </a:rPr>
            <a:t>)</a:t>
          </a:r>
          <a:endParaRPr lang="en-US" sz="1200" b="1" kern="1200" dirty="0">
            <a:latin typeface="+mn-lt"/>
          </a:endParaRPr>
        </a:p>
      </dsp:txBody>
      <dsp:txXfrm rot="5400000">
        <a:off x="4662759" y="-1825130"/>
        <a:ext cx="516496" cy="5257364"/>
      </dsp:txXfrm>
    </dsp:sp>
    <dsp:sp modelId="{398FE922-252F-4664-AA7B-AC36D68AE18E}">
      <dsp:nvSpPr>
        <dsp:cNvPr id="0" name=""/>
        <dsp:cNvSpPr/>
      </dsp:nvSpPr>
      <dsp:spPr>
        <a:xfrm>
          <a:off x="557637" y="535276"/>
          <a:ext cx="1734688" cy="497267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2. </a:t>
          </a:r>
          <a:r>
            <a:rPr lang="en-US" sz="1300" b="1" kern="1200" dirty="0" err="1" smtClean="0">
              <a:solidFill>
                <a:schemeClr val="tx1"/>
              </a:solidFill>
            </a:rPr>
            <a:t>Chọn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b="1" kern="1200" dirty="0" err="1" smtClean="0">
              <a:solidFill>
                <a:schemeClr val="tx1"/>
              </a:solidFill>
            </a:rPr>
            <a:t>đề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b="1" kern="1200" dirty="0" err="1" smtClean="0">
              <a:solidFill>
                <a:schemeClr val="tx1"/>
              </a:solidFill>
            </a:rPr>
            <a:t>tài</a:t>
          </a:r>
          <a:r>
            <a:rPr lang="en-US" sz="1300" b="1" kern="1200" dirty="0" smtClean="0">
              <a:solidFill>
                <a:schemeClr val="tx1"/>
              </a:solidFill>
            </a:rPr>
            <a:t>/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tx1"/>
              </a:solidFill>
            </a:rPr>
            <a:t>khó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b="1" kern="1200" dirty="0" err="1" smtClean="0">
              <a:solidFill>
                <a:schemeClr val="tx1"/>
              </a:solidFill>
            </a:rPr>
            <a:t>khăn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557637" y="535276"/>
        <a:ext cx="1734688" cy="497267"/>
      </dsp:txXfrm>
    </dsp:sp>
    <dsp:sp modelId="{E1D72285-ABA0-494E-B5A5-CC4C55CD13E4}">
      <dsp:nvSpPr>
        <dsp:cNvPr id="0" name=""/>
        <dsp:cNvSpPr/>
      </dsp:nvSpPr>
      <dsp:spPr>
        <a:xfrm rot="5400000">
          <a:off x="4687674" y="-1265790"/>
          <a:ext cx="466665" cy="525736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31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8925" lvl="1" indent="-288925" algn="l" defTabSz="5111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50" b="1" kern="1200" dirty="0" smtClean="0">
              <a:latin typeface="+mj-lt"/>
              <a:cs typeface="Calibri" pitchFamily="34" charset="0"/>
            </a:rPr>
            <a:t>Chi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tiết</a:t>
          </a:r>
          <a:r>
            <a:rPr lang="en-US" sz="1150" b="1" kern="1200" dirty="0" smtClean="0">
              <a:latin typeface="+mj-lt"/>
              <a:cs typeface="Calibri" pitchFamily="34" charset="0"/>
            </a:rPr>
            <a:t> q</a:t>
          </a:r>
          <a:r>
            <a:rPr lang="vi-VN" sz="1150" b="1" kern="1200" dirty="0" smtClean="0">
              <a:latin typeface="+mj-lt"/>
              <a:cs typeface="Calibri" pitchFamily="34" charset="0"/>
            </a:rPr>
            <a:t>uá trình giải quyết vấn đề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bao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gồm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phân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tích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tình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hình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hiện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tại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bằng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phương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pháp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nào</a:t>
          </a:r>
          <a:r>
            <a:rPr lang="en-US" sz="1150" b="1" kern="1200" dirty="0" smtClean="0">
              <a:latin typeface="+mj-lt"/>
              <a:cs typeface="Calibri" pitchFamily="34" charset="0"/>
            </a:rPr>
            <a:t>,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công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cụ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nào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để</a:t>
          </a:r>
          <a:r>
            <a:rPr lang="en-US" sz="1150" b="0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giải</a:t>
          </a:r>
          <a:r>
            <a:rPr lang="en-US" sz="1150" b="0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quyết</a:t>
          </a:r>
          <a:r>
            <a:rPr lang="en-US" sz="1150" b="0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vấn</a:t>
          </a:r>
          <a:r>
            <a:rPr lang="en-US" sz="1150" b="0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đề</a:t>
          </a:r>
          <a:r>
            <a:rPr lang="en-US" sz="1150" b="0" kern="1200" dirty="0" smtClean="0">
              <a:latin typeface="+mj-lt"/>
              <a:cs typeface="Calibri" pitchFamily="34" charset="0"/>
            </a:rPr>
            <a:t> </a:t>
          </a:r>
          <a:r>
            <a:rPr lang="en-US" sz="1150" b="0" kern="1200" dirty="0" err="1" smtClean="0">
              <a:latin typeface="+mj-lt"/>
              <a:cs typeface="Calibri" pitchFamily="34" charset="0"/>
            </a:rPr>
            <a:t>bằng</a:t>
          </a:r>
          <a:r>
            <a:rPr lang="en-US" sz="1150" b="0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cách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suy</a:t>
          </a:r>
          <a:r>
            <a:rPr lang="en-US" sz="1150" b="1" kern="1200" dirty="0" smtClean="0">
              <a:latin typeface="+mj-lt"/>
              <a:cs typeface="Calibri" pitchFamily="34" charset="0"/>
            </a:rPr>
            <a:t> </a:t>
          </a:r>
          <a:r>
            <a:rPr lang="en-US" sz="1150" b="1" kern="1200" dirty="0" err="1" smtClean="0">
              <a:latin typeface="+mj-lt"/>
              <a:cs typeface="Calibri" pitchFamily="34" charset="0"/>
            </a:rPr>
            <a:t>nghĩ</a:t>
          </a:r>
          <a:r>
            <a:rPr lang="en-US" sz="1150" b="1" kern="1200" dirty="0" smtClean="0">
              <a:latin typeface="+mj-lt"/>
              <a:cs typeface="Calibri" pitchFamily="34" charset="0"/>
            </a:rPr>
            <a:t> logic)</a:t>
          </a:r>
          <a:r>
            <a:rPr lang="vi-VN" sz="1150" b="1" kern="1200" dirty="0" smtClean="0">
              <a:latin typeface="+mj-lt"/>
              <a:cs typeface="Calibri" pitchFamily="34" charset="0"/>
            </a:rPr>
            <a:t> </a:t>
          </a:r>
          <a:endParaRPr lang="en-US" sz="1150" b="1" kern="1200" dirty="0">
            <a:latin typeface="+mj-lt"/>
          </a:endParaRPr>
        </a:p>
      </dsp:txBody>
      <dsp:txXfrm rot="5400000">
        <a:off x="4687674" y="-1265790"/>
        <a:ext cx="466665" cy="5257364"/>
      </dsp:txXfrm>
    </dsp:sp>
    <dsp:sp modelId="{889528B6-05C5-459A-9447-3EB9359010D6}">
      <dsp:nvSpPr>
        <dsp:cNvPr id="0" name=""/>
        <dsp:cNvSpPr/>
      </dsp:nvSpPr>
      <dsp:spPr>
        <a:xfrm>
          <a:off x="557637" y="1082197"/>
          <a:ext cx="1734688" cy="57795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3. </a:t>
          </a:r>
          <a:r>
            <a:rPr lang="en-US" sz="1400" b="1" kern="1200" dirty="0" err="1" smtClean="0">
              <a:solidFill>
                <a:schemeClr val="tx1"/>
              </a:solidFill>
            </a:rPr>
            <a:t>Giải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pháp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57637" y="1082197"/>
        <a:ext cx="1734688" cy="577953"/>
      </dsp:txXfrm>
    </dsp:sp>
    <dsp:sp modelId="{FDF51AFA-CB32-4681-861C-3FEE3D706042}">
      <dsp:nvSpPr>
        <dsp:cNvPr id="0" name=""/>
        <dsp:cNvSpPr/>
      </dsp:nvSpPr>
      <dsp:spPr>
        <a:xfrm rot="5400000">
          <a:off x="4695950" y="-763939"/>
          <a:ext cx="449604" cy="5296657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31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8925" lvl="1" indent="-288925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400" kern="1200" dirty="0" smtClean="0">
              <a:latin typeface="+mj-lt"/>
              <a:cs typeface="Calibri" pitchFamily="34" charset="0"/>
            </a:rPr>
            <a:t>Thành tựu đạt được sau khi cải tiến </a:t>
          </a:r>
          <a:r>
            <a:rPr lang="en-US" sz="1200" b="1" i="1" kern="1200" dirty="0" smtClean="0">
              <a:solidFill>
                <a:srgbClr val="0000FF"/>
              </a:solidFill>
              <a:latin typeface="+mj-lt"/>
              <a:cs typeface="Calibri" pitchFamily="34" charset="0"/>
            </a:rPr>
            <a:t>(</a:t>
          </a:r>
          <a:r>
            <a:rPr lang="vi-VN" sz="1200" b="1" i="1" kern="1200" dirty="0" smtClean="0">
              <a:solidFill>
                <a:srgbClr val="0000FF"/>
              </a:solidFill>
              <a:latin typeface="+mj-lt"/>
              <a:cs typeface="Calibri" pitchFamily="34" charset="0"/>
            </a:rPr>
            <a:t>hình ảnh hóa bởi biểu đồ và con số</a:t>
          </a:r>
          <a:r>
            <a:rPr lang="en-US" sz="1200" b="1" i="1" kern="1200" dirty="0" smtClean="0">
              <a:solidFill>
                <a:srgbClr val="0000FF"/>
              </a:solidFill>
              <a:latin typeface="+mj-lt"/>
              <a:cs typeface="Calibri" pitchFamily="34" charset="0"/>
            </a:rPr>
            <a:t>)  </a:t>
          </a:r>
          <a:r>
            <a:rPr lang="vi-VN" sz="1400" kern="1200" dirty="0" smtClean="0">
              <a:latin typeface="+mj-lt"/>
              <a:cs typeface="Calibri" pitchFamily="34" charset="0"/>
            </a:rPr>
            <a:t>và bài học thu được</a:t>
          </a:r>
          <a:endParaRPr lang="en-US" sz="1400" kern="1200" dirty="0">
            <a:latin typeface="+mj-lt"/>
          </a:endParaRPr>
        </a:p>
      </dsp:txBody>
      <dsp:txXfrm rot="5400000">
        <a:off x="4695950" y="-763939"/>
        <a:ext cx="449604" cy="5296657"/>
      </dsp:txXfrm>
    </dsp:sp>
    <dsp:sp modelId="{DD5A3B6F-68D2-44FB-BE72-9E52E7B04456}">
      <dsp:nvSpPr>
        <dsp:cNvPr id="0" name=""/>
        <dsp:cNvSpPr/>
      </dsp:nvSpPr>
      <dsp:spPr>
        <a:xfrm>
          <a:off x="564368" y="1681009"/>
          <a:ext cx="1741468" cy="42785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4. </a:t>
          </a:r>
          <a:r>
            <a:rPr lang="en-US" sz="1300" b="1" kern="1200" dirty="0" err="1" smtClean="0">
              <a:solidFill>
                <a:schemeClr val="tx1"/>
              </a:solidFill>
            </a:rPr>
            <a:t>Kết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b="1" kern="1200" dirty="0" err="1" smtClean="0">
              <a:solidFill>
                <a:schemeClr val="tx1"/>
              </a:solidFill>
            </a:rPr>
            <a:t>quả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b="1" kern="1200" dirty="0" err="1" smtClean="0">
              <a:solidFill>
                <a:schemeClr val="tx1"/>
              </a:solidFill>
            </a:rPr>
            <a:t>đạt</a:t>
          </a:r>
          <a:r>
            <a:rPr lang="en-US" sz="1300" b="1" kern="1200" dirty="0" smtClean="0">
              <a:solidFill>
                <a:schemeClr val="tx1"/>
              </a:solidFill>
            </a:rPr>
            <a:t> </a:t>
          </a:r>
          <a:r>
            <a:rPr lang="en-US" sz="1300" b="1" kern="1200" dirty="0" err="1" smtClean="0">
              <a:solidFill>
                <a:schemeClr val="tx1"/>
              </a:solidFill>
            </a:rPr>
            <a:t>được</a:t>
          </a:r>
          <a:r>
            <a:rPr lang="en-US" sz="1300" b="1" kern="1200" dirty="0" smtClean="0">
              <a:solidFill>
                <a:schemeClr val="tx1"/>
              </a:solidFill>
            </a:rPr>
            <a:t>  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564368" y="1681009"/>
        <a:ext cx="1741468" cy="427850"/>
      </dsp:txXfrm>
    </dsp:sp>
    <dsp:sp modelId="{08EF11FA-77E7-49C7-9FBB-F8EB87C83BE7}">
      <dsp:nvSpPr>
        <dsp:cNvPr id="0" name=""/>
        <dsp:cNvSpPr/>
      </dsp:nvSpPr>
      <dsp:spPr>
        <a:xfrm rot="5400000">
          <a:off x="4687694" y="-194862"/>
          <a:ext cx="466665" cy="5246719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3175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8925" lvl="1" indent="-28892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400" kern="1200" dirty="0" smtClean="0">
              <a:latin typeface="+mj-lt"/>
              <a:cs typeface="Calibri" pitchFamily="34" charset="0"/>
            </a:rPr>
            <a:t>Sự phát triển về kỹ năng và ấn tượng làm việc tại CVN</a:t>
          </a:r>
          <a:endParaRPr lang="en-US" sz="1400" kern="1200" dirty="0">
            <a:latin typeface="+mj-lt"/>
          </a:endParaRPr>
        </a:p>
        <a:p>
          <a:pPr marL="288925" lvl="1" indent="-28892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+mj-lt"/>
            </a:rPr>
            <a:t>Kế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 smtClean="0">
              <a:latin typeface="+mj-lt"/>
            </a:rPr>
            <a:t>hoạch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 smtClean="0">
              <a:latin typeface="+mj-lt"/>
            </a:rPr>
            <a:t>ngắn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 smtClean="0">
              <a:latin typeface="+mj-lt"/>
            </a:rPr>
            <a:t>hạn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 smtClean="0">
              <a:latin typeface="+mj-lt"/>
            </a:rPr>
            <a:t>và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 smtClean="0">
              <a:latin typeface="+mj-lt"/>
            </a:rPr>
            <a:t>dài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 smtClean="0">
              <a:latin typeface="+mj-lt"/>
            </a:rPr>
            <a:t>hạn</a:t>
          </a:r>
          <a:endParaRPr lang="en-US" sz="1400" kern="1200" dirty="0">
            <a:latin typeface="+mj-lt"/>
          </a:endParaRPr>
        </a:p>
      </dsp:txBody>
      <dsp:txXfrm rot="5400000">
        <a:off x="4687694" y="-194862"/>
        <a:ext cx="466665" cy="5246719"/>
      </dsp:txXfrm>
    </dsp:sp>
    <dsp:sp modelId="{EA50935F-1D25-43E6-94E6-F22EA46015E6}">
      <dsp:nvSpPr>
        <dsp:cNvPr id="0" name=""/>
        <dsp:cNvSpPr/>
      </dsp:nvSpPr>
      <dsp:spPr>
        <a:xfrm>
          <a:off x="557637" y="2130084"/>
          <a:ext cx="1734688" cy="583331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5. </a:t>
          </a:r>
          <a:r>
            <a:rPr lang="en-US" sz="1400" b="1" kern="1200" dirty="0" err="1" smtClean="0">
              <a:solidFill>
                <a:schemeClr val="tx1"/>
              </a:solidFill>
            </a:rPr>
            <a:t>Biểu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đồ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kỹ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năng</a:t>
          </a:r>
          <a:r>
            <a:rPr lang="en-US" sz="1400" b="1" kern="1200" dirty="0" smtClean="0">
              <a:solidFill>
                <a:schemeClr val="tx1"/>
              </a:solidFill>
            </a:rPr>
            <a:t>/ </a:t>
          </a:r>
          <a:r>
            <a:rPr lang="en-US" sz="1400" b="1" kern="1200" dirty="0" err="1" smtClean="0">
              <a:solidFill>
                <a:schemeClr val="tx1"/>
              </a:solidFill>
            </a:rPr>
            <a:t>Kế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hoạch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tương</a:t>
          </a:r>
          <a:r>
            <a:rPr lang="en-US" sz="1400" b="1" kern="1200" dirty="0" smtClean="0">
              <a:solidFill>
                <a:schemeClr val="tx1"/>
              </a:solidFill>
            </a:rPr>
            <a:t> </a:t>
          </a:r>
          <a:r>
            <a:rPr lang="en-US" sz="1400" b="1" kern="1200" dirty="0" err="1" smtClean="0">
              <a:solidFill>
                <a:schemeClr val="tx1"/>
              </a:solidFill>
            </a:rPr>
            <a:t>lai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57637" y="2130084"/>
        <a:ext cx="1734688" cy="583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C7538-A317-4F56-8F4F-780089FE39F8}" type="datetimeFigureOut">
              <a:rPr lang="en-US" smtClean="0"/>
              <a:pPr/>
              <a:t>05/10/2019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51BE2-64EA-4D1C-963E-F9987FBF0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264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51BE2-64EA-4D1C-963E-F9987FBF0F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7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061C-9068-4DF4-B749-3EF0652DCEB8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324B-1150-49C5-B9FC-084914B5B597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2111-6F46-4C1F-9111-A7D1901E08A4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97D0-D5C0-418F-AE10-E19694A270E2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737-4CA0-4035-955F-572CE311B4F9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EDBC-955F-4951-936F-E4FC38A910BB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AA5F-1549-4112-A947-E9DC91EDE635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E423-F874-4FDB-AF4F-9DA4FFE3B505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7C21-DC6B-4A55-86F8-EECEA826B5B3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89C2-8594-4F21-A26A-C604420BF0CA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FFBF-F6C6-40ED-A78B-5F0806A03D68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892D-CC34-47FE-96FC-FC8C87351962}" type="datetime1">
              <a:rPr lang="en-US" smtClean="0"/>
              <a:pPr/>
              <a:t>05/10/2019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4D93-6524-4C20-B789-FB543D6012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87681"/>
            <a:ext cx="9144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42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7681"/>
            <a:ext cx="9144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42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1056382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/>
              <a:t>Thông báo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1607403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/>
              <a:t>Chương trình </a:t>
            </a:r>
          </a:p>
          <a:p>
            <a:pPr algn="ctr"/>
            <a:r>
              <a:rPr lang="vi-VN" sz="3600" b="1" dirty="0" smtClean="0"/>
              <a:t>Report Lecture lần </a:t>
            </a:r>
            <a:r>
              <a:rPr lang="en-US" sz="3600" b="1" dirty="0" smtClean="0"/>
              <a:t>1</a:t>
            </a:r>
            <a:r>
              <a:rPr lang="vi-VN" sz="3600" b="1" dirty="0" smtClean="0"/>
              <a:t> năm</a:t>
            </a:r>
            <a:r>
              <a:rPr lang="en-US" sz="3600" b="1" dirty="0" smtClean="0"/>
              <a:t> 2019</a:t>
            </a:r>
          </a:p>
          <a:p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124200"/>
            <a:ext cx="6019800" cy="2232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400" b="1" u="sng" dirty="0" smtClean="0"/>
              <a:t>Nội dung chính </a:t>
            </a:r>
          </a:p>
          <a:p>
            <a:pPr marL="568325" indent="-568325">
              <a:lnSpc>
                <a:spcPct val="150000"/>
              </a:lnSpc>
              <a:buAutoNum type="arabicPeriod"/>
            </a:pPr>
            <a:r>
              <a:rPr lang="vi-VN" sz="2400" dirty="0" smtClean="0"/>
              <a:t>Thông tin chung </a:t>
            </a:r>
          </a:p>
          <a:p>
            <a:pPr marL="568325" indent="-568325">
              <a:lnSpc>
                <a:spcPct val="150000"/>
              </a:lnSpc>
              <a:buAutoNum type="arabicPeriod"/>
            </a:pPr>
            <a:r>
              <a:rPr lang="vi-VN" sz="2400" dirty="0" smtClean="0"/>
              <a:t>Chương trình lần </a:t>
            </a:r>
            <a:r>
              <a:rPr lang="en-US" sz="2400" dirty="0" smtClean="0"/>
              <a:t>1</a:t>
            </a:r>
            <a:r>
              <a:rPr lang="vi-VN" sz="2400" dirty="0" smtClean="0"/>
              <a:t> năm 201</a:t>
            </a:r>
            <a:r>
              <a:rPr lang="en-US" sz="2400" dirty="0" smtClean="0"/>
              <a:t>9</a:t>
            </a:r>
            <a:r>
              <a:rPr lang="vi-VN" sz="2400" dirty="0" smtClean="0"/>
              <a:t> </a:t>
            </a:r>
          </a:p>
          <a:p>
            <a:pPr marL="568325" indent="-568325">
              <a:lnSpc>
                <a:spcPct val="150000"/>
              </a:lnSpc>
              <a:buAutoNum type="arabicPeriod"/>
            </a:pPr>
            <a:r>
              <a:rPr lang="vi-VN" sz="2400" dirty="0" smtClean="0"/>
              <a:t>Kế hoạch thực hiện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638169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HR Training  Dept.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087" y="643131"/>
            <a:ext cx="8742363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indent="-1158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500" b="1" dirty="0" smtClean="0">
                <a:solidFill>
                  <a:srgbClr val="0000FF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</a:p>
          <a:p>
            <a:pPr marL="971550" indent="-230188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400" dirty="0" smtClean="0">
                <a:cs typeface="Calibri" pitchFamily="34" charset="0"/>
              </a:rPr>
              <a:t>Tổ chức hoạt động follow-up nhân viên mới</a:t>
            </a:r>
            <a:endParaRPr lang="en-US" sz="1400" dirty="0" smtClean="0">
              <a:cs typeface="Calibri" pitchFamily="34" charset="0"/>
            </a:endParaRPr>
          </a:p>
          <a:p>
            <a:pPr marL="971550" indent="-230188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400" dirty="0" smtClean="0">
                <a:cs typeface="Calibri" pitchFamily="34" charset="0"/>
              </a:rPr>
              <a:t>Thể hiện sự quan tâm của các cấp quản lý đến nhân viên mới</a:t>
            </a:r>
            <a:endParaRPr lang="en-US" sz="1400" dirty="0" smtClean="0">
              <a:cs typeface="Calibri" pitchFamily="34" charset="0"/>
            </a:endParaRPr>
          </a:p>
          <a:p>
            <a:pPr marL="971550" indent="-230188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400" dirty="0" smtClean="0">
                <a:cs typeface="Calibri" pitchFamily="34" charset="0"/>
              </a:rPr>
              <a:t>Tăng cường việc đào tạo lẫn nhau giữa các nhân viên trong công ty</a:t>
            </a:r>
            <a:endParaRPr lang="en-US" sz="1400" dirty="0" smtClean="0">
              <a:cs typeface="Calibri" pitchFamily="34" charset="0"/>
            </a:endParaRPr>
          </a:p>
          <a:p>
            <a:pPr marL="971550" indent="-230188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400" dirty="0" smtClean="0">
                <a:cs typeface="Calibri" pitchFamily="34" charset="0"/>
              </a:rPr>
              <a:t>Tạo cơ hội rèn luyện tư duy logic, phong cách báo cáo, kỹ năng thuyết trình bằng tiếng</a:t>
            </a:r>
            <a:r>
              <a:rPr lang="en-US" sz="1400" dirty="0" smtClean="0">
                <a:cs typeface="Calibri" pitchFamily="34" charset="0"/>
              </a:rPr>
              <a:t> </a:t>
            </a:r>
            <a:r>
              <a:rPr lang="vi-VN" sz="1400" dirty="0" smtClean="0">
                <a:cs typeface="Calibri" pitchFamily="34" charset="0"/>
              </a:rPr>
              <a:t>Anh, cơ hội thể hiện bản thân trước các cấp quản lý…cho nhân viên mới</a:t>
            </a:r>
            <a:r>
              <a:rPr lang="en-US" sz="1400" dirty="0" smtClean="0">
                <a:cs typeface="Calibri" pitchFamily="34" charset="0"/>
              </a:rPr>
              <a:t>.</a:t>
            </a:r>
            <a:endParaRPr lang="en-US" sz="1500" dirty="0" smtClean="0">
              <a:solidFill>
                <a:srgbClr val="0000FF"/>
              </a:solidFill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500" b="1" dirty="0" smtClean="0">
                <a:solidFill>
                  <a:srgbClr val="0000FF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tượng</a:t>
            </a:r>
            <a:r>
              <a:rPr lang="en-US" sz="1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G3 </a:t>
            </a:r>
            <a:r>
              <a:rPr lang="en-US" sz="1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 – 15 </a:t>
            </a:r>
            <a:r>
              <a:rPr lang="en-US" sz="1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tháng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kinh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nghiệm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5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marL="115888" indent="-1158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sz="1400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Thuyết trình báo cáo bằng </a:t>
            </a:r>
            <a:r>
              <a:rPr lang="vi-VN" sz="1600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tiếng Anh </a:t>
            </a:r>
            <a:r>
              <a:rPr lang="vi-VN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về thành tích mà các bạn G3 mới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đạt được</a:t>
            </a: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14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5888" indent="-1158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gian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u="sng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1400" b="1" u="sng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sz="14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lần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năm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Tháng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6 &amp; </a:t>
            </a:r>
            <a:r>
              <a:rPr lang="en-US" sz="1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tháng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91000" y="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I. </a:t>
            </a:r>
            <a:r>
              <a:rPr lang="en-US" sz="2800" b="1" dirty="0" err="1" smtClean="0"/>
              <a:t>Thông</a:t>
            </a:r>
            <a:r>
              <a:rPr lang="en-US" sz="2800" b="1" dirty="0" smtClean="0"/>
              <a:t> tin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04800" y="4566602"/>
          <a:ext cx="8534400" cy="649077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10198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</a:p>
                  </a:txBody>
                  <a:tcPr marL="3969" marR="3969" marT="3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</a:p>
                  </a:txBody>
                  <a:tcPr marL="3969" marR="3969" marT="3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Jan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Feb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Mar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Apr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May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Jun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Jul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Aug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Sep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Oct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Nov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Dec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Jan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Feb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Mar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Apr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May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latin typeface="Tahoma"/>
                        </a:rPr>
                        <a:t>Jun</a:t>
                      </a:r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0000CC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Jul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Aug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Sep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Oct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Nov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969" marR="3969" marT="39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 bwMode="auto">
          <a:xfrm>
            <a:off x="228600" y="5257800"/>
            <a:ext cx="8763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0600" y="5574268"/>
            <a:ext cx="2133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G3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endParaRPr lang="en-US" b="1" dirty="0"/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3200400" y="5193270"/>
            <a:ext cx="3352800" cy="609598"/>
          </a:xfrm>
          <a:prstGeom prst="bentConnector3">
            <a:avLst>
              <a:gd name="adj1" fmla="val 99715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" y="4038600"/>
            <a:ext cx="14478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Timeline: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II</a:t>
            </a:r>
            <a:r>
              <a:rPr lang="vi-VN" sz="2800" b="1" dirty="0" smtClean="0"/>
              <a:t>. </a:t>
            </a:r>
            <a:r>
              <a:rPr lang="en-US" sz="2800" b="1" dirty="0" err="1" smtClean="0"/>
              <a:t>Chương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lần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năm</a:t>
            </a:r>
            <a:r>
              <a:rPr lang="en-US" sz="2800" b="1" dirty="0" smtClean="0"/>
              <a:t> 2019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212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Số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lượng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báo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cáo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đợt</a:t>
            </a:r>
            <a:r>
              <a:rPr lang="en-US" dirty="0" smtClean="0">
                <a:solidFill>
                  <a:srgbClr val="0000FF"/>
                </a:solidFill>
              </a:rPr>
              <a:t> 1 </a:t>
            </a:r>
            <a:r>
              <a:rPr lang="en-US" dirty="0" err="1" smtClean="0">
                <a:solidFill>
                  <a:srgbClr val="0000FF"/>
                </a:solidFill>
              </a:rPr>
              <a:t>năm</a:t>
            </a:r>
            <a:r>
              <a:rPr lang="en-US" dirty="0" smtClean="0">
                <a:solidFill>
                  <a:srgbClr val="0000FF"/>
                </a:solidFill>
              </a:rPr>
              <a:t> 2019 </a:t>
            </a:r>
            <a:r>
              <a:rPr lang="en-US" dirty="0" err="1" smtClean="0">
                <a:solidFill>
                  <a:srgbClr val="0000FF"/>
                </a:solidFill>
              </a:rPr>
              <a:t>theo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nhà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máy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và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bộ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phận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16F4D93-6524-4C20-B789-FB543D6012C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1066800"/>
          <a:ext cx="3962400" cy="5566688"/>
        </p:xfrm>
        <a:graphic>
          <a:graphicData uri="http://schemas.openxmlformats.org/drawingml/2006/table">
            <a:tbl>
              <a:tblPr/>
              <a:tblGrid>
                <a:gridCol w="621553"/>
                <a:gridCol w="2253130"/>
                <a:gridCol w="1087717"/>
              </a:tblGrid>
              <a:tr h="323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Nhà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máy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Bộ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phận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Số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lượng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reporter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9447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QV 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Facilities &amp; Environment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LBP Engineering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LBP Manufacturing Div. 1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LBP Manufacturing Div. 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LBP Manufacturing Div. 4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LBP Mfg Innovation Project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LBP Production Control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LBP Quality Assurance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Logistics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Engineering Div. 1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Engineering Div. 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 &amp; IT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Purchasing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latin typeface="Calibri"/>
                        </a:rPr>
                        <a:t>117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Logistics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Mfg Innovation Project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 &amp; IT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Engineering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Manufacturing Div. 1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Manufacturing Div. 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Manufacturing Div. 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Production Control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 Quality Assurance Div.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CC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724401" y="1066800"/>
          <a:ext cx="3733799" cy="3969051"/>
        </p:xfrm>
        <a:graphic>
          <a:graphicData uri="http://schemas.openxmlformats.org/drawingml/2006/table">
            <a:tbl>
              <a:tblPr/>
              <a:tblGrid>
                <a:gridCol w="609599"/>
                <a:gridCol w="2205770"/>
                <a:gridCol w="918430"/>
              </a:tblGrid>
              <a:tr h="332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Nhà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máy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Bộ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phận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Số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lượng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reporter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17043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Accounting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Facilities &amp; Environment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HR Development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Logistics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Engineering Div.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Manufacturing Engineering Div.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Mfg Innovation Project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Planning &amp; IT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Purchasing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Engineering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Manufacturing Div.1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Manufacturing Div.2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Manufacturing Div.3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Manufacturing Div.4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Production Control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 Quality Assurance Div.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CC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CC"/>
                          </a:solidFill>
                          <a:latin typeface="Calibri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Explosion 1 9"/>
          <p:cNvSpPr/>
          <p:nvPr/>
        </p:nvSpPr>
        <p:spPr>
          <a:xfrm>
            <a:off x="5105400" y="5181600"/>
            <a:ext cx="3429000" cy="1524000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300" dirty="0" err="1" smtClean="0">
                <a:solidFill>
                  <a:schemeClr val="tx1"/>
                </a:solidFill>
              </a:rPr>
              <a:t>Tổng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3 </a:t>
            </a:r>
            <a:r>
              <a:rPr lang="en-US" sz="1300" dirty="0" err="1" smtClean="0">
                <a:solidFill>
                  <a:schemeClr val="tx1"/>
                </a:solidFill>
              </a:rPr>
              <a:t>nhà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máy</a:t>
            </a:r>
            <a:r>
              <a:rPr lang="en-US" sz="1300" dirty="0" smtClean="0">
                <a:solidFill>
                  <a:schemeClr val="tx1"/>
                </a:solidFill>
              </a:rPr>
              <a:t>:  </a:t>
            </a:r>
            <a:r>
              <a:rPr lang="en-US" sz="2400" b="1" dirty="0" smtClean="0">
                <a:solidFill>
                  <a:srgbClr val="0000FF"/>
                </a:solidFill>
              </a:rPr>
              <a:t>263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989127"/>
            <a:ext cx="8991600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b="1" i="1" u="sng" dirty="0" smtClean="0">
                <a:solidFill>
                  <a:srgbClr val="002060"/>
                </a:solidFill>
                <a:cs typeface="Calibri" pitchFamily="34" charset="0"/>
              </a:rPr>
              <a:t> </a:t>
            </a:r>
            <a:r>
              <a:rPr lang="en-US" sz="1400" b="1" u="sng" dirty="0" err="1" smtClean="0">
                <a:solidFill>
                  <a:srgbClr val="002060"/>
                </a:solidFill>
                <a:cs typeface="Calibri" pitchFamily="34" charset="0"/>
              </a:rPr>
              <a:t>Nội</a:t>
            </a:r>
            <a:r>
              <a:rPr lang="en-US" sz="1400" b="1" u="sng" dirty="0" smtClean="0">
                <a:solidFill>
                  <a:srgbClr val="002060"/>
                </a:solidFill>
                <a:cs typeface="Calibri" pitchFamily="34" charset="0"/>
              </a:rPr>
              <a:t> dung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Calibri" pitchFamily="34" charset="0"/>
              </a:rPr>
              <a:t>:</a:t>
            </a:r>
            <a:r>
              <a:rPr lang="en-US" sz="1400" dirty="0" smtClean="0">
                <a:cs typeface="Calibri" pitchFamily="34" charset="0"/>
              </a:rPr>
              <a:t> </a:t>
            </a:r>
            <a:r>
              <a:rPr lang="en-US" sz="1400" dirty="0" err="1" smtClean="0">
                <a:cs typeface="Times New Roman" pitchFamily="18" charset="0"/>
              </a:rPr>
              <a:t>Thuyết</a:t>
            </a:r>
            <a:r>
              <a:rPr lang="en-US" sz="1400" dirty="0" smtClean="0">
                <a:cs typeface="Times New Roman" pitchFamily="18" charset="0"/>
              </a:rPr>
              <a:t> </a:t>
            </a:r>
            <a:r>
              <a:rPr lang="en-US" sz="1400" dirty="0" err="1" smtClean="0">
                <a:cs typeface="Times New Roman" pitchFamily="18" charset="0"/>
              </a:rPr>
              <a:t>trình</a:t>
            </a:r>
            <a:r>
              <a:rPr lang="en-US" sz="1400" dirty="0" smtClean="0">
                <a:cs typeface="Times New Roman" pitchFamily="18" charset="0"/>
              </a:rPr>
              <a:t> </a:t>
            </a:r>
            <a:r>
              <a:rPr lang="en-US" sz="1400" dirty="0" err="1" smtClean="0">
                <a:cs typeface="Times New Roman" pitchFamily="18" charset="0"/>
              </a:rPr>
              <a:t>bằng</a:t>
            </a:r>
            <a:r>
              <a:rPr lang="en-US" sz="1400" dirty="0" smtClean="0">
                <a:cs typeface="Times New Roman" pitchFamily="18" charset="0"/>
              </a:rPr>
              <a:t> Power point </a:t>
            </a:r>
            <a:r>
              <a:rPr lang="en-US" sz="1600" b="1" dirty="0" smtClean="0">
                <a:solidFill>
                  <a:srgbClr val="FF3300"/>
                </a:solidFill>
                <a:cs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3300"/>
                </a:solidFill>
                <a:cs typeface="Calibri" pitchFamily="34" charset="0"/>
              </a:rPr>
              <a:t>Tối</a:t>
            </a:r>
            <a:r>
              <a:rPr lang="en-US" sz="1600" b="1" dirty="0" smtClean="0">
                <a:solidFill>
                  <a:srgbClr val="FF3300"/>
                </a:solidFill>
                <a:cs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3300"/>
                </a:solidFill>
                <a:cs typeface="Calibri" pitchFamily="34" charset="0"/>
              </a:rPr>
              <a:t>đa</a:t>
            </a:r>
            <a:r>
              <a:rPr lang="en-US" sz="1600" b="1" dirty="0" smtClean="0">
                <a:solidFill>
                  <a:srgbClr val="FF3300"/>
                </a:solidFill>
                <a:cs typeface="Calibri" pitchFamily="34" charset="0"/>
              </a:rPr>
              <a:t> </a:t>
            </a:r>
            <a:r>
              <a:rPr lang="vi-VN" sz="1600" b="1" dirty="0" smtClean="0">
                <a:solidFill>
                  <a:srgbClr val="FF3300"/>
                </a:solidFill>
                <a:cs typeface="Calibri" pitchFamily="34" charset="0"/>
              </a:rPr>
              <a:t>10</a:t>
            </a:r>
            <a:r>
              <a:rPr lang="en-US" sz="1600" b="1" dirty="0" smtClean="0">
                <a:solidFill>
                  <a:srgbClr val="FF3300"/>
                </a:solidFill>
                <a:cs typeface="Calibri" pitchFamily="34" charset="0"/>
              </a:rPr>
              <a:t> slides)</a:t>
            </a:r>
            <a:endParaRPr lang="en-US" sz="1400" b="1" dirty="0" smtClean="0">
              <a:solidFill>
                <a:srgbClr val="FF3300"/>
              </a:solidFill>
              <a:cs typeface="Calibri" pitchFamily="34" charset="0"/>
            </a:endParaRPr>
          </a:p>
          <a:p>
            <a:r>
              <a:rPr lang="vi-VN" sz="1400" b="1" dirty="0" smtClean="0">
                <a:cs typeface="Times New Roman" pitchFamily="18" charset="0"/>
              </a:rPr>
              <a:t>Chọn một vấn đề nổi bật trong công việc của bạn</a:t>
            </a:r>
            <a:r>
              <a:rPr lang="en-US" sz="1400" b="1" dirty="0" smtClean="0">
                <a:cs typeface="Times New Roman" pitchFamily="18" charset="0"/>
              </a:rPr>
              <a:t> </a:t>
            </a:r>
            <a:r>
              <a:rPr lang="en-US" sz="1400" b="1" dirty="0" err="1" smtClean="0">
                <a:cs typeface="Times New Roman" pitchFamily="18" charset="0"/>
              </a:rPr>
              <a:t>và</a:t>
            </a:r>
            <a:r>
              <a:rPr lang="en-US" sz="1400" b="1" dirty="0" smtClean="0">
                <a:cs typeface="Times New Roman" pitchFamily="18" charset="0"/>
              </a:rPr>
              <a:t> </a:t>
            </a:r>
            <a:r>
              <a:rPr lang="vi-VN" sz="1400" b="1" dirty="0" smtClean="0">
                <a:cs typeface="Times New Roman" pitchFamily="18" charset="0"/>
              </a:rPr>
              <a:t>những hành động, biện pháp để giải quyết vấn đề đó.</a:t>
            </a:r>
            <a:endParaRPr lang="en-US" sz="1400" b="1" dirty="0" smtClean="0">
              <a:cs typeface="Times New Roman" pitchFamily="18" charset="0"/>
            </a:endParaRPr>
          </a:p>
          <a:p>
            <a:pPr marL="457200" indent="457200">
              <a:buFont typeface="+mj-lt"/>
              <a:buAutoNum type="arabicPeriod"/>
            </a:pPr>
            <a:r>
              <a:rPr lang="en-US" sz="1400" i="1" dirty="0" err="1" smtClean="0">
                <a:cs typeface="Times New Roman" pitchFamily="18" charset="0"/>
              </a:rPr>
              <a:t>Vấn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đề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được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lựa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chọn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là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gì</a:t>
            </a:r>
            <a:r>
              <a:rPr lang="en-US" sz="1400" i="1" dirty="0" smtClean="0">
                <a:cs typeface="Times New Roman" pitchFamily="18" charset="0"/>
              </a:rPr>
              <a:t>?</a:t>
            </a:r>
          </a:p>
          <a:p>
            <a:pPr marL="457200" indent="457200">
              <a:buFont typeface="+mj-lt"/>
              <a:buAutoNum type="arabicPeriod"/>
            </a:pPr>
            <a:r>
              <a:rPr lang="en-US" sz="1400" i="1" dirty="0" err="1" smtClean="0">
                <a:cs typeface="Times New Roman" pitchFamily="18" charset="0"/>
              </a:rPr>
              <a:t>Bạn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đã</a:t>
            </a:r>
            <a:r>
              <a:rPr lang="en-US" sz="1400" i="1" dirty="0" smtClean="0">
                <a:cs typeface="Times New Roman" pitchFamily="18" charset="0"/>
              </a:rPr>
              <a:t>/</a:t>
            </a:r>
            <a:r>
              <a:rPr lang="en-US" sz="1400" i="1" dirty="0" err="1" smtClean="0">
                <a:cs typeface="Times New Roman" pitchFamily="18" charset="0"/>
              </a:rPr>
              <a:t>đang</a:t>
            </a:r>
            <a:r>
              <a:rPr lang="en-US" sz="1400" i="1" dirty="0" smtClean="0">
                <a:cs typeface="Times New Roman" pitchFamily="18" charset="0"/>
              </a:rPr>
              <a:t>/</a:t>
            </a:r>
            <a:r>
              <a:rPr lang="en-US" sz="1400" i="1" dirty="0" err="1" smtClean="0">
                <a:cs typeface="Times New Roman" pitchFamily="18" charset="0"/>
              </a:rPr>
              <a:t>sẽ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giải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quyết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vấn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đề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đó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như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thế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nào</a:t>
            </a:r>
            <a:r>
              <a:rPr lang="en-US" sz="1400" i="1" dirty="0" smtClean="0">
                <a:cs typeface="Times New Roman" pitchFamily="18" charset="0"/>
              </a:rPr>
              <a:t>? </a:t>
            </a:r>
          </a:p>
          <a:p>
            <a:pPr marL="457200" indent="457200">
              <a:buFont typeface="+mj-lt"/>
              <a:buAutoNum type="arabicPeriod"/>
            </a:pPr>
            <a:r>
              <a:rPr lang="en-US" sz="1400" i="1" dirty="0" err="1" smtClean="0">
                <a:cs typeface="Times New Roman" pitchFamily="18" charset="0"/>
              </a:rPr>
              <a:t>Bài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học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bạn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thu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được</a:t>
            </a:r>
            <a:r>
              <a:rPr lang="en-US" sz="1400" i="1" dirty="0" smtClean="0">
                <a:cs typeface="Times New Roman" pitchFamily="18" charset="0"/>
              </a:rPr>
              <a:t> qua </a:t>
            </a:r>
            <a:r>
              <a:rPr lang="en-US" sz="1400" i="1" dirty="0" err="1" smtClean="0">
                <a:cs typeface="Times New Roman" pitchFamily="18" charset="0"/>
              </a:rPr>
              <a:t>đó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là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gì</a:t>
            </a:r>
            <a:r>
              <a:rPr lang="en-US" sz="1400" i="1" dirty="0" smtClean="0">
                <a:cs typeface="Times New Roman" pitchFamily="18" charset="0"/>
              </a:rPr>
              <a:t>?</a:t>
            </a:r>
          </a:p>
          <a:p>
            <a:pPr marL="457200" indent="457200">
              <a:buFont typeface="+mj-lt"/>
              <a:buAutoNum type="arabicPeriod"/>
            </a:pPr>
            <a:r>
              <a:rPr lang="vi-VN" sz="1400" i="1" dirty="0" smtClean="0">
                <a:cs typeface="Times New Roman" pitchFamily="18" charset="0"/>
              </a:rPr>
              <a:t>Bạn đã áp dụng những </a:t>
            </a:r>
            <a:r>
              <a:rPr lang="en-US" sz="1400" i="1" dirty="0" err="1" smtClean="0">
                <a:cs typeface="Times New Roman" pitchFamily="18" charset="0"/>
              </a:rPr>
              <a:t>điều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được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vi-VN" sz="1400" i="1" dirty="0" smtClean="0">
                <a:cs typeface="Times New Roman" pitchFamily="18" charset="0"/>
              </a:rPr>
              <a:t>đào tạo vào </a:t>
            </a:r>
            <a:endParaRPr lang="en-US" sz="1400" i="1" dirty="0" smtClean="0">
              <a:cs typeface="Times New Roman" pitchFamily="18" charset="0"/>
            </a:endParaRPr>
          </a:p>
          <a:p>
            <a:pPr marL="457200" indent="457200"/>
            <a:r>
              <a:rPr lang="vi-VN" sz="1400" i="1" dirty="0" smtClean="0">
                <a:cs typeface="Times New Roman" pitchFamily="18" charset="0"/>
              </a:rPr>
              <a:t>công việc như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thế</a:t>
            </a:r>
            <a:r>
              <a:rPr lang="en-US" sz="1400" i="1" dirty="0" smtClean="0">
                <a:cs typeface="Times New Roman" pitchFamily="18" charset="0"/>
              </a:rPr>
              <a:t> </a:t>
            </a:r>
            <a:r>
              <a:rPr lang="en-US" sz="1400" i="1" dirty="0" err="1" smtClean="0">
                <a:cs typeface="Times New Roman" pitchFamily="18" charset="0"/>
              </a:rPr>
              <a:t>nào</a:t>
            </a:r>
            <a:r>
              <a:rPr lang="en-US" sz="1400" i="1" dirty="0" smtClean="0">
                <a:cs typeface="Times New Roman" pitchFamily="18" charset="0"/>
              </a:rPr>
              <a:t>?</a:t>
            </a:r>
          </a:p>
          <a:p>
            <a:pPr marL="457200" indent="-457200"/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Note: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Chia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sẻ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kết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quả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nếu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bạn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đã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giải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quyết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xong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vấn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đề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.</a:t>
            </a:r>
          </a:p>
          <a:p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Nếu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chưa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có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bạn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có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thể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chia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sẻ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quá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trình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giải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quyết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vấn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đề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alibri" pitchFamily="34" charset="0"/>
              </a:rPr>
              <a:t>đó</a:t>
            </a:r>
            <a:r>
              <a:rPr lang="en-US" sz="1400" dirty="0" smtClean="0">
                <a:solidFill>
                  <a:srgbClr val="0000FF"/>
                </a:solidFill>
                <a:cs typeface="Calibri" pitchFamily="34" charset="0"/>
              </a:rPr>
              <a:t>. </a:t>
            </a:r>
            <a:endParaRPr lang="en-US" sz="1400" i="1" dirty="0" smtClean="0">
              <a:solidFill>
                <a:srgbClr val="0000FF"/>
              </a:solidFill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i="1" u="sng" dirty="0" smtClean="0">
                <a:solidFill>
                  <a:srgbClr val="002060"/>
                </a:solidFill>
                <a:cs typeface="Calibri" pitchFamily="34" charset="0"/>
              </a:rPr>
              <a:t> </a:t>
            </a:r>
            <a:r>
              <a:rPr lang="en-US" sz="1400" b="1" u="sng" dirty="0" err="1" smtClean="0">
                <a:solidFill>
                  <a:srgbClr val="002060"/>
                </a:solidFill>
                <a:cs typeface="Calibri" pitchFamily="34" charset="0"/>
              </a:rPr>
              <a:t>Thời</a:t>
            </a:r>
            <a:r>
              <a:rPr lang="en-US" sz="1400" b="1" u="sng" dirty="0" smtClean="0">
                <a:solidFill>
                  <a:srgbClr val="002060"/>
                </a:solidFill>
                <a:cs typeface="Calibri" pitchFamily="34" charset="0"/>
              </a:rPr>
              <a:t> </a:t>
            </a:r>
            <a:r>
              <a:rPr lang="en-US" sz="1400" b="1" u="sng" dirty="0" err="1" smtClean="0">
                <a:solidFill>
                  <a:srgbClr val="002060"/>
                </a:solidFill>
                <a:cs typeface="Calibri" pitchFamily="34" charset="0"/>
              </a:rPr>
              <a:t>gian</a:t>
            </a:r>
            <a:r>
              <a:rPr lang="en-US" sz="1400" b="1" u="sng" dirty="0" smtClean="0">
                <a:solidFill>
                  <a:srgbClr val="002060"/>
                </a:solidFill>
                <a:cs typeface="Calibri" pitchFamily="34" charset="0"/>
              </a:rPr>
              <a:t> </a:t>
            </a:r>
            <a:r>
              <a:rPr lang="en-US" sz="1400" b="1" u="sng" dirty="0" err="1" smtClean="0">
                <a:solidFill>
                  <a:srgbClr val="002060"/>
                </a:solidFill>
                <a:cs typeface="Calibri" pitchFamily="34" charset="0"/>
              </a:rPr>
              <a:t>báo</a:t>
            </a:r>
            <a:r>
              <a:rPr lang="en-US" sz="1400" b="1" u="sng" dirty="0" smtClean="0">
                <a:solidFill>
                  <a:srgbClr val="002060"/>
                </a:solidFill>
                <a:cs typeface="Calibri" pitchFamily="34" charset="0"/>
              </a:rPr>
              <a:t> </a:t>
            </a:r>
            <a:r>
              <a:rPr lang="en-US" sz="1400" b="1" u="sng" dirty="0" err="1" smtClean="0">
                <a:solidFill>
                  <a:srgbClr val="002060"/>
                </a:solidFill>
                <a:cs typeface="Calibri" pitchFamily="34" charset="0"/>
              </a:rPr>
              <a:t>cáo</a:t>
            </a:r>
            <a:r>
              <a:rPr lang="en-US" sz="1400" dirty="0" smtClean="0">
                <a:solidFill>
                  <a:srgbClr val="002060"/>
                </a:solidFill>
                <a:cs typeface="Calibri" pitchFamily="34" charset="0"/>
              </a:rPr>
              <a:t>: </a:t>
            </a:r>
            <a:r>
              <a:rPr lang="en-US" sz="1400" dirty="0" smtClean="0">
                <a:cs typeface="Calibri" pitchFamily="34" charset="0"/>
              </a:rPr>
              <a:t>	</a:t>
            </a:r>
            <a:r>
              <a:rPr lang="vi-VN" sz="1400" b="1" dirty="0" smtClean="0">
                <a:cs typeface="Calibri" pitchFamily="34" charset="0"/>
              </a:rPr>
              <a:t>Tối đa</a:t>
            </a:r>
            <a:r>
              <a:rPr lang="en-US" sz="1400" b="1" dirty="0" smtClean="0">
                <a:cs typeface="Calibri" pitchFamily="34" charset="0"/>
              </a:rPr>
              <a:t> 10 </a:t>
            </a:r>
            <a:r>
              <a:rPr lang="en-US" sz="1400" b="1" dirty="0" err="1" smtClean="0">
                <a:cs typeface="Calibri" pitchFamily="34" charset="0"/>
              </a:rPr>
              <a:t>phút</a:t>
            </a:r>
            <a:r>
              <a:rPr lang="en-US" sz="1400" b="1" dirty="0" smtClean="0">
                <a:cs typeface="Calibri" pitchFamily="34" charset="0"/>
              </a:rPr>
              <a:t>/ </a:t>
            </a:r>
            <a:r>
              <a:rPr lang="en-US" sz="1400" b="1" dirty="0" err="1" smtClean="0">
                <a:cs typeface="Calibri" pitchFamily="34" charset="0"/>
              </a:rPr>
              <a:t>người</a:t>
            </a:r>
            <a:endParaRPr lang="en-US" sz="1400" b="1" dirty="0" smtClean="0"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u="sng" dirty="0" smtClean="0">
                <a:solidFill>
                  <a:srgbClr val="002060"/>
                </a:solidFill>
                <a:cs typeface="Calibri" pitchFamily="34" charset="0"/>
              </a:rPr>
              <a:t> Q&amp;A</a:t>
            </a:r>
            <a:r>
              <a:rPr lang="en-US" sz="1400" dirty="0" smtClean="0">
                <a:solidFill>
                  <a:srgbClr val="002060"/>
                </a:solidFill>
                <a:cs typeface="Calibri" pitchFamily="34" charset="0"/>
              </a:rPr>
              <a:t>: </a:t>
            </a:r>
            <a:r>
              <a:rPr lang="en-US" sz="1400" dirty="0" smtClean="0">
                <a:cs typeface="Calibri" pitchFamily="34" charset="0"/>
              </a:rPr>
              <a:t>			</a:t>
            </a:r>
            <a:r>
              <a:rPr lang="en-US" sz="1400" b="1" dirty="0" smtClean="0">
                <a:cs typeface="Calibri" pitchFamily="34" charset="0"/>
              </a:rPr>
              <a:t>5 </a:t>
            </a:r>
            <a:r>
              <a:rPr lang="en-US" sz="1400" b="1" dirty="0" err="1" smtClean="0">
                <a:cs typeface="Calibri" pitchFamily="34" charset="0"/>
              </a:rPr>
              <a:t>phút</a:t>
            </a:r>
            <a:endParaRPr lang="en-US" sz="1400" b="1" dirty="0" smtClean="0">
              <a:cs typeface="Calibri" pitchFamily="34" charset="0"/>
            </a:endParaRPr>
          </a:p>
        </p:txBody>
      </p:sp>
      <p:sp>
        <p:nvSpPr>
          <p:cNvPr id="12" name="8-Point Star 11"/>
          <p:cNvSpPr/>
          <p:nvPr/>
        </p:nvSpPr>
        <p:spPr>
          <a:xfrm>
            <a:off x="5590309" y="1584325"/>
            <a:ext cx="3124200" cy="1905000"/>
          </a:xfrm>
          <a:prstGeom prst="star8">
            <a:avLst>
              <a:gd name="adj" fmla="val 32095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3300"/>
                </a:solidFill>
              </a:rPr>
              <a:t>Tối</a:t>
            </a:r>
            <a:r>
              <a:rPr lang="en-US" sz="2000" b="1" dirty="0" smtClean="0">
                <a:solidFill>
                  <a:srgbClr val="FF3300"/>
                </a:solidFill>
              </a:rPr>
              <a:t> </a:t>
            </a:r>
            <a:r>
              <a:rPr lang="en-US" sz="2000" b="1" dirty="0" err="1" smtClean="0">
                <a:solidFill>
                  <a:srgbClr val="FF3300"/>
                </a:solidFill>
              </a:rPr>
              <a:t>đa</a:t>
            </a:r>
            <a:r>
              <a:rPr lang="en-US" sz="2000" b="1" dirty="0" smtClean="0">
                <a:solidFill>
                  <a:srgbClr val="FF3300"/>
                </a:solidFill>
              </a:rPr>
              <a:t> 15’/</a:t>
            </a:r>
            <a:r>
              <a:rPr lang="en-US" sz="2000" b="1" dirty="0" err="1" smtClean="0">
                <a:solidFill>
                  <a:srgbClr val="FF3300"/>
                </a:solidFill>
              </a:rPr>
              <a:t>người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45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rgbClr val="0000FF"/>
                </a:solidFill>
              </a:rPr>
              <a:t>Nội</a:t>
            </a:r>
            <a:r>
              <a:rPr lang="en-US" b="1" dirty="0" smtClean="0">
                <a:solidFill>
                  <a:srgbClr val="0000FF"/>
                </a:solidFill>
              </a:rPr>
              <a:t> dung </a:t>
            </a:r>
            <a:r>
              <a:rPr lang="en-US" b="1" dirty="0" err="1" smtClean="0">
                <a:solidFill>
                  <a:srgbClr val="0000FF"/>
                </a:solidFill>
              </a:rPr>
              <a:t>báo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cáo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0" name="Slide Number Placeholder 13"/>
          <p:cNvSpPr txBox="1">
            <a:spLocks/>
          </p:cNvSpPr>
          <p:nvPr/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F4D93-6524-4C20-B789-FB543D6012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="" xmlns:p14="http://schemas.microsoft.com/office/powerpoint/2010/main" val="8236557"/>
              </p:ext>
            </p:extLst>
          </p:nvPr>
        </p:nvGraphicFramePr>
        <p:xfrm>
          <a:off x="-228600" y="39624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Chevron 34"/>
          <p:cNvSpPr/>
          <p:nvPr/>
        </p:nvSpPr>
        <p:spPr>
          <a:xfrm rot="5400000">
            <a:off x="7894320" y="3764280"/>
            <a:ext cx="365760" cy="914400"/>
          </a:xfrm>
          <a:prstGeom prst="chevron">
            <a:avLst>
              <a:gd name="adj" fmla="val 23890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 slide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5400000">
            <a:off x="7894320" y="4312920"/>
            <a:ext cx="365760" cy="914400"/>
          </a:xfrm>
          <a:prstGeom prst="chevron">
            <a:avLst>
              <a:gd name="adj" fmla="val 23890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 slides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 rot="5400000">
            <a:off x="7894320" y="4846320"/>
            <a:ext cx="365760" cy="914400"/>
          </a:xfrm>
          <a:prstGeom prst="chevron">
            <a:avLst>
              <a:gd name="adj" fmla="val 23890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 slides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5400000">
            <a:off x="7894320" y="5379720"/>
            <a:ext cx="365760" cy="914400"/>
          </a:xfrm>
          <a:prstGeom prst="chevron">
            <a:avLst>
              <a:gd name="adj" fmla="val 23890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 slides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5400000">
            <a:off x="7894320" y="5913120"/>
            <a:ext cx="365760" cy="914400"/>
          </a:xfrm>
          <a:prstGeom prst="chevron">
            <a:avLst>
              <a:gd name="adj" fmla="val 23890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 slide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II</a:t>
            </a:r>
            <a:r>
              <a:rPr lang="vi-VN" sz="2800" b="1" dirty="0" smtClean="0"/>
              <a:t>. </a:t>
            </a:r>
            <a:r>
              <a:rPr lang="en-US" sz="2800" b="1" dirty="0" err="1" smtClean="0"/>
              <a:t>Chương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lần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năm</a:t>
            </a:r>
            <a:r>
              <a:rPr lang="en-US" sz="2800" b="1" dirty="0" smtClean="0"/>
              <a:t> 2019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133600" y="5029200"/>
            <a:ext cx="5181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0336701"/>
              </p:ext>
            </p:extLst>
          </p:nvPr>
        </p:nvGraphicFramePr>
        <p:xfrm>
          <a:off x="228600" y="3962401"/>
          <a:ext cx="8686800" cy="236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5791200"/>
              </a:tblGrid>
              <a:tr h="3708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ysClr val="windowText" lastClr="000000"/>
                          </a:solidFill>
                        </a:rPr>
                        <a:t>Nội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</a:rPr>
                        <a:t> dung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Lần</a:t>
                      </a:r>
                      <a:r>
                        <a:rPr lang="en-US" sz="1600" b="1" baseline="0" dirty="0" smtClean="0"/>
                        <a:t> 1 </a:t>
                      </a:r>
                      <a:r>
                        <a:rPr lang="en-US" sz="1600" b="1" baseline="0" dirty="0" err="1" smtClean="0"/>
                        <a:t>năm</a:t>
                      </a:r>
                      <a:r>
                        <a:rPr lang="en-US" sz="1600" b="1" baseline="0" dirty="0" smtClean="0"/>
                        <a:t> 2019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901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Tiêu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đánh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3 </a:t>
                      </a:r>
                      <a:r>
                        <a:rPr lang="en-US" sz="1600" dirty="0" err="1" smtClean="0"/>
                        <a:t>tiêu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smtClean="0"/>
                        <a:t>do HRD </a:t>
                      </a:r>
                      <a:r>
                        <a:rPr lang="en-US" sz="1600" baseline="0" dirty="0" err="1" smtClean="0"/>
                        <a:t>quy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định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tất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phòng</a:t>
                      </a:r>
                      <a:r>
                        <a:rPr lang="en-US" sz="1600" baseline="0" dirty="0" smtClean="0"/>
                        <a:t> ban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PDCA-</a:t>
                      </a:r>
                      <a:r>
                        <a:rPr lang="en-US" sz="1600" b="1" baseline="0" dirty="0" err="1" smtClean="0">
                          <a:solidFill>
                            <a:srgbClr val="FF0000"/>
                          </a:solidFill>
                        </a:rPr>
                        <a:t>Horenso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, Presentation skill, Problem solving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sz="1600" baseline="0" dirty="0" err="1" smtClean="0"/>
                        <a:t>Các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khác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đặt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bởi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phòng</a:t>
                      </a:r>
                      <a:r>
                        <a:rPr lang="en-US" sz="1600" baseline="0" dirty="0" smtClean="0"/>
                        <a:t> ban</a:t>
                      </a:r>
                      <a:endParaRPr lang="en-US" sz="1600" dirty="0"/>
                    </a:p>
                  </a:txBody>
                  <a:tcPr anchor="ctr"/>
                </a:tc>
              </a:tr>
              <a:tr h="51925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đánh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Đánh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bởi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cấp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</a:tr>
              <a:tr h="58188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điểm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đánh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từ</a:t>
                      </a:r>
                      <a:r>
                        <a:rPr lang="en-US" sz="1600" baseline="0" dirty="0" smtClean="0"/>
                        <a:t> 1-5 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2400" y="533400"/>
            <a:ext cx="6477000" cy="3603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Đánh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giá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G3 </a:t>
            </a:r>
            <a:r>
              <a:rPr lang="en-US" b="1" dirty="0" err="1" smtClean="0">
                <a:solidFill>
                  <a:schemeClr val="tx1"/>
                </a:solidFill>
              </a:rPr>
              <a:t>mới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bởi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biểu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đồ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kỹ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năng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6477000"/>
            <a:ext cx="6553200" cy="3048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Đánh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giá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rõ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ràng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hơn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tiến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bộ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của</a:t>
            </a:r>
            <a:r>
              <a:rPr lang="en-US" b="1" dirty="0" smtClean="0">
                <a:solidFill>
                  <a:schemeClr val="tx1"/>
                </a:solidFill>
              </a:rPr>
              <a:t> G3 </a:t>
            </a:r>
            <a:r>
              <a:rPr lang="en-US" b="1" dirty="0" err="1" smtClean="0">
                <a:solidFill>
                  <a:schemeClr val="tx1"/>
                </a:solidFill>
              </a:rPr>
              <a:t>mới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3400" y="6400800"/>
            <a:ext cx="381000" cy="3810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2122E63-E2A2-48AD-910A-C458D3C9AD9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228600" y="914400"/>
          <a:ext cx="8686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95600" y="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II</a:t>
            </a:r>
            <a:r>
              <a:rPr lang="vi-VN" sz="2800" b="1" dirty="0" smtClean="0"/>
              <a:t>. </a:t>
            </a:r>
            <a:r>
              <a:rPr lang="en-US" sz="2800" b="1" dirty="0" err="1" smtClean="0"/>
              <a:t>Chương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lần</a:t>
            </a:r>
            <a:r>
              <a:rPr lang="en-US" sz="2800" b="1" dirty="0" smtClean="0"/>
              <a:t> 1 </a:t>
            </a:r>
            <a:r>
              <a:rPr lang="en-US" sz="2800" b="1" dirty="0" err="1" smtClean="0"/>
              <a:t>năm</a:t>
            </a:r>
            <a:r>
              <a:rPr lang="en-US" sz="2800" b="1" dirty="0" smtClean="0"/>
              <a:t> 2019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1000" y="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III</a:t>
            </a:r>
            <a:r>
              <a:rPr lang="vi-VN" sz="2400" b="1" dirty="0" smtClean="0"/>
              <a:t>. </a:t>
            </a:r>
            <a:r>
              <a:rPr lang="en-US" sz="2400" b="1" dirty="0" err="1" smtClean="0"/>
              <a:t>Kế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hiện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D93-6524-4C20-B789-FB543D6012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" y="5638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 </a:t>
            </a:r>
            <a:endParaRPr lang="en-US" i="1" dirty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0997" y="990600"/>
          <a:ext cx="8382003" cy="4343400"/>
        </p:xfrm>
        <a:graphic>
          <a:graphicData uri="http://schemas.openxmlformats.org/drawingml/2006/table">
            <a:tbl>
              <a:tblPr/>
              <a:tblGrid>
                <a:gridCol w="490056"/>
                <a:gridCol w="1071999"/>
                <a:gridCol w="939276"/>
                <a:gridCol w="490056"/>
                <a:gridCol w="490056"/>
                <a:gridCol w="490056"/>
                <a:gridCol w="490056"/>
                <a:gridCol w="490056"/>
                <a:gridCol w="490056"/>
                <a:gridCol w="490056"/>
                <a:gridCol w="490056"/>
                <a:gridCol w="490056"/>
                <a:gridCol w="490056"/>
                <a:gridCol w="490056"/>
                <a:gridCol w="490056"/>
              </a:tblGrid>
              <a:tr h="57578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No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Content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PIC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May.2019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Jun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.2019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July.2019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0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W1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W2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W3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W4 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W1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W2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W3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W4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W1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W2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W3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W4</a:t>
                      </a:r>
                    </a:p>
                  </a:txBody>
                  <a:tcPr marL="5617" marR="5617" marT="5617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885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 (body)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Thông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báo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chương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trình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 (body)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 (body)"/>
                        </a:rPr>
                        <a:t>HRT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</a:tr>
              <a:tr h="885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ahoma (body)"/>
                        </a:rPr>
                        <a:t>5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Nhận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chủ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đề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báo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cáo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.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 (body)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 (body)"/>
                        </a:rPr>
                        <a:t>PIC + HRT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Wingdings 3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Wingdings 3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</a:tr>
              <a:tr h="8858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 (body)"/>
                        </a:rPr>
                        <a:t>7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Tổ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chức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chương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Tahoma (body)"/>
                        </a:rPr>
                        <a:t>trình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ahoma (body)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ahoma (body)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ahoma (body)"/>
                        </a:rPr>
                        <a:t>HRT+ New G3 + All related members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smtClean="0">
                          <a:solidFill>
                            <a:srgbClr val="000000"/>
                          </a:solidFill>
                          <a:latin typeface="Wingdings 3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Wingdings 3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r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r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r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Wingdings 3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Wingdings 3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Wingdings 3"/>
                        </a:rPr>
                        <a:t> 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E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2819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 </a:t>
            </a:r>
            <a:r>
              <a:rPr lang="en-US" sz="1100" dirty="0" err="1" smtClean="0"/>
              <a:t>th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505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30 th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3581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5715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Thông</a:t>
            </a:r>
            <a:r>
              <a:rPr lang="en-US" i="1" dirty="0" smtClean="0">
                <a:solidFill>
                  <a:srgbClr val="0000FF"/>
                </a:solidFill>
              </a:rPr>
              <a:t> tin chi </a:t>
            </a:r>
            <a:r>
              <a:rPr lang="en-US" i="1" dirty="0" err="1" smtClean="0">
                <a:solidFill>
                  <a:srgbClr val="0000FF"/>
                </a:solidFill>
              </a:rPr>
              <a:t>tiết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về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chương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trình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sẽ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thông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báo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đến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phòng</a:t>
            </a:r>
            <a:r>
              <a:rPr lang="en-US" i="1" dirty="0" smtClean="0">
                <a:solidFill>
                  <a:srgbClr val="0000FF"/>
                </a:solidFill>
              </a:rPr>
              <a:t> ban </a:t>
            </a:r>
            <a:r>
              <a:rPr lang="en-US" i="1" dirty="0" err="1" smtClean="0">
                <a:solidFill>
                  <a:srgbClr val="0000FF"/>
                </a:solidFill>
              </a:rPr>
              <a:t>sau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endParaRPr 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941</Words>
  <Application>Microsoft Office PowerPoint</Application>
  <PresentationFormat>On-screen Show (4:3)</PresentationFormat>
  <Paragraphs>269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 Thi Tuyet Ngan</dc:creator>
  <cp:lastModifiedBy>Nguyen Hoai Phuong</cp:lastModifiedBy>
  <cp:revision>853</cp:revision>
  <dcterms:created xsi:type="dcterms:W3CDTF">2017-04-14T02:00:50Z</dcterms:created>
  <dcterms:modified xsi:type="dcterms:W3CDTF">2019-05-10T09:40:34Z</dcterms:modified>
</cp:coreProperties>
</file>