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67" r:id="rId5"/>
    <p:sldId id="268" r:id="rId6"/>
    <p:sldId id="269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1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12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137535" y="1551940"/>
            <a:ext cx="591693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COIN DOCUMENT</a:t>
            </a:r>
            <a:endParaRPr 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478770" y="6457950"/>
            <a:ext cx="164465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>
                <a:solidFill>
                  <a:schemeClr val="bg2"/>
                </a:solidFill>
              </a:rPr>
              <a:t>Date: 2021/12/01</a:t>
            </a:r>
            <a:endParaRPr lang="en-US" sz="15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2432998" cy="580390"/>
            <a:chOff x="-5" y="-14"/>
            <a:chExt cx="3299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299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301" y="80"/>
              <a:ext cx="22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Information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0" y="665480"/>
            <a:ext cx="352298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u="sng"/>
              <a:t>Coin information</a:t>
            </a:r>
            <a:endParaRPr lang="en-US"/>
          </a:p>
          <a:p>
            <a:pPr algn="l"/>
            <a:r>
              <a:rPr lang="en-US"/>
              <a:t>Base: Geth version 1.10.+</a:t>
            </a:r>
            <a:endParaRPr lang="en-US"/>
          </a:p>
          <a:p>
            <a:pPr algn="l"/>
            <a:r>
              <a:rPr lang="en-US"/>
              <a:t>Core: Golang</a:t>
            </a:r>
            <a:endParaRPr lang="en-US"/>
          </a:p>
          <a:p>
            <a:pPr algn="l"/>
            <a:r>
              <a:rPr lang="en-US"/>
              <a:t>Logic: PoW</a:t>
            </a:r>
            <a:endParaRPr lang="en-US"/>
          </a:p>
          <a:p>
            <a:pPr algn="l"/>
            <a:r>
              <a:rPr lang="en-US"/>
              <a:t>Config Node:</a:t>
            </a:r>
            <a:endParaRPr lang="en-US"/>
          </a:p>
          <a:p>
            <a:pPr algn="l"/>
            <a:r>
              <a:rPr lang="en-US"/>
              <a:t>	- Host: </a:t>
            </a:r>
            <a:r>
              <a:rPr lang="en-US" i="1">
                <a:solidFill>
                  <a:srgbClr val="00B050"/>
                </a:solidFill>
              </a:rPr>
              <a:t>192.168.1.17</a:t>
            </a:r>
            <a:endParaRPr lang="en-US"/>
          </a:p>
          <a:p>
            <a:pPr algn="l"/>
            <a:r>
              <a:rPr lang="en-US"/>
              <a:t>	- RPC port: </a:t>
            </a:r>
            <a:r>
              <a:rPr lang="en-US" i="1">
                <a:solidFill>
                  <a:srgbClr val="00B050"/>
                </a:solidFill>
              </a:rPr>
              <a:t>8090</a:t>
            </a:r>
            <a:endParaRPr lang="en-US"/>
          </a:p>
          <a:p>
            <a:pPr algn="l"/>
            <a:r>
              <a:rPr lang="en-US"/>
              <a:t>	- p2p port: </a:t>
            </a:r>
            <a:r>
              <a:rPr lang="en-US" i="1">
                <a:solidFill>
                  <a:srgbClr val="00B050"/>
                </a:solidFill>
              </a:rPr>
              <a:t>30330</a:t>
            </a:r>
            <a:endParaRPr lang="en-US"/>
          </a:p>
          <a:p>
            <a:pPr algn="l"/>
            <a:r>
              <a:rPr lang="en-US"/>
              <a:t>	- Chain ID: </a:t>
            </a:r>
            <a:r>
              <a:rPr lang="en-US" i="1">
                <a:solidFill>
                  <a:srgbClr val="00B050"/>
                </a:solidFill>
              </a:rPr>
              <a:t>1996</a:t>
            </a:r>
            <a:endParaRPr lang="en-US"/>
          </a:p>
          <a:p>
            <a:pPr algn="l"/>
            <a:r>
              <a:rPr lang="en-US"/>
              <a:t>	- API: </a:t>
            </a:r>
            <a:r>
              <a:rPr lang="en-US" i="1">
                <a:solidFill>
                  <a:srgbClr val="00B050"/>
                </a:solidFill>
              </a:rPr>
              <a:t>eth, net, web3</a:t>
            </a:r>
            <a:endParaRPr lang="en-US" i="1">
              <a:solidFill>
                <a:srgbClr val="00B050"/>
              </a:solidFill>
            </a:endParaRPr>
          </a:p>
          <a:p>
            <a:pPr algn="l"/>
            <a:endParaRPr lang="en-US" i="1">
              <a:solidFill>
                <a:srgbClr val="00B050"/>
              </a:solidFill>
            </a:endParaRPr>
          </a:p>
          <a:p>
            <a:pPr algn="l"/>
            <a:r>
              <a:rPr lang="en-US" b="1" u="sng">
                <a:solidFill>
                  <a:schemeClr val="tx1"/>
                </a:solidFill>
              </a:rPr>
              <a:t>Network status page</a:t>
            </a:r>
            <a:endParaRPr lang="en-US" b="1" u="sng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Core: NodeJS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API: eth-net-api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View: eth-netstats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Link: </a:t>
            </a:r>
            <a:r>
              <a:rPr lang="en-US" i="1" u="sng">
                <a:solidFill>
                  <a:schemeClr val="accent1">
                    <a:lumMod val="50000"/>
                  </a:schemeClr>
                </a:solidFill>
              </a:rPr>
              <a:t>http://192.168.1.17:3000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 b="1" u="sng">
                <a:solidFill>
                  <a:schemeClr val="tx1"/>
                </a:solidFill>
              </a:rPr>
              <a:t>Blockchain Explorer</a:t>
            </a:r>
            <a:endParaRPr lang="en-US" b="1" u="sng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Core: php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Libs: Web3js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Link: </a:t>
            </a:r>
            <a:r>
              <a:rPr lang="en-US" i="1" u="sng">
                <a:solidFill>
                  <a:schemeClr val="accent1">
                    <a:lumMod val="50000"/>
                  </a:schemeClr>
                </a:solidFill>
              </a:rPr>
              <a:t>http://192.168.1.17/explorer</a:t>
            </a:r>
            <a:endParaRPr lang="en-US" i="1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074535" y="1857375"/>
            <a:ext cx="1751965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Node 0</a:t>
            </a:r>
            <a:endParaRPr lang="en-US"/>
          </a:p>
          <a:p>
            <a:pPr algn="ctr"/>
            <a:r>
              <a:rPr lang="en-US" sz="1200"/>
              <a:t>(Peer)</a:t>
            </a:r>
            <a:endParaRPr lang="en-US" sz="1200"/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5478145" y="2278380"/>
            <a:ext cx="1463040" cy="173736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8951595" y="2322195"/>
            <a:ext cx="1097280" cy="164592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89775" y="454406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 rot="18480000">
            <a:off x="5441315" y="2694940"/>
            <a:ext cx="54737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00"/>
              <a:t>async</a:t>
            </a:r>
            <a:endParaRPr lang="en-US" sz="1100"/>
          </a:p>
        </p:txBody>
      </p:sp>
      <p:sp>
        <p:nvSpPr>
          <p:cNvPr id="17" name="Text Box 16"/>
          <p:cNvSpPr txBox="1"/>
          <p:nvPr/>
        </p:nvSpPr>
        <p:spPr>
          <a:xfrm>
            <a:off x="7654290" y="4269105"/>
            <a:ext cx="54737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00"/>
              <a:t>async</a:t>
            </a:r>
            <a:endParaRPr lang="en-US" sz="1100"/>
          </a:p>
        </p:txBody>
      </p:sp>
      <p:sp>
        <p:nvSpPr>
          <p:cNvPr id="18" name="Text Box 17"/>
          <p:cNvSpPr txBox="1"/>
          <p:nvPr/>
        </p:nvSpPr>
        <p:spPr>
          <a:xfrm rot="3240000">
            <a:off x="9692640" y="2694940"/>
            <a:ext cx="54737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00"/>
              <a:t>async</a:t>
            </a:r>
            <a:endParaRPr lang="en-US" sz="1100"/>
          </a:p>
        </p:txBody>
      </p:sp>
      <p:sp>
        <p:nvSpPr>
          <p:cNvPr id="21" name="Text Box 20"/>
          <p:cNvSpPr txBox="1"/>
          <p:nvPr/>
        </p:nvSpPr>
        <p:spPr>
          <a:xfrm>
            <a:off x="7230745" y="3128010"/>
            <a:ext cx="140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 i="1" u="sng"/>
              <a:t>Blockchain</a:t>
            </a:r>
            <a:endParaRPr lang="en-US" b="1" i="1" u="sng"/>
          </a:p>
          <a:p>
            <a:pPr algn="ctr"/>
            <a:r>
              <a:rPr lang="en-US" b="1" i="1" u="sng"/>
              <a:t>Network</a:t>
            </a:r>
            <a:endParaRPr lang="en-US" b="1" i="1" u="sng"/>
          </a:p>
        </p:txBody>
      </p:sp>
      <p:sp>
        <p:nvSpPr>
          <p:cNvPr id="5" name="Flowchart: Direct Access Storage 4"/>
          <p:cNvSpPr/>
          <p:nvPr/>
        </p:nvSpPr>
        <p:spPr>
          <a:xfrm>
            <a:off x="6630035" y="346710"/>
            <a:ext cx="1486535" cy="827405"/>
          </a:xfrm>
          <a:prstGeom prst="flowChartMagneticDrum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137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Chain data</a:t>
            </a:r>
            <a:endParaRPr lang="en-US" sz="130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214235" y="1258570"/>
            <a:ext cx="8890" cy="514350"/>
          </a:xfrm>
          <a:prstGeom prst="straightConnector1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533005" y="1258570"/>
            <a:ext cx="8890" cy="514350"/>
          </a:xfrm>
          <a:prstGeom prst="straightConnector1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dash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07990" y="5072380"/>
            <a:ext cx="8890" cy="514350"/>
          </a:xfrm>
          <a:prstGeom prst="straightConnector1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826760" y="5072380"/>
            <a:ext cx="8890" cy="514350"/>
          </a:xfrm>
          <a:prstGeom prst="straightConnector1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dash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969500" y="5072380"/>
            <a:ext cx="8890" cy="514350"/>
          </a:xfrm>
          <a:prstGeom prst="straightConnector1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0288270" y="5072380"/>
            <a:ext cx="8890" cy="514350"/>
          </a:xfrm>
          <a:prstGeom prst="straightConnector1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dash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Flowchart: Direct Access Storage 26"/>
          <p:cNvSpPr/>
          <p:nvPr/>
        </p:nvSpPr>
        <p:spPr>
          <a:xfrm>
            <a:off x="4914900" y="5772150"/>
            <a:ext cx="1486535" cy="827405"/>
          </a:xfrm>
          <a:prstGeom prst="flowChartMagneticDrum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137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Chain data</a:t>
            </a:r>
            <a:endParaRPr lang="en-US" sz="1300"/>
          </a:p>
        </p:txBody>
      </p:sp>
      <p:sp>
        <p:nvSpPr>
          <p:cNvPr id="28" name="Flowchart: Direct Access Storage 27"/>
          <p:cNvSpPr/>
          <p:nvPr/>
        </p:nvSpPr>
        <p:spPr>
          <a:xfrm>
            <a:off x="9376410" y="5772150"/>
            <a:ext cx="1486535" cy="827405"/>
          </a:xfrm>
          <a:prstGeom prst="flowChartMagneticDrum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137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Chain data</a:t>
            </a:r>
            <a:endParaRPr lang="en-US" sz="1300"/>
          </a:p>
        </p:txBody>
      </p:sp>
      <p:graphicFrame>
        <p:nvGraphicFramePr>
          <p:cNvPr id="6" name="Table 5"/>
          <p:cNvGraphicFramePr/>
          <p:nvPr/>
        </p:nvGraphicFramePr>
        <p:xfrm>
          <a:off x="8491855" y="274320"/>
          <a:ext cx="71882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</a:tblGrid>
              <a:tr h="200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PreHash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9561830" y="272415"/>
          <a:ext cx="71882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</a:tblGrid>
              <a:tr h="200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PreHash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Elbow Connector 19"/>
          <p:cNvCxnSpPr/>
          <p:nvPr/>
        </p:nvCxnSpPr>
        <p:spPr>
          <a:xfrm>
            <a:off x="9213850" y="371475"/>
            <a:ext cx="346075" cy="253365"/>
          </a:xfrm>
          <a:prstGeom prst="bentConnector3">
            <a:avLst>
              <a:gd name="adj1" fmla="val 500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/>
          <p:nvPr/>
        </p:nvGraphicFramePr>
        <p:xfrm>
          <a:off x="10623550" y="283210"/>
          <a:ext cx="68453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30"/>
              </a:tblGrid>
              <a:tr h="200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PreHash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Elbow Connector 28"/>
          <p:cNvCxnSpPr/>
          <p:nvPr/>
        </p:nvCxnSpPr>
        <p:spPr>
          <a:xfrm>
            <a:off x="10275570" y="382270"/>
            <a:ext cx="346075" cy="253365"/>
          </a:xfrm>
          <a:prstGeom prst="bentConnector3">
            <a:avLst>
              <a:gd name="adj1" fmla="val 500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4782185" y="4130040"/>
            <a:ext cx="1751965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Node 1</a:t>
            </a:r>
            <a:endParaRPr lang="en-US"/>
          </a:p>
          <a:p>
            <a:pPr algn="ctr"/>
            <a:r>
              <a:rPr lang="en-US" sz="1200"/>
              <a:t>(Peer)</a:t>
            </a:r>
            <a:endParaRPr lang="en-US" sz="1200"/>
          </a:p>
        </p:txBody>
      </p:sp>
      <p:sp>
        <p:nvSpPr>
          <p:cNvPr id="31" name="Rectangles 30"/>
          <p:cNvSpPr/>
          <p:nvPr/>
        </p:nvSpPr>
        <p:spPr>
          <a:xfrm>
            <a:off x="9241155" y="4130040"/>
            <a:ext cx="1751965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Node 2</a:t>
            </a:r>
            <a:endParaRPr lang="en-US"/>
          </a:p>
          <a:p>
            <a:pPr algn="ctr"/>
            <a:r>
              <a:rPr lang="en-US" sz="1200"/>
              <a:t>(Peer)</a:t>
            </a:r>
            <a:endParaRPr lang="en-US" sz="1200"/>
          </a:p>
        </p:txBody>
      </p:sp>
      <p:sp>
        <p:nvSpPr>
          <p:cNvPr id="32" name="Left Arrow 31"/>
          <p:cNvSpPr/>
          <p:nvPr/>
        </p:nvSpPr>
        <p:spPr>
          <a:xfrm>
            <a:off x="7941945" y="661670"/>
            <a:ext cx="444500" cy="20066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>
            <a:off x="11312525" y="382270"/>
            <a:ext cx="346075" cy="253365"/>
          </a:xfrm>
          <a:prstGeom prst="bentConnector3">
            <a:avLst>
              <a:gd name="adj1" fmla="val 500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1637010" y="189865"/>
            <a:ext cx="563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2432998" cy="580390"/>
            <a:chOff x="-5" y="-14"/>
            <a:chExt cx="3299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299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301" y="80"/>
              <a:ext cx="22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Node detail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6" name="Object 5"/>
          <p:cNvGraphicFramePr/>
          <p:nvPr/>
        </p:nvGraphicFramePr>
        <p:xfrm>
          <a:off x="82550" y="713740"/>
          <a:ext cx="8529320" cy="464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5390515" imgH="9915525" progId="Paint.Picture">
                  <p:embed/>
                </p:oleObj>
              </mc:Choice>
              <mc:Fallback>
                <p:oleObj name="" r:id="rId2" imgW="5390515" imgH="99155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" y="713740"/>
                        <a:ext cx="8529320" cy="464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669020" y="713740"/>
            <a:ext cx="362966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 u="sng"/>
              <a:t>Nodes</a:t>
            </a:r>
            <a:endParaRPr lang="en-US" sz="1400" b="1" u="sng"/>
          </a:p>
          <a:p>
            <a:pPr algn="l"/>
            <a:r>
              <a:rPr lang="en-US" sz="1400" i="1"/>
              <a:t>- Node 0:</a:t>
            </a:r>
            <a:r>
              <a:rPr lang="en-US" sz="1400"/>
              <a:t> {</a:t>
            </a:r>
            <a:endParaRPr lang="en-US" sz="1400"/>
          </a:p>
          <a:p>
            <a:pPr algn="l"/>
            <a:r>
              <a:rPr lang="en-US" sz="1400"/>
              <a:t>     DB: ../node0/geth/chaindata</a:t>
            </a:r>
            <a:endParaRPr lang="en-US" sz="1400"/>
          </a:p>
          <a:p>
            <a:pPr algn="l"/>
            <a:r>
              <a:rPr lang="en-US" sz="1400"/>
              <a:t>     ChainID: 1996</a:t>
            </a:r>
            <a:endParaRPr lang="en-US" sz="1400"/>
          </a:p>
          <a:p>
            <a:pPr algn="l"/>
            <a:r>
              <a:rPr lang="en-US" sz="1400"/>
              <a:t>     ...</a:t>
            </a:r>
            <a:endParaRPr lang="en-US" sz="1400"/>
          </a:p>
          <a:p>
            <a:pPr algn="l"/>
            <a:r>
              <a:rPr lang="en-US" sz="1400"/>
              <a:t>     p2p port: 30330</a:t>
            </a:r>
            <a:endParaRPr lang="en-US" sz="1400"/>
          </a:p>
          <a:p>
            <a:pPr algn="l"/>
            <a:r>
              <a:rPr lang="en-US" sz="1400"/>
              <a:t>     seft: enode://....@localhost:30330</a:t>
            </a:r>
            <a:endParaRPr lang="en-US" sz="1400"/>
          </a:p>
          <a:p>
            <a:pPr algn="l"/>
            <a:r>
              <a:rPr lang="en-US" sz="1400"/>
              <a:t>     idNetstats: node0:tuyen@localhost:3000</a:t>
            </a:r>
            <a:endParaRPr lang="en-US" sz="1400"/>
          </a:p>
          <a:p>
            <a:pPr algn="l"/>
            <a:r>
              <a:rPr lang="en-US" sz="1400"/>
              <a:t>} 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i="1">
                <a:sym typeface="+mn-ea"/>
              </a:rPr>
              <a:t>- Node 1:</a:t>
            </a:r>
            <a:r>
              <a:rPr lang="en-US" sz="1400">
                <a:sym typeface="+mn-ea"/>
              </a:rPr>
              <a:t> {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DB: ../</a:t>
            </a:r>
            <a:r>
              <a:rPr lang="en-US" sz="1400">
                <a:sym typeface="+mn-ea"/>
              </a:rPr>
              <a:t>node</a:t>
            </a:r>
            <a:r>
              <a:rPr lang="en-US" sz="1400">
                <a:sym typeface="+mn-ea"/>
              </a:rPr>
              <a:t>1/geth/chaindata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ChainID: 1996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...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     </a:t>
            </a:r>
            <a:r>
              <a:rPr lang="en-US" sz="1400">
                <a:sym typeface="+mn-ea"/>
              </a:rPr>
              <a:t>p2p port: 30331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seft: enode://....@localhost:30331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idNetstats: node1:tuyen@localhost:3000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} </a:t>
            </a:r>
            <a:endParaRPr lang="en-US" sz="1400">
              <a:sym typeface="+mn-ea"/>
            </a:endParaRPr>
          </a:p>
          <a:p>
            <a:pPr algn="l"/>
            <a:endParaRPr lang="en-US" sz="1400" i="1" u="sng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1400" i="1">
                <a:sym typeface="+mn-ea"/>
              </a:rPr>
              <a:t>- Node 2:</a:t>
            </a:r>
            <a:r>
              <a:rPr lang="en-US" sz="1400">
                <a:sym typeface="+mn-ea"/>
              </a:rPr>
              <a:t> {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DB: ../</a:t>
            </a:r>
            <a:r>
              <a:rPr lang="en-US" sz="1400">
                <a:sym typeface="+mn-ea"/>
              </a:rPr>
              <a:t>node</a:t>
            </a:r>
            <a:r>
              <a:rPr lang="en-US" sz="1400">
                <a:sym typeface="+mn-ea"/>
              </a:rPr>
              <a:t>2/geth/chaindata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ChainID: 1996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...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     </a:t>
            </a:r>
            <a:r>
              <a:rPr lang="en-US" sz="1400">
                <a:sym typeface="+mn-ea"/>
              </a:rPr>
              <a:t>p2p port: 30332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seft: enode://....@localhost:30332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idNetstats: node1:tuyen@localhost:3000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} </a:t>
            </a:r>
            <a:endParaRPr lang="en-US" sz="1400" i="1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498590" y="4991735"/>
            <a:ext cx="211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u="sng">
                <a:solidFill>
                  <a:srgbClr val="FF0000"/>
                </a:solidFill>
              </a:rPr>
              <a:t>Node 1 information</a:t>
            </a:r>
            <a:endParaRPr lang="en-US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2432685" cy="580390"/>
            <a:chOff x="-5" y="-14"/>
            <a:chExt cx="3299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299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23" y="80"/>
              <a:ext cx="29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Network status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0" y="737235"/>
            <a:ext cx="1002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This page use checking status of node in network, every node in network will work and sync data.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1182370"/>
            <a:ext cx="10451465" cy="56756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0" y="6489700"/>
            <a:ext cx="265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i="1" u="sng">
                <a:solidFill>
                  <a:srgbClr val="FF0000"/>
                </a:solidFill>
                <a:sym typeface="+mn-ea"/>
              </a:rPr>
              <a:t>http://192.168.1.17:3000</a:t>
            </a:r>
            <a:endParaRPr lang="en-US" i="1" u="sng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8415" y="1561465"/>
            <a:ext cx="9801225" cy="2057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639300" y="2691765"/>
            <a:ext cx="1275715" cy="2914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1300">
                <a:solidFill>
                  <a:schemeClr val="tx1"/>
                </a:solidFill>
              </a:rPr>
              <a:t>Network status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465" y="4037965"/>
            <a:ext cx="10220325" cy="7715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9145270" y="4221480"/>
            <a:ext cx="1551305" cy="2914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1300">
                <a:solidFill>
                  <a:schemeClr val="tx1"/>
                </a:solidFill>
              </a:rPr>
              <a:t>Node [Peer] status</a:t>
            </a:r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3547011" cy="580390"/>
            <a:chOff x="-5" y="-14"/>
            <a:chExt cx="2902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2715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23" y="80"/>
              <a:ext cx="267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Blockchain explorer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885"/>
            <a:ext cx="8763635" cy="47586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0" y="5756275"/>
            <a:ext cx="297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i="1" u="sng">
                <a:solidFill>
                  <a:srgbClr val="FF0000"/>
                </a:solidFill>
                <a:sym typeface="+mn-ea"/>
              </a:rPr>
              <a:t>http://192.168.1.17/explorer</a:t>
            </a:r>
            <a:endParaRPr lang="en-US" i="1" u="sng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0" y="651510"/>
            <a:ext cx="702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This page use checking detail data transaction and block in network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845550" y="1365885"/>
            <a:ext cx="2994025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sz="1400" b="1" u="sng">
                <a:solidFill>
                  <a:schemeClr val="accent1">
                    <a:lumMod val="50000"/>
                  </a:schemeClr>
                </a:solidFill>
              </a:rPr>
              <a:t>Network information:</a:t>
            </a:r>
            <a:endParaRPr lang="en-US" sz="1400" b="1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Network Name: Testnet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RPC URL: http://192.168.1.17:8090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ChainID: 1996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Symbol: VKC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766346" cy="580390"/>
            <a:chOff x="-5" y="-14"/>
            <a:chExt cx="3751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751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01" y="80"/>
              <a:ext cx="34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SOP Add Coin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59055" y="654050"/>
            <a:ext cx="350647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500"/>
              <a:t>Step 1: Open Metamask / Custom RPC</a:t>
            </a:r>
            <a:endParaRPr lang="en-US" sz="1500"/>
          </a:p>
          <a:p>
            <a:pPr algn="l"/>
            <a:r>
              <a:rPr lang="en-US" sz="1500"/>
              <a:t>Step 2: Fill information network</a:t>
            </a:r>
            <a:endParaRPr lang="en-US" sz="1500"/>
          </a:p>
        </p:txBody>
      </p:sp>
      <p:grpSp>
        <p:nvGrpSpPr>
          <p:cNvPr id="11" name="Group 10"/>
          <p:cNvGrpSpPr/>
          <p:nvPr/>
        </p:nvGrpSpPr>
        <p:grpSpPr>
          <a:xfrm>
            <a:off x="508635" y="1699260"/>
            <a:ext cx="4663440" cy="2526665"/>
            <a:chOff x="801" y="2676"/>
            <a:chExt cx="7344" cy="39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1" y="2676"/>
              <a:ext cx="7344" cy="3979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5653" y="4538"/>
              <a:ext cx="1166" cy="275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65" y="1699260"/>
            <a:ext cx="6140450" cy="442658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1002010" y="2494280"/>
            <a:ext cx="740410" cy="243840"/>
          </a:xfrm>
          <a:prstGeom prst="roundRect">
            <a:avLst/>
          </a:prstGeom>
          <a:noFill/>
          <a:ln w="190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802370" y="3388360"/>
            <a:ext cx="1872615" cy="2030730"/>
          </a:xfrm>
          <a:prstGeom prst="roundRect">
            <a:avLst/>
          </a:prstGeom>
          <a:noFill/>
          <a:ln w="190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382135" y="2823210"/>
            <a:ext cx="274955" cy="29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1300">
                <a:solidFill>
                  <a:srgbClr val="FF0000"/>
                </a:solidFill>
              </a:rPr>
              <a:t>1</a:t>
            </a:r>
            <a:endParaRPr lang="en-US" sz="1300">
              <a:solidFill>
                <a:srgbClr val="FF000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0727055" y="2470785"/>
            <a:ext cx="274955" cy="29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1300">
                <a:solidFill>
                  <a:srgbClr val="FF0000"/>
                </a:solidFill>
              </a:rPr>
              <a:t>2</a:t>
            </a:r>
            <a:endParaRPr lang="en-US" sz="1300">
              <a:solidFill>
                <a:srgbClr val="FF0000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661015" y="4070350"/>
            <a:ext cx="274955" cy="29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1300">
                <a:solidFill>
                  <a:srgbClr val="FF0000"/>
                </a:solidFill>
              </a:rPr>
              <a:t>3</a:t>
            </a:r>
            <a:endParaRPr lang="en-US" sz="130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34550" y="5471160"/>
            <a:ext cx="888365" cy="278765"/>
          </a:xfrm>
          <a:prstGeom prst="roundRect">
            <a:avLst/>
          </a:prstGeom>
          <a:noFill/>
          <a:ln w="190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0674985" y="5458460"/>
            <a:ext cx="274955" cy="29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sz="1300">
                <a:solidFill>
                  <a:srgbClr val="FF0000"/>
                </a:solidFill>
              </a:rPr>
              <a:t>4</a:t>
            </a:r>
            <a:endParaRPr lang="en-US" sz="130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68875" y="3248660"/>
            <a:ext cx="1394460" cy="8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1812925" y="4748530"/>
            <a:ext cx="3359150" cy="126428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sz="1300"/>
              <a:t>Network name: </a:t>
            </a:r>
            <a:r>
              <a:rPr lang="en-US" sz="1300" i="1">
                <a:solidFill>
                  <a:srgbClr val="00B050"/>
                </a:solidFill>
              </a:rPr>
              <a:t>Vietko Network</a:t>
            </a:r>
            <a:endParaRPr lang="en-US" sz="1300" i="1"/>
          </a:p>
          <a:p>
            <a:pPr algn="l"/>
            <a:r>
              <a:rPr lang="en-US" sz="1300"/>
              <a:t>RPC URL: </a:t>
            </a:r>
            <a:r>
              <a:rPr lang="en-US" sz="1300" i="1">
                <a:solidFill>
                  <a:srgbClr val="00B050"/>
                </a:solidFill>
              </a:rPr>
              <a:t>http://192.168.1.17:8090</a:t>
            </a:r>
            <a:endParaRPr lang="en-US" sz="1300">
              <a:solidFill>
                <a:srgbClr val="00B050"/>
              </a:solidFill>
            </a:endParaRPr>
          </a:p>
          <a:p>
            <a:pPr algn="l"/>
            <a:r>
              <a:rPr lang="en-US" sz="1300"/>
              <a:t>Chain ID: </a:t>
            </a:r>
            <a:r>
              <a:rPr lang="en-US" sz="1300" i="1">
                <a:solidFill>
                  <a:srgbClr val="00B050"/>
                </a:solidFill>
              </a:rPr>
              <a:t>1996</a:t>
            </a:r>
            <a:endParaRPr lang="en-US" sz="1300"/>
          </a:p>
          <a:p>
            <a:pPr algn="l"/>
            <a:r>
              <a:rPr lang="en-US" sz="1300"/>
              <a:t>Symbol: </a:t>
            </a:r>
            <a:r>
              <a:rPr lang="en-US" sz="1300" i="1">
                <a:solidFill>
                  <a:srgbClr val="00B050"/>
                </a:solidFill>
              </a:rPr>
              <a:t>VKC</a:t>
            </a:r>
            <a:endParaRPr lang="en-US" sz="1300"/>
          </a:p>
          <a:p>
            <a:pPr algn="l"/>
            <a:r>
              <a:rPr lang="en-US" sz="1300"/>
              <a:t>Explorer URL: </a:t>
            </a:r>
            <a:r>
              <a:rPr lang="en-US" sz="1300" i="1">
                <a:solidFill>
                  <a:srgbClr val="00B050"/>
                </a:solidFill>
              </a:rPr>
              <a:t>http://192.168.1.17/explorer</a:t>
            </a:r>
            <a:endParaRPr lang="en-US" sz="1300" i="1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239385" y="4826000"/>
            <a:ext cx="3485515" cy="470535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 rot="5400000">
            <a:off x="5910580" y="-642620"/>
            <a:ext cx="2174240" cy="7449185"/>
          </a:xfrm>
          <a:prstGeom prst="bentArrow">
            <a:avLst>
              <a:gd name="adj1" fmla="val 25000"/>
              <a:gd name="adj2" fmla="val 24051"/>
              <a:gd name="adj3" fmla="val 25263"/>
              <a:gd name="adj4" fmla="val 38944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2461760" cy="580390"/>
            <a:chOff x="-5" y="-14"/>
            <a:chExt cx="3338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338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01" y="80"/>
              <a:ext cx="27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Example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143000" y="771525"/>
            <a:ext cx="142113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/>
              <a:t>1, Send COIN </a:t>
            </a:r>
            <a:endParaRPr lang="en-US" sz="1500"/>
          </a:p>
        </p:txBody>
      </p:sp>
      <p:sp>
        <p:nvSpPr>
          <p:cNvPr id="14" name="Text Box 13"/>
          <p:cNvSpPr txBox="1"/>
          <p:nvPr/>
        </p:nvSpPr>
        <p:spPr>
          <a:xfrm>
            <a:off x="4672330" y="771525"/>
            <a:ext cx="231584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/>
              <a:t>2, Confirm amount + Gas</a:t>
            </a:r>
            <a:endParaRPr lang="en-US" sz="1500"/>
          </a:p>
        </p:txBody>
      </p:sp>
      <p:sp>
        <p:nvSpPr>
          <p:cNvPr id="15" name="Text Box 14"/>
          <p:cNvSpPr txBox="1"/>
          <p:nvPr/>
        </p:nvSpPr>
        <p:spPr>
          <a:xfrm>
            <a:off x="4649153" y="6460490"/>
            <a:ext cx="216662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/>
              <a:t>Transaction information</a:t>
            </a:r>
            <a:endParaRPr lang="en-US" sz="1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061085"/>
            <a:ext cx="2996239" cy="219456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75" y="1093470"/>
            <a:ext cx="2988169" cy="219456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675" y="1061085"/>
            <a:ext cx="3026993" cy="219456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245" y="4168140"/>
            <a:ext cx="3050262" cy="219456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1" name="Text Box 20"/>
          <p:cNvSpPr txBox="1"/>
          <p:nvPr/>
        </p:nvSpPr>
        <p:spPr>
          <a:xfrm>
            <a:off x="8736965" y="739140"/>
            <a:ext cx="301625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/>
              <a:t>3, Created transaction -&gt; pending</a:t>
            </a:r>
            <a:endParaRPr lang="en-US" sz="1500"/>
          </a:p>
        </p:txBody>
      </p:sp>
      <p:sp>
        <p:nvSpPr>
          <p:cNvPr id="23" name="Freeform 22"/>
          <p:cNvSpPr/>
          <p:nvPr/>
        </p:nvSpPr>
        <p:spPr>
          <a:xfrm>
            <a:off x="6523990" y="4088130"/>
            <a:ext cx="2270760" cy="1438275"/>
          </a:xfrm>
          <a:custGeom>
            <a:avLst/>
            <a:gdLst>
              <a:gd name="connsiteX0" fmla="*/ 0 w 3576"/>
              <a:gd name="connsiteY0" fmla="*/ 1826 h 2265"/>
              <a:gd name="connsiteX1" fmla="*/ 104 w 3576"/>
              <a:gd name="connsiteY1" fmla="*/ 0 h 2265"/>
              <a:gd name="connsiteX2" fmla="*/ 3576 w 3576"/>
              <a:gd name="connsiteY2" fmla="*/ 2265 h 2265"/>
              <a:gd name="connsiteX3" fmla="*/ 0 w 3576"/>
              <a:gd name="connsiteY3" fmla="*/ 1826 h 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6" h="2265">
                <a:moveTo>
                  <a:pt x="0" y="1826"/>
                </a:moveTo>
                <a:lnTo>
                  <a:pt x="104" y="0"/>
                </a:lnTo>
                <a:lnTo>
                  <a:pt x="3576" y="2265"/>
                </a:lnTo>
                <a:lnTo>
                  <a:pt x="0" y="18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100" y="3620135"/>
            <a:ext cx="1750695" cy="285686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4" name="Text Box 23"/>
          <p:cNvSpPr txBox="1"/>
          <p:nvPr/>
        </p:nvSpPr>
        <p:spPr>
          <a:xfrm>
            <a:off x="8464550" y="6358890"/>
            <a:ext cx="357314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/>
              <a:t>4, Miner will mining in queue transaction</a:t>
            </a:r>
            <a:endParaRPr lang="en-US" sz="1500"/>
          </a:p>
        </p:txBody>
      </p:sp>
      <p:sp>
        <p:nvSpPr>
          <p:cNvPr id="33" name="Text Box 32"/>
          <p:cNvSpPr txBox="1"/>
          <p:nvPr/>
        </p:nvSpPr>
        <p:spPr>
          <a:xfrm rot="19260000">
            <a:off x="8334375" y="4010025"/>
            <a:ext cx="7924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Finish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1821</Words>
  <Application>WPS Presentation</Application>
  <PresentationFormat>Widescreen</PresentationFormat>
  <Paragraphs>165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Administrator@VIETKOSOFT.COM</dc:creator>
  <cp:lastModifiedBy>user01</cp:lastModifiedBy>
  <cp:revision>180</cp:revision>
  <dcterms:created xsi:type="dcterms:W3CDTF">2021-09-20T08:05:00Z</dcterms:created>
  <dcterms:modified xsi:type="dcterms:W3CDTF">2021-12-03T01:40:53Z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BA58B96735724730AFC3504866BAE750</vt:lpwstr>
  </property>
  <property fmtid="{D5CDD505-2E9C-101B-9397-08002B2CF9AE}" pid="3" name="KSOProductBuildVer">
    <vt:lpwstr>1033-11.2.0.10307</vt:lpwstr>
  </property>
</Properties>
</file>