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256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01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>
        <p:scale>
          <a:sx n="100" d="100"/>
          <a:sy n="100" d="100"/>
        </p:scale>
        <p:origin x="121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C44C5F0E-57C4-448D-A396-3D96C749965B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24D85D1-11DF-4F39-AFE1-D8307FCD3B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820035" y="1819275"/>
            <a:ext cx="655193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TOKEN DOCUMENT</a:t>
            </a:r>
            <a:endParaRPr 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478770" y="6457950"/>
            <a:ext cx="164465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500">
                <a:solidFill>
                  <a:schemeClr val="bg2"/>
                </a:solidFill>
              </a:rPr>
              <a:t>Date: 2021/12/01</a:t>
            </a:r>
            <a:endParaRPr lang="en-US" sz="15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2432998" cy="580390"/>
            <a:chOff x="-5" y="-14"/>
            <a:chExt cx="3299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3299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301" y="80"/>
              <a:ext cx="22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Information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204470" y="1057275"/>
            <a:ext cx="5294630" cy="4632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u="sng"/>
              <a:t>Contract Information</a:t>
            </a:r>
            <a:endParaRPr lang="en-US" b="1"/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- Blockchain network (testnet): </a:t>
            </a:r>
            <a:endParaRPr lang="en-US"/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	+, Ethereum: </a:t>
            </a:r>
            <a:r>
              <a:rPr lang="en-US">
                <a:solidFill>
                  <a:srgbClr val="0070C0"/>
                </a:solidFill>
              </a:rPr>
              <a:t>https://ropsten.etherscan.io/</a:t>
            </a:r>
            <a:endParaRPr lang="en-US"/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	+, Binance: </a:t>
            </a:r>
            <a:r>
              <a:rPr lang="en-US">
                <a:solidFill>
                  <a:srgbClr val="0070C0"/>
                </a:solidFill>
              </a:rPr>
              <a:t>https://testnet.bscscan.com/</a:t>
            </a:r>
            <a:endParaRPr lang="en-US"/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- Api: Infura </a:t>
            </a:r>
            <a:endParaRPr lang="en-US"/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- Token structure: ERC-20</a:t>
            </a:r>
            <a:endParaRPr lang="en-US"/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- Contract language: Solidity v0.8.0</a:t>
            </a:r>
            <a:endParaRPr lang="en-US"/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/>
              <a:t>Token Service Information</a:t>
            </a:r>
            <a:endParaRPr lang="en-US" b="1" u="sng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- Core: NodeJS</a:t>
            </a: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- Library: Web3, Express, Solc</a:t>
            </a: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/>
              <a:t>Application Information</a:t>
            </a: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- Core: Java</a:t>
            </a: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- Framework: Spring MVC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619365" y="1009015"/>
            <a:ext cx="227647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CONTRACT</a:t>
            </a:r>
            <a:endParaRPr lang="en-US"/>
          </a:p>
          <a:p>
            <a:pPr algn="ctr"/>
            <a:r>
              <a:rPr lang="en-US"/>
              <a:t>&lt;Token&gt;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619365" y="3088640"/>
            <a:ext cx="227647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Token Service</a:t>
            </a:r>
            <a:endParaRPr lang="en-US"/>
          </a:p>
          <a:p>
            <a:pPr algn="ctr"/>
            <a:r>
              <a:rPr lang="en-US"/>
              <a:t>&lt;Rest API&gt;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619365" y="5168265"/>
            <a:ext cx="227647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Application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409940" y="4004945"/>
            <a:ext cx="0" cy="10572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051290" y="4004945"/>
            <a:ext cx="0" cy="1057275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19465" y="1934210"/>
            <a:ext cx="0" cy="10572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060815" y="1934210"/>
            <a:ext cx="0" cy="1057275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 rot="16200000">
            <a:off x="7686040" y="4403725"/>
            <a:ext cx="103949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>
                <a:latin typeface="Times New Roman" panose="02020603050405020304" charset="0"/>
                <a:cs typeface="Times New Roman" panose="02020603050405020304" charset="0"/>
              </a:rPr>
              <a:t>1, call request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 rot="16200000">
            <a:off x="7759700" y="2350770"/>
            <a:ext cx="103949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>
                <a:latin typeface="Times New Roman" panose="02020603050405020304" charset="0"/>
                <a:cs typeface="Times New Roman" panose="02020603050405020304" charset="0"/>
              </a:rPr>
              <a:t>2, call request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 rot="5400000">
            <a:off x="8670925" y="2332990"/>
            <a:ext cx="103949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>
                <a:latin typeface="Times New Roman" panose="02020603050405020304" charset="0"/>
                <a:cs typeface="Times New Roman" panose="02020603050405020304" charset="0"/>
              </a:rPr>
              <a:t>3, res message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 rot="5400000">
            <a:off x="8670925" y="4411980"/>
            <a:ext cx="103949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>
                <a:latin typeface="Times New Roman" panose="02020603050405020304" charset="0"/>
                <a:cs typeface="Times New Roman" panose="02020603050405020304" charset="0"/>
              </a:rPr>
              <a:t>4, res message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766346" cy="580390"/>
            <a:chOff x="-5" y="-14"/>
            <a:chExt cx="3751" cy="914"/>
          </a:xfrm>
        </p:grpSpPr>
        <p:sp>
          <p:nvSpPr>
            <p:cNvPr id="3" name="Round Single Corner Rectangle 2"/>
            <p:cNvSpPr/>
            <p:nvPr/>
          </p:nvSpPr>
          <p:spPr>
            <a:xfrm>
              <a:off x="-5" y="-14"/>
              <a:ext cx="3751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301" y="80"/>
              <a:ext cx="34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System structure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5" name="Rectangles 4"/>
          <p:cNvSpPr/>
          <p:nvPr/>
        </p:nvSpPr>
        <p:spPr>
          <a:xfrm>
            <a:off x="1613535" y="1047115"/>
            <a:ext cx="5124450" cy="550481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600" y="1323340"/>
            <a:ext cx="732790" cy="109029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51865" y="1923415"/>
            <a:ext cx="904875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4952365" y="4920615"/>
            <a:ext cx="1447800" cy="1514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Database</a:t>
            </a:r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098040" y="5395595"/>
            <a:ext cx="1485900" cy="762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Model</a:t>
            </a:r>
            <a:endParaRPr lang="en-US"/>
          </a:p>
          <a:p>
            <a:pPr algn="ctr"/>
            <a:r>
              <a:rPr lang="en-US"/>
              <a:t>(DAO/DTO)</a:t>
            </a:r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2098040" y="1542415"/>
            <a:ext cx="1485900" cy="762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Controller</a:t>
            </a:r>
            <a:endParaRPr lang="en-US"/>
          </a:p>
          <a:p>
            <a:pPr algn="ctr"/>
            <a:r>
              <a:rPr lang="en-US"/>
              <a:t>+ Service</a:t>
            </a:r>
            <a:endParaRPr lang="en-US"/>
          </a:p>
        </p:txBody>
      </p:sp>
      <p:sp>
        <p:nvSpPr>
          <p:cNvPr id="16" name="Round Diagonal Corner Rectangle 15"/>
          <p:cNvSpPr/>
          <p:nvPr/>
        </p:nvSpPr>
        <p:spPr>
          <a:xfrm>
            <a:off x="2098040" y="3754755"/>
            <a:ext cx="1485900" cy="762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View</a:t>
            </a:r>
            <a:endParaRPr lang="en-US"/>
          </a:p>
        </p:txBody>
      </p:sp>
      <p:sp>
        <p:nvSpPr>
          <p:cNvPr id="17" name="Round Diagonal Corner Rectangle 16"/>
          <p:cNvSpPr/>
          <p:nvPr/>
        </p:nvSpPr>
        <p:spPr>
          <a:xfrm>
            <a:off x="4584065" y="2401570"/>
            <a:ext cx="1743075" cy="440055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300"/>
              <a:t>Application service</a:t>
            </a:r>
            <a:endParaRPr lang="en-US" sz="130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4584065" y="1703705"/>
            <a:ext cx="1743075" cy="440055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300"/>
              <a:t>Token service</a:t>
            </a:r>
            <a:endParaRPr lang="en-US" sz="1300"/>
          </a:p>
        </p:txBody>
      </p:sp>
      <p:sp>
        <p:nvSpPr>
          <p:cNvPr id="19" name="Curved Down Arrow 18"/>
          <p:cNvSpPr/>
          <p:nvPr/>
        </p:nvSpPr>
        <p:spPr>
          <a:xfrm>
            <a:off x="3728085" y="5395595"/>
            <a:ext cx="1066800" cy="276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 rot="10800000">
            <a:off x="3719195" y="5770245"/>
            <a:ext cx="1066800" cy="276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5" idx="0"/>
            <a:endCxn id="18" idx="2"/>
          </p:cNvCxnSpPr>
          <p:nvPr/>
        </p:nvCxnSpPr>
        <p:spPr>
          <a:xfrm>
            <a:off x="3583940" y="1923415"/>
            <a:ext cx="1000125" cy="63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0"/>
            <a:endCxn id="17" idx="2"/>
          </p:cNvCxnSpPr>
          <p:nvPr/>
        </p:nvCxnSpPr>
        <p:spPr>
          <a:xfrm>
            <a:off x="3583940" y="1923415"/>
            <a:ext cx="1000125" cy="698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469005" y="2867025"/>
            <a:ext cx="992505" cy="7334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28390" y="3047365"/>
            <a:ext cx="1247775" cy="21526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3317240" y="790575"/>
            <a:ext cx="1717040" cy="438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Application</a:t>
            </a:r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7588885" y="1047115"/>
            <a:ext cx="3982720" cy="164782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8644890" y="790575"/>
            <a:ext cx="1717040" cy="438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Token Service</a:t>
            </a:r>
            <a:endParaRPr lang="en-US"/>
          </a:p>
        </p:txBody>
      </p:sp>
      <p:sp>
        <p:nvSpPr>
          <p:cNvPr id="29" name="Round Diagonal Corner Rectangle 28"/>
          <p:cNvSpPr/>
          <p:nvPr/>
        </p:nvSpPr>
        <p:spPr>
          <a:xfrm>
            <a:off x="7687945" y="1651635"/>
            <a:ext cx="1485900" cy="762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API</a:t>
            </a:r>
            <a:endParaRPr lang="en-US"/>
          </a:p>
        </p:txBody>
      </p:sp>
      <p:sp>
        <p:nvSpPr>
          <p:cNvPr id="30" name="Round Diagonal Corner Rectangle 29"/>
          <p:cNvSpPr/>
          <p:nvPr/>
        </p:nvSpPr>
        <p:spPr>
          <a:xfrm>
            <a:off x="9991090" y="1651635"/>
            <a:ext cx="1485900" cy="762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Web3</a:t>
            </a:r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7588885" y="4516755"/>
            <a:ext cx="3982720" cy="20358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Blockchain network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22390" y="1924050"/>
            <a:ext cx="1520825" cy="889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733405" y="2304415"/>
            <a:ext cx="1905" cy="2050415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urved Down Arrow 33"/>
          <p:cNvSpPr/>
          <p:nvPr/>
        </p:nvSpPr>
        <p:spPr>
          <a:xfrm>
            <a:off x="9272905" y="1732915"/>
            <a:ext cx="619760" cy="276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 rot="10800000">
            <a:off x="9264015" y="2107565"/>
            <a:ext cx="619760" cy="276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75565" y="238379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Arrow 29"/>
          <p:cNvSpPr/>
          <p:nvPr/>
        </p:nvSpPr>
        <p:spPr>
          <a:xfrm>
            <a:off x="92075" y="4316730"/>
            <a:ext cx="11817350" cy="65913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11493500" y="2237105"/>
            <a:ext cx="415925" cy="22409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92075" y="1853565"/>
            <a:ext cx="11817350" cy="39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4652122" cy="580390"/>
            <a:chOff x="-5" y="-14"/>
            <a:chExt cx="6308" cy="914"/>
          </a:xfrm>
        </p:grpSpPr>
        <p:sp>
          <p:nvSpPr>
            <p:cNvPr id="9" name="Round Single Corner Rectangle 8"/>
            <p:cNvSpPr/>
            <p:nvPr/>
          </p:nvSpPr>
          <p:spPr>
            <a:xfrm>
              <a:off x="-5" y="-14"/>
              <a:ext cx="5802" cy="914"/>
            </a:xfrm>
            <a:prstGeom prst="round1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01" y="80"/>
              <a:ext cx="60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Work follow (Demo Token)</a:t>
              </a:r>
              <a:endPara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4845" y="1111250"/>
            <a:ext cx="2842260" cy="1734820"/>
            <a:chOff x="2190" y="1646"/>
            <a:chExt cx="4476" cy="273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" y="1860"/>
              <a:ext cx="4477" cy="25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2" name="Text Box 11"/>
            <p:cNvSpPr txBox="1"/>
            <p:nvPr/>
          </p:nvSpPr>
          <p:spPr>
            <a:xfrm>
              <a:off x="3413" y="1646"/>
              <a:ext cx="2030" cy="4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sz="1200"/>
                <a:t>1, Write contract</a:t>
              </a:r>
              <a:endParaRPr lang="en-US" sz="12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68495" y="1111250"/>
            <a:ext cx="2828290" cy="1734820"/>
            <a:chOff x="7973" y="1646"/>
            <a:chExt cx="4454" cy="273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3" y="1858"/>
              <a:ext cx="4455" cy="25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Text Box 14"/>
            <p:cNvSpPr txBox="1"/>
            <p:nvPr/>
          </p:nvSpPr>
          <p:spPr>
            <a:xfrm>
              <a:off x="9064" y="1646"/>
              <a:ext cx="2273" cy="4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sz="1200"/>
                <a:t>2, Deploy Contract</a:t>
              </a:r>
              <a:endParaRPr lang="en-US" sz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58175" y="1111250"/>
            <a:ext cx="2860040" cy="1736090"/>
            <a:chOff x="12720" y="1660"/>
            <a:chExt cx="4504" cy="2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0" y="1874"/>
              <a:ext cx="4505" cy="2520"/>
            </a:xfrm>
            <a:prstGeom prst="rect">
              <a:avLst/>
            </a:prstGeom>
          </p:spPr>
        </p:pic>
        <p:sp>
          <p:nvSpPr>
            <p:cNvPr id="18" name="Text Box 17"/>
            <p:cNvSpPr txBox="1"/>
            <p:nvPr/>
          </p:nvSpPr>
          <p:spPr>
            <a:xfrm>
              <a:off x="13859" y="1660"/>
              <a:ext cx="2228" cy="4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sz="1200"/>
                <a:t>3, Build Token API</a:t>
              </a:r>
              <a:endParaRPr lang="en-US" sz="1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58175" y="3730625"/>
            <a:ext cx="2854960" cy="1745615"/>
            <a:chOff x="13005" y="5724"/>
            <a:chExt cx="4496" cy="274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05" y="5943"/>
              <a:ext cx="4497" cy="25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1" name="Text Box 20"/>
            <p:cNvSpPr txBox="1"/>
            <p:nvPr/>
          </p:nvSpPr>
          <p:spPr>
            <a:xfrm>
              <a:off x="13731" y="5724"/>
              <a:ext cx="3045" cy="4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sz="1200"/>
                <a:t>4, Build DB for application</a:t>
              </a:r>
              <a:endParaRPr lang="en-US" sz="12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68495" y="3730625"/>
            <a:ext cx="2854960" cy="1745615"/>
            <a:chOff x="7037" y="5875"/>
            <a:chExt cx="4496" cy="274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7" y="6094"/>
              <a:ext cx="4497" cy="2530"/>
            </a:xfrm>
            <a:prstGeom prst="rect">
              <a:avLst/>
            </a:prstGeom>
          </p:spPr>
        </p:pic>
        <p:sp>
          <p:nvSpPr>
            <p:cNvPr id="24" name="Text Box 23"/>
            <p:cNvSpPr txBox="1"/>
            <p:nvPr/>
          </p:nvSpPr>
          <p:spPr>
            <a:xfrm>
              <a:off x="7957" y="5875"/>
              <a:ext cx="2657" cy="4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sz="1200"/>
                <a:t>5, Develop Application</a:t>
              </a:r>
              <a:endParaRPr lang="en-US" sz="12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7225" y="3730625"/>
            <a:ext cx="2852420" cy="1745615"/>
            <a:chOff x="1035" y="5875"/>
            <a:chExt cx="4492" cy="274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5" y="6104"/>
              <a:ext cx="4492" cy="2520"/>
            </a:xfrm>
            <a:prstGeom prst="rect">
              <a:avLst/>
            </a:prstGeom>
          </p:spPr>
        </p:pic>
        <p:sp>
          <p:nvSpPr>
            <p:cNvPr id="26" name="Text Box 25"/>
            <p:cNvSpPr txBox="1"/>
            <p:nvPr/>
          </p:nvSpPr>
          <p:spPr>
            <a:xfrm>
              <a:off x="2072" y="5875"/>
              <a:ext cx="2418" cy="4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sz="1200"/>
                <a:t>6, Application Demo</a:t>
              </a:r>
              <a:endParaRPr lang="en-US" sz="1200"/>
            </a:p>
          </p:txBody>
        </p:sp>
      </p:grpSp>
      <p:sp>
        <p:nvSpPr>
          <p:cNvPr id="32" name="Text Box 31"/>
          <p:cNvSpPr txBox="1"/>
          <p:nvPr/>
        </p:nvSpPr>
        <p:spPr>
          <a:xfrm rot="19260000">
            <a:off x="341630" y="1123950"/>
            <a:ext cx="728980" cy="368300"/>
          </a:xfrm>
          <a:prstGeom prst="rect">
            <a:avLst/>
          </a:prstGeom>
          <a:noFill/>
          <a:ln w="28575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Done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3" name="Text Box 32"/>
          <p:cNvSpPr txBox="1"/>
          <p:nvPr/>
        </p:nvSpPr>
        <p:spPr>
          <a:xfrm rot="19260000">
            <a:off x="4148455" y="1123950"/>
            <a:ext cx="728980" cy="368300"/>
          </a:xfrm>
          <a:prstGeom prst="rect">
            <a:avLst/>
          </a:prstGeom>
          <a:noFill/>
          <a:ln w="28575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Done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4" name="Text Box 33"/>
          <p:cNvSpPr txBox="1"/>
          <p:nvPr/>
        </p:nvSpPr>
        <p:spPr>
          <a:xfrm rot="19260000">
            <a:off x="7955915" y="1123950"/>
            <a:ext cx="728980" cy="368300"/>
          </a:xfrm>
          <a:prstGeom prst="rect">
            <a:avLst/>
          </a:prstGeom>
          <a:noFill/>
          <a:ln w="28575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Done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5" name="Text Box 34"/>
          <p:cNvSpPr txBox="1"/>
          <p:nvPr/>
        </p:nvSpPr>
        <p:spPr>
          <a:xfrm rot="19260000">
            <a:off x="358140" y="3760470"/>
            <a:ext cx="728980" cy="368300"/>
          </a:xfrm>
          <a:prstGeom prst="rect">
            <a:avLst/>
          </a:prstGeom>
          <a:noFill/>
          <a:ln w="28575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Done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6" name="Text Box 35"/>
          <p:cNvSpPr txBox="1"/>
          <p:nvPr/>
        </p:nvSpPr>
        <p:spPr>
          <a:xfrm rot="19260000">
            <a:off x="4145915" y="3722370"/>
            <a:ext cx="728980" cy="368300"/>
          </a:xfrm>
          <a:prstGeom prst="rect">
            <a:avLst/>
          </a:prstGeom>
          <a:noFill/>
          <a:ln w="28575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Done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7" name="Text Box 36"/>
          <p:cNvSpPr txBox="1"/>
          <p:nvPr/>
        </p:nvSpPr>
        <p:spPr>
          <a:xfrm rot="19260000">
            <a:off x="7924800" y="3712845"/>
            <a:ext cx="728980" cy="368300"/>
          </a:xfrm>
          <a:prstGeom prst="rect">
            <a:avLst/>
          </a:prstGeom>
          <a:noFill/>
          <a:ln w="28575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Done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0" y="6477635"/>
            <a:ext cx="437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Network: </a:t>
            </a:r>
            <a:r>
              <a:rPr lang="en-US" i="1" u="sng">
                <a:solidFill>
                  <a:srgbClr val="0070C0"/>
                </a:solidFill>
              </a:rPr>
              <a:t>ropsten test net / Ganache local</a:t>
            </a:r>
            <a:endParaRPr lang="en-US" i="1" u="sng">
              <a:solidFill>
                <a:srgbClr val="0070C0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3175" y="6137910"/>
            <a:ext cx="427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Link demo: </a:t>
            </a:r>
            <a:r>
              <a:rPr lang="en-US" i="1" u="sng">
                <a:solidFill>
                  <a:srgbClr val="0070C0"/>
                </a:solidFill>
              </a:rPr>
              <a:t>http://192.168.1.17:8770/soft</a:t>
            </a:r>
            <a:endParaRPr lang="en-US" i="1" u="sng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882</Words>
  <Application>WPS Presentation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Administrator@VIETKOSOFT.COM</dc:creator>
  <cp:lastModifiedBy>adminlocal</cp:lastModifiedBy>
  <cp:revision>167</cp:revision>
  <dcterms:created xsi:type="dcterms:W3CDTF">2021-09-20T08:05:00Z</dcterms:created>
  <dcterms:modified xsi:type="dcterms:W3CDTF">2022-12-01T01:24:53Z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BA58B96735724730AFC3504866BAE750</vt:lpwstr>
  </property>
  <property fmtid="{D5CDD505-2E9C-101B-9397-08002B2CF9AE}" pid="3" name="KSOProductBuildVer">
    <vt:lpwstr>1033-11.2.0.11214</vt:lpwstr>
  </property>
</Properties>
</file>