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2"/>
  </p:notesMasterIdLst>
  <p:sldIdLst>
    <p:sldId id="256" r:id="rId2"/>
    <p:sldId id="270" r:id="rId3"/>
    <p:sldId id="258" r:id="rId4"/>
    <p:sldId id="271" r:id="rId5"/>
    <p:sldId id="282" r:id="rId6"/>
    <p:sldId id="294" r:id="rId7"/>
    <p:sldId id="261" r:id="rId8"/>
    <p:sldId id="293" r:id="rId9"/>
    <p:sldId id="286" r:id="rId10"/>
    <p:sldId id="295" r:id="rId11"/>
    <p:sldId id="292" r:id="rId12"/>
    <p:sldId id="262" r:id="rId13"/>
    <p:sldId id="257" r:id="rId14"/>
    <p:sldId id="259" r:id="rId15"/>
    <p:sldId id="260" r:id="rId16"/>
    <p:sldId id="268" r:id="rId17"/>
    <p:sldId id="269" r:id="rId18"/>
    <p:sldId id="264" r:id="rId19"/>
    <p:sldId id="265" r:id="rId20"/>
    <p:sldId id="266" r:id="rId2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jBxxPadxrnWgd4bC4ImwqbkGG8f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877" autoAdjust="0"/>
  </p:normalViewPr>
  <p:slideViewPr>
    <p:cSldViewPr snapToGrid="0">
      <p:cViewPr varScale="1">
        <p:scale>
          <a:sx n="78" d="100"/>
          <a:sy n="78" d="100"/>
        </p:scale>
        <p:origin x="268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Số nhịp</c:v>
                </c:pt>
              </c:strCache>
            </c:strRef>
          </c:tx>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Sheet1!$A$2:$A$6</c:f>
              <c:strCache>
                <c:ptCount val="5"/>
                <c:pt idx="0">
                  <c:v>N (Normal beat)
</c:v>
                </c:pt>
                <c:pt idx="1">
                  <c:v>L (Right bundle branch block beat (RBBB))
</c:v>
                </c:pt>
                <c:pt idx="2">
                  <c:v>R (Right bundle branch block beat (RBBB))</c:v>
                </c:pt>
                <c:pt idx="3">
                  <c:v>V (Premature ventricular contraction (PVC))</c:v>
                </c:pt>
                <c:pt idx="4">
                  <c:v>A (Atrial premature beat (APB))</c:v>
                </c:pt>
              </c:strCache>
            </c:strRef>
          </c:cat>
          <c:val>
            <c:numRef>
              <c:f>Sheet1!$B$2:$B$6</c:f>
              <c:numCache>
                <c:formatCode>General</c:formatCode>
                <c:ptCount val="5"/>
                <c:pt idx="0">
                  <c:v>75011</c:v>
                </c:pt>
                <c:pt idx="1">
                  <c:v>8071</c:v>
                </c:pt>
                <c:pt idx="2">
                  <c:v>7255</c:v>
                </c:pt>
                <c:pt idx="3">
                  <c:v>7129</c:v>
                </c:pt>
                <c:pt idx="4">
                  <c:v>2546</c:v>
                </c:pt>
              </c:numCache>
            </c:numRef>
          </c:val>
          <c:extLst>
            <c:ext xmlns:c16="http://schemas.microsoft.com/office/drawing/2014/chart" uri="{C3380CC4-5D6E-409C-BE32-E72D297353CC}">
              <c16:uniqueId val="{00000000-214C-4051-BDCF-8AB853F190C9}"/>
            </c:ext>
          </c:extLst>
        </c:ser>
        <c:dLbls>
          <c:showLegendKey val="0"/>
          <c:showVal val="1"/>
          <c:showCatName val="0"/>
          <c:showSerName val="0"/>
          <c:showPercent val="0"/>
          <c:showBubbleSize val="0"/>
        </c:dLbls>
        <c:gapWidth val="355"/>
        <c:overlap val="-70"/>
        <c:axId val="589713928"/>
        <c:axId val="589718248"/>
      </c:barChart>
      <c:catAx>
        <c:axId val="5897139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89718248"/>
        <c:crosses val="autoZero"/>
        <c:auto val="1"/>
        <c:lblAlgn val="ctr"/>
        <c:lblOffset val="100"/>
        <c:noMultiLvlLbl val="0"/>
      </c:catAx>
      <c:valAx>
        <c:axId val="589718248"/>
        <c:scaling>
          <c:orientation val="minMax"/>
        </c:scaling>
        <c:delete val="0"/>
        <c:axPos val="l"/>
        <c:majorGridlines>
          <c:spPr>
            <a:ln w="9525" cap="flat" cmpd="sng" algn="ctr">
              <a:gradFill>
                <a:gsLst>
                  <a:gs pos="100000">
                    <a:schemeClr val="tx1">
                      <a:lumMod val="5000"/>
                      <a:lumOff val="95000"/>
                    </a:schemeClr>
                  </a:gs>
                  <a:gs pos="0">
                    <a:schemeClr val="tx1">
                      <a:lumMod val="25000"/>
                      <a:lumOff val="7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897139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a:extLst>
            <a:ext uri="{FF2B5EF4-FFF2-40B4-BE49-F238E27FC236}">
              <a16:creationId xmlns:a16="http://schemas.microsoft.com/office/drawing/2014/main" id="{13D5BF80-6CFC-005B-3C41-584FA7FDBE3A}"/>
            </a:ext>
          </a:extLst>
        </p:cNvPr>
        <p:cNvGrpSpPr/>
        <p:nvPr/>
      </p:nvGrpSpPr>
      <p:grpSpPr>
        <a:xfrm>
          <a:off x="0" y="0"/>
          <a:ext cx="0" cy="0"/>
          <a:chOff x="0" y="0"/>
          <a:chExt cx="0" cy="0"/>
        </a:xfrm>
      </p:grpSpPr>
      <p:sp>
        <p:nvSpPr>
          <p:cNvPr id="88" name="Google Shape;88;p2:notes">
            <a:extLst>
              <a:ext uri="{FF2B5EF4-FFF2-40B4-BE49-F238E27FC236}">
                <a16:creationId xmlns:a16="http://schemas.microsoft.com/office/drawing/2014/main" id="{85F1CDE9-FA87-4D66-8DC8-17AA8B4549C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a:extLst>
              <a:ext uri="{FF2B5EF4-FFF2-40B4-BE49-F238E27FC236}">
                <a16:creationId xmlns:a16="http://schemas.microsoft.com/office/drawing/2014/main" id="{D3FD43E2-7402-B22A-FAFC-23C96B5B591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2271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dirty="0"/>
              <a:t>Tôi xin trình bày về nội dung: </a:t>
            </a:r>
            <a:r>
              <a:rPr lang="vi-VN" b="1" dirty="0"/>
              <a:t>Nội dung</a:t>
            </a:r>
            <a:r>
              <a:rPr lang="vi-VN" dirty="0"/>
              <a:t>.</a:t>
            </a:r>
            <a:br>
              <a:rPr lang="vi-VN" dirty="0"/>
            </a:br>
            <a:r>
              <a:rPr lang="vi-VN" dirty="0"/>
              <a:t>Nội dung chính của </a:t>
            </a:r>
            <a:r>
              <a:rPr lang="vi-VN" dirty="0" err="1"/>
              <a:t>slide</a:t>
            </a:r>
            <a:r>
              <a:rPr lang="vi-VN" dirty="0"/>
              <a:t> này bao gồm:</a:t>
            </a:r>
          </a:p>
          <a:p>
            <a:r>
              <a:rPr lang="vi-VN" dirty="0"/>
              <a:t>Mục tiêu của Project</a:t>
            </a:r>
          </a:p>
          <a:p>
            <a:r>
              <a:rPr lang="vi-VN" dirty="0"/>
              <a:t>Lý do chọn Project</a:t>
            </a:r>
          </a:p>
          <a:p>
            <a:r>
              <a:rPr lang="vi-VN" dirty="0"/>
              <a:t>Các thử thách của Project</a:t>
            </a:r>
          </a:p>
          <a:p>
            <a:r>
              <a:rPr lang="vi-VN" dirty="0"/>
              <a:t>Các phương pháp đã được đề xuất</a:t>
            </a:r>
          </a:p>
          <a:p>
            <a:r>
              <a:rPr lang="vi-VN" dirty="0"/>
              <a:t>Lựa chọn phương pháp</a:t>
            </a:r>
          </a:p>
          <a:p>
            <a:r>
              <a:rPr lang="vi-VN" dirty="0"/>
              <a:t>Tập dữ liệu dự kiến sẽ sử dụng</a:t>
            </a:r>
          </a:p>
          <a:p>
            <a:r>
              <a:rPr lang="vi-VN" dirty="0"/>
              <a:t>Các phương pháp đánh giá dự kiến sẽ sử dụng</a:t>
            </a:r>
            <a:br>
              <a:rPr lang="vi-VN" dirty="0"/>
            </a:br>
            <a:r>
              <a:rPr lang="vi-VN" dirty="0"/>
              <a:t>Chúng ta sẽ đi vào chi tiết từng phần như sau...</a:t>
            </a:r>
          </a:p>
          <a:p>
            <a:endParaRPr lang="en-US" dirty="0"/>
          </a:p>
        </p:txBody>
      </p:sp>
      <p:sp>
        <p:nvSpPr>
          <p:cNvPr id="4" name="Slide Number Placeholder 3"/>
          <p:cNvSpPr>
            <a:spLocks noGrp="1"/>
          </p:cNvSpPr>
          <p:nvPr>
            <p:ph type="sldNum" sz="quarter" idx="5"/>
          </p:nvPr>
        </p:nvSpPr>
        <p:spPr/>
        <p:txBody>
          <a:bodyPr/>
          <a:lstStyle/>
          <a:p>
            <a:fld id="{C31CC8C0-5EF2-4140-A88D-1A98031BBD78}" type="slidenum">
              <a:rPr lang="en-US" smtClean="0"/>
              <a:t>2</a:t>
            </a:fld>
            <a:endParaRPr lang="en-US"/>
          </a:p>
        </p:txBody>
      </p:sp>
    </p:spTree>
    <p:extLst>
      <p:ext uri="{BB962C8B-B14F-4D97-AF65-F5344CB8AC3E}">
        <p14:creationId xmlns:p14="http://schemas.microsoft.com/office/powerpoint/2010/main" val="3849347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
        <p:nvSpPr>
          <p:cNvPr id="4" name="Slide Number Placeholder 3"/>
          <p:cNvSpPr>
            <a:spLocks noGrp="1"/>
          </p:cNvSpPr>
          <p:nvPr>
            <p:ph type="sldNum" sz="quarter" idx="5"/>
          </p:nvPr>
        </p:nvSpPr>
        <p:spPr/>
        <p:txBody>
          <a:bodyPr/>
          <a:lstStyle/>
          <a:p>
            <a:fld id="{C31CC8C0-5EF2-4140-A88D-1A98031BBD78}" type="slidenum">
              <a:rPr lang="en-US" smtClean="0"/>
              <a:t>5</a:t>
            </a:fld>
            <a:endParaRPr lang="en-US"/>
          </a:p>
        </p:txBody>
      </p:sp>
    </p:spTree>
    <p:extLst>
      <p:ext uri="{BB962C8B-B14F-4D97-AF65-F5344CB8AC3E}">
        <p14:creationId xmlns:p14="http://schemas.microsoft.com/office/powerpoint/2010/main" val="486429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a:r>
              <a:rPr lang="en-US" sz="1200" b="1" kern="1200" dirty="0" err="1">
                <a:solidFill>
                  <a:schemeClr val="tx1"/>
                </a:solidFill>
                <a:effectLst/>
                <a:latin typeface="+mn-lt"/>
                <a:ea typeface="+mn-ea"/>
                <a:cs typeface="+mn-cs"/>
              </a:rPr>
              <a:t>Tín</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hiệu</a:t>
            </a:r>
            <a:r>
              <a:rPr lang="en-US" sz="1200" b="1" kern="1200" dirty="0">
                <a:solidFill>
                  <a:schemeClr val="tx1"/>
                </a:solidFill>
                <a:effectLst/>
                <a:latin typeface="+mn-lt"/>
                <a:ea typeface="+mn-ea"/>
                <a:cs typeface="+mn-cs"/>
              </a:rPr>
              <a:t> ECG </a:t>
            </a:r>
            <a:r>
              <a:rPr lang="en-US" sz="1200" b="1" kern="1200" dirty="0" err="1">
                <a:solidFill>
                  <a:schemeClr val="tx1"/>
                </a:solidFill>
                <a:effectLst/>
                <a:latin typeface="+mn-lt"/>
                <a:ea typeface="+mn-ea"/>
                <a:cs typeface="+mn-cs"/>
              </a:rPr>
              <a:t>nhiễu</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và</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không</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ổn</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định</a:t>
            </a:r>
            <a:r>
              <a:rPr lang="en-US" sz="1200" b="1" kern="1200" dirty="0">
                <a:solidFill>
                  <a:schemeClr val="tx1"/>
                </a:solidFill>
                <a:effectLst/>
                <a:latin typeface="+mn-lt"/>
                <a:ea typeface="+mn-ea"/>
                <a:cs typeface="+mn-cs"/>
              </a:rPr>
              <a:t> (non‑stationary)</a:t>
            </a:r>
            <a:endParaRPr lang="en-US" sz="1200" kern="1200" dirty="0">
              <a:solidFill>
                <a:schemeClr val="tx1"/>
              </a:solidFill>
              <a:effectLst/>
              <a:latin typeface="+mn-lt"/>
              <a:ea typeface="+mn-ea"/>
              <a:cs typeface="+mn-cs"/>
            </a:endParaRPr>
          </a:p>
          <a:p>
            <a:pPr lvl="1"/>
            <a:r>
              <a:rPr lang="en-US" sz="1200" kern="1200" dirty="0" err="1">
                <a:solidFill>
                  <a:schemeClr val="tx1"/>
                </a:solidFill>
                <a:effectLst/>
                <a:latin typeface="+mn-lt"/>
                <a:ea typeface="+mn-ea"/>
                <a:cs typeface="+mn-cs"/>
              </a:rPr>
              <a:t>DeepArr</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hợp</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1D‑CNN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trích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xuất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đặc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trưng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từ</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sóng</a:t>
            </a:r>
            <a:r>
              <a:rPr lang="en-US" sz="1200" kern="1200" dirty="0">
                <a:solidFill>
                  <a:schemeClr val="tx1"/>
                </a:solidFill>
                <a:effectLst/>
                <a:latin typeface="+mn-lt"/>
                <a:ea typeface="+mn-ea"/>
                <a:cs typeface="+mn-cs"/>
              </a:rPr>
              <a:t> ECG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Bi‑LSTM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tục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theo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chuỗi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giúp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ổn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định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contextual </a:t>
            </a:r>
            <a:r>
              <a:rPr lang="en-US" sz="1200" kern="1200" dirty="0" err="1">
                <a:solidFill>
                  <a:schemeClr val="tx1"/>
                </a:solidFill>
                <a:effectLst/>
                <a:latin typeface="+mn-lt"/>
                <a:ea typeface="+mn-ea"/>
                <a:cs typeface="+mn-cs"/>
              </a:rPr>
              <a:t>hóa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chấp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sự</a:t>
            </a:r>
            <a:r>
              <a:rPr lang="en-US" sz="1200" kern="1200" dirty="0">
                <a:solidFill>
                  <a:schemeClr val="tx1"/>
                </a:solidFill>
                <a:effectLst/>
                <a:latin typeface="+mn-lt"/>
                <a:ea typeface="+mn-ea"/>
                <a:cs typeface="+mn-cs"/>
              </a:rPr>
              <a:t> dao </a:t>
            </a:r>
            <a:r>
              <a:rPr lang="en-US" sz="1200" kern="1200" dirty="0" err="1">
                <a:solidFill>
                  <a:schemeClr val="tx1"/>
                </a:solidFill>
                <a:effectLst/>
                <a:latin typeface="+mn-lt"/>
                <a:ea typeface="+mn-ea"/>
                <a:cs typeface="+mn-cs"/>
              </a:rPr>
              <a:t>động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sóng</a:t>
            </a:r>
            <a:r>
              <a:rPr lang="en-US" sz="1200" kern="1200" dirty="0">
                <a:solidFill>
                  <a:schemeClr val="tx1"/>
                </a:solidFill>
                <a:effectLst/>
                <a:latin typeface="+mn-lt"/>
                <a:ea typeface="+mn-ea"/>
                <a:cs typeface="+mn-cs"/>
              </a:rPr>
              <a:t> </a:t>
            </a:r>
          </a:p>
          <a:p>
            <a:pPr lvl="0"/>
            <a:r>
              <a:rPr lang="en-US" sz="1200" b="1" kern="1200" dirty="0" err="1">
                <a:solidFill>
                  <a:schemeClr val="tx1"/>
                </a:solidFill>
                <a:effectLst/>
                <a:latin typeface="+mn-lt"/>
                <a:ea typeface="+mn-ea"/>
                <a:cs typeface="+mn-cs"/>
              </a:rPr>
              <a:t>Biến</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đổi</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giữa</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bệnh</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nhân</a:t>
            </a:r>
            <a:r>
              <a:rPr lang="en-US" sz="1200" b="1" kern="1200" dirty="0">
                <a:solidFill>
                  <a:schemeClr val="tx1"/>
                </a:solidFill>
                <a:effectLst/>
                <a:latin typeface="+mn-lt"/>
                <a:ea typeface="+mn-ea"/>
                <a:cs typeface="+mn-cs"/>
              </a:rPr>
              <a:t> (patient-specific properties)</a:t>
            </a:r>
            <a:endParaRPr lang="en-US" sz="1200" kern="1200" dirty="0">
              <a:solidFill>
                <a:schemeClr val="tx1"/>
              </a:solidFill>
              <a:effectLst/>
              <a:latin typeface="+mn-lt"/>
              <a:ea typeface="+mn-ea"/>
              <a:cs typeface="+mn-cs"/>
            </a:endParaRPr>
          </a:p>
          <a:p>
            <a:pPr lvl="1"/>
            <a:r>
              <a:rPr lang="en-US" sz="1200" kern="1200" dirty="0" err="1">
                <a:solidFill>
                  <a:schemeClr val="tx1"/>
                </a:solidFill>
                <a:effectLst/>
                <a:latin typeface="+mn-lt"/>
                <a:ea typeface="+mn-ea"/>
                <a:cs typeface="+mn-cs"/>
              </a:rPr>
              <a:t>Nhờ</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cấu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trúc</a:t>
            </a:r>
            <a:r>
              <a:rPr lang="en-US" sz="1200"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mô</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hình</a:t>
            </a:r>
            <a:r>
              <a:rPr lang="en-US" sz="1200" b="1" kern="1200" dirty="0">
                <a:solidFill>
                  <a:schemeClr val="tx1"/>
                </a:solidFill>
                <a:effectLst/>
                <a:latin typeface="+mn-lt"/>
                <a:ea typeface="+mn-ea"/>
                <a:cs typeface="+mn-cs"/>
              </a:rPr>
              <a:t> lai (hybrid)</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gồm</a:t>
            </a:r>
            <a:r>
              <a:rPr lang="en-US" sz="1200" kern="1200" dirty="0">
                <a:solidFill>
                  <a:schemeClr val="tx1"/>
                </a:solidFill>
                <a:effectLst/>
                <a:latin typeface="+mn-lt"/>
                <a:ea typeface="+mn-ea"/>
                <a:cs typeface="+mn-cs"/>
              </a:rPr>
              <a:t> CNN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recurrent network, </a:t>
            </a:r>
            <a:r>
              <a:rPr lang="en-US" sz="1200" kern="1200" dirty="0" err="1">
                <a:solidFill>
                  <a:schemeClr val="tx1"/>
                </a:solidFill>
                <a:effectLst/>
                <a:latin typeface="+mn-lt"/>
                <a:ea typeface="+mn-ea"/>
                <a:cs typeface="+mn-cs"/>
              </a:rPr>
              <a:t>DeepArr</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năng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học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đặc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trưng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chung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duy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trì</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độ</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quát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cao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áp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bệnh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nhân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nhau</a:t>
            </a:r>
            <a:r>
              <a:rPr lang="en-US" sz="1200" kern="1200" dirty="0">
                <a:solidFill>
                  <a:schemeClr val="tx1"/>
                </a:solidFill>
                <a:effectLst/>
                <a:latin typeface="+mn-lt"/>
                <a:ea typeface="+mn-ea"/>
                <a:cs typeface="+mn-cs"/>
              </a:rPr>
              <a:t> </a:t>
            </a:r>
          </a:p>
          <a:p>
            <a:pPr lvl="0"/>
            <a:r>
              <a:rPr lang="en-US" sz="1200" b="1" kern="1200" dirty="0" err="1">
                <a:solidFill>
                  <a:schemeClr val="tx1"/>
                </a:solidFill>
                <a:effectLst/>
                <a:latin typeface="+mn-lt"/>
                <a:ea typeface="+mn-ea"/>
                <a:cs typeface="+mn-cs"/>
              </a:rPr>
              <a:t>Khối</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lượng</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dữ</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liệu</a:t>
            </a:r>
            <a:r>
              <a:rPr lang="en-US" sz="1200" b="1" kern="1200" dirty="0">
                <a:solidFill>
                  <a:schemeClr val="tx1"/>
                </a:solidFill>
                <a:effectLst/>
                <a:latin typeface="+mn-lt"/>
                <a:ea typeface="+mn-ea"/>
                <a:cs typeface="+mn-cs"/>
              </a:rPr>
              <a:t> ECG </a:t>
            </a:r>
            <a:r>
              <a:rPr lang="en-US" sz="1200" b="1" kern="1200" dirty="0" err="1">
                <a:solidFill>
                  <a:schemeClr val="tx1"/>
                </a:solidFill>
                <a:effectLst/>
                <a:latin typeface="+mn-lt"/>
                <a:ea typeface="+mn-ea"/>
                <a:cs typeface="+mn-cs"/>
              </a:rPr>
              <a:t>lớn</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và</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xử</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lý</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thủ</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công</a:t>
            </a:r>
            <a:endParaRPr lang="en-US" sz="1200" kern="1200" dirty="0">
              <a:solidFill>
                <a:schemeClr val="tx1"/>
              </a:solidFill>
              <a:effectLst/>
              <a:latin typeface="+mn-lt"/>
              <a:ea typeface="+mn-ea"/>
              <a:cs typeface="+mn-cs"/>
            </a:endParaRPr>
          </a:p>
          <a:p>
            <a:pPr lvl="1"/>
            <a:r>
              <a:rPr lang="en-US" sz="1200" kern="1200" dirty="0" err="1">
                <a:solidFill>
                  <a:schemeClr val="tx1"/>
                </a:solidFill>
                <a:effectLst/>
                <a:latin typeface="+mn-lt"/>
                <a:ea typeface="+mn-ea"/>
                <a:cs typeface="+mn-cs"/>
              </a:rPr>
              <a:t>DeepArr</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vận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hành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theo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dạng</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end-to-end deep learning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nghĩa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từ</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lọc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trích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đặc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trưng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đến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phân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loại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động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hóa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giảm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việc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tiền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thủ</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công</a:t>
            </a:r>
            <a:r>
              <a:rPr lang="en-US" sz="1200" kern="1200" dirty="0">
                <a:solidFill>
                  <a:schemeClr val="tx1"/>
                </a:solidFill>
                <a:effectLst/>
                <a:latin typeface="+mn-lt"/>
                <a:ea typeface="+mn-ea"/>
                <a:cs typeface="+mn-cs"/>
              </a:rPr>
              <a:t> </a:t>
            </a:r>
          </a:p>
          <a:p>
            <a:pPr lvl="0"/>
            <a:r>
              <a:rPr lang="en-US" sz="1200" b="1" kern="1200" dirty="0" err="1">
                <a:solidFill>
                  <a:schemeClr val="tx1"/>
                </a:solidFill>
                <a:effectLst/>
                <a:latin typeface="+mn-lt"/>
                <a:ea typeface="+mn-ea"/>
                <a:cs typeface="+mn-cs"/>
              </a:rPr>
              <a:t>Phân</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loại</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nhiều</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loại</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loạn</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nhịp</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với</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độ</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chính</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xác</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cao</a:t>
            </a:r>
            <a:endParaRPr lang="en-US" sz="1200" kern="1200" dirty="0">
              <a:solidFill>
                <a:schemeClr val="tx1"/>
              </a:solidFill>
              <a:effectLst/>
              <a:latin typeface="+mn-lt"/>
              <a:ea typeface="+mn-ea"/>
              <a:cs typeface="+mn-cs"/>
            </a:endParaRPr>
          </a:p>
          <a:p>
            <a:pPr lvl="1"/>
            <a:r>
              <a:rPr lang="en-US" sz="1200" kern="1200" dirty="0" err="1">
                <a:solidFill>
                  <a:schemeClr val="tx1"/>
                </a:solidFill>
                <a:effectLst/>
                <a:latin typeface="+mn-lt"/>
                <a:ea typeface="+mn-ea"/>
                <a:cs typeface="+mn-cs"/>
              </a:rPr>
              <a:t>Mô</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huấn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luyện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bộ</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MIT‑BIH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10‑fold cross-validation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đạt</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accuracy 99.46%</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sensitivity 97.01%</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specificity 99.57%</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precision 98.26%</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F1‑score 97.63%</a:t>
            </a:r>
            <a:r>
              <a:rPr lang="en-US" sz="1200" kern="1200" dirty="0">
                <a:solidFill>
                  <a:schemeClr val="tx1"/>
                </a:solidFill>
                <a:effectLst/>
                <a:latin typeface="+mn-lt"/>
                <a:ea typeface="+mn-ea"/>
                <a:cs typeface="+mn-cs"/>
              </a:rPr>
              <a:t> — </a:t>
            </a:r>
            <a:r>
              <a:rPr lang="en-US" sz="1200" kern="1200" dirty="0" err="1">
                <a:solidFill>
                  <a:schemeClr val="tx1"/>
                </a:solidFill>
                <a:effectLst/>
                <a:latin typeface="+mn-lt"/>
                <a:ea typeface="+mn-ea"/>
                <a:cs typeface="+mn-cs"/>
              </a:rPr>
              <a:t>chứng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minh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năng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phân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loại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lệch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lớp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cao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nhịp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nhau</a:t>
            </a:r>
            <a:r>
              <a:rPr lang="en-US" sz="1200" kern="1200" dirty="0">
                <a:solidFill>
                  <a:schemeClr val="tx1"/>
                </a:solidFill>
                <a:effectLst/>
                <a:latin typeface="+mn-lt"/>
                <a:ea typeface="+mn-ea"/>
                <a:cs typeface="+mn-cs"/>
              </a:rPr>
              <a:t> </a:t>
            </a:r>
          </a:p>
          <a:p>
            <a:pPr lvl="0"/>
            <a:r>
              <a:rPr lang="en-US" sz="1200" b="1" kern="1200" dirty="0" err="1">
                <a:solidFill>
                  <a:schemeClr val="tx1"/>
                </a:solidFill>
                <a:effectLst/>
                <a:latin typeface="+mn-lt"/>
                <a:ea typeface="+mn-ea"/>
                <a:cs typeface="+mn-cs"/>
              </a:rPr>
              <a:t>Giảm</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báo</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động</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sai</a:t>
            </a:r>
            <a:r>
              <a:rPr lang="en-US" sz="1200" b="1" kern="1200" dirty="0">
                <a:solidFill>
                  <a:schemeClr val="tx1"/>
                </a:solidFill>
                <a:effectLst/>
                <a:latin typeface="+mn-lt"/>
                <a:ea typeface="+mn-ea"/>
                <a:cs typeface="+mn-cs"/>
              </a:rPr>
              <a:t> (false alarms)</a:t>
            </a:r>
            <a:endParaRPr lang="en-US" sz="1200" kern="1200" dirty="0">
              <a:solidFill>
                <a:schemeClr val="tx1"/>
              </a:solidFill>
              <a:effectLst/>
              <a:latin typeface="+mn-lt"/>
              <a:ea typeface="+mn-ea"/>
              <a:cs typeface="+mn-cs"/>
            </a:endParaRPr>
          </a:p>
          <a:p>
            <a:pPr lvl="1"/>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specificity ≈ 99.57%</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precision ≈ 98.26%</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DeepArr</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chế</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báo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động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đồng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vẫn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duy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trì</a:t>
            </a:r>
            <a:r>
              <a:rPr lang="en-US" sz="1200" kern="1200" dirty="0">
                <a:solidFill>
                  <a:schemeClr val="tx1"/>
                </a:solidFill>
                <a:effectLst/>
                <a:latin typeface="+mn-lt"/>
                <a:ea typeface="+mn-ea"/>
                <a:cs typeface="+mn-cs"/>
              </a:rPr>
              <a:t> detect </a:t>
            </a:r>
            <a:r>
              <a:rPr lang="en-US" sz="1200" kern="1200" dirty="0" err="1">
                <a:solidFill>
                  <a:schemeClr val="tx1"/>
                </a:solidFill>
                <a:effectLst/>
                <a:latin typeface="+mn-lt"/>
                <a:ea typeface="+mn-ea"/>
                <a:cs typeface="+mn-cs"/>
              </a:rPr>
              <a:t>chính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nhịp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thường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thực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sự</a:t>
            </a:r>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C31CC8C0-5EF2-4140-A88D-1A98031BBD78}" type="slidenum">
              <a:rPr lang="en-US" smtClean="0"/>
              <a:t>6</a:t>
            </a:fld>
            <a:endParaRPr lang="en-US"/>
          </a:p>
        </p:txBody>
      </p:sp>
    </p:spTree>
    <p:extLst>
      <p:ext uri="{BB962C8B-B14F-4D97-AF65-F5344CB8AC3E}">
        <p14:creationId xmlns:p14="http://schemas.microsoft.com/office/powerpoint/2010/main" val="520069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0"/>
            <a:r>
              <a:rPr lang="en-US" sz="1200" b="1" kern="1200" dirty="0" err="1">
                <a:solidFill>
                  <a:schemeClr val="tx1"/>
                </a:solidFill>
                <a:effectLst/>
                <a:latin typeface="+mn-lt"/>
                <a:ea typeface="+mn-ea"/>
                <a:cs typeface="+mn-cs"/>
              </a:rPr>
              <a:t>Tín</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hiệu</a:t>
            </a:r>
            <a:r>
              <a:rPr lang="en-US" sz="1200" b="1" kern="1200" dirty="0">
                <a:solidFill>
                  <a:schemeClr val="tx1"/>
                </a:solidFill>
                <a:effectLst/>
                <a:latin typeface="+mn-lt"/>
                <a:ea typeface="+mn-ea"/>
                <a:cs typeface="+mn-cs"/>
              </a:rPr>
              <a:t> ECG </a:t>
            </a:r>
            <a:r>
              <a:rPr lang="en-US" sz="1200" b="1" kern="1200" dirty="0" err="1">
                <a:solidFill>
                  <a:schemeClr val="tx1"/>
                </a:solidFill>
                <a:effectLst/>
                <a:latin typeface="+mn-lt"/>
                <a:ea typeface="+mn-ea"/>
                <a:cs typeface="+mn-cs"/>
              </a:rPr>
              <a:t>nhiễu</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và</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không</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ổn</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định</a:t>
            </a:r>
            <a:r>
              <a:rPr lang="en-US" sz="1200" b="1" kern="1200" dirty="0">
                <a:solidFill>
                  <a:schemeClr val="tx1"/>
                </a:solidFill>
                <a:effectLst/>
                <a:latin typeface="+mn-lt"/>
                <a:ea typeface="+mn-ea"/>
                <a:cs typeface="+mn-cs"/>
              </a:rPr>
              <a:t> (non‑stationary)</a:t>
            </a:r>
            <a:endParaRPr lang="en-US" sz="1200" kern="1200" dirty="0">
              <a:solidFill>
                <a:schemeClr val="tx1"/>
              </a:solidFill>
              <a:effectLst/>
              <a:latin typeface="+mn-lt"/>
              <a:ea typeface="+mn-ea"/>
              <a:cs typeface="+mn-cs"/>
            </a:endParaRPr>
          </a:p>
          <a:p>
            <a:pPr lvl="1"/>
            <a:r>
              <a:rPr lang="en-US" sz="1200" kern="1200" dirty="0" err="1">
                <a:solidFill>
                  <a:schemeClr val="tx1"/>
                </a:solidFill>
                <a:effectLst/>
                <a:latin typeface="+mn-lt"/>
                <a:ea typeface="+mn-ea"/>
                <a:cs typeface="+mn-cs"/>
              </a:rPr>
              <a:t>DeepArr</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hợp</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1D‑CNN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trích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xuất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đặc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trưng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từ</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sóng</a:t>
            </a:r>
            <a:r>
              <a:rPr lang="en-US" sz="1200" kern="1200" dirty="0">
                <a:solidFill>
                  <a:schemeClr val="tx1"/>
                </a:solidFill>
                <a:effectLst/>
                <a:latin typeface="+mn-lt"/>
                <a:ea typeface="+mn-ea"/>
                <a:cs typeface="+mn-cs"/>
              </a:rPr>
              <a:t> ECG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Bi‑LSTM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tục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theo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chuỗi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gian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giúp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ổn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định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contextual </a:t>
            </a:r>
            <a:r>
              <a:rPr lang="en-US" sz="1200" kern="1200" dirty="0" err="1">
                <a:solidFill>
                  <a:schemeClr val="tx1"/>
                </a:solidFill>
                <a:effectLst/>
                <a:latin typeface="+mn-lt"/>
                <a:ea typeface="+mn-ea"/>
                <a:cs typeface="+mn-cs"/>
              </a:rPr>
              <a:t>hóa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chấp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sự</a:t>
            </a:r>
            <a:r>
              <a:rPr lang="en-US" sz="1200" kern="1200" dirty="0">
                <a:solidFill>
                  <a:schemeClr val="tx1"/>
                </a:solidFill>
                <a:effectLst/>
                <a:latin typeface="+mn-lt"/>
                <a:ea typeface="+mn-ea"/>
                <a:cs typeface="+mn-cs"/>
              </a:rPr>
              <a:t> dao </a:t>
            </a:r>
            <a:r>
              <a:rPr lang="en-US" sz="1200" kern="1200" dirty="0" err="1">
                <a:solidFill>
                  <a:schemeClr val="tx1"/>
                </a:solidFill>
                <a:effectLst/>
                <a:latin typeface="+mn-lt"/>
                <a:ea typeface="+mn-ea"/>
                <a:cs typeface="+mn-cs"/>
              </a:rPr>
              <a:t>động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của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sóng</a:t>
            </a:r>
            <a:r>
              <a:rPr lang="en-US" sz="1200" kern="1200" dirty="0">
                <a:solidFill>
                  <a:schemeClr val="tx1"/>
                </a:solidFill>
                <a:effectLst/>
                <a:latin typeface="+mn-lt"/>
                <a:ea typeface="+mn-ea"/>
                <a:cs typeface="+mn-cs"/>
              </a:rPr>
              <a:t> </a:t>
            </a:r>
          </a:p>
          <a:p>
            <a:pPr lvl="0"/>
            <a:r>
              <a:rPr lang="en-US" sz="1200" b="1" kern="1200" dirty="0" err="1">
                <a:solidFill>
                  <a:schemeClr val="tx1"/>
                </a:solidFill>
                <a:effectLst/>
                <a:latin typeface="+mn-lt"/>
                <a:ea typeface="+mn-ea"/>
                <a:cs typeface="+mn-cs"/>
              </a:rPr>
              <a:t>Biến</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đổi</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giữa</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bệnh</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nhân</a:t>
            </a:r>
            <a:r>
              <a:rPr lang="en-US" sz="1200" b="1" kern="1200" dirty="0">
                <a:solidFill>
                  <a:schemeClr val="tx1"/>
                </a:solidFill>
                <a:effectLst/>
                <a:latin typeface="+mn-lt"/>
                <a:ea typeface="+mn-ea"/>
                <a:cs typeface="+mn-cs"/>
              </a:rPr>
              <a:t> (patient-specific properties)</a:t>
            </a:r>
            <a:endParaRPr lang="en-US" sz="1200" kern="1200" dirty="0">
              <a:solidFill>
                <a:schemeClr val="tx1"/>
              </a:solidFill>
              <a:effectLst/>
              <a:latin typeface="+mn-lt"/>
              <a:ea typeface="+mn-ea"/>
              <a:cs typeface="+mn-cs"/>
            </a:endParaRPr>
          </a:p>
          <a:p>
            <a:pPr lvl="1"/>
            <a:r>
              <a:rPr lang="en-US" sz="1200" kern="1200" dirty="0" err="1">
                <a:solidFill>
                  <a:schemeClr val="tx1"/>
                </a:solidFill>
                <a:effectLst/>
                <a:latin typeface="+mn-lt"/>
                <a:ea typeface="+mn-ea"/>
                <a:cs typeface="+mn-cs"/>
              </a:rPr>
              <a:t>Nhờ</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cấu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trúc</a:t>
            </a:r>
            <a:r>
              <a:rPr lang="en-US" sz="1200"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mô</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hình</a:t>
            </a:r>
            <a:r>
              <a:rPr lang="en-US" sz="1200" b="1" kern="1200" dirty="0">
                <a:solidFill>
                  <a:schemeClr val="tx1"/>
                </a:solidFill>
                <a:effectLst/>
                <a:latin typeface="+mn-lt"/>
                <a:ea typeface="+mn-ea"/>
                <a:cs typeface="+mn-cs"/>
              </a:rPr>
              <a:t> lai (hybrid)</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gồm</a:t>
            </a:r>
            <a:r>
              <a:rPr lang="en-US" sz="1200" kern="1200" dirty="0">
                <a:solidFill>
                  <a:schemeClr val="tx1"/>
                </a:solidFill>
                <a:effectLst/>
                <a:latin typeface="+mn-lt"/>
                <a:ea typeface="+mn-ea"/>
                <a:cs typeface="+mn-cs"/>
              </a:rPr>
              <a:t> CNN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recurrent network, </a:t>
            </a:r>
            <a:r>
              <a:rPr lang="en-US" sz="1200" kern="1200" dirty="0" err="1">
                <a:solidFill>
                  <a:schemeClr val="tx1"/>
                </a:solidFill>
                <a:effectLst/>
                <a:latin typeface="+mn-lt"/>
                <a:ea typeface="+mn-ea"/>
                <a:cs typeface="+mn-cs"/>
              </a:rPr>
              <a:t>DeepArr</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năng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học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đặc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trưng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chung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duy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trì</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độ</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quát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cao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áp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dụng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bệnh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nhân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nhau</a:t>
            </a:r>
            <a:r>
              <a:rPr lang="en-US" sz="1200" kern="1200" dirty="0">
                <a:solidFill>
                  <a:schemeClr val="tx1"/>
                </a:solidFill>
                <a:effectLst/>
                <a:latin typeface="+mn-lt"/>
                <a:ea typeface="+mn-ea"/>
                <a:cs typeface="+mn-cs"/>
              </a:rPr>
              <a:t> </a:t>
            </a:r>
          </a:p>
          <a:p>
            <a:pPr lvl="0"/>
            <a:r>
              <a:rPr lang="en-US" sz="1200" b="1" kern="1200" dirty="0" err="1">
                <a:solidFill>
                  <a:schemeClr val="tx1"/>
                </a:solidFill>
                <a:effectLst/>
                <a:latin typeface="+mn-lt"/>
                <a:ea typeface="+mn-ea"/>
                <a:cs typeface="+mn-cs"/>
              </a:rPr>
              <a:t>Khối</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lượng</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dữ</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liệu</a:t>
            </a:r>
            <a:r>
              <a:rPr lang="en-US" sz="1200" b="1" kern="1200" dirty="0">
                <a:solidFill>
                  <a:schemeClr val="tx1"/>
                </a:solidFill>
                <a:effectLst/>
                <a:latin typeface="+mn-lt"/>
                <a:ea typeface="+mn-ea"/>
                <a:cs typeface="+mn-cs"/>
              </a:rPr>
              <a:t> ECG </a:t>
            </a:r>
            <a:r>
              <a:rPr lang="en-US" sz="1200" b="1" kern="1200" dirty="0" err="1">
                <a:solidFill>
                  <a:schemeClr val="tx1"/>
                </a:solidFill>
                <a:effectLst/>
                <a:latin typeface="+mn-lt"/>
                <a:ea typeface="+mn-ea"/>
                <a:cs typeface="+mn-cs"/>
              </a:rPr>
              <a:t>lớn</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và</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xử</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lý</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thủ</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công</a:t>
            </a:r>
            <a:endParaRPr lang="en-US" sz="1200" kern="1200" dirty="0">
              <a:solidFill>
                <a:schemeClr val="tx1"/>
              </a:solidFill>
              <a:effectLst/>
              <a:latin typeface="+mn-lt"/>
              <a:ea typeface="+mn-ea"/>
              <a:cs typeface="+mn-cs"/>
            </a:endParaRPr>
          </a:p>
          <a:p>
            <a:pPr lvl="1"/>
            <a:r>
              <a:rPr lang="en-US" sz="1200" kern="1200" dirty="0" err="1">
                <a:solidFill>
                  <a:schemeClr val="tx1"/>
                </a:solidFill>
                <a:effectLst/>
                <a:latin typeface="+mn-lt"/>
                <a:ea typeface="+mn-ea"/>
                <a:cs typeface="+mn-cs"/>
              </a:rPr>
              <a:t>DeepArr</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vận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hành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theo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dạng</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end-to-end deep learning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nghĩa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từ</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lọc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trích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đặc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trưng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đến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phân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loại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tự</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động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hóa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giảm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kể</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việc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tiền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xử</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lý</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thủ</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công</a:t>
            </a:r>
            <a:r>
              <a:rPr lang="en-US" sz="1200" kern="1200" dirty="0">
                <a:solidFill>
                  <a:schemeClr val="tx1"/>
                </a:solidFill>
                <a:effectLst/>
                <a:latin typeface="+mn-lt"/>
                <a:ea typeface="+mn-ea"/>
                <a:cs typeface="+mn-cs"/>
              </a:rPr>
              <a:t> </a:t>
            </a:r>
          </a:p>
          <a:p>
            <a:pPr lvl="0"/>
            <a:r>
              <a:rPr lang="en-US" sz="1200" b="1" kern="1200" dirty="0" err="1">
                <a:solidFill>
                  <a:schemeClr val="tx1"/>
                </a:solidFill>
                <a:effectLst/>
                <a:latin typeface="+mn-lt"/>
                <a:ea typeface="+mn-ea"/>
                <a:cs typeface="+mn-cs"/>
              </a:rPr>
              <a:t>Phân</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loại</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nhiều</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loại</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loạn</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nhịp</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với</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độ</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chính</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xác</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cao</a:t>
            </a:r>
            <a:endParaRPr lang="en-US" sz="1200" kern="1200" dirty="0">
              <a:solidFill>
                <a:schemeClr val="tx1"/>
              </a:solidFill>
              <a:effectLst/>
              <a:latin typeface="+mn-lt"/>
              <a:ea typeface="+mn-ea"/>
              <a:cs typeface="+mn-cs"/>
            </a:endParaRPr>
          </a:p>
          <a:p>
            <a:pPr lvl="1"/>
            <a:r>
              <a:rPr lang="en-US" sz="1200" kern="1200" dirty="0" err="1">
                <a:solidFill>
                  <a:schemeClr val="tx1"/>
                </a:solidFill>
                <a:effectLst/>
                <a:latin typeface="+mn-lt"/>
                <a:ea typeface="+mn-ea"/>
                <a:cs typeface="+mn-cs"/>
              </a:rPr>
              <a:t>Mô</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hình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được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huấn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luyện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bộ</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dữ</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liệu</a:t>
            </a:r>
            <a:r>
              <a:rPr lang="en-US" sz="1200" kern="1200" dirty="0">
                <a:solidFill>
                  <a:schemeClr val="tx1"/>
                </a:solidFill>
                <a:effectLst/>
                <a:latin typeface="+mn-lt"/>
                <a:ea typeface="+mn-ea"/>
                <a:cs typeface="+mn-cs"/>
              </a:rPr>
              <a:t> MIT‑BIH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10‑fold cross-validation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đạt</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accuracy 99.46%</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sensitivity 97.01%</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specificity 99.57%</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precision 98.26%</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F1‑score 97.63%</a:t>
            </a:r>
            <a:r>
              <a:rPr lang="en-US" sz="1200" kern="1200" dirty="0">
                <a:solidFill>
                  <a:schemeClr val="tx1"/>
                </a:solidFill>
                <a:effectLst/>
                <a:latin typeface="+mn-lt"/>
                <a:ea typeface="+mn-ea"/>
                <a:cs typeface="+mn-cs"/>
              </a:rPr>
              <a:t> — </a:t>
            </a:r>
            <a:r>
              <a:rPr lang="en-US" sz="1200" kern="1200" dirty="0" err="1">
                <a:solidFill>
                  <a:schemeClr val="tx1"/>
                </a:solidFill>
                <a:effectLst/>
                <a:latin typeface="+mn-lt"/>
                <a:ea typeface="+mn-ea"/>
                <a:cs typeface="+mn-cs"/>
              </a:rPr>
              <a:t>chứng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minh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năng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phân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loại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ít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lệch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lớp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cao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nhiều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nhịp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khác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nhau</a:t>
            </a:r>
            <a:r>
              <a:rPr lang="en-US" sz="1200" kern="1200" dirty="0">
                <a:solidFill>
                  <a:schemeClr val="tx1"/>
                </a:solidFill>
                <a:effectLst/>
                <a:latin typeface="+mn-lt"/>
                <a:ea typeface="+mn-ea"/>
                <a:cs typeface="+mn-cs"/>
              </a:rPr>
              <a:t> </a:t>
            </a:r>
          </a:p>
          <a:p>
            <a:pPr lvl="0"/>
            <a:r>
              <a:rPr lang="en-US" sz="1200" b="1" kern="1200" dirty="0" err="1">
                <a:solidFill>
                  <a:schemeClr val="tx1"/>
                </a:solidFill>
                <a:effectLst/>
                <a:latin typeface="+mn-lt"/>
                <a:ea typeface="+mn-ea"/>
                <a:cs typeface="+mn-cs"/>
              </a:rPr>
              <a:t>Giảm</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báo</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động</a:t>
            </a:r>
            <a:r>
              <a:rPr lang="en-US" sz="1200" b="1" kern="1200" dirty="0">
                <a:solidFill>
                  <a:schemeClr val="tx1"/>
                </a:solidFill>
                <a:effectLst/>
                <a:latin typeface="+mn-lt"/>
                <a:ea typeface="+mn-ea"/>
                <a:cs typeface="+mn-cs"/>
              </a:rPr>
              <a:t> </a:t>
            </a:r>
            <a:r>
              <a:rPr lang="en-US" sz="1200" b="1" kern="1200" dirty="0" err="1">
                <a:solidFill>
                  <a:schemeClr val="tx1"/>
                </a:solidFill>
                <a:effectLst/>
                <a:latin typeface="+mn-lt"/>
                <a:ea typeface="+mn-ea"/>
                <a:cs typeface="+mn-cs"/>
              </a:rPr>
              <a:t>sai</a:t>
            </a:r>
            <a:r>
              <a:rPr lang="en-US" sz="1200" b="1" kern="1200" dirty="0">
                <a:solidFill>
                  <a:schemeClr val="tx1"/>
                </a:solidFill>
                <a:effectLst/>
                <a:latin typeface="+mn-lt"/>
                <a:ea typeface="+mn-ea"/>
                <a:cs typeface="+mn-cs"/>
              </a:rPr>
              <a:t> (false alarms)</a:t>
            </a:r>
            <a:endParaRPr lang="en-US" sz="1200" kern="1200" dirty="0">
              <a:solidFill>
                <a:schemeClr val="tx1"/>
              </a:solidFill>
              <a:effectLst/>
              <a:latin typeface="+mn-lt"/>
              <a:ea typeface="+mn-ea"/>
              <a:cs typeface="+mn-cs"/>
            </a:endParaRPr>
          </a:p>
          <a:p>
            <a:pPr lvl="1"/>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specificity ≈ 99.57%</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precision ≈ 98.26%</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DeepArr</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hạn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chế</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tối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báo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động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đồng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vẫn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duy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trì</a:t>
            </a:r>
            <a:r>
              <a:rPr lang="en-US" sz="1200" kern="1200" dirty="0">
                <a:solidFill>
                  <a:schemeClr val="tx1"/>
                </a:solidFill>
                <a:effectLst/>
                <a:latin typeface="+mn-lt"/>
                <a:ea typeface="+mn-ea"/>
                <a:cs typeface="+mn-cs"/>
              </a:rPr>
              <a:t> detect </a:t>
            </a:r>
            <a:r>
              <a:rPr lang="en-US" sz="1200" kern="1200" dirty="0" err="1">
                <a:solidFill>
                  <a:schemeClr val="tx1"/>
                </a:solidFill>
                <a:effectLst/>
                <a:latin typeface="+mn-lt"/>
                <a:ea typeface="+mn-ea"/>
                <a:cs typeface="+mn-cs"/>
              </a:rPr>
              <a:t>chính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nhịp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bất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thường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thực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sự</a:t>
            </a:r>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C31CC8C0-5EF2-4140-A88D-1A98031BBD78}" type="slidenum">
              <a:rPr lang="en-US" smtClean="0"/>
              <a:t>7</a:t>
            </a:fld>
            <a:endParaRPr lang="en-US"/>
          </a:p>
        </p:txBody>
      </p:sp>
    </p:spTree>
    <p:extLst>
      <p:ext uri="{BB962C8B-B14F-4D97-AF65-F5344CB8AC3E}">
        <p14:creationId xmlns:p14="http://schemas.microsoft.com/office/powerpoint/2010/main" val="656244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dirty="0"/>
              <a:t>"</a:t>
            </a:r>
            <a:r>
              <a:rPr lang="vi-VN" dirty="0" err="1"/>
              <a:t>Slide</a:t>
            </a:r>
            <a:r>
              <a:rPr lang="vi-VN" dirty="0"/>
              <a:t> này tóm tắt các </a:t>
            </a:r>
            <a:r>
              <a:rPr lang="vi-VN" b="1" dirty="0"/>
              <a:t>cơ sở dữ liệu ECG tiêu chuẩn</a:t>
            </a:r>
            <a:r>
              <a:rPr lang="vi-VN" dirty="0"/>
              <a:t> được sử dụng phổ biến trong nghiên cứu phát hiện và phân loại loạn nhịp tim (</a:t>
            </a:r>
            <a:r>
              <a:rPr lang="vi-VN" dirty="0" err="1"/>
              <a:t>arrhythmia</a:t>
            </a:r>
            <a:r>
              <a:rPr lang="vi-VN" dirty="0"/>
              <a:t>).</a:t>
            </a:r>
            <a:br>
              <a:rPr lang="vi-VN" dirty="0"/>
            </a:br>
            <a:r>
              <a:rPr lang="vi-VN" dirty="0"/>
              <a:t>Chúng ta có thể chia theo các đặc điểm chính: </a:t>
            </a:r>
            <a:r>
              <a:rPr lang="vi-VN" b="1" dirty="0"/>
              <a:t>số bản ghi</a:t>
            </a:r>
            <a:r>
              <a:rPr lang="vi-VN" dirty="0"/>
              <a:t>, </a:t>
            </a:r>
            <a:r>
              <a:rPr lang="vi-VN" b="1" dirty="0"/>
              <a:t>số đạo trình (</a:t>
            </a:r>
            <a:r>
              <a:rPr lang="vi-VN" b="1" dirty="0" err="1"/>
              <a:t>leads</a:t>
            </a:r>
            <a:r>
              <a:rPr lang="vi-VN" b="1" dirty="0"/>
              <a:t>)</a:t>
            </a:r>
            <a:r>
              <a:rPr lang="vi-VN" dirty="0"/>
              <a:t>, </a:t>
            </a:r>
            <a:r>
              <a:rPr lang="vi-VN" b="1" dirty="0"/>
              <a:t>thời lượng ghi</a:t>
            </a:r>
            <a:r>
              <a:rPr lang="vi-VN" dirty="0"/>
              <a:t>, và </a:t>
            </a:r>
            <a:r>
              <a:rPr lang="vi-VN" b="1" dirty="0"/>
              <a:t>nguồn cung cấp dữ liệu</a:t>
            </a:r>
            <a:r>
              <a:rPr lang="vi-VN" dirty="0"/>
              <a:t>.</a:t>
            </a:r>
          </a:p>
          <a:p>
            <a:r>
              <a:rPr lang="en-US" dirty="0"/>
              <a:t>🔹 </a:t>
            </a:r>
            <a:r>
              <a:rPr lang="vi-VN" dirty="0"/>
              <a:t>Ví dụ tiêu biểu:</a:t>
            </a:r>
          </a:p>
          <a:p>
            <a:r>
              <a:rPr lang="vi-VN" b="1" dirty="0"/>
              <a:t>MIT-BIH </a:t>
            </a:r>
            <a:r>
              <a:rPr lang="vi-VN" b="1" dirty="0" err="1"/>
              <a:t>Arrhythmia</a:t>
            </a:r>
            <a:r>
              <a:rPr lang="vi-VN" b="1" dirty="0"/>
              <a:t> </a:t>
            </a:r>
            <a:r>
              <a:rPr lang="vi-VN" b="1" dirty="0" err="1"/>
              <a:t>Database</a:t>
            </a:r>
            <a:r>
              <a:rPr lang="vi-VN" dirty="0"/>
              <a:t>: Đây là một trong những cơ sở dữ liệu phổ biến nhất, gồm 48 bản ghi với 3 đạo trình, thời lượng 23–48 giây.</a:t>
            </a:r>
            <a:br>
              <a:rPr lang="vi-VN" dirty="0"/>
            </a:br>
            <a:r>
              <a:rPr lang="vi-VN" dirty="0"/>
              <a:t>→ Được sử dụng rộng rãi để huấn luyện và đánh giá mô hình phân loại nhịp tim.</a:t>
            </a:r>
          </a:p>
          <a:p>
            <a:r>
              <a:rPr lang="vi-VN" b="1" dirty="0"/>
              <a:t>PTB </a:t>
            </a:r>
            <a:r>
              <a:rPr lang="vi-VN" b="1" dirty="0" err="1"/>
              <a:t>Diagnostic</a:t>
            </a:r>
            <a:r>
              <a:rPr lang="vi-VN" b="1" dirty="0"/>
              <a:t> ECG </a:t>
            </a:r>
            <a:r>
              <a:rPr lang="vi-VN" b="1" dirty="0" err="1"/>
              <a:t>Database</a:t>
            </a:r>
            <a:r>
              <a:rPr lang="vi-VN" dirty="0"/>
              <a:t>: Gồm tới 549 bản ghi với 12 đạo trình, mỗi bản chỉ 10 giây → phù hợp để phân tích ngắn hạn và đa chiều.</a:t>
            </a:r>
          </a:p>
          <a:p>
            <a:r>
              <a:rPr lang="vi-VN" b="1" dirty="0"/>
              <a:t>GA12ECG </a:t>
            </a:r>
            <a:r>
              <a:rPr lang="vi-VN" b="1" dirty="0" err="1"/>
              <a:t>Challenge</a:t>
            </a:r>
            <a:r>
              <a:rPr lang="vi-VN" b="1" dirty="0"/>
              <a:t> </a:t>
            </a:r>
            <a:r>
              <a:rPr lang="vi-VN" b="1" dirty="0" err="1"/>
              <a:t>Dataset</a:t>
            </a:r>
            <a:r>
              <a:rPr lang="vi-VN" dirty="0"/>
              <a:t>: Đây là một bộ dữ liệu rất lớn với hơn 20,000 bản ghi từ 12 đạo trình.</a:t>
            </a:r>
            <a:br>
              <a:rPr lang="vi-VN" dirty="0"/>
            </a:br>
            <a:r>
              <a:rPr lang="vi-VN" dirty="0"/>
              <a:t>→ Được sử dụng trong các cuộc thi quốc tế như </a:t>
            </a:r>
            <a:r>
              <a:rPr lang="vi-VN" dirty="0" err="1"/>
              <a:t>PhysioNet</a:t>
            </a:r>
            <a:r>
              <a:rPr lang="vi-VN" dirty="0"/>
              <a:t> </a:t>
            </a:r>
            <a:r>
              <a:rPr lang="vi-VN" dirty="0" err="1"/>
              <a:t>Challenge</a:t>
            </a:r>
            <a:r>
              <a:rPr lang="vi-VN" dirty="0"/>
              <a:t>.</a:t>
            </a:r>
          </a:p>
          <a:p>
            <a:r>
              <a:rPr lang="en-US" dirty="0"/>
              <a:t>🔹 </a:t>
            </a:r>
            <a:r>
              <a:rPr lang="vi-VN" dirty="0"/>
              <a:t>Một số bộ khác tập trung vào các tình huống cụ thể:</a:t>
            </a:r>
          </a:p>
          <a:p>
            <a:r>
              <a:rPr lang="vi-VN" b="1" dirty="0"/>
              <a:t>SVDB, INCART, CUDDB</a:t>
            </a:r>
            <a:r>
              <a:rPr lang="vi-VN" dirty="0"/>
              <a:t>: Phát hiện loạn nhịp trên từng nhóm bệnh lý riêng.</a:t>
            </a:r>
          </a:p>
          <a:p>
            <a:r>
              <a:rPr lang="vi-VN" b="1" dirty="0"/>
              <a:t>NSRDB</a:t>
            </a:r>
            <a:r>
              <a:rPr lang="vi-VN" dirty="0"/>
              <a:t>: Dữ liệu nhịp xoang bình thường → dùng làm đối chứng.</a:t>
            </a:r>
          </a:p>
          <a:p>
            <a:endParaRPr lang="en-US" dirty="0"/>
          </a:p>
        </p:txBody>
      </p:sp>
      <p:sp>
        <p:nvSpPr>
          <p:cNvPr id="4" name="Slide Number Placeholder 3"/>
          <p:cNvSpPr>
            <a:spLocks noGrp="1"/>
          </p:cNvSpPr>
          <p:nvPr>
            <p:ph type="sldNum" sz="quarter" idx="5"/>
          </p:nvPr>
        </p:nvSpPr>
        <p:spPr/>
        <p:txBody>
          <a:bodyPr/>
          <a:lstStyle/>
          <a:p>
            <a:fld id="{C31CC8C0-5EF2-4140-A88D-1A98031BBD78}" type="slidenum">
              <a:rPr lang="en-US" smtClean="0"/>
              <a:t>9</a:t>
            </a:fld>
            <a:endParaRPr lang="en-US"/>
          </a:p>
        </p:txBody>
      </p:sp>
    </p:spTree>
    <p:extLst>
      <p:ext uri="{BB962C8B-B14F-4D97-AF65-F5344CB8AC3E}">
        <p14:creationId xmlns:p14="http://schemas.microsoft.com/office/powerpoint/2010/main" val="4021791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"Để huấn luyện mô hình AI phát hiện rối loạn nhịp tim, chúng tôi sử dụng </a:t>
            </a:r>
            <a:r>
              <a:rPr lang="vi-VN" b="1" dirty="0"/>
              <a:t>tập dữ liệu MIT-BIH </a:t>
            </a:r>
            <a:r>
              <a:rPr lang="vi-VN" b="1" dirty="0" err="1"/>
              <a:t>Arrhythmia</a:t>
            </a:r>
            <a:r>
              <a:rPr lang="vi-VN" dirty="0"/>
              <a:t>, một trong những cơ sở dữ liệu ECG được sử dụng rộng rãi nhất trong nghiên cứu.</a:t>
            </a:r>
          </a:p>
          <a:p>
            <a:r>
              <a:rPr lang="vi-VN" dirty="0"/>
              <a:t>Gồm </a:t>
            </a:r>
            <a:r>
              <a:rPr lang="vi-VN" b="1" dirty="0"/>
              <a:t>48 bản ghi ECG</a:t>
            </a:r>
            <a:r>
              <a:rPr lang="vi-VN" dirty="0"/>
              <a:t>, mỗi bản ghi có </a:t>
            </a:r>
            <a:r>
              <a:rPr lang="vi-VN" b="1" dirty="0"/>
              <a:t>2 kênh</a:t>
            </a:r>
            <a:r>
              <a:rPr lang="vi-VN" dirty="0"/>
              <a:t> và được thu với </a:t>
            </a:r>
            <a:r>
              <a:rPr lang="vi-VN" b="1" dirty="0"/>
              <a:t>tần số mẫu 360 </a:t>
            </a:r>
            <a:r>
              <a:rPr lang="vi-VN" b="1" dirty="0" err="1"/>
              <a:t>Hz</a:t>
            </a:r>
            <a:r>
              <a:rPr lang="vi-VN" dirty="0"/>
              <a:t>.</a:t>
            </a:r>
          </a:p>
          <a:p>
            <a:r>
              <a:rPr lang="vi-VN" dirty="0"/>
              <a:t>Tổng cộng có </a:t>
            </a:r>
            <a:r>
              <a:rPr lang="vi-VN" b="1" dirty="0"/>
              <a:t>hơn 110,000 nhịp tim</a:t>
            </a:r>
            <a:r>
              <a:rPr lang="vi-VN" dirty="0"/>
              <a:t>, được </a:t>
            </a:r>
            <a:r>
              <a:rPr lang="vi-VN" b="1" dirty="0"/>
              <a:t>chú thích chi tiết (</a:t>
            </a:r>
            <a:r>
              <a:rPr lang="vi-VN" b="1" dirty="0" err="1"/>
              <a:t>annotated</a:t>
            </a:r>
            <a:r>
              <a:rPr lang="vi-VN" b="1" dirty="0"/>
              <a:t>)</a:t>
            </a:r>
            <a:r>
              <a:rPr lang="vi-VN" dirty="0"/>
              <a:t> từng nhịp.</a:t>
            </a:r>
          </a:p>
          <a:p>
            <a:endParaRPr lang="en-US" dirty="0"/>
          </a:p>
        </p:txBody>
      </p:sp>
      <p:sp>
        <p:nvSpPr>
          <p:cNvPr id="4" name="Slide Number Placeholder 3"/>
          <p:cNvSpPr>
            <a:spLocks noGrp="1"/>
          </p:cNvSpPr>
          <p:nvPr>
            <p:ph type="sldNum" sz="quarter" idx="5"/>
          </p:nvPr>
        </p:nvSpPr>
        <p:spPr/>
        <p:txBody>
          <a:bodyPr/>
          <a:lstStyle/>
          <a:p>
            <a:fld id="{C31CC8C0-5EF2-4140-A88D-1A98031BBD78}" type="slidenum">
              <a:rPr lang="en-US" smtClean="0"/>
              <a:t>10</a:t>
            </a:fld>
            <a:endParaRPr lang="en-US"/>
          </a:p>
        </p:txBody>
      </p:sp>
    </p:spTree>
    <p:extLst>
      <p:ext uri="{BB962C8B-B14F-4D97-AF65-F5344CB8AC3E}">
        <p14:creationId xmlns:p14="http://schemas.microsoft.com/office/powerpoint/2010/main" val="22574313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a:extLst>
            <a:ext uri="{FF2B5EF4-FFF2-40B4-BE49-F238E27FC236}">
              <a16:creationId xmlns:a16="http://schemas.microsoft.com/office/drawing/2014/main" id="{C8861028-55BE-74DE-45EC-43B2BA458782}"/>
            </a:ext>
          </a:extLst>
        </p:cNvPr>
        <p:cNvGrpSpPr/>
        <p:nvPr/>
      </p:nvGrpSpPr>
      <p:grpSpPr>
        <a:xfrm>
          <a:off x="0" y="0"/>
          <a:ext cx="0" cy="0"/>
          <a:chOff x="0" y="0"/>
          <a:chExt cx="0" cy="0"/>
        </a:xfrm>
      </p:grpSpPr>
      <p:sp>
        <p:nvSpPr>
          <p:cNvPr id="88" name="Google Shape;88;p2:notes">
            <a:extLst>
              <a:ext uri="{FF2B5EF4-FFF2-40B4-BE49-F238E27FC236}">
                <a16:creationId xmlns:a16="http://schemas.microsoft.com/office/drawing/2014/main" id="{B8B9AD29-1B76-A7B9-68C2-0019F8FA871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a:extLst>
              <a:ext uri="{FF2B5EF4-FFF2-40B4-BE49-F238E27FC236}">
                <a16:creationId xmlns:a16="http://schemas.microsoft.com/office/drawing/2014/main" id="{28E05AC1-99A5-3EC3-FAA2-281D18B4FF5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68699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7"/>
        <p:cNvGrpSpPr/>
        <p:nvPr/>
      </p:nvGrpSpPr>
      <p:grpSpPr>
        <a:xfrm>
          <a:off x="0" y="0"/>
          <a:ext cx="0" cy="0"/>
          <a:chOff x="0" y="0"/>
          <a:chExt cx="0" cy="0"/>
        </a:xfrm>
      </p:grpSpPr>
      <p:sp>
        <p:nvSpPr>
          <p:cNvPr id="18" name="Google Shape;18;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1" name="Google Shape;3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1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1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 name="Google Shape;44;p1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1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3"/>
          <p:cNvSpPr>
            <a:spLocks noGrp="1"/>
          </p:cNvSpPr>
          <p:nvPr>
            <p:ph type="pic" idx="2"/>
          </p:nvPr>
        </p:nvSpPr>
        <p:spPr>
          <a:xfrm>
            <a:off x="5183188" y="987425"/>
            <a:ext cx="6172200" cy="4873625"/>
          </a:xfrm>
          <a:prstGeom prst="rect">
            <a:avLst/>
          </a:prstGeom>
          <a:noFill/>
          <a:ln>
            <a:noFill/>
          </a:ln>
        </p:spPr>
      </p:sp>
      <p:sp>
        <p:nvSpPr>
          <p:cNvPr id="64" name="Google Shape;64;p1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www.physionet.org/content/mitdb/1.0.0/"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86" name="Google Shape;86;p1"/>
          <p:cNvPicPr preferRelativeResize="0"/>
          <p:nvPr/>
        </p:nvPicPr>
        <p:blipFill rotWithShape="1">
          <a:blip r:embed="rId4">
            <a:alphaModFix/>
          </a:blip>
          <a:srcRect/>
          <a:stretch/>
        </p:blipFill>
        <p:spPr>
          <a:xfrm>
            <a:off x="301193" y="183610"/>
            <a:ext cx="4501625" cy="886297"/>
          </a:xfrm>
          <a:prstGeom prst="rect">
            <a:avLst/>
          </a:prstGeom>
          <a:noFill/>
          <a:ln>
            <a:noFill/>
          </a:ln>
        </p:spPr>
      </p:pic>
      <p:sp>
        <p:nvSpPr>
          <p:cNvPr id="2" name="Title 1"/>
          <p:cNvSpPr>
            <a:spLocks noGrp="1"/>
          </p:cNvSpPr>
          <p:nvPr>
            <p:ph type="ctrTitle"/>
          </p:nvPr>
        </p:nvSpPr>
        <p:spPr>
          <a:xfrm>
            <a:off x="1025980" y="1576353"/>
            <a:ext cx="10265546" cy="2387600"/>
          </a:xfrm>
        </p:spPr>
        <p:txBody>
          <a:bodyPr>
            <a:noAutofit/>
          </a:bodyPr>
          <a:lstStyle/>
          <a:p>
            <a:r>
              <a:rPr lang="en-US" sz="4400" b="1" dirty="0" err="1">
                <a:solidFill>
                  <a:schemeClr val="bg1"/>
                </a:solidFill>
                <a:latin typeface="Times New Roman" panose="02020603050405020304" pitchFamily="18" charset="0"/>
                <a:cs typeface="Times New Roman" panose="02020603050405020304" pitchFamily="18" charset="0"/>
              </a:rPr>
              <a:t>DeepArr</a:t>
            </a:r>
            <a:r>
              <a:rPr lang="en-US" sz="4400" b="1" dirty="0">
                <a:solidFill>
                  <a:schemeClr val="bg1"/>
                </a:solidFill>
                <a:latin typeface="Times New Roman" panose="02020603050405020304" pitchFamily="18" charset="0"/>
                <a:cs typeface="Times New Roman" panose="02020603050405020304" pitchFamily="18" charset="0"/>
              </a:rPr>
              <a:t>: </a:t>
            </a:r>
            <a:r>
              <a:rPr lang="en-US" sz="4400" b="1" dirty="0" err="1">
                <a:solidFill>
                  <a:schemeClr val="bg1"/>
                </a:solidFill>
                <a:latin typeface="Times New Roman" panose="02020603050405020304" pitchFamily="18" charset="0"/>
                <a:cs typeface="Times New Roman" panose="02020603050405020304" pitchFamily="18" charset="0"/>
              </a:rPr>
              <a:t>Nghiên</a:t>
            </a:r>
            <a:r>
              <a:rPr lang="en-US" sz="4400" b="1" dirty="0">
                <a:solidFill>
                  <a:schemeClr val="bg1"/>
                </a:solidFill>
                <a:latin typeface="Times New Roman" panose="02020603050405020304" pitchFamily="18" charset="0"/>
                <a:cs typeface="Times New Roman" panose="02020603050405020304" pitchFamily="18" charset="0"/>
              </a:rPr>
              <a:t> </a:t>
            </a:r>
            <a:r>
              <a:rPr lang="en-US" sz="4400" b="1" dirty="0" err="1">
                <a:solidFill>
                  <a:schemeClr val="bg1"/>
                </a:solidFill>
                <a:latin typeface="Times New Roman" panose="02020603050405020304" pitchFamily="18" charset="0"/>
                <a:cs typeface="Times New Roman" panose="02020603050405020304" pitchFamily="18" charset="0"/>
              </a:rPr>
              <a:t>cứu</a:t>
            </a:r>
            <a:r>
              <a:rPr lang="en-US" sz="4400" b="1" dirty="0">
                <a:solidFill>
                  <a:schemeClr val="bg1"/>
                </a:solidFill>
                <a:latin typeface="Times New Roman" panose="02020603050405020304" pitchFamily="18" charset="0"/>
                <a:cs typeface="Times New Roman" panose="02020603050405020304" pitchFamily="18" charset="0"/>
              </a:rPr>
              <a:t> </a:t>
            </a:r>
            <a:r>
              <a:rPr lang="en-US" sz="4400" b="1" dirty="0" err="1">
                <a:solidFill>
                  <a:schemeClr val="bg1"/>
                </a:solidFill>
                <a:latin typeface="Times New Roman" panose="02020603050405020304" pitchFamily="18" charset="0"/>
                <a:cs typeface="Times New Roman" panose="02020603050405020304" pitchFamily="18" charset="0"/>
              </a:rPr>
              <a:t>phát</a:t>
            </a:r>
            <a:r>
              <a:rPr lang="en-US" sz="4400" b="1" dirty="0">
                <a:solidFill>
                  <a:schemeClr val="bg1"/>
                </a:solidFill>
                <a:latin typeface="Times New Roman" panose="02020603050405020304" pitchFamily="18" charset="0"/>
                <a:cs typeface="Times New Roman" panose="02020603050405020304" pitchFamily="18" charset="0"/>
              </a:rPr>
              <a:t> </a:t>
            </a:r>
            <a:r>
              <a:rPr lang="en-US" sz="4400" b="1" dirty="0" err="1">
                <a:solidFill>
                  <a:schemeClr val="bg1"/>
                </a:solidFill>
                <a:latin typeface="Times New Roman" panose="02020603050405020304" pitchFamily="18" charset="0"/>
                <a:cs typeface="Times New Roman" panose="02020603050405020304" pitchFamily="18" charset="0"/>
              </a:rPr>
              <a:t>hiện</a:t>
            </a:r>
            <a:r>
              <a:rPr lang="en-US" sz="4400" b="1" dirty="0">
                <a:solidFill>
                  <a:schemeClr val="bg1"/>
                </a:solidFill>
                <a:latin typeface="Times New Roman" panose="02020603050405020304" pitchFamily="18" charset="0"/>
                <a:cs typeface="Times New Roman" panose="02020603050405020304" pitchFamily="18" charset="0"/>
              </a:rPr>
              <a:t> </a:t>
            </a:r>
            <a:r>
              <a:rPr lang="en-US" sz="4400" b="1" dirty="0" err="1">
                <a:solidFill>
                  <a:schemeClr val="bg1"/>
                </a:solidFill>
                <a:latin typeface="Times New Roman" panose="02020603050405020304" pitchFamily="18" charset="0"/>
                <a:cs typeface="Times New Roman" panose="02020603050405020304" pitchFamily="18" charset="0"/>
              </a:rPr>
              <a:t>rối</a:t>
            </a:r>
            <a:r>
              <a:rPr lang="en-US" sz="4400" b="1" dirty="0">
                <a:solidFill>
                  <a:schemeClr val="bg1"/>
                </a:solidFill>
                <a:latin typeface="Times New Roman" panose="02020603050405020304" pitchFamily="18" charset="0"/>
                <a:cs typeface="Times New Roman" panose="02020603050405020304" pitchFamily="18" charset="0"/>
              </a:rPr>
              <a:t> </a:t>
            </a:r>
            <a:r>
              <a:rPr lang="en-US" sz="4400" b="1" dirty="0" err="1">
                <a:solidFill>
                  <a:schemeClr val="bg1"/>
                </a:solidFill>
                <a:latin typeface="Times New Roman" panose="02020603050405020304" pitchFamily="18" charset="0"/>
                <a:cs typeface="Times New Roman" panose="02020603050405020304" pitchFamily="18" charset="0"/>
              </a:rPr>
              <a:t>loạn</a:t>
            </a:r>
            <a:r>
              <a:rPr lang="en-US" sz="4400" b="1" dirty="0">
                <a:solidFill>
                  <a:schemeClr val="bg1"/>
                </a:solidFill>
                <a:latin typeface="Times New Roman" panose="02020603050405020304" pitchFamily="18" charset="0"/>
                <a:cs typeface="Times New Roman" panose="02020603050405020304" pitchFamily="18" charset="0"/>
              </a:rPr>
              <a:t> </a:t>
            </a:r>
            <a:r>
              <a:rPr lang="en-US" sz="4400" b="1" dirty="0" err="1">
                <a:solidFill>
                  <a:schemeClr val="bg1"/>
                </a:solidFill>
                <a:latin typeface="Times New Roman" panose="02020603050405020304" pitchFamily="18" charset="0"/>
                <a:cs typeface="Times New Roman" panose="02020603050405020304" pitchFamily="18" charset="0"/>
              </a:rPr>
              <a:t>nhịp</a:t>
            </a:r>
            <a:r>
              <a:rPr lang="en-US" sz="4400" b="1" dirty="0">
                <a:solidFill>
                  <a:schemeClr val="bg1"/>
                </a:solidFill>
                <a:latin typeface="Times New Roman" panose="02020603050405020304" pitchFamily="18" charset="0"/>
                <a:cs typeface="Times New Roman" panose="02020603050405020304" pitchFamily="18" charset="0"/>
              </a:rPr>
              <a:t> </a:t>
            </a:r>
            <a:r>
              <a:rPr lang="en-US" sz="4400" b="1" dirty="0" err="1">
                <a:solidFill>
                  <a:schemeClr val="bg1"/>
                </a:solidFill>
                <a:latin typeface="Times New Roman" panose="02020603050405020304" pitchFamily="18" charset="0"/>
                <a:cs typeface="Times New Roman" panose="02020603050405020304" pitchFamily="18" charset="0"/>
              </a:rPr>
              <a:t>tim</a:t>
            </a:r>
            <a:r>
              <a:rPr lang="en-US" sz="4400" b="1" dirty="0">
                <a:solidFill>
                  <a:schemeClr val="bg1"/>
                </a:solidFill>
                <a:latin typeface="Times New Roman" panose="02020603050405020304" pitchFamily="18" charset="0"/>
                <a:cs typeface="Times New Roman" panose="02020603050405020304" pitchFamily="18" charset="0"/>
              </a:rPr>
              <a:t> </a:t>
            </a:r>
            <a:r>
              <a:rPr lang="en-US" sz="4400" b="1" dirty="0" err="1">
                <a:solidFill>
                  <a:schemeClr val="bg1"/>
                </a:solidFill>
                <a:latin typeface="Times New Roman" panose="02020603050405020304" pitchFamily="18" charset="0"/>
                <a:cs typeface="Times New Roman" panose="02020603050405020304" pitchFamily="18" charset="0"/>
              </a:rPr>
              <a:t>sử</a:t>
            </a:r>
            <a:r>
              <a:rPr lang="en-US" sz="4400" b="1" dirty="0">
                <a:solidFill>
                  <a:schemeClr val="bg1"/>
                </a:solidFill>
                <a:latin typeface="Times New Roman" panose="02020603050405020304" pitchFamily="18" charset="0"/>
                <a:cs typeface="Times New Roman" panose="02020603050405020304" pitchFamily="18" charset="0"/>
              </a:rPr>
              <a:t> </a:t>
            </a:r>
            <a:r>
              <a:rPr lang="en-US" sz="4400" b="1" dirty="0" err="1">
                <a:solidFill>
                  <a:schemeClr val="bg1"/>
                </a:solidFill>
                <a:latin typeface="Times New Roman" panose="02020603050405020304" pitchFamily="18" charset="0"/>
                <a:cs typeface="Times New Roman" panose="02020603050405020304" pitchFamily="18" charset="0"/>
              </a:rPr>
              <a:t>dụng</a:t>
            </a:r>
            <a:r>
              <a:rPr lang="en-US" sz="4400" b="1" dirty="0">
                <a:solidFill>
                  <a:schemeClr val="bg1"/>
                </a:solidFill>
                <a:latin typeface="Times New Roman" panose="02020603050405020304" pitchFamily="18" charset="0"/>
                <a:cs typeface="Times New Roman" panose="02020603050405020304" pitchFamily="18" charset="0"/>
              </a:rPr>
              <a:t> </a:t>
            </a:r>
            <a:r>
              <a:rPr lang="en-US" sz="4400" b="1" dirty="0" err="1">
                <a:solidFill>
                  <a:schemeClr val="bg1"/>
                </a:solidFill>
                <a:latin typeface="Times New Roman" panose="02020603050405020304" pitchFamily="18" charset="0"/>
                <a:cs typeface="Times New Roman" panose="02020603050405020304" pitchFamily="18" charset="0"/>
              </a:rPr>
              <a:t>mạng</a:t>
            </a:r>
            <a:r>
              <a:rPr lang="en-US" sz="4400" b="1" dirty="0">
                <a:solidFill>
                  <a:schemeClr val="bg1"/>
                </a:solidFill>
                <a:latin typeface="Times New Roman" panose="02020603050405020304" pitchFamily="18" charset="0"/>
                <a:cs typeface="Times New Roman" panose="02020603050405020304" pitchFamily="18" charset="0"/>
              </a:rPr>
              <a:t> </a:t>
            </a:r>
            <a:r>
              <a:rPr lang="en-US" sz="4400" b="1" dirty="0" err="1">
                <a:solidFill>
                  <a:schemeClr val="bg1"/>
                </a:solidFill>
                <a:latin typeface="Times New Roman" panose="02020603050405020304" pitchFamily="18" charset="0"/>
                <a:cs typeface="Times New Roman" panose="02020603050405020304" pitchFamily="18" charset="0"/>
              </a:rPr>
              <a:t>nơ-ron</a:t>
            </a:r>
            <a:r>
              <a:rPr lang="en-US" sz="4400" b="1" dirty="0">
                <a:solidFill>
                  <a:schemeClr val="bg1"/>
                </a:solidFill>
                <a:latin typeface="Times New Roman" panose="02020603050405020304" pitchFamily="18" charset="0"/>
                <a:cs typeface="Times New Roman" panose="02020603050405020304" pitchFamily="18" charset="0"/>
              </a:rPr>
              <a:t> </a:t>
            </a:r>
            <a:r>
              <a:rPr lang="en-US" sz="4400" b="1" dirty="0" err="1">
                <a:solidFill>
                  <a:schemeClr val="bg1"/>
                </a:solidFill>
                <a:latin typeface="Times New Roman" panose="02020603050405020304" pitchFamily="18" charset="0"/>
                <a:cs typeface="Times New Roman" panose="02020603050405020304" pitchFamily="18" charset="0"/>
              </a:rPr>
              <a:t>học</a:t>
            </a:r>
            <a:r>
              <a:rPr lang="en-US" sz="4400" b="1" dirty="0">
                <a:solidFill>
                  <a:schemeClr val="bg1"/>
                </a:solidFill>
                <a:latin typeface="Times New Roman" panose="02020603050405020304" pitchFamily="18" charset="0"/>
                <a:cs typeface="Times New Roman" panose="02020603050405020304" pitchFamily="18" charset="0"/>
              </a:rPr>
              <a:t> </a:t>
            </a:r>
            <a:r>
              <a:rPr lang="en-US" sz="4400" b="1" dirty="0" err="1">
                <a:solidFill>
                  <a:schemeClr val="bg1"/>
                </a:solidFill>
                <a:latin typeface="Times New Roman" panose="02020603050405020304" pitchFamily="18" charset="0"/>
                <a:cs typeface="Times New Roman" panose="02020603050405020304" pitchFamily="18" charset="0"/>
              </a:rPr>
              <a:t>sâu</a:t>
            </a:r>
            <a:r>
              <a:rPr lang="en-US" sz="4400" b="1" dirty="0">
                <a:solidFill>
                  <a:schemeClr val="bg1"/>
                </a:solidFill>
                <a:latin typeface="Times New Roman" panose="02020603050405020304" pitchFamily="18" charset="0"/>
                <a:cs typeface="Times New Roman" panose="02020603050405020304" pitchFamily="18" charset="0"/>
              </a:rPr>
              <a:t> </a:t>
            </a:r>
            <a:r>
              <a:rPr lang="en-US" sz="4400" b="1" dirty="0" err="1">
                <a:solidFill>
                  <a:schemeClr val="bg1"/>
                </a:solidFill>
                <a:latin typeface="Times New Roman" panose="02020603050405020304" pitchFamily="18" charset="0"/>
                <a:cs typeface="Times New Roman" panose="02020603050405020304" pitchFamily="18" charset="0"/>
              </a:rPr>
              <a:t>với</a:t>
            </a:r>
            <a:r>
              <a:rPr lang="en-US" sz="4400" b="1" dirty="0">
                <a:solidFill>
                  <a:schemeClr val="bg1"/>
                </a:solidFill>
                <a:latin typeface="Times New Roman" panose="02020603050405020304" pitchFamily="18" charset="0"/>
                <a:cs typeface="Times New Roman" panose="02020603050405020304" pitchFamily="18" charset="0"/>
              </a:rPr>
              <a:t> </a:t>
            </a:r>
            <a:r>
              <a:rPr lang="en-US" sz="4400" b="1" dirty="0" err="1">
                <a:solidFill>
                  <a:schemeClr val="bg1"/>
                </a:solidFill>
                <a:latin typeface="Times New Roman" panose="02020603050405020304" pitchFamily="18" charset="0"/>
                <a:cs typeface="Times New Roman" panose="02020603050405020304" pitchFamily="18" charset="0"/>
              </a:rPr>
              <a:t>ngữ</a:t>
            </a:r>
            <a:r>
              <a:rPr lang="en-US" sz="4400" b="1" dirty="0">
                <a:solidFill>
                  <a:schemeClr val="bg1"/>
                </a:solidFill>
                <a:latin typeface="Times New Roman" panose="02020603050405020304" pitchFamily="18" charset="0"/>
                <a:cs typeface="Times New Roman" panose="02020603050405020304" pitchFamily="18" charset="0"/>
              </a:rPr>
              <a:t> </a:t>
            </a:r>
            <a:r>
              <a:rPr lang="en-US" sz="4400" b="1" dirty="0" err="1">
                <a:solidFill>
                  <a:schemeClr val="bg1"/>
                </a:solidFill>
                <a:latin typeface="Times New Roman" panose="02020603050405020304" pitchFamily="18" charset="0"/>
                <a:cs typeface="Times New Roman" panose="02020603050405020304" pitchFamily="18" charset="0"/>
              </a:rPr>
              <a:t>cảnh</a:t>
            </a:r>
            <a:r>
              <a:rPr lang="en-US" sz="4400" b="1" dirty="0">
                <a:solidFill>
                  <a:schemeClr val="bg1"/>
                </a:solidFill>
                <a:latin typeface="Times New Roman" panose="02020603050405020304" pitchFamily="18" charset="0"/>
                <a:cs typeface="Times New Roman" panose="02020603050405020304" pitchFamily="18" charset="0"/>
              </a:rPr>
              <a:t> </a:t>
            </a:r>
            <a:r>
              <a:rPr lang="en-US" sz="4400" b="1" dirty="0" err="1">
                <a:solidFill>
                  <a:schemeClr val="bg1"/>
                </a:solidFill>
                <a:latin typeface="Times New Roman" panose="02020603050405020304" pitchFamily="18" charset="0"/>
                <a:cs typeface="Times New Roman" panose="02020603050405020304" pitchFamily="18" charset="0"/>
              </a:rPr>
              <a:t>từ</a:t>
            </a:r>
            <a:r>
              <a:rPr lang="en-US" sz="4400" b="1" dirty="0">
                <a:solidFill>
                  <a:schemeClr val="bg1"/>
                </a:solidFill>
                <a:latin typeface="Times New Roman" panose="02020603050405020304" pitchFamily="18" charset="0"/>
                <a:cs typeface="Times New Roman" panose="02020603050405020304" pitchFamily="18" charset="0"/>
              </a:rPr>
              <a:t> </a:t>
            </a:r>
            <a:r>
              <a:rPr lang="en-US" sz="4400" b="1" dirty="0" err="1">
                <a:solidFill>
                  <a:schemeClr val="bg1"/>
                </a:solidFill>
                <a:latin typeface="Times New Roman" panose="02020603050405020304" pitchFamily="18" charset="0"/>
                <a:cs typeface="Times New Roman" panose="02020603050405020304" pitchFamily="18" charset="0"/>
              </a:rPr>
              <a:t>tín</a:t>
            </a:r>
            <a:r>
              <a:rPr lang="en-US" sz="4400" b="1" dirty="0">
                <a:solidFill>
                  <a:schemeClr val="bg1"/>
                </a:solidFill>
                <a:latin typeface="Times New Roman" panose="02020603050405020304" pitchFamily="18" charset="0"/>
                <a:cs typeface="Times New Roman" panose="02020603050405020304" pitchFamily="18" charset="0"/>
              </a:rPr>
              <a:t> </a:t>
            </a:r>
            <a:r>
              <a:rPr lang="en-US" sz="4400" b="1" dirty="0" err="1">
                <a:solidFill>
                  <a:schemeClr val="bg1"/>
                </a:solidFill>
                <a:latin typeface="Times New Roman" panose="02020603050405020304" pitchFamily="18" charset="0"/>
                <a:cs typeface="Times New Roman" panose="02020603050405020304" pitchFamily="18" charset="0"/>
              </a:rPr>
              <a:t>hiệu</a:t>
            </a:r>
            <a:r>
              <a:rPr lang="en-US" sz="4400" b="1" dirty="0">
                <a:solidFill>
                  <a:schemeClr val="bg1"/>
                </a:solidFill>
                <a:latin typeface="Times New Roman" panose="02020603050405020304" pitchFamily="18" charset="0"/>
                <a:cs typeface="Times New Roman" panose="02020603050405020304" pitchFamily="18" charset="0"/>
              </a:rPr>
              <a:t> </a:t>
            </a:r>
            <a:r>
              <a:rPr lang="en-US" sz="4400" b="1" dirty="0" err="1">
                <a:solidFill>
                  <a:schemeClr val="bg1"/>
                </a:solidFill>
                <a:latin typeface="Times New Roman" panose="02020603050405020304" pitchFamily="18" charset="0"/>
                <a:cs typeface="Times New Roman" panose="02020603050405020304" pitchFamily="18" charset="0"/>
              </a:rPr>
              <a:t>điện</a:t>
            </a:r>
            <a:r>
              <a:rPr lang="en-US" sz="4400" b="1" dirty="0">
                <a:solidFill>
                  <a:schemeClr val="bg1"/>
                </a:solidFill>
                <a:latin typeface="Times New Roman" panose="02020603050405020304" pitchFamily="18" charset="0"/>
                <a:cs typeface="Times New Roman" panose="02020603050405020304" pitchFamily="18" charset="0"/>
              </a:rPr>
              <a:t> </a:t>
            </a:r>
            <a:r>
              <a:rPr lang="en-US" sz="4400" b="1" dirty="0" err="1">
                <a:solidFill>
                  <a:schemeClr val="bg1"/>
                </a:solidFill>
                <a:latin typeface="Times New Roman" panose="02020603050405020304" pitchFamily="18" charset="0"/>
                <a:cs typeface="Times New Roman" panose="02020603050405020304" pitchFamily="18" charset="0"/>
              </a:rPr>
              <a:t>tâm</a:t>
            </a:r>
            <a:r>
              <a:rPr lang="en-US" sz="4400" b="1" dirty="0">
                <a:solidFill>
                  <a:schemeClr val="bg1"/>
                </a:solidFill>
                <a:latin typeface="Times New Roman" panose="02020603050405020304" pitchFamily="18" charset="0"/>
                <a:cs typeface="Times New Roman" panose="02020603050405020304" pitchFamily="18" charset="0"/>
              </a:rPr>
              <a:t> </a:t>
            </a:r>
            <a:r>
              <a:rPr lang="en-US" sz="4400" b="1" dirty="0" err="1">
                <a:solidFill>
                  <a:schemeClr val="bg1"/>
                </a:solidFill>
                <a:latin typeface="Times New Roman" panose="02020603050405020304" pitchFamily="18" charset="0"/>
                <a:cs typeface="Times New Roman" panose="02020603050405020304" pitchFamily="18" charset="0"/>
              </a:rPr>
              <a:t>đồ</a:t>
            </a:r>
            <a:r>
              <a:rPr lang="en-US" sz="4400" b="1" dirty="0">
                <a:solidFill>
                  <a:schemeClr val="bg1"/>
                </a:solidFill>
                <a:latin typeface="Times New Roman" panose="02020603050405020304" pitchFamily="18" charset="0"/>
                <a:cs typeface="Times New Roman" panose="02020603050405020304" pitchFamily="18" charset="0"/>
              </a:rPr>
              <a:t> (ECG)</a:t>
            </a:r>
            <a:r>
              <a:rPr lang="en-US" sz="4400" dirty="0">
                <a:solidFill>
                  <a:schemeClr val="bg1"/>
                </a:solidFill>
                <a:latin typeface="Times New Roman" panose="02020603050405020304" pitchFamily="18" charset="0"/>
                <a:cs typeface="Times New Roman" panose="02020603050405020304" pitchFamily="18" charset="0"/>
              </a:rPr>
              <a:t> </a:t>
            </a:r>
          </a:p>
        </p:txBody>
      </p:sp>
      <p:sp>
        <p:nvSpPr>
          <p:cNvPr id="3" name="Subtitle 2">
            <a:extLst>
              <a:ext uri="{FF2B5EF4-FFF2-40B4-BE49-F238E27FC236}">
                <a16:creationId xmlns:a16="http://schemas.microsoft.com/office/drawing/2014/main" id="{757DE010-F0D1-FE2B-CA78-22C6E88838EB}"/>
              </a:ext>
            </a:extLst>
          </p:cNvPr>
          <p:cNvSpPr>
            <a:spLocks noGrp="1"/>
          </p:cNvSpPr>
          <p:nvPr>
            <p:ph type="subTitle" idx="1"/>
          </p:nvPr>
        </p:nvSpPr>
        <p:spPr>
          <a:xfrm>
            <a:off x="1971700" y="4005022"/>
            <a:ext cx="9319825" cy="1409660"/>
          </a:xfrm>
        </p:spPr>
        <p:txBody>
          <a:bodyPr>
            <a:normAutofit/>
          </a:bodyPr>
          <a:lstStyle/>
          <a:p>
            <a:pPr algn="r"/>
            <a:r>
              <a:rPr lang="vi-VN" dirty="0">
                <a:solidFill>
                  <a:schemeClr val="bg1"/>
                </a:solidFill>
                <a:latin typeface="Times New Roman" panose="02020603050405020304" pitchFamily="18" charset="0"/>
                <a:cs typeface="Times New Roman" panose="02020603050405020304" pitchFamily="18" charset="0"/>
              </a:rPr>
              <a:t>GVHD: TS. Trần vũ hoàng </a:t>
            </a:r>
            <a:br>
              <a:rPr lang="vi-VN" dirty="0">
                <a:solidFill>
                  <a:schemeClr val="bg1"/>
                </a:solidFill>
                <a:latin typeface="Times New Roman" panose="02020603050405020304" pitchFamily="18" charset="0"/>
                <a:cs typeface="Times New Roman" panose="02020603050405020304" pitchFamily="18" charset="0"/>
              </a:rPr>
            </a:br>
            <a:r>
              <a:rPr lang="vi-VN" dirty="0">
                <a:solidFill>
                  <a:schemeClr val="bg1"/>
                </a:solidFill>
                <a:latin typeface="Times New Roman" panose="02020603050405020304" pitchFamily="18" charset="0"/>
                <a:cs typeface="Times New Roman" panose="02020603050405020304" pitchFamily="18" charset="0"/>
              </a:rPr>
              <a:t>Học viên: Phạm Thành Trung </a:t>
            </a:r>
            <a:br>
              <a:rPr lang="vi-VN" dirty="0">
                <a:solidFill>
                  <a:schemeClr val="bg1"/>
                </a:solidFill>
                <a:latin typeface="Times New Roman" panose="02020603050405020304" pitchFamily="18" charset="0"/>
                <a:cs typeface="Times New Roman" panose="02020603050405020304" pitchFamily="18" charset="0"/>
              </a:rPr>
            </a:br>
            <a:r>
              <a:rPr lang="vi-VN" dirty="0">
                <a:solidFill>
                  <a:schemeClr val="bg1"/>
                </a:solidFill>
                <a:latin typeface="Times New Roman" panose="02020603050405020304" pitchFamily="18" charset="0"/>
                <a:cs typeface="Times New Roman" panose="02020603050405020304" pitchFamily="18" charset="0"/>
              </a:rPr>
              <a:t>MSHV: 2530712</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5" name="Subtitle 2">
            <a:extLst>
              <a:ext uri="{FF2B5EF4-FFF2-40B4-BE49-F238E27FC236}">
                <a16:creationId xmlns:a16="http://schemas.microsoft.com/office/drawing/2014/main" id="{B3257C98-BB58-EA45-C4FF-484303F03135}"/>
              </a:ext>
            </a:extLst>
          </p:cNvPr>
          <p:cNvSpPr txBox="1">
            <a:spLocks/>
          </p:cNvSpPr>
          <p:nvPr/>
        </p:nvSpPr>
        <p:spPr>
          <a:xfrm>
            <a:off x="4867570" y="6048405"/>
            <a:ext cx="2582366" cy="536447"/>
          </a:xfrm>
          <a:prstGeom prst="rect">
            <a:avLst/>
          </a:prstGeom>
          <a:noFill/>
          <a:ln>
            <a:noFill/>
          </a:ln>
        </p:spPr>
        <p:txBody>
          <a:bodyPr spcFirstLastPara="1" wrap="square" lIns="91425" tIns="45700" rIns="91425" bIns="45700" anchor="t" anchorCtr="0">
            <a:normAutofit fontScale="92500"/>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r>
              <a:rPr lang="vi-VN" sz="1600" dirty="0">
                <a:solidFill>
                  <a:schemeClr val="bg1"/>
                </a:solidFill>
                <a:latin typeface="Times New Roman" panose="02020603050405020304" pitchFamily="18" charset="0"/>
                <a:cs typeface="Times New Roman" panose="02020603050405020304" pitchFamily="18" charset="0"/>
              </a:rPr>
              <a:t>TP. HỒ CHÍ MINH – 10/2025</a:t>
            </a:r>
            <a:endParaRPr lang="en-US" sz="16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2607A-2D5E-1B99-871F-E43270B95151}"/>
              </a:ext>
            </a:extLst>
          </p:cNvPr>
          <p:cNvSpPr>
            <a:spLocks noGrp="1"/>
          </p:cNvSpPr>
          <p:nvPr>
            <p:ph type="title"/>
          </p:nvPr>
        </p:nvSpPr>
        <p:spPr>
          <a:xfrm>
            <a:off x="465338" y="187574"/>
            <a:ext cx="10515600" cy="474066"/>
          </a:xfrm>
        </p:spPr>
        <p:txBody>
          <a:bodyPr>
            <a:normAutofit fontScale="90000"/>
          </a:bodyPr>
          <a:lstStyle/>
          <a:p>
            <a:r>
              <a:rPr lang="vi-VN" b="1" dirty="0">
                <a:latin typeface="+mj-lt"/>
              </a:rPr>
              <a:t>Tập dữ liệu dự kiến sẽ dùng </a:t>
            </a:r>
            <a:endParaRPr lang="en-US" b="1" dirty="0">
              <a:latin typeface="+mj-lt"/>
            </a:endParaRPr>
          </a:p>
        </p:txBody>
      </p:sp>
      <p:sp>
        <p:nvSpPr>
          <p:cNvPr id="7" name="Rectangle 2">
            <a:extLst>
              <a:ext uri="{FF2B5EF4-FFF2-40B4-BE49-F238E27FC236}">
                <a16:creationId xmlns:a16="http://schemas.microsoft.com/office/drawing/2014/main" id="{B82FE600-2160-5D06-6F75-61D2D57C17AF}"/>
              </a:ext>
            </a:extLst>
          </p:cNvPr>
          <p:cNvSpPr>
            <a:spLocks noGrp="1" noChangeArrowheads="1"/>
          </p:cNvSpPr>
          <p:nvPr>
            <p:ph idx="1"/>
          </p:nvPr>
        </p:nvSpPr>
        <p:spPr bwMode="auto">
          <a:xfrm>
            <a:off x="465339" y="1032101"/>
            <a:ext cx="11261324"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a:rPr>
              <a:t>Thông tin </a:t>
            </a:r>
            <a:r>
              <a:rPr kumimoji="0" lang="en-US" altLang="en-US" sz="2000" b="1" i="0" u="none" strike="noStrike" cap="none" normalizeH="0" baseline="0" dirty="0" err="1">
                <a:ln>
                  <a:noFill/>
                </a:ln>
                <a:solidFill>
                  <a:schemeClr val="tx1"/>
                </a:solidFill>
                <a:effectLst/>
                <a:latin typeface="Times  New Roman"/>
              </a:rPr>
              <a:t>tổng</a:t>
            </a:r>
            <a:r>
              <a:rPr kumimoji="0" lang="en-US" altLang="en-US" sz="2000" b="1" i="0" u="none" strike="noStrike" cap="none" normalizeH="0" baseline="0" dirty="0">
                <a:ln>
                  <a:noFill/>
                </a:ln>
                <a:solidFill>
                  <a:schemeClr val="tx1"/>
                </a:solidFill>
                <a:effectLst/>
                <a:latin typeface="Times  New Roman"/>
              </a:rPr>
              <a:t> </a:t>
            </a:r>
            <a:r>
              <a:rPr kumimoji="0" lang="en-US" altLang="en-US" sz="2000" b="1" i="0" u="none" strike="noStrike" cap="none" normalizeH="0" baseline="0" dirty="0" err="1">
                <a:ln>
                  <a:noFill/>
                </a:ln>
                <a:solidFill>
                  <a:schemeClr val="tx1"/>
                </a:solidFill>
                <a:effectLst/>
                <a:latin typeface="Times  New Roman"/>
              </a:rPr>
              <a:t>quan</a:t>
            </a:r>
            <a:r>
              <a:rPr kumimoji="0" lang="en-US" altLang="en-US" sz="2000" b="1" i="0" u="none" strike="noStrike" cap="none" normalizeH="0" baseline="0" dirty="0">
                <a:ln>
                  <a:noFill/>
                </a:ln>
                <a:solidFill>
                  <a:schemeClr val="tx1"/>
                </a:solidFill>
                <a:effectLst/>
                <a:latin typeface="Times  New Roman"/>
              </a:rPr>
              <a:t> </a:t>
            </a:r>
            <a:r>
              <a:rPr kumimoji="0" lang="en-US" altLang="en-US" sz="2000" b="1" i="0" u="none" strike="noStrike" cap="none" normalizeH="0" baseline="0" dirty="0" err="1">
                <a:ln>
                  <a:noFill/>
                </a:ln>
                <a:solidFill>
                  <a:schemeClr val="tx1"/>
                </a:solidFill>
                <a:effectLst/>
                <a:latin typeface="Times  New Roman"/>
              </a:rPr>
              <a:t>về</a:t>
            </a:r>
            <a:r>
              <a:rPr kumimoji="0" lang="en-US" altLang="en-US" sz="2000" b="1" i="0" u="none" strike="noStrike" cap="none" normalizeH="0" baseline="0" dirty="0">
                <a:ln>
                  <a:noFill/>
                </a:ln>
                <a:solidFill>
                  <a:schemeClr val="tx1"/>
                </a:solidFill>
                <a:effectLst/>
                <a:latin typeface="Times  New Roman"/>
              </a:rPr>
              <a:t> MIT-BIH Arrhythmia Dataset</a:t>
            </a:r>
          </a:p>
          <a:p>
            <a:pPr eaLnBrk="0" fontAlgn="base" hangingPunct="0">
              <a:lnSpc>
                <a:spcPct val="150000"/>
              </a:lnSpc>
              <a:spcBef>
                <a:spcPct val="0"/>
              </a:spcBef>
              <a:spcAft>
                <a:spcPct val="0"/>
              </a:spcAft>
            </a:pPr>
            <a:r>
              <a:rPr kumimoji="0" lang="en-US" altLang="en-US" sz="2000" b="0" i="0" u="none" strike="noStrike" cap="none" normalizeH="0" baseline="0" dirty="0">
                <a:ln>
                  <a:noFill/>
                </a:ln>
                <a:solidFill>
                  <a:schemeClr val="tx1"/>
                </a:solidFill>
                <a:effectLst/>
                <a:latin typeface="Times  New Roman"/>
              </a:rPr>
              <a:t>48 </a:t>
            </a:r>
            <a:r>
              <a:rPr kumimoji="0" lang="en-US" altLang="en-US" sz="2000" b="0" i="0" u="none" strike="noStrike" cap="none" normalizeH="0" baseline="0" dirty="0" err="1">
                <a:ln>
                  <a:noFill/>
                </a:ln>
                <a:solidFill>
                  <a:schemeClr val="tx1"/>
                </a:solidFill>
                <a:effectLst/>
                <a:latin typeface="Times  New Roman"/>
              </a:rPr>
              <a:t>bản</a:t>
            </a:r>
            <a:r>
              <a:rPr kumimoji="0" lang="en-US" altLang="en-US" sz="2000" b="0" i="0" u="none" strike="noStrike" cap="none" normalizeH="0" baseline="0" dirty="0">
                <a:ln>
                  <a:noFill/>
                </a:ln>
                <a:solidFill>
                  <a:schemeClr val="tx1"/>
                </a:solidFill>
                <a:effectLst/>
                <a:latin typeface="Times  New Roman"/>
              </a:rPr>
              <a:t> </a:t>
            </a:r>
            <a:r>
              <a:rPr kumimoji="0" lang="en-US" altLang="en-US" sz="2000" b="0" i="0" u="none" strike="noStrike" cap="none" normalizeH="0" baseline="0" dirty="0" err="1">
                <a:ln>
                  <a:noFill/>
                </a:ln>
                <a:solidFill>
                  <a:schemeClr val="tx1"/>
                </a:solidFill>
                <a:effectLst/>
                <a:latin typeface="Times  New Roman"/>
              </a:rPr>
              <a:t>ghi</a:t>
            </a:r>
            <a:r>
              <a:rPr kumimoji="0" lang="en-US" altLang="en-US" sz="2000" b="0" i="0" u="none" strike="noStrike" cap="none" normalizeH="0" baseline="0" dirty="0">
                <a:ln>
                  <a:noFill/>
                </a:ln>
                <a:solidFill>
                  <a:schemeClr val="tx1"/>
                </a:solidFill>
                <a:effectLst/>
                <a:latin typeface="Times  New Roman"/>
              </a:rPr>
              <a:t> ECG</a:t>
            </a:r>
            <a:r>
              <a:rPr kumimoji="0" lang="vi-VN" altLang="en-US" sz="2000" b="0" i="0" u="none" strike="noStrike" cap="none" normalizeH="0" baseline="0" dirty="0">
                <a:ln>
                  <a:noFill/>
                </a:ln>
                <a:solidFill>
                  <a:schemeClr val="tx1"/>
                </a:solidFill>
                <a:effectLst/>
                <a:latin typeface="Times  New Roman"/>
              </a:rPr>
              <a:t>: </a:t>
            </a:r>
            <a:r>
              <a:rPr kumimoji="0" lang="en-US" altLang="en-US" sz="2000" b="0" i="0" u="none" strike="noStrike" cap="none" normalizeH="0" baseline="0" dirty="0" err="1">
                <a:ln>
                  <a:noFill/>
                </a:ln>
                <a:solidFill>
                  <a:schemeClr val="tx1"/>
                </a:solidFill>
                <a:effectLst/>
                <a:latin typeface="Times  New Roman"/>
              </a:rPr>
              <a:t>Gồm</a:t>
            </a:r>
            <a:r>
              <a:rPr kumimoji="0" lang="en-US" altLang="en-US" sz="2000" b="0" i="0" u="none" strike="noStrike" cap="none" normalizeH="0" baseline="0" dirty="0">
                <a:ln>
                  <a:noFill/>
                </a:ln>
                <a:solidFill>
                  <a:schemeClr val="tx1"/>
                </a:solidFill>
                <a:effectLst/>
                <a:latin typeface="Times  New Roman"/>
              </a:rPr>
              <a:t> </a:t>
            </a:r>
            <a:r>
              <a:rPr kumimoji="0" lang="en-US" altLang="en-US" sz="2000" b="1" i="0" u="none" strike="noStrike" cap="none" normalizeH="0" baseline="0" dirty="0">
                <a:ln>
                  <a:noFill/>
                </a:ln>
                <a:solidFill>
                  <a:schemeClr val="tx1"/>
                </a:solidFill>
                <a:effectLst/>
                <a:latin typeface="Times  New Roman"/>
              </a:rPr>
              <a:t>2 </a:t>
            </a:r>
            <a:r>
              <a:rPr kumimoji="0" lang="en-US" altLang="en-US" sz="2000" b="1" i="0" u="none" strike="noStrike" cap="none" normalizeH="0" baseline="0" dirty="0" err="1">
                <a:ln>
                  <a:noFill/>
                </a:ln>
                <a:solidFill>
                  <a:schemeClr val="tx1"/>
                </a:solidFill>
                <a:effectLst/>
                <a:latin typeface="Times  New Roman"/>
              </a:rPr>
              <a:t>kênh</a:t>
            </a:r>
            <a:r>
              <a:rPr kumimoji="0" lang="en-US" altLang="en-US" sz="2000" b="1" i="0" u="none" strike="noStrike" cap="none" normalizeH="0" baseline="0" dirty="0">
                <a:ln>
                  <a:noFill/>
                </a:ln>
                <a:solidFill>
                  <a:schemeClr val="tx1"/>
                </a:solidFill>
                <a:effectLst/>
                <a:latin typeface="Times  New Roman"/>
              </a:rPr>
              <a:t> ECG</a:t>
            </a:r>
            <a:r>
              <a:rPr kumimoji="0" lang="en-US" altLang="en-US" sz="2000" b="0" i="0" u="none" strike="noStrike" cap="none" normalizeH="0" baseline="0" dirty="0">
                <a:ln>
                  <a:noFill/>
                </a:ln>
                <a:solidFill>
                  <a:schemeClr val="tx1"/>
                </a:solidFill>
                <a:effectLst/>
                <a:latin typeface="Times  New Roman"/>
              </a:rPr>
              <a:t>, </a:t>
            </a:r>
            <a:r>
              <a:rPr kumimoji="0" lang="en-US" altLang="en-US" sz="2000" b="0" i="0" u="none" strike="noStrike" cap="none" normalizeH="0" baseline="0" dirty="0" err="1">
                <a:ln>
                  <a:noFill/>
                </a:ln>
                <a:solidFill>
                  <a:schemeClr val="tx1"/>
                </a:solidFill>
                <a:effectLst/>
                <a:latin typeface="Times  New Roman"/>
              </a:rPr>
              <a:t>tần</a:t>
            </a:r>
            <a:r>
              <a:rPr kumimoji="0" lang="en-US" altLang="en-US" sz="2000" b="0" i="0" u="none" strike="noStrike" cap="none" normalizeH="0" baseline="0" dirty="0">
                <a:ln>
                  <a:noFill/>
                </a:ln>
                <a:solidFill>
                  <a:schemeClr val="tx1"/>
                </a:solidFill>
                <a:effectLst/>
                <a:latin typeface="Times  New Roman"/>
              </a:rPr>
              <a:t> </a:t>
            </a:r>
            <a:r>
              <a:rPr kumimoji="0" lang="en-US" altLang="en-US" sz="2000" b="0" i="0" u="none" strike="noStrike" cap="none" normalizeH="0" baseline="0" dirty="0" err="1">
                <a:ln>
                  <a:noFill/>
                </a:ln>
                <a:solidFill>
                  <a:schemeClr val="tx1"/>
                </a:solidFill>
                <a:effectLst/>
                <a:latin typeface="Times  New Roman"/>
              </a:rPr>
              <a:t>số</a:t>
            </a:r>
            <a:r>
              <a:rPr kumimoji="0" lang="en-US" altLang="en-US" sz="2000" b="0" i="0" u="none" strike="noStrike" cap="none" normalizeH="0" baseline="0" dirty="0">
                <a:ln>
                  <a:noFill/>
                </a:ln>
                <a:solidFill>
                  <a:schemeClr val="tx1"/>
                </a:solidFill>
                <a:effectLst/>
                <a:latin typeface="Times  New Roman"/>
              </a:rPr>
              <a:t> </a:t>
            </a:r>
            <a:r>
              <a:rPr kumimoji="0" lang="en-US" altLang="en-US" sz="2000" b="0" i="0" u="none" strike="noStrike" cap="none" normalizeH="0" baseline="0" dirty="0" err="1">
                <a:ln>
                  <a:noFill/>
                </a:ln>
                <a:solidFill>
                  <a:schemeClr val="tx1"/>
                </a:solidFill>
                <a:effectLst/>
                <a:latin typeface="Times  New Roman"/>
              </a:rPr>
              <a:t>mẫu</a:t>
            </a:r>
            <a:r>
              <a:rPr kumimoji="0" lang="en-US" altLang="en-US" sz="2000" b="0" i="0" u="none" strike="noStrike" cap="none" normalizeH="0" baseline="0" dirty="0">
                <a:ln>
                  <a:noFill/>
                </a:ln>
                <a:solidFill>
                  <a:schemeClr val="tx1"/>
                </a:solidFill>
                <a:effectLst/>
                <a:latin typeface="Times  New Roman"/>
              </a:rPr>
              <a:t> </a:t>
            </a:r>
            <a:r>
              <a:rPr kumimoji="0" lang="en-US" altLang="en-US" sz="2000" b="1" i="0" u="none" strike="noStrike" cap="none" normalizeH="0" baseline="0" dirty="0">
                <a:ln>
                  <a:noFill/>
                </a:ln>
                <a:solidFill>
                  <a:schemeClr val="tx1"/>
                </a:solidFill>
                <a:effectLst/>
                <a:latin typeface="Times  New Roman"/>
              </a:rPr>
              <a:t>360 </a:t>
            </a:r>
            <a:r>
              <a:rPr kumimoji="0" lang="vi-VN" altLang="en-US" sz="2000" b="1" i="0" u="none" strike="noStrike" cap="none" normalizeH="0" baseline="0" dirty="0" err="1">
                <a:ln>
                  <a:noFill/>
                </a:ln>
                <a:solidFill>
                  <a:schemeClr val="tx1"/>
                </a:solidFill>
                <a:effectLst/>
                <a:latin typeface="Times  New Roman"/>
              </a:rPr>
              <a:t>Hz</a:t>
            </a:r>
            <a:r>
              <a:rPr kumimoji="0" lang="vi-VN" altLang="en-US" sz="2000" b="1" i="0" u="none" strike="noStrike" cap="none" normalizeH="0" baseline="0" dirty="0">
                <a:ln>
                  <a:noFill/>
                </a:ln>
                <a:solidFill>
                  <a:schemeClr val="tx1"/>
                </a:solidFill>
                <a:effectLst/>
                <a:latin typeface="Times  New Roman"/>
              </a:rPr>
              <a:t>, </a:t>
            </a:r>
            <a:r>
              <a:rPr lang="vi-VN" sz="2000" dirty="0"/>
              <a:t>Hơn 100,000 nhịp được đánh nhãn</a:t>
            </a:r>
            <a:r>
              <a:rPr kumimoji="0" lang="en-US" altLang="en-US" sz="2000" b="0" i="0" u="none" strike="noStrike" cap="none" normalizeH="0" baseline="0" dirty="0">
                <a:ln>
                  <a:noFill/>
                </a:ln>
                <a:solidFill>
                  <a:schemeClr val="tx1"/>
                </a:solidFill>
                <a:effectLst/>
                <a:latin typeface="Times  New Roman"/>
              </a:rPr>
              <a:t>.</a:t>
            </a:r>
            <a:endParaRPr kumimoji="0" lang="vi-VN" altLang="en-US" sz="2000" b="0" i="0" u="none" strike="noStrike" cap="none" normalizeH="0" baseline="0" dirty="0">
              <a:ln>
                <a:noFill/>
              </a:ln>
              <a:solidFill>
                <a:schemeClr val="tx1"/>
              </a:solidFill>
              <a:effectLst/>
              <a:latin typeface="Times  New Roman"/>
            </a:endParaRPr>
          </a:p>
          <a:p>
            <a:pPr eaLnBrk="0" fontAlgn="base" hangingPunct="0">
              <a:lnSpc>
                <a:spcPct val="150000"/>
              </a:lnSpc>
              <a:spcBef>
                <a:spcPct val="0"/>
              </a:spcBef>
              <a:spcAft>
                <a:spcPct val="0"/>
              </a:spcAft>
            </a:pPr>
            <a:r>
              <a:rPr kumimoji="0" lang="en-US" altLang="en-US" sz="2000" b="0" i="0" u="none" strike="noStrike" cap="none" normalizeH="0" baseline="0" dirty="0" err="1">
                <a:ln>
                  <a:noFill/>
                </a:ln>
                <a:solidFill>
                  <a:schemeClr val="tx1"/>
                </a:solidFill>
                <a:effectLst/>
                <a:latin typeface="Times  New Roman"/>
              </a:rPr>
              <a:t>Có</a:t>
            </a:r>
            <a:r>
              <a:rPr kumimoji="0" lang="en-US" altLang="en-US" sz="2000" b="0" i="0" u="none" strike="noStrike" cap="none" normalizeH="0" baseline="0" dirty="0">
                <a:ln>
                  <a:noFill/>
                </a:ln>
                <a:solidFill>
                  <a:schemeClr val="tx1"/>
                </a:solidFill>
                <a:effectLst/>
                <a:latin typeface="Times  New Roman"/>
              </a:rPr>
              <a:t> </a:t>
            </a:r>
            <a:r>
              <a:rPr kumimoji="0" lang="en-US" altLang="en-US" sz="2000" b="1" i="0" u="none" strike="noStrike" cap="none" normalizeH="0" baseline="0" dirty="0">
                <a:ln>
                  <a:noFill/>
                </a:ln>
                <a:solidFill>
                  <a:schemeClr val="tx1"/>
                </a:solidFill>
                <a:effectLst/>
                <a:latin typeface="Times  New Roman"/>
              </a:rPr>
              <a:t>annotated labels</a:t>
            </a:r>
            <a:r>
              <a:rPr kumimoji="0" lang="en-US" altLang="en-US" sz="2000" b="0" i="0" u="none" strike="noStrike" cap="none" normalizeH="0" baseline="0" dirty="0">
                <a:ln>
                  <a:noFill/>
                </a:ln>
                <a:solidFill>
                  <a:schemeClr val="tx1"/>
                </a:solidFill>
                <a:effectLst/>
                <a:latin typeface="Times  New Roman"/>
              </a:rPr>
              <a:t> </a:t>
            </a:r>
            <a:r>
              <a:rPr kumimoji="0" lang="en-US" altLang="en-US" sz="2000" b="0" i="0" u="none" strike="noStrike" cap="none" normalizeH="0" baseline="0" dirty="0" err="1">
                <a:ln>
                  <a:noFill/>
                </a:ln>
                <a:solidFill>
                  <a:schemeClr val="tx1"/>
                </a:solidFill>
                <a:effectLst/>
                <a:latin typeface="Times  New Roman"/>
              </a:rPr>
              <a:t>theo</a:t>
            </a:r>
            <a:r>
              <a:rPr kumimoji="0" lang="en-US" altLang="en-US" sz="2000" b="0" i="0" u="none" strike="noStrike" cap="none" normalizeH="0" baseline="0" dirty="0">
                <a:ln>
                  <a:noFill/>
                </a:ln>
                <a:solidFill>
                  <a:schemeClr val="tx1"/>
                </a:solidFill>
                <a:effectLst/>
                <a:latin typeface="Times  New Roman"/>
              </a:rPr>
              <a:t> </a:t>
            </a:r>
            <a:r>
              <a:rPr kumimoji="0" lang="en-US" altLang="en-US" sz="2000" b="0" i="0" u="none" strike="noStrike" cap="none" normalizeH="0" baseline="0" dirty="0" err="1">
                <a:ln>
                  <a:noFill/>
                </a:ln>
                <a:solidFill>
                  <a:schemeClr val="tx1"/>
                </a:solidFill>
                <a:effectLst/>
                <a:latin typeface="Times  New Roman"/>
              </a:rPr>
              <a:t>nhịp</a:t>
            </a:r>
            <a:r>
              <a:rPr kumimoji="0" lang="en-US" altLang="en-US" sz="2000" b="0" i="0" u="none" strike="noStrike" cap="none" normalizeH="0" baseline="0" dirty="0">
                <a:ln>
                  <a:noFill/>
                </a:ln>
                <a:solidFill>
                  <a:schemeClr val="tx1"/>
                </a:solidFill>
                <a:effectLst/>
                <a:latin typeface="Times  New Roman"/>
              </a:rPr>
              <a:t> </a:t>
            </a:r>
            <a:r>
              <a:rPr kumimoji="0" lang="en-US" altLang="en-US" sz="2000" b="0" i="0" u="none" strike="noStrike" cap="none" normalizeH="0" baseline="0" dirty="0" err="1">
                <a:ln>
                  <a:noFill/>
                </a:ln>
                <a:solidFill>
                  <a:schemeClr val="tx1"/>
                </a:solidFill>
                <a:effectLst/>
                <a:latin typeface="Times  New Roman"/>
              </a:rPr>
              <a:t>tim</a:t>
            </a:r>
            <a:r>
              <a:rPr kumimoji="0" lang="en-US" altLang="en-US" sz="2000" b="0" i="0" u="none" strike="noStrike" cap="none" normalizeH="0" baseline="0" dirty="0">
                <a:ln>
                  <a:noFill/>
                </a:ln>
                <a:solidFill>
                  <a:schemeClr val="tx1"/>
                </a:solidFill>
                <a:effectLst/>
                <a:latin typeface="Times  New Roman"/>
              </a:rPr>
              <a:t> (beat-level), </a:t>
            </a:r>
            <a:r>
              <a:rPr kumimoji="0" lang="en-US" altLang="en-US" sz="2000" b="0" i="0" u="none" strike="noStrike" cap="none" normalizeH="0" baseline="0" dirty="0" err="1">
                <a:ln>
                  <a:noFill/>
                </a:ln>
                <a:solidFill>
                  <a:schemeClr val="tx1"/>
                </a:solidFill>
                <a:effectLst/>
                <a:latin typeface="Times  New Roman"/>
              </a:rPr>
              <a:t>gồm</a:t>
            </a:r>
            <a:r>
              <a:rPr kumimoji="0" lang="en-US" altLang="en-US" sz="2000" b="0" i="0" u="none" strike="noStrike" cap="none" normalizeH="0" baseline="0" dirty="0">
                <a:ln>
                  <a:noFill/>
                </a:ln>
                <a:solidFill>
                  <a:schemeClr val="tx1"/>
                </a:solidFill>
                <a:effectLst/>
                <a:latin typeface="Times  New Roman"/>
              </a:rPr>
              <a:t> </a:t>
            </a:r>
            <a:r>
              <a:rPr kumimoji="0" lang="en-US" altLang="en-US" sz="2000" b="0" i="0" u="none" strike="noStrike" cap="none" normalizeH="0" baseline="0" dirty="0" err="1">
                <a:ln>
                  <a:noFill/>
                </a:ln>
                <a:solidFill>
                  <a:schemeClr val="tx1"/>
                </a:solidFill>
                <a:effectLst/>
                <a:latin typeface="Times  New Roman"/>
              </a:rPr>
              <a:t>các</a:t>
            </a:r>
            <a:r>
              <a:rPr kumimoji="0" lang="en-US" altLang="en-US" sz="2000" b="0" i="0" u="none" strike="noStrike" cap="none" normalizeH="0" baseline="0" dirty="0">
                <a:ln>
                  <a:noFill/>
                </a:ln>
                <a:solidFill>
                  <a:schemeClr val="tx1"/>
                </a:solidFill>
                <a:effectLst/>
                <a:latin typeface="Times  New Roman"/>
              </a:rPr>
              <a:t> </a:t>
            </a:r>
            <a:r>
              <a:rPr kumimoji="0" lang="en-US" altLang="en-US" sz="2000" b="0" i="0" u="none" strike="noStrike" cap="none" normalizeH="0" baseline="0" dirty="0" err="1">
                <a:ln>
                  <a:noFill/>
                </a:ln>
                <a:solidFill>
                  <a:schemeClr val="tx1"/>
                </a:solidFill>
                <a:effectLst/>
                <a:latin typeface="Times  New Roman"/>
              </a:rPr>
              <a:t>loại</a:t>
            </a:r>
            <a:r>
              <a:rPr kumimoji="0" lang="en-US" altLang="en-US" sz="2000" b="0" i="0" u="none" strike="noStrike" cap="none" normalizeH="0" baseline="0" dirty="0">
                <a:ln>
                  <a:noFill/>
                </a:ln>
                <a:solidFill>
                  <a:schemeClr val="tx1"/>
                </a:solidFill>
                <a:effectLst/>
                <a:latin typeface="Times  New Roman"/>
              </a:rPr>
              <a:t> </a:t>
            </a:r>
            <a:r>
              <a:rPr kumimoji="0" lang="en-US" altLang="en-US" sz="2000" b="0" i="0" u="none" strike="noStrike" cap="none" normalizeH="0" baseline="0" dirty="0" err="1">
                <a:ln>
                  <a:noFill/>
                </a:ln>
                <a:solidFill>
                  <a:schemeClr val="tx1"/>
                </a:solidFill>
                <a:effectLst/>
                <a:latin typeface="Times  New Roman"/>
              </a:rPr>
              <a:t>nhịp</a:t>
            </a:r>
            <a:r>
              <a:rPr kumimoji="0" lang="en-US" altLang="en-US" sz="2000" b="0" i="0" u="none" strike="noStrike" cap="none" normalizeH="0" baseline="0" dirty="0">
                <a:ln>
                  <a:noFill/>
                </a:ln>
                <a:solidFill>
                  <a:schemeClr val="tx1"/>
                </a:solidFill>
                <a:effectLst/>
                <a:latin typeface="Times  New Roman"/>
              </a:rPr>
              <a:t> </a:t>
            </a:r>
            <a:r>
              <a:rPr kumimoji="0" lang="en-US" altLang="en-US" sz="2000" b="0" i="0" u="none" strike="noStrike" cap="none" normalizeH="0" baseline="0" dirty="0" err="1">
                <a:ln>
                  <a:noFill/>
                </a:ln>
                <a:solidFill>
                  <a:schemeClr val="tx1"/>
                </a:solidFill>
                <a:effectLst/>
                <a:latin typeface="Times  New Roman"/>
              </a:rPr>
              <a:t>như</a:t>
            </a:r>
            <a:r>
              <a:rPr kumimoji="0" lang="en-US" altLang="en-US" sz="2000" b="0" i="0" u="none" strike="noStrike" cap="none" normalizeH="0" baseline="0" dirty="0">
                <a:ln>
                  <a:noFill/>
                </a:ln>
                <a:solidFill>
                  <a:schemeClr val="tx1"/>
                </a:solidFill>
                <a:effectLst/>
                <a:latin typeface="Times  New Roman"/>
              </a:rPr>
              <a:t>:</a:t>
            </a:r>
            <a:endParaRPr kumimoji="0" lang="vi-VN" altLang="en-US" sz="2000" b="0" i="0" u="none" strike="noStrike" cap="none" normalizeH="0" baseline="0" dirty="0">
              <a:ln>
                <a:noFill/>
              </a:ln>
              <a:solidFill>
                <a:schemeClr val="tx1"/>
              </a:solidFill>
              <a:effectLst/>
              <a:latin typeface="Times  New Roman"/>
            </a:endParaRPr>
          </a:p>
          <a:p>
            <a:pPr eaLnBrk="0" fontAlgn="base" hangingPunct="0">
              <a:lnSpc>
                <a:spcPct val="150000"/>
              </a:lnSpc>
              <a:spcBef>
                <a:spcPct val="0"/>
              </a:spcBef>
              <a:spcAft>
                <a:spcPct val="0"/>
              </a:spcAft>
            </a:pPr>
            <a:endParaRPr lang="vi-VN" altLang="en-US" sz="2000" dirty="0">
              <a:latin typeface="Times  New Roman"/>
            </a:endParaRPr>
          </a:p>
          <a:p>
            <a:pPr eaLnBrk="0" fontAlgn="base" hangingPunct="0">
              <a:lnSpc>
                <a:spcPct val="150000"/>
              </a:lnSpc>
              <a:spcBef>
                <a:spcPct val="0"/>
              </a:spcBef>
              <a:spcAft>
                <a:spcPct val="0"/>
              </a:spcAft>
            </a:pPr>
            <a:endParaRPr kumimoji="0" lang="vi-VN" altLang="en-US" sz="2000" b="0" i="0" u="none" strike="noStrike" cap="none" normalizeH="0" baseline="0" dirty="0">
              <a:ln>
                <a:noFill/>
              </a:ln>
              <a:solidFill>
                <a:schemeClr val="tx1"/>
              </a:solidFill>
              <a:effectLst/>
              <a:latin typeface="Times  New Roman"/>
            </a:endParaRPr>
          </a:p>
          <a:p>
            <a:pPr marL="0" indent="0" eaLnBrk="0" fontAlgn="base" hangingPunct="0">
              <a:lnSpc>
                <a:spcPct val="150000"/>
              </a:lnSpc>
              <a:spcBef>
                <a:spcPct val="0"/>
              </a:spcBef>
              <a:spcAft>
                <a:spcPct val="0"/>
              </a:spcAft>
              <a:buNone/>
            </a:pPr>
            <a:endParaRPr kumimoji="0" lang="vi-VN" altLang="en-US" sz="2000" b="0" i="0" u="none" strike="noStrike" cap="none" normalizeH="0" baseline="0" dirty="0">
              <a:ln>
                <a:noFill/>
              </a:ln>
              <a:solidFill>
                <a:schemeClr val="tx1"/>
              </a:solidFill>
              <a:effectLst/>
              <a:latin typeface="Times  New Roman"/>
            </a:endParaRPr>
          </a:p>
          <a:p>
            <a:pPr eaLnBrk="0" fontAlgn="base" hangingPunct="0">
              <a:lnSpc>
                <a:spcPct val="150000"/>
              </a:lnSpc>
              <a:spcBef>
                <a:spcPct val="0"/>
              </a:spcBef>
              <a:spcAft>
                <a:spcPct val="0"/>
              </a:spcAft>
            </a:pPr>
            <a:endParaRPr kumimoji="0" lang="vi-VN" altLang="en-US" sz="2000" b="0" i="0" u="none" strike="noStrike" cap="none" normalizeH="0" baseline="0" dirty="0">
              <a:ln>
                <a:noFill/>
              </a:ln>
              <a:solidFill>
                <a:schemeClr val="tx1"/>
              </a:solidFill>
              <a:effectLst/>
              <a:latin typeface="Times  New Roman"/>
            </a:endParaRPr>
          </a:p>
          <a:p>
            <a:pPr eaLnBrk="0" fontAlgn="base" hangingPunct="0">
              <a:lnSpc>
                <a:spcPct val="150000"/>
              </a:lnSpc>
              <a:spcBef>
                <a:spcPct val="0"/>
              </a:spcBef>
              <a:spcAft>
                <a:spcPct val="0"/>
              </a:spcAft>
            </a:pPr>
            <a:endParaRPr lang="vi-VN" altLang="en-US" sz="2000" dirty="0">
              <a:latin typeface="Times  New Roman"/>
            </a:endParaRPr>
          </a:p>
          <a:p>
            <a:pPr marL="0" indent="0" eaLnBrk="0" fontAlgn="base" hangingPunct="0">
              <a:lnSpc>
                <a:spcPct val="150000"/>
              </a:lnSpc>
              <a:spcBef>
                <a:spcPct val="0"/>
              </a:spcBef>
              <a:spcAft>
                <a:spcPct val="0"/>
              </a:spcAft>
              <a:buNone/>
            </a:pPr>
            <a:endParaRPr kumimoji="0" lang="vi-VN" altLang="en-US" sz="2000" b="0" i="0" u="none" strike="noStrike" cap="none" normalizeH="0" baseline="0" dirty="0">
              <a:ln>
                <a:noFill/>
              </a:ln>
              <a:solidFill>
                <a:schemeClr val="tx1"/>
              </a:solidFill>
              <a:effectLst/>
              <a:latin typeface="Times  New Roman"/>
            </a:endParaRPr>
          </a:p>
          <a:p>
            <a:pPr eaLnBrk="0" fontAlgn="base" hangingPunct="0">
              <a:lnSpc>
                <a:spcPct val="150000"/>
              </a:lnSpc>
              <a:spcBef>
                <a:spcPct val="0"/>
              </a:spcBef>
              <a:spcAft>
                <a:spcPct val="0"/>
              </a:spcAft>
            </a:pPr>
            <a:r>
              <a:rPr kumimoji="0" lang="en-US" altLang="en-US" sz="2000" b="0" i="0" u="none" strike="noStrike" cap="none" normalizeH="0" baseline="0" dirty="0">
                <a:ln>
                  <a:noFill/>
                </a:ln>
                <a:solidFill>
                  <a:schemeClr val="tx1"/>
                </a:solidFill>
                <a:effectLst/>
                <a:latin typeface="Times  New Roman"/>
              </a:rPr>
              <a:t>Định </a:t>
            </a:r>
            <a:r>
              <a:rPr kumimoji="0" lang="en-US" altLang="en-US" sz="2000" b="0" i="0" u="none" strike="noStrike" cap="none" normalizeH="0" baseline="0" dirty="0" err="1">
                <a:ln>
                  <a:noFill/>
                </a:ln>
                <a:solidFill>
                  <a:schemeClr val="tx1"/>
                </a:solidFill>
                <a:effectLst/>
                <a:latin typeface="Times  New Roman"/>
              </a:rPr>
              <a:t>dạng</a:t>
            </a:r>
            <a:r>
              <a:rPr kumimoji="0" lang="en-US" altLang="en-US" sz="2000" b="0" i="0" u="none" strike="noStrike" cap="none" normalizeH="0" baseline="0" dirty="0">
                <a:ln>
                  <a:noFill/>
                </a:ln>
                <a:solidFill>
                  <a:schemeClr val="tx1"/>
                </a:solidFill>
                <a:effectLst/>
                <a:latin typeface="Times  New Roman"/>
              </a:rPr>
              <a:t>: .</a:t>
            </a:r>
            <a:r>
              <a:rPr kumimoji="0" lang="en-US" altLang="en-US" sz="2000" b="0" i="0" u="none" strike="noStrike" cap="none" normalizeH="0" baseline="0" dirty="0" err="1">
                <a:ln>
                  <a:noFill/>
                </a:ln>
                <a:solidFill>
                  <a:schemeClr val="tx1"/>
                </a:solidFill>
                <a:effectLst/>
                <a:latin typeface="Times  New Roman"/>
              </a:rPr>
              <a:t>dat</a:t>
            </a:r>
            <a:r>
              <a:rPr kumimoji="0" lang="en-US" altLang="en-US" sz="2000" b="0" i="0" u="none" strike="noStrike" cap="none" normalizeH="0" baseline="0" dirty="0">
                <a:ln>
                  <a:noFill/>
                </a:ln>
                <a:solidFill>
                  <a:schemeClr val="tx1"/>
                </a:solidFill>
                <a:effectLst/>
                <a:latin typeface="Times  New Roman"/>
              </a:rPr>
              <a:t>, .</a:t>
            </a:r>
            <a:r>
              <a:rPr kumimoji="0" lang="en-US" altLang="en-US" sz="2000" b="0" i="0" u="none" strike="noStrike" cap="none" normalizeH="0" baseline="0" dirty="0" err="1">
                <a:ln>
                  <a:noFill/>
                </a:ln>
                <a:solidFill>
                  <a:schemeClr val="tx1"/>
                </a:solidFill>
                <a:effectLst/>
                <a:latin typeface="Times  New Roman"/>
              </a:rPr>
              <a:t>hea</a:t>
            </a:r>
            <a:r>
              <a:rPr kumimoji="0" lang="en-US" altLang="en-US" sz="2000" b="0" i="0" u="none" strike="noStrike" cap="none" normalizeH="0" baseline="0" dirty="0">
                <a:ln>
                  <a:noFill/>
                </a:ln>
                <a:solidFill>
                  <a:schemeClr val="tx1"/>
                </a:solidFill>
                <a:effectLst/>
                <a:latin typeface="Times  New Roman"/>
              </a:rPr>
              <a:t>, .</a:t>
            </a:r>
            <a:r>
              <a:rPr kumimoji="0" lang="en-US" altLang="en-US" sz="2000" b="0" i="0" u="none" strike="noStrike" cap="none" normalizeH="0" baseline="0" dirty="0" err="1">
                <a:ln>
                  <a:noFill/>
                </a:ln>
                <a:solidFill>
                  <a:schemeClr val="tx1"/>
                </a:solidFill>
                <a:effectLst/>
                <a:latin typeface="Times  New Roman"/>
              </a:rPr>
              <a:t>atr</a:t>
            </a:r>
            <a:r>
              <a:rPr kumimoji="0" lang="en-US" altLang="en-US" sz="2000" b="0" i="0" u="none" strike="noStrike" cap="none" normalizeH="0" baseline="0" dirty="0">
                <a:ln>
                  <a:noFill/>
                </a:ln>
                <a:solidFill>
                  <a:schemeClr val="tx1"/>
                </a:solidFill>
                <a:effectLst/>
                <a:latin typeface="Times  New Roman"/>
              </a:rPr>
              <a:t> → </a:t>
            </a:r>
            <a:r>
              <a:rPr kumimoji="0" lang="en-US" altLang="en-US" sz="2000" b="0" i="0" u="none" strike="noStrike" cap="none" normalizeH="0" baseline="0" dirty="0" err="1">
                <a:ln>
                  <a:noFill/>
                </a:ln>
                <a:solidFill>
                  <a:schemeClr val="tx1"/>
                </a:solidFill>
                <a:effectLst/>
                <a:latin typeface="Times  New Roman"/>
              </a:rPr>
              <a:t>đọc</a:t>
            </a:r>
            <a:r>
              <a:rPr kumimoji="0" lang="en-US" altLang="en-US" sz="2000" b="0" i="0" u="none" strike="noStrike" cap="none" normalizeH="0" baseline="0" dirty="0">
                <a:ln>
                  <a:noFill/>
                </a:ln>
                <a:solidFill>
                  <a:schemeClr val="tx1"/>
                </a:solidFill>
                <a:effectLst/>
                <a:latin typeface="Times  New Roman"/>
              </a:rPr>
              <a:t> </a:t>
            </a:r>
            <a:r>
              <a:rPr kumimoji="0" lang="en-US" altLang="en-US" sz="2000" b="0" i="0" u="none" strike="noStrike" cap="none" normalizeH="0" baseline="0" dirty="0" err="1">
                <a:ln>
                  <a:noFill/>
                </a:ln>
                <a:solidFill>
                  <a:schemeClr val="tx1"/>
                </a:solidFill>
                <a:effectLst/>
                <a:latin typeface="Times  New Roman"/>
              </a:rPr>
              <a:t>bằng</a:t>
            </a:r>
            <a:r>
              <a:rPr kumimoji="0" lang="en-US" altLang="en-US" sz="2000" b="0" i="0" u="none" strike="noStrike" cap="none" normalizeH="0" baseline="0" dirty="0">
                <a:ln>
                  <a:noFill/>
                </a:ln>
                <a:solidFill>
                  <a:schemeClr val="tx1"/>
                </a:solidFill>
                <a:effectLst/>
                <a:latin typeface="Times  New Roman"/>
              </a:rPr>
              <a:t> </a:t>
            </a:r>
            <a:r>
              <a:rPr kumimoji="0" lang="en-US" altLang="en-US" sz="2000" b="0" i="0" u="none" strike="noStrike" cap="none" normalizeH="0" baseline="0" dirty="0" err="1">
                <a:ln>
                  <a:noFill/>
                </a:ln>
                <a:solidFill>
                  <a:schemeClr val="tx1"/>
                </a:solidFill>
                <a:effectLst/>
                <a:latin typeface="Times  New Roman"/>
              </a:rPr>
              <a:t>thư</a:t>
            </a:r>
            <a:r>
              <a:rPr kumimoji="0" lang="en-US" altLang="en-US" sz="2000" b="0" i="0" u="none" strike="noStrike" cap="none" normalizeH="0" baseline="0" dirty="0">
                <a:ln>
                  <a:noFill/>
                </a:ln>
                <a:solidFill>
                  <a:schemeClr val="tx1"/>
                </a:solidFill>
                <a:effectLst/>
                <a:latin typeface="Times  New Roman"/>
              </a:rPr>
              <a:t> </a:t>
            </a:r>
            <a:r>
              <a:rPr kumimoji="0" lang="en-US" altLang="en-US" sz="2000" b="0" i="0" u="none" strike="noStrike" cap="none" normalizeH="0" baseline="0" dirty="0" err="1">
                <a:ln>
                  <a:noFill/>
                </a:ln>
                <a:solidFill>
                  <a:schemeClr val="tx1"/>
                </a:solidFill>
                <a:effectLst/>
                <a:latin typeface="Times  New Roman"/>
              </a:rPr>
              <a:t>viện</a:t>
            </a:r>
            <a:r>
              <a:rPr kumimoji="0" lang="en-US" altLang="en-US" sz="2000" b="0" i="0" u="none" strike="noStrike" cap="none" normalizeH="0" baseline="0" dirty="0">
                <a:ln>
                  <a:noFill/>
                </a:ln>
                <a:solidFill>
                  <a:schemeClr val="tx1"/>
                </a:solidFill>
                <a:effectLst/>
                <a:latin typeface="Times  New Roman"/>
              </a:rPr>
              <a:t> </a:t>
            </a:r>
            <a:r>
              <a:rPr kumimoji="0" lang="en-US" altLang="en-US" sz="2000" b="0" i="0" u="none" strike="noStrike" cap="none" normalizeH="0" baseline="0" dirty="0" err="1">
                <a:ln>
                  <a:noFill/>
                </a:ln>
                <a:solidFill>
                  <a:schemeClr val="tx1"/>
                </a:solidFill>
                <a:effectLst/>
                <a:latin typeface="Times  New Roman"/>
              </a:rPr>
              <a:t>wfdb</a:t>
            </a:r>
            <a:r>
              <a:rPr kumimoji="0" lang="en-US" altLang="en-US" sz="2000" b="0" i="0" u="none" strike="noStrike" cap="none" normalizeH="0" baseline="0" dirty="0">
                <a:ln>
                  <a:noFill/>
                </a:ln>
                <a:solidFill>
                  <a:schemeClr val="tx1"/>
                </a:solidFill>
                <a:effectLst/>
                <a:latin typeface="Times  New Roman"/>
              </a:rPr>
              <a:t>.</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a:endParaRPr>
          </a:p>
        </p:txBody>
      </p:sp>
      <p:sp>
        <p:nvSpPr>
          <p:cNvPr id="9" name="TextBox 8">
            <a:extLst>
              <a:ext uri="{FF2B5EF4-FFF2-40B4-BE49-F238E27FC236}">
                <a16:creationId xmlns:a16="http://schemas.microsoft.com/office/drawing/2014/main" id="{23E62857-1596-1652-2864-F02141CB0FE2}"/>
              </a:ext>
            </a:extLst>
          </p:cNvPr>
          <p:cNvSpPr txBox="1"/>
          <p:nvPr/>
        </p:nvSpPr>
        <p:spPr>
          <a:xfrm>
            <a:off x="465338" y="5925849"/>
            <a:ext cx="6094520" cy="369332"/>
          </a:xfrm>
          <a:prstGeom prst="rect">
            <a:avLst/>
          </a:prstGeom>
          <a:noFill/>
        </p:spPr>
        <p:txBody>
          <a:bodyPr wrap="square">
            <a:spAutoFit/>
          </a:bodyPr>
          <a:lstStyle/>
          <a:p>
            <a:r>
              <a:rPr lang="en-US" dirty="0">
                <a:hlinkClick r:id="rId3"/>
              </a:rPr>
              <a:t>MIT-BIH Arrhythmia Database v1.0.0</a:t>
            </a:r>
            <a:endParaRPr lang="en-US" dirty="0"/>
          </a:p>
        </p:txBody>
      </p:sp>
      <p:graphicFrame>
        <p:nvGraphicFramePr>
          <p:cNvPr id="3" name="Table 2">
            <a:extLst>
              <a:ext uri="{FF2B5EF4-FFF2-40B4-BE49-F238E27FC236}">
                <a16:creationId xmlns:a16="http://schemas.microsoft.com/office/drawing/2014/main" id="{3CAAD8A0-A8D3-9231-E6DA-95EC1D00F9F6}"/>
              </a:ext>
            </a:extLst>
          </p:cNvPr>
          <p:cNvGraphicFramePr>
            <a:graphicFrameLocks noGrp="1"/>
          </p:cNvGraphicFramePr>
          <p:nvPr/>
        </p:nvGraphicFramePr>
        <p:xfrm>
          <a:off x="596390" y="2668970"/>
          <a:ext cx="10030472" cy="2377440"/>
        </p:xfrm>
        <a:graphic>
          <a:graphicData uri="http://schemas.openxmlformats.org/drawingml/2006/table">
            <a:tbl>
              <a:tblPr>
                <a:tableStyleId>{5940675A-B579-460E-94D1-54222C63F5DA}</a:tableStyleId>
              </a:tblPr>
              <a:tblGrid>
                <a:gridCol w="764122">
                  <a:extLst>
                    <a:ext uri="{9D8B030D-6E8A-4147-A177-3AD203B41FA5}">
                      <a16:colId xmlns:a16="http://schemas.microsoft.com/office/drawing/2014/main" val="3825083836"/>
                    </a:ext>
                  </a:extLst>
                </a:gridCol>
                <a:gridCol w="2306176">
                  <a:extLst>
                    <a:ext uri="{9D8B030D-6E8A-4147-A177-3AD203B41FA5}">
                      <a16:colId xmlns:a16="http://schemas.microsoft.com/office/drawing/2014/main" val="559000221"/>
                    </a:ext>
                  </a:extLst>
                </a:gridCol>
                <a:gridCol w="1535149">
                  <a:extLst>
                    <a:ext uri="{9D8B030D-6E8A-4147-A177-3AD203B41FA5}">
                      <a16:colId xmlns:a16="http://schemas.microsoft.com/office/drawing/2014/main" val="3118845765"/>
                    </a:ext>
                  </a:extLst>
                </a:gridCol>
                <a:gridCol w="5425025">
                  <a:extLst>
                    <a:ext uri="{9D8B030D-6E8A-4147-A177-3AD203B41FA5}">
                      <a16:colId xmlns:a16="http://schemas.microsoft.com/office/drawing/2014/main" val="3234161090"/>
                    </a:ext>
                  </a:extLst>
                </a:gridCol>
              </a:tblGrid>
              <a:tr h="270351">
                <a:tc>
                  <a:txBody>
                    <a:bodyPr/>
                    <a:lstStyle/>
                    <a:p>
                      <a:r>
                        <a:rPr lang="en-US" sz="1200">
                          <a:latin typeface="Times   New Roman"/>
                        </a:rPr>
                        <a:t>Symbol</a:t>
                      </a:r>
                      <a:endParaRPr lang="en-US" sz="1200" dirty="0">
                        <a:latin typeface="Times   New Roman"/>
                      </a:endParaRPr>
                    </a:p>
                  </a:txBody>
                  <a:tcPr anchor="ctr"/>
                </a:tc>
                <a:tc>
                  <a:txBody>
                    <a:bodyPr/>
                    <a:lstStyle/>
                    <a:p>
                      <a:r>
                        <a:rPr lang="en-US" sz="1200" dirty="0" err="1">
                          <a:latin typeface="Times   New Roman"/>
                        </a:rPr>
                        <a:t>Tên</a:t>
                      </a:r>
                      <a:r>
                        <a:rPr lang="en-US" sz="1200" dirty="0">
                          <a:latin typeface="Times   New Roman"/>
                        </a:rPr>
                        <a:t> </a:t>
                      </a:r>
                      <a:r>
                        <a:rPr lang="en-US" sz="1200" dirty="0" err="1">
                          <a:latin typeface="Times   New Roman"/>
                        </a:rPr>
                        <a:t>đầy</a:t>
                      </a:r>
                      <a:r>
                        <a:rPr lang="en-US" sz="1200" dirty="0">
                          <a:latin typeface="Times   New Roman"/>
                        </a:rPr>
                        <a:t> </a:t>
                      </a:r>
                      <a:r>
                        <a:rPr lang="en-US" sz="1200" dirty="0" err="1">
                          <a:latin typeface="Times   New Roman"/>
                        </a:rPr>
                        <a:t>đủ</a:t>
                      </a:r>
                      <a:endParaRPr lang="en-US" sz="1200" dirty="0">
                        <a:latin typeface="Times   New Roman"/>
                      </a:endParaRPr>
                    </a:p>
                  </a:txBody>
                  <a:tcPr anchor="ctr"/>
                </a:tc>
                <a:tc>
                  <a:txBody>
                    <a:bodyPr/>
                    <a:lstStyle/>
                    <a:p>
                      <a:r>
                        <a:rPr lang="en-US" sz="1200">
                          <a:latin typeface="Times   New Roman"/>
                        </a:rPr>
                        <a:t>Mô tả ngắn</a:t>
                      </a:r>
                    </a:p>
                  </a:txBody>
                  <a:tcPr anchor="ctr"/>
                </a:tc>
                <a:tc>
                  <a:txBody>
                    <a:bodyPr/>
                    <a:lstStyle/>
                    <a:p>
                      <a:r>
                        <a:rPr lang="en-US" sz="1200">
                          <a:latin typeface="Times   New Roman"/>
                        </a:rPr>
                        <a:t>Ý nghĩa lâm sàng</a:t>
                      </a:r>
                    </a:p>
                  </a:txBody>
                  <a:tcPr anchor="ctr"/>
                </a:tc>
                <a:extLst>
                  <a:ext uri="{0D108BD9-81ED-4DB2-BD59-A6C34878D82A}">
                    <a16:rowId xmlns:a16="http://schemas.microsoft.com/office/drawing/2014/main" val="769138487"/>
                  </a:ext>
                </a:extLst>
              </a:tr>
              <a:tr h="270351">
                <a:tc>
                  <a:txBody>
                    <a:bodyPr/>
                    <a:lstStyle/>
                    <a:p>
                      <a:r>
                        <a:rPr lang="en-US" sz="1200" dirty="0">
                          <a:latin typeface="Times   New Roman"/>
                        </a:rPr>
                        <a:t>N</a:t>
                      </a:r>
                    </a:p>
                  </a:txBody>
                  <a:tcPr anchor="ctr"/>
                </a:tc>
                <a:tc>
                  <a:txBody>
                    <a:bodyPr/>
                    <a:lstStyle/>
                    <a:p>
                      <a:r>
                        <a:rPr lang="en-US" sz="1200" dirty="0">
                          <a:latin typeface="Times   New Roman"/>
                        </a:rPr>
                        <a:t>Normal beat</a:t>
                      </a:r>
                    </a:p>
                  </a:txBody>
                  <a:tcPr anchor="ctr"/>
                </a:tc>
                <a:tc>
                  <a:txBody>
                    <a:bodyPr/>
                    <a:lstStyle/>
                    <a:p>
                      <a:r>
                        <a:rPr lang="vi-VN" sz="1200">
                          <a:latin typeface="Times   New Roman"/>
                        </a:rPr>
                        <a:t>Nhịp tim bình thường</a:t>
                      </a:r>
                    </a:p>
                  </a:txBody>
                  <a:tcPr anchor="ctr"/>
                </a:tc>
                <a:tc>
                  <a:txBody>
                    <a:bodyPr/>
                    <a:lstStyle/>
                    <a:p>
                      <a:r>
                        <a:rPr lang="en-US" sz="1200" dirty="0" err="1">
                          <a:latin typeface="Times   New Roman"/>
                        </a:rPr>
                        <a:t>Nhịp</a:t>
                      </a:r>
                      <a:r>
                        <a:rPr lang="en-US" sz="1200" dirty="0">
                          <a:latin typeface="Times   New Roman"/>
                        </a:rPr>
                        <a:t> </a:t>
                      </a:r>
                      <a:r>
                        <a:rPr lang="en-US" sz="1200" dirty="0" err="1">
                          <a:latin typeface="Times   New Roman"/>
                        </a:rPr>
                        <a:t>chuẩn</a:t>
                      </a:r>
                      <a:endParaRPr lang="en-US" sz="1200" dirty="0">
                        <a:latin typeface="Times   New Roman"/>
                      </a:endParaRPr>
                    </a:p>
                  </a:txBody>
                  <a:tcPr anchor="ctr"/>
                </a:tc>
                <a:extLst>
                  <a:ext uri="{0D108BD9-81ED-4DB2-BD59-A6C34878D82A}">
                    <a16:rowId xmlns:a16="http://schemas.microsoft.com/office/drawing/2014/main" val="3856963323"/>
                  </a:ext>
                </a:extLst>
              </a:tr>
              <a:tr h="450584">
                <a:tc>
                  <a:txBody>
                    <a:bodyPr/>
                    <a:lstStyle/>
                    <a:p>
                      <a:r>
                        <a:rPr lang="en-US" sz="1200">
                          <a:latin typeface="Times   New Roman"/>
                        </a:rPr>
                        <a:t>L</a:t>
                      </a:r>
                    </a:p>
                  </a:txBody>
                  <a:tcPr anchor="ctr"/>
                </a:tc>
                <a:tc>
                  <a:txBody>
                    <a:bodyPr/>
                    <a:lstStyle/>
                    <a:p>
                      <a:r>
                        <a:rPr lang="en-US" sz="1200">
                          <a:latin typeface="Times   New Roman"/>
                        </a:rPr>
                        <a:t>Left bundle branch block beat (LBBB)</a:t>
                      </a:r>
                    </a:p>
                  </a:txBody>
                  <a:tcPr anchor="ctr"/>
                </a:tc>
                <a:tc>
                  <a:txBody>
                    <a:bodyPr/>
                    <a:lstStyle/>
                    <a:p>
                      <a:r>
                        <a:rPr lang="en-US" sz="1200">
                          <a:latin typeface="Times   New Roman"/>
                        </a:rPr>
                        <a:t>Block dẫn truyền nhánh trái</a:t>
                      </a:r>
                    </a:p>
                  </a:txBody>
                  <a:tcPr anchor="ctr"/>
                </a:tc>
                <a:tc>
                  <a:txBody>
                    <a:bodyPr/>
                    <a:lstStyle/>
                    <a:p>
                      <a:r>
                        <a:rPr lang="en-US" sz="1200" dirty="0" err="1">
                          <a:latin typeface="Times   New Roman"/>
                        </a:rPr>
                        <a:t>Bệnh</a:t>
                      </a:r>
                      <a:r>
                        <a:rPr lang="en-US" sz="1200" dirty="0">
                          <a:latin typeface="Times   New Roman"/>
                        </a:rPr>
                        <a:t> </a:t>
                      </a:r>
                      <a:r>
                        <a:rPr lang="en-US" sz="1200" dirty="0" err="1">
                          <a:latin typeface="Times   New Roman"/>
                        </a:rPr>
                        <a:t>tim</a:t>
                      </a:r>
                      <a:r>
                        <a:rPr lang="en-US" sz="1200" dirty="0">
                          <a:latin typeface="Times   New Roman"/>
                        </a:rPr>
                        <a:t> </a:t>
                      </a:r>
                      <a:r>
                        <a:rPr lang="en-US" sz="1200" dirty="0" err="1">
                          <a:latin typeface="Times   New Roman"/>
                        </a:rPr>
                        <a:t>mạch</a:t>
                      </a:r>
                      <a:endParaRPr lang="en-US" sz="1200" dirty="0">
                        <a:latin typeface="Times   New Roman"/>
                      </a:endParaRPr>
                    </a:p>
                  </a:txBody>
                  <a:tcPr anchor="ctr"/>
                </a:tc>
                <a:extLst>
                  <a:ext uri="{0D108BD9-81ED-4DB2-BD59-A6C34878D82A}">
                    <a16:rowId xmlns:a16="http://schemas.microsoft.com/office/drawing/2014/main" val="1731010290"/>
                  </a:ext>
                </a:extLst>
              </a:tr>
              <a:tr h="450584">
                <a:tc>
                  <a:txBody>
                    <a:bodyPr/>
                    <a:lstStyle/>
                    <a:p>
                      <a:r>
                        <a:rPr lang="en-US" sz="1200">
                          <a:latin typeface="Times   New Roman"/>
                        </a:rPr>
                        <a:t>R</a:t>
                      </a:r>
                    </a:p>
                  </a:txBody>
                  <a:tcPr anchor="ctr"/>
                </a:tc>
                <a:tc>
                  <a:txBody>
                    <a:bodyPr/>
                    <a:lstStyle/>
                    <a:p>
                      <a:r>
                        <a:rPr lang="en-US" sz="1200" dirty="0">
                          <a:latin typeface="Times   New Roman"/>
                        </a:rPr>
                        <a:t>Right bundle branch block beat (RBBB)</a:t>
                      </a:r>
                    </a:p>
                  </a:txBody>
                  <a:tcPr anchor="ctr"/>
                </a:tc>
                <a:tc>
                  <a:txBody>
                    <a:bodyPr/>
                    <a:lstStyle/>
                    <a:p>
                      <a:r>
                        <a:rPr lang="en-US" sz="1200">
                          <a:latin typeface="Times   New Roman"/>
                        </a:rPr>
                        <a:t>Block dẫn truyền nhánh phải</a:t>
                      </a:r>
                    </a:p>
                  </a:txBody>
                  <a:tcPr anchor="ctr"/>
                </a:tc>
                <a:tc>
                  <a:txBody>
                    <a:bodyPr/>
                    <a:lstStyle/>
                    <a:p>
                      <a:r>
                        <a:rPr lang="vi-VN" sz="1200">
                          <a:latin typeface="Times   New Roman"/>
                        </a:rPr>
                        <a:t>Có thể bình thường hoặc bệnh lý</a:t>
                      </a:r>
                    </a:p>
                  </a:txBody>
                  <a:tcPr anchor="ctr"/>
                </a:tc>
                <a:extLst>
                  <a:ext uri="{0D108BD9-81ED-4DB2-BD59-A6C34878D82A}">
                    <a16:rowId xmlns:a16="http://schemas.microsoft.com/office/drawing/2014/main" val="4026695276"/>
                  </a:ext>
                </a:extLst>
              </a:tr>
              <a:tr h="450584">
                <a:tc>
                  <a:txBody>
                    <a:bodyPr/>
                    <a:lstStyle/>
                    <a:p>
                      <a:r>
                        <a:rPr lang="en-US" sz="1200">
                          <a:latin typeface="Times   New Roman"/>
                        </a:rPr>
                        <a:t>V</a:t>
                      </a:r>
                    </a:p>
                  </a:txBody>
                  <a:tcPr anchor="ctr"/>
                </a:tc>
                <a:tc>
                  <a:txBody>
                    <a:bodyPr/>
                    <a:lstStyle/>
                    <a:p>
                      <a:r>
                        <a:rPr lang="en-US" sz="1200" dirty="0">
                          <a:latin typeface="Times   New Roman"/>
                        </a:rPr>
                        <a:t>Premature ventricular contraction (PVC)</a:t>
                      </a:r>
                    </a:p>
                  </a:txBody>
                  <a:tcPr anchor="ctr"/>
                </a:tc>
                <a:tc>
                  <a:txBody>
                    <a:bodyPr/>
                    <a:lstStyle/>
                    <a:p>
                      <a:r>
                        <a:rPr lang="en-US" sz="1200">
                          <a:latin typeface="Times   New Roman"/>
                        </a:rPr>
                        <a:t>Nhịp sớm từ thất, QRS rộng</a:t>
                      </a:r>
                    </a:p>
                  </a:txBody>
                  <a:tcPr anchor="ctr"/>
                </a:tc>
                <a:tc>
                  <a:txBody>
                    <a:bodyPr/>
                    <a:lstStyle/>
                    <a:p>
                      <a:r>
                        <a:rPr lang="vi-VN" sz="1200">
                          <a:latin typeface="Times   New Roman"/>
                        </a:rPr>
                        <a:t>Nguy cơ rối loạn nhịp</a:t>
                      </a:r>
                    </a:p>
                  </a:txBody>
                  <a:tcPr anchor="ctr"/>
                </a:tc>
                <a:extLst>
                  <a:ext uri="{0D108BD9-81ED-4DB2-BD59-A6C34878D82A}">
                    <a16:rowId xmlns:a16="http://schemas.microsoft.com/office/drawing/2014/main" val="4161875108"/>
                  </a:ext>
                </a:extLst>
              </a:tr>
              <a:tr h="450584">
                <a:tc>
                  <a:txBody>
                    <a:bodyPr/>
                    <a:lstStyle/>
                    <a:p>
                      <a:r>
                        <a:rPr lang="en-US" sz="1200" dirty="0">
                          <a:latin typeface="Times   New Roman"/>
                        </a:rPr>
                        <a:t>A</a:t>
                      </a:r>
                    </a:p>
                  </a:txBody>
                  <a:tcPr anchor="ctr"/>
                </a:tc>
                <a:tc>
                  <a:txBody>
                    <a:bodyPr/>
                    <a:lstStyle/>
                    <a:p>
                      <a:r>
                        <a:rPr lang="en-US" sz="1200" dirty="0">
                          <a:latin typeface="Times   New Roman"/>
                        </a:rPr>
                        <a:t>Atrial premature beat (APB)</a:t>
                      </a:r>
                    </a:p>
                  </a:txBody>
                  <a:tcPr anchor="ctr"/>
                </a:tc>
                <a:tc>
                  <a:txBody>
                    <a:bodyPr/>
                    <a:lstStyle/>
                    <a:p>
                      <a:r>
                        <a:rPr lang="vi-VN" sz="1200">
                          <a:latin typeface="Times   New Roman"/>
                        </a:rPr>
                        <a:t>Nhịp sớm từ nhĩ, sóng P bất thường</a:t>
                      </a:r>
                    </a:p>
                  </a:txBody>
                  <a:tcPr anchor="ctr"/>
                </a:tc>
                <a:tc>
                  <a:txBody>
                    <a:bodyPr/>
                    <a:lstStyle/>
                    <a:p>
                      <a:r>
                        <a:rPr lang="vi-VN" sz="1200" dirty="0">
                          <a:latin typeface="Times   New Roman"/>
                        </a:rPr>
                        <a:t>Thường nhẹ, nhưng cần theo dõi</a:t>
                      </a:r>
                    </a:p>
                  </a:txBody>
                  <a:tcPr anchor="ctr"/>
                </a:tc>
                <a:extLst>
                  <a:ext uri="{0D108BD9-81ED-4DB2-BD59-A6C34878D82A}">
                    <a16:rowId xmlns:a16="http://schemas.microsoft.com/office/drawing/2014/main" val="2907533157"/>
                  </a:ext>
                </a:extLst>
              </a:tr>
            </a:tbl>
          </a:graphicData>
        </a:graphic>
      </p:graphicFrame>
    </p:spTree>
    <p:extLst>
      <p:ext uri="{BB962C8B-B14F-4D97-AF65-F5344CB8AC3E}">
        <p14:creationId xmlns:p14="http://schemas.microsoft.com/office/powerpoint/2010/main" val="3810531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C65E5-A887-2077-A68E-C6E7AA166B64}"/>
              </a:ext>
            </a:extLst>
          </p:cNvPr>
          <p:cNvSpPr>
            <a:spLocks noGrp="1"/>
          </p:cNvSpPr>
          <p:nvPr>
            <p:ph type="title"/>
          </p:nvPr>
        </p:nvSpPr>
        <p:spPr>
          <a:xfrm>
            <a:off x="771617" y="1255520"/>
            <a:ext cx="10802474" cy="972755"/>
          </a:xfrm>
        </p:spPr>
        <p:txBody>
          <a:bodyPr>
            <a:normAutofit/>
          </a:bodyPr>
          <a:lstStyle/>
          <a:p>
            <a:r>
              <a:rPr lang="vi-VN" sz="2800" b="1" dirty="0">
                <a:latin typeface="Times New Roman" panose="02020603050405020304" pitchFamily="18" charset="0"/>
                <a:cs typeface="Times New Roman" panose="02020603050405020304" pitchFamily="18" charset="0"/>
              </a:rPr>
              <a:t>Bảng phân bổ số lượng nhịp tim theo phân loại ECG của 48 bệnh nhân (MIT-BIH </a:t>
            </a:r>
            <a:r>
              <a:rPr lang="vi-VN" sz="2800" b="1" dirty="0" err="1">
                <a:latin typeface="Times New Roman" panose="02020603050405020304" pitchFamily="18" charset="0"/>
                <a:cs typeface="Times New Roman" panose="02020603050405020304" pitchFamily="18" charset="0"/>
              </a:rPr>
              <a:t>Dataset</a:t>
            </a:r>
            <a:r>
              <a:rPr lang="vi-VN" sz="2800" b="1" dirty="0">
                <a:latin typeface="Times New Roman" panose="02020603050405020304" pitchFamily="18" charset="0"/>
                <a:cs typeface="Times New Roman" panose="02020603050405020304" pitchFamily="18" charset="0"/>
              </a:rPr>
              <a:t>)</a:t>
            </a:r>
            <a:endParaRPr lang="en-US" sz="2800" b="1"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4AC30F81-9AD8-744E-3777-58EB2DC7F5CD}"/>
              </a:ext>
            </a:extLst>
          </p:cNvPr>
          <p:cNvGraphicFramePr>
            <a:graphicFrameLocks noGrp="1"/>
          </p:cNvGraphicFramePr>
          <p:nvPr>
            <p:ph idx="1"/>
            <p:extLst>
              <p:ext uri="{D42A27DB-BD31-4B8C-83A1-F6EECF244321}">
                <p14:modId xmlns:p14="http://schemas.microsoft.com/office/powerpoint/2010/main" val="3825625328"/>
              </p:ext>
            </p:extLst>
          </p:nvPr>
        </p:nvGraphicFramePr>
        <p:xfrm>
          <a:off x="1891660" y="2417020"/>
          <a:ext cx="8408679" cy="4310991"/>
        </p:xfrm>
        <a:graphic>
          <a:graphicData uri="http://schemas.openxmlformats.org/drawingml/2006/chart">
            <c:chart xmlns:c="http://schemas.openxmlformats.org/drawingml/2006/chart" xmlns:r="http://schemas.openxmlformats.org/officeDocument/2006/relationships" r:id="rId2"/>
          </a:graphicData>
        </a:graphic>
      </p:graphicFrame>
      <p:pic>
        <p:nvPicPr>
          <p:cNvPr id="3" name="Google Shape;92;p2">
            <a:extLst>
              <a:ext uri="{FF2B5EF4-FFF2-40B4-BE49-F238E27FC236}">
                <a16:creationId xmlns:a16="http://schemas.microsoft.com/office/drawing/2014/main" id="{BCE5262D-CA42-EA79-BA42-C09C5B423A06}"/>
              </a:ext>
            </a:extLst>
          </p:cNvPr>
          <p:cNvPicPr preferRelativeResize="0"/>
          <p:nvPr/>
        </p:nvPicPr>
        <p:blipFill rotWithShape="1">
          <a:blip r:embed="rId3">
            <a:alphaModFix/>
          </a:blip>
          <a:srcRect/>
          <a:stretch/>
        </p:blipFill>
        <p:spPr>
          <a:xfrm>
            <a:off x="0" y="0"/>
            <a:ext cx="12313325" cy="1255521"/>
          </a:xfrm>
          <a:prstGeom prst="rect">
            <a:avLst/>
          </a:prstGeom>
          <a:noFill/>
          <a:ln>
            <a:noFill/>
          </a:ln>
        </p:spPr>
      </p:pic>
    </p:spTree>
    <p:extLst>
      <p:ext uri="{BB962C8B-B14F-4D97-AF65-F5344CB8AC3E}">
        <p14:creationId xmlns:p14="http://schemas.microsoft.com/office/powerpoint/2010/main" val="1977179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0">
          <a:extLst>
            <a:ext uri="{FF2B5EF4-FFF2-40B4-BE49-F238E27FC236}">
              <a16:creationId xmlns:a16="http://schemas.microsoft.com/office/drawing/2014/main" id="{CE1AF446-296B-B7F1-14D6-5F58AE42CD09}"/>
            </a:ext>
          </a:extLst>
        </p:cNvPr>
        <p:cNvGrpSpPr/>
        <p:nvPr/>
      </p:nvGrpSpPr>
      <p:grpSpPr>
        <a:xfrm>
          <a:off x="0" y="0"/>
          <a:ext cx="0" cy="0"/>
          <a:chOff x="0" y="0"/>
          <a:chExt cx="0" cy="0"/>
        </a:xfrm>
      </p:grpSpPr>
      <p:pic>
        <p:nvPicPr>
          <p:cNvPr id="92" name="Google Shape;92;p2">
            <a:extLst>
              <a:ext uri="{FF2B5EF4-FFF2-40B4-BE49-F238E27FC236}">
                <a16:creationId xmlns:a16="http://schemas.microsoft.com/office/drawing/2014/main" id="{0A5A420E-BC4B-304B-CF1A-A29682A92EB6}"/>
              </a:ext>
            </a:extLst>
          </p:cNvPr>
          <p:cNvPicPr preferRelativeResize="0"/>
          <p:nvPr/>
        </p:nvPicPr>
        <p:blipFill rotWithShape="1">
          <a:blip r:embed="rId3">
            <a:alphaModFix/>
          </a:blip>
          <a:srcRect/>
          <a:stretch/>
        </p:blipFill>
        <p:spPr>
          <a:xfrm>
            <a:off x="0" y="0"/>
            <a:ext cx="12313325" cy="1255521"/>
          </a:xfrm>
          <a:prstGeom prst="rect">
            <a:avLst/>
          </a:prstGeom>
          <a:noFill/>
          <a:ln>
            <a:noFill/>
          </a:ln>
        </p:spPr>
      </p:pic>
      <p:sp>
        <p:nvSpPr>
          <p:cNvPr id="2" name="Title 1">
            <a:extLst>
              <a:ext uri="{FF2B5EF4-FFF2-40B4-BE49-F238E27FC236}">
                <a16:creationId xmlns:a16="http://schemas.microsoft.com/office/drawing/2014/main" id="{C36AEEE1-6F32-0BEE-53CA-6658CB93E5AB}"/>
              </a:ext>
            </a:extLst>
          </p:cNvPr>
          <p:cNvSpPr>
            <a:spLocks noGrp="1"/>
          </p:cNvSpPr>
          <p:nvPr>
            <p:ph type="title"/>
          </p:nvPr>
        </p:nvSpPr>
        <p:spPr>
          <a:xfrm>
            <a:off x="328649" y="1518821"/>
            <a:ext cx="10515600" cy="435167"/>
          </a:xfrm>
        </p:spPr>
        <p:txBody>
          <a:bodyPr>
            <a:normAutofit fontScale="90000"/>
          </a:bodyPr>
          <a:lstStyle/>
          <a:p>
            <a:r>
              <a:rPr lang="vi-VN" b="1" dirty="0">
                <a:latin typeface="Times New Roman" panose="02020603050405020304" pitchFamily="18" charset="0"/>
                <a:cs typeface="Times New Roman" panose="02020603050405020304" pitchFamily="18" charset="0"/>
              </a:rPr>
              <a:t>Tiền xử lý</a:t>
            </a:r>
            <a:endParaRPr lang="en-US" b="1" dirty="0">
              <a:latin typeface="Times New Roman" panose="02020603050405020304" pitchFamily="18" charset="0"/>
              <a:cs typeface="Times New Roman" panose="02020603050405020304" pitchFamily="18" charset="0"/>
            </a:endParaRPr>
          </a:p>
        </p:txBody>
      </p:sp>
      <p:pic>
        <p:nvPicPr>
          <p:cNvPr id="25" name="Picture 24">
            <a:extLst>
              <a:ext uri="{FF2B5EF4-FFF2-40B4-BE49-F238E27FC236}">
                <a16:creationId xmlns:a16="http://schemas.microsoft.com/office/drawing/2014/main" id="{38DD308F-1235-FDCF-62A6-68DDE4396945}"/>
              </a:ext>
            </a:extLst>
          </p:cNvPr>
          <p:cNvPicPr>
            <a:picLocks noChangeAspect="1"/>
          </p:cNvPicPr>
          <p:nvPr/>
        </p:nvPicPr>
        <p:blipFill>
          <a:blip r:embed="rId4"/>
          <a:stretch>
            <a:fillRect/>
          </a:stretch>
        </p:blipFill>
        <p:spPr>
          <a:xfrm>
            <a:off x="1433118" y="2399725"/>
            <a:ext cx="9447087" cy="3363076"/>
          </a:xfrm>
          <a:prstGeom prst="rect">
            <a:avLst/>
          </a:prstGeom>
        </p:spPr>
      </p:pic>
    </p:spTree>
    <p:extLst>
      <p:ext uri="{BB962C8B-B14F-4D97-AF65-F5344CB8AC3E}">
        <p14:creationId xmlns:p14="http://schemas.microsoft.com/office/powerpoint/2010/main" val="2331173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2" name="Google Shape;92;p2"/>
          <p:cNvPicPr preferRelativeResize="0"/>
          <p:nvPr/>
        </p:nvPicPr>
        <p:blipFill rotWithShape="1">
          <a:blip r:embed="rId3">
            <a:alphaModFix/>
          </a:blip>
          <a:srcRect/>
          <a:stretch/>
        </p:blipFill>
        <p:spPr>
          <a:xfrm>
            <a:off x="0" y="0"/>
            <a:ext cx="12313325" cy="1255521"/>
          </a:xfrm>
          <a:prstGeom prst="rect">
            <a:avLst/>
          </a:prstGeom>
          <a:noFill/>
          <a:ln>
            <a:noFill/>
          </a:ln>
        </p:spPr>
      </p:pic>
      <p:sp>
        <p:nvSpPr>
          <p:cNvPr id="3" name="Text Placeholder 2">
            <a:extLst>
              <a:ext uri="{FF2B5EF4-FFF2-40B4-BE49-F238E27FC236}">
                <a16:creationId xmlns:a16="http://schemas.microsoft.com/office/drawing/2014/main" id="{A32A0C84-0DCA-2250-D924-DC98BE783308}"/>
              </a:ext>
            </a:extLst>
          </p:cNvPr>
          <p:cNvSpPr>
            <a:spLocks noGrp="1"/>
          </p:cNvSpPr>
          <p:nvPr>
            <p:ph type="body" idx="1"/>
          </p:nvPr>
        </p:nvSpPr>
        <p:spPr>
          <a:xfrm>
            <a:off x="405622" y="1467476"/>
            <a:ext cx="6064737" cy="4969183"/>
          </a:xfrm>
        </p:spPr>
        <p:txBody>
          <a:bodyPr>
            <a:normAutofit fontScale="55000" lnSpcReduction="20000"/>
          </a:bodyPr>
          <a:lstStyle/>
          <a:p>
            <a:pPr marL="114300" indent="0">
              <a:buNone/>
            </a:pPr>
            <a:r>
              <a:rPr lang="en-US" b="1" dirty="0">
                <a:latin typeface="Times New Roman" panose="02020603050405020304" pitchFamily="18" charset="0"/>
                <a:cs typeface="Times New Roman" panose="02020603050405020304" pitchFamily="18" charset="0"/>
              </a:rPr>
              <a:t>2.</a:t>
            </a:r>
            <a:r>
              <a:rPr lang="vi-VN" b="1" dirty="0">
                <a:latin typeface="Times New Roman" panose="02020603050405020304" pitchFamily="18" charset="0"/>
                <a:cs typeface="Times New Roman" panose="02020603050405020304" pitchFamily="18" charset="0"/>
              </a:rPr>
              <a:t>1 Nguồn</a:t>
            </a:r>
          </a:p>
          <a:p>
            <a:pPr marL="114300" indent="0">
              <a:buNone/>
            </a:pPr>
            <a:r>
              <a:rPr lang="en-US" dirty="0" err="1">
                <a:latin typeface="Times New Roman" panose="02020603050405020304" pitchFamily="18" charset="0"/>
                <a:cs typeface="Times New Roman" panose="02020603050405020304" pitchFamily="18" charset="0"/>
              </a:rPr>
              <a:t>Nguồn</a:t>
            </a:r>
            <a:r>
              <a:rPr lang="en-US" dirty="0">
                <a:latin typeface="Times New Roman" panose="02020603050405020304" pitchFamily="18" charset="0"/>
                <a:cs typeface="Times New Roman" panose="02020603050405020304" pitchFamily="18" charset="0"/>
              </a:rPr>
              <a:t>: MIT-BIH Arrhythmia Database</a:t>
            </a:r>
          </a:p>
          <a:p>
            <a:pPr marL="114300" indent="0">
              <a:buNone/>
            </a:pPr>
            <a:r>
              <a:rPr lang="en-US" dirty="0">
                <a:latin typeface="Times New Roman" panose="02020603050405020304" pitchFamily="18" charset="0"/>
                <a:cs typeface="Times New Roman" panose="02020603050405020304" pitchFamily="18" charset="0"/>
              </a:rPr>
              <a:t>LABELS</a:t>
            </a:r>
            <a:r>
              <a:rPr lang="vi-V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{'N':0, 'L':1, 'R':2, 'V':3, 'A':4}</a:t>
            </a:r>
          </a:p>
          <a:p>
            <a:pPr marL="114300" indent="0">
              <a:buNone/>
            </a:pPr>
            <a:r>
              <a:rPr lang="en-US" dirty="0">
                <a:latin typeface="Times New Roman" panose="02020603050405020304" pitchFamily="18" charset="0"/>
                <a:cs typeface="Times New Roman" panose="02020603050405020304" pitchFamily="18" charset="0"/>
              </a:rPr>
              <a:t>NAME = {0:'N', 1:'LBBB', 2:'RBBB', 3:'PVC', 4:'APB’}</a:t>
            </a:r>
            <a:endParaRPr lang="vi-VN" dirty="0">
              <a:latin typeface="Times New Roman" panose="02020603050405020304" pitchFamily="18" charset="0"/>
              <a:cs typeface="Times New Roman" panose="02020603050405020304" pitchFamily="18" charset="0"/>
            </a:endParaRPr>
          </a:p>
          <a:p>
            <a:pPr marL="114300" indent="0">
              <a:buNone/>
            </a:pPr>
            <a:r>
              <a:rPr lang="en-US" dirty="0">
                <a:latin typeface="Times New Roman" panose="02020603050405020304" pitchFamily="18" charset="0"/>
                <a:cs typeface="Times New Roman" panose="02020603050405020304" pitchFamily="18" charset="0"/>
              </a:rPr>
              <a:t>ECG 2 </a:t>
            </a:r>
            <a:r>
              <a:rPr lang="en-US" dirty="0" err="1">
                <a:latin typeface="Times New Roman" panose="02020603050405020304" pitchFamily="18" charset="0"/>
                <a:cs typeface="Times New Roman" panose="02020603050405020304" pitchFamily="18" charset="0"/>
              </a:rPr>
              <a:t>kênh</a:t>
            </a:r>
            <a:r>
              <a:rPr lang="en-US" dirty="0">
                <a:latin typeface="Times New Roman" panose="02020603050405020304" pitchFamily="18" charset="0"/>
                <a:cs typeface="Times New Roman" panose="02020603050405020304" pitchFamily="18" charset="0"/>
              </a:rPr>
              <a:t> (MLII, V1).</a:t>
            </a:r>
            <a:endParaRPr lang="vi-VN" dirty="0">
              <a:latin typeface="Times New Roman" panose="02020603050405020304" pitchFamily="18" charset="0"/>
              <a:cs typeface="Times New Roman" panose="02020603050405020304" pitchFamily="18" charset="0"/>
            </a:endParaRPr>
          </a:p>
          <a:p>
            <a:pPr marL="114300" indent="0">
              <a:buNone/>
            </a:pPr>
            <a:r>
              <a:rPr lang="en-US" dirty="0">
                <a:latin typeface="Times New Roman" panose="02020603050405020304" pitchFamily="18" charset="0"/>
                <a:cs typeface="Times New Roman" panose="02020603050405020304" pitchFamily="18" charset="0"/>
              </a:rPr>
              <a:t>Class distribution: Counter({0: 75021, 1: 8072, 2: 7255, 3: 7129, 4: 2545})</a:t>
            </a:r>
            <a:endParaRPr lang="vi-VN" dirty="0">
              <a:latin typeface="Times New Roman" panose="02020603050405020304" pitchFamily="18" charset="0"/>
              <a:cs typeface="Times New Roman" panose="02020603050405020304" pitchFamily="18" charset="0"/>
            </a:endParaRPr>
          </a:p>
          <a:p>
            <a:pPr marL="114300" indent="0">
              <a:buNone/>
            </a:pPr>
            <a:r>
              <a:rPr lang="vi-VN" b="1" dirty="0">
                <a:latin typeface="Times New Roman" panose="02020603050405020304" pitchFamily="18" charset="0"/>
                <a:cs typeface="Times New Roman" panose="02020603050405020304" pitchFamily="18" charset="0"/>
              </a:rPr>
              <a:t>2.2 Tiền xử lý tín hiệu</a:t>
            </a:r>
          </a:p>
          <a:p>
            <a:pPr marL="114300" indent="0">
              <a:buNone/>
            </a:pPr>
            <a:r>
              <a:rPr lang="vi-VN" dirty="0">
                <a:latin typeface="Times New Roman" panose="02020603050405020304" pitchFamily="18" charset="0"/>
                <a:cs typeface="Times New Roman" panose="02020603050405020304" pitchFamily="18" charset="0"/>
              </a:rPr>
              <a:t>Hàm </a:t>
            </a:r>
            <a:r>
              <a:rPr lang="vi-VN" b="1" dirty="0" err="1">
                <a:latin typeface="Times New Roman" panose="02020603050405020304" pitchFamily="18" charset="0"/>
                <a:cs typeface="Times New Roman" panose="02020603050405020304" pitchFamily="18" charset="0"/>
              </a:rPr>
              <a:t>rr_segments_from_annotations</a:t>
            </a:r>
            <a:r>
              <a:rPr lang="vi-VN" dirty="0">
                <a:latin typeface="Times New Roman" panose="02020603050405020304" pitchFamily="18" charset="0"/>
                <a:cs typeface="Times New Roman" panose="02020603050405020304" pitchFamily="18" charset="0"/>
              </a:rPr>
              <a:t>:</a:t>
            </a:r>
          </a:p>
          <a:p>
            <a:r>
              <a:rPr lang="vi-VN" dirty="0">
                <a:latin typeface="Times New Roman" panose="02020603050405020304" pitchFamily="18" charset="0"/>
                <a:cs typeface="Times New Roman" panose="02020603050405020304" pitchFamily="18" charset="0"/>
              </a:rPr>
              <a:t>Với mỗi </a:t>
            </a:r>
            <a:r>
              <a:rPr lang="vi-VN" dirty="0" err="1">
                <a:latin typeface="Times New Roman" panose="02020603050405020304" pitchFamily="18" charset="0"/>
                <a:cs typeface="Times New Roman" panose="02020603050405020304" pitchFamily="18" charset="0"/>
              </a:rPr>
              <a:t>annotation</a:t>
            </a:r>
            <a:r>
              <a:rPr lang="vi-VN" dirty="0">
                <a:latin typeface="Times New Roman" panose="02020603050405020304" pitchFamily="18" charset="0"/>
                <a:cs typeface="Times New Roman" panose="02020603050405020304" pitchFamily="18" charset="0"/>
              </a:rPr>
              <a:t> (R-</a:t>
            </a:r>
            <a:r>
              <a:rPr lang="vi-VN" dirty="0" err="1">
                <a:latin typeface="Times New Roman" panose="02020603050405020304" pitchFamily="18" charset="0"/>
                <a:cs typeface="Times New Roman" panose="02020603050405020304" pitchFamily="18" charset="0"/>
              </a:rPr>
              <a:t>peak</a:t>
            </a:r>
            <a:r>
              <a:rPr lang="vi-VN" dirty="0">
                <a:latin typeface="Times New Roman" panose="02020603050405020304" pitchFamily="18" charset="0"/>
                <a:cs typeface="Times New Roman" panose="02020603050405020304" pitchFamily="18" charset="0"/>
              </a:rPr>
              <a:t>), cắt ra một đoạn nhỏ của tín hiệu ECG.</a:t>
            </a:r>
          </a:p>
          <a:p>
            <a:r>
              <a:rPr lang="vi-VN" dirty="0">
                <a:latin typeface="Times New Roman" panose="02020603050405020304" pitchFamily="18" charset="0"/>
                <a:cs typeface="Times New Roman" panose="02020603050405020304" pitchFamily="18" charset="0"/>
              </a:rPr>
              <a:t>Đoạn này có độ dài: 0.2s trước + 0.6s sau R-</a:t>
            </a:r>
            <a:r>
              <a:rPr lang="vi-VN" dirty="0" err="1">
                <a:latin typeface="Times New Roman" panose="02020603050405020304" pitchFamily="18" charset="0"/>
                <a:cs typeface="Times New Roman" panose="02020603050405020304" pitchFamily="18" charset="0"/>
              </a:rPr>
              <a:t>peak</a:t>
            </a:r>
            <a:r>
              <a:rPr lang="vi-VN" dirty="0">
                <a:latin typeface="Times New Roman" panose="02020603050405020304" pitchFamily="18" charset="0"/>
                <a:cs typeface="Times New Roman" panose="02020603050405020304" pitchFamily="18" charset="0"/>
              </a:rPr>
              <a:t> Đây là khoảng thời gian bao trọn một nhịp tim (P-QRS-T).</a:t>
            </a:r>
          </a:p>
          <a:p>
            <a:pPr marL="114300" indent="0">
              <a:buNone/>
            </a:pPr>
            <a:r>
              <a:rPr lang="vi-VN" dirty="0">
                <a:latin typeface="Times New Roman" panose="02020603050405020304" pitchFamily="18" charset="0"/>
                <a:cs typeface="Times New Roman" panose="02020603050405020304" pitchFamily="18" charset="0"/>
              </a:rPr>
              <a:t>Hàm </a:t>
            </a:r>
            <a:r>
              <a:rPr lang="vi-VN" b="1" dirty="0" err="1">
                <a:latin typeface="Times New Roman" panose="02020603050405020304" pitchFamily="18" charset="0"/>
                <a:cs typeface="Times New Roman" panose="02020603050405020304" pitchFamily="18" charset="0"/>
              </a:rPr>
              <a:t>resample_to_fixed_multichan</a:t>
            </a:r>
            <a:r>
              <a:rPr lang="vi-VN" dirty="0">
                <a:latin typeface="Times New Roman" panose="02020603050405020304" pitchFamily="18" charset="0"/>
                <a:cs typeface="Times New Roman" panose="02020603050405020304" pitchFamily="18" charset="0"/>
              </a:rPr>
              <a:t>:</a:t>
            </a:r>
          </a:p>
          <a:p>
            <a:r>
              <a:rPr lang="vi-VN" dirty="0">
                <a:latin typeface="Times New Roman" panose="02020603050405020304" pitchFamily="18" charset="0"/>
                <a:cs typeface="Times New Roman" panose="02020603050405020304" pitchFamily="18" charset="0"/>
              </a:rPr>
              <a:t>Re-</a:t>
            </a:r>
            <a:r>
              <a:rPr lang="en-US" dirty="0">
                <a:latin typeface="Times New Roman" panose="02020603050405020304" pitchFamily="18" charset="0"/>
                <a:cs typeface="Times New Roman" panose="02020603050405020304" pitchFamily="18" charset="0"/>
              </a:rPr>
              <a:t>sampling rate </a:t>
            </a:r>
            <a:r>
              <a:rPr lang="vi-VN" dirty="0">
                <a:latin typeface="Times New Roman" panose="02020603050405020304" pitchFamily="18" charset="0"/>
                <a:cs typeface="Times New Roman" panose="02020603050405020304" pitchFamily="18" charset="0"/>
              </a:rPr>
              <a:t>từ 360Hz về</a:t>
            </a: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125Hz. Cắt 250 </a:t>
            </a:r>
            <a:r>
              <a:rPr lang="vi-VN" dirty="0" err="1">
                <a:latin typeface="Times New Roman" panose="02020603050405020304" pitchFamily="18" charset="0"/>
                <a:cs typeface="Times New Roman" panose="02020603050405020304" pitchFamily="18" charset="0"/>
              </a:rPr>
              <a:t>samples</a:t>
            </a:r>
            <a:endParaRPr lang="vi-VN" dirty="0">
              <a:latin typeface="Times New Roman" panose="02020603050405020304" pitchFamily="18" charset="0"/>
              <a:cs typeface="Times New Roman" panose="02020603050405020304" pitchFamily="18" charset="0"/>
            </a:endParaRPr>
          </a:p>
          <a:p>
            <a:pPr marL="114300" indent="0">
              <a:buNone/>
            </a:pPr>
            <a:r>
              <a:rPr lang="vi-VN" dirty="0" err="1">
                <a:latin typeface="Times New Roman" panose="02020603050405020304" pitchFamily="18" charset="0"/>
                <a:cs typeface="Times New Roman" panose="02020603050405020304" pitchFamily="18" charset="0"/>
              </a:rPr>
              <a:t>Muc</a:t>
            </a:r>
            <a:r>
              <a:rPr lang="vi-VN" dirty="0">
                <a:latin typeface="Times New Roman" panose="02020603050405020304" pitchFamily="18" charset="0"/>
                <a:cs typeface="Times New Roman" panose="02020603050405020304" pitchFamily="18" charset="0"/>
              </a:rPr>
              <a:t> đích: Mọi nhịp tim có cùng kích thước đầu vào. </a:t>
            </a:r>
            <a:r>
              <a:rPr lang="en-US" dirty="0" err="1">
                <a:latin typeface="Times New Roman" panose="02020603050405020304" pitchFamily="18" charset="0"/>
                <a:cs typeface="Times New Roman" panose="02020603050405020304" pitchFamily="18" charset="0"/>
              </a:rPr>
              <a:t>Chuẩn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sampling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record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database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a:t>
            </a:r>
          </a:p>
          <a:p>
            <a:pPr marL="114300" indent="0">
              <a:buNone/>
            </a:pPr>
            <a:endParaRPr lang="en-US"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DF4BA60-ACCC-CC4A-6E3B-FBFF42FDB305}"/>
              </a:ext>
            </a:extLst>
          </p:cNvPr>
          <p:cNvPicPr>
            <a:picLocks noChangeAspect="1"/>
          </p:cNvPicPr>
          <p:nvPr/>
        </p:nvPicPr>
        <p:blipFill>
          <a:blip r:embed="rId4"/>
          <a:stretch>
            <a:fillRect/>
          </a:stretch>
        </p:blipFill>
        <p:spPr>
          <a:xfrm>
            <a:off x="7080028" y="285856"/>
            <a:ext cx="2981741" cy="4220164"/>
          </a:xfrm>
          <a:prstGeom prst="rect">
            <a:avLst/>
          </a:prstGeom>
        </p:spPr>
      </p:pic>
      <p:cxnSp>
        <p:nvCxnSpPr>
          <p:cNvPr id="10" name="Straight Arrow Connector 9">
            <a:extLst>
              <a:ext uri="{FF2B5EF4-FFF2-40B4-BE49-F238E27FC236}">
                <a16:creationId xmlns:a16="http://schemas.microsoft.com/office/drawing/2014/main" id="{386D1576-BCBF-480C-65C9-72AAF78E3397}"/>
              </a:ext>
            </a:extLst>
          </p:cNvPr>
          <p:cNvCxnSpPr>
            <a:cxnSpLocks/>
          </p:cNvCxnSpPr>
          <p:nvPr/>
        </p:nvCxnSpPr>
        <p:spPr>
          <a:xfrm>
            <a:off x="8611130" y="568656"/>
            <a:ext cx="2060308" cy="1642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520FB04D-FCFF-DAB1-6CF2-5C3177BFED37}"/>
              </a:ext>
            </a:extLst>
          </p:cNvPr>
          <p:cNvSpPr/>
          <p:nvPr/>
        </p:nvSpPr>
        <p:spPr>
          <a:xfrm>
            <a:off x="10787192" y="568656"/>
            <a:ext cx="1076159" cy="3001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t>R-</a:t>
            </a:r>
            <a:r>
              <a:rPr lang="vi-VN" dirty="0" err="1"/>
              <a:t>Peak</a:t>
            </a:r>
            <a:endParaRPr lang="en-US" dirty="0"/>
          </a:p>
        </p:txBody>
      </p:sp>
      <p:cxnSp>
        <p:nvCxnSpPr>
          <p:cNvPr id="15" name="Straight Arrow Connector 14">
            <a:extLst>
              <a:ext uri="{FF2B5EF4-FFF2-40B4-BE49-F238E27FC236}">
                <a16:creationId xmlns:a16="http://schemas.microsoft.com/office/drawing/2014/main" id="{5F0EE24A-3CF8-2E6F-A93C-7BF63E6725A0}"/>
              </a:ext>
            </a:extLst>
          </p:cNvPr>
          <p:cNvCxnSpPr>
            <a:cxnSpLocks/>
          </p:cNvCxnSpPr>
          <p:nvPr/>
        </p:nvCxnSpPr>
        <p:spPr>
          <a:xfrm>
            <a:off x="7844476" y="2973546"/>
            <a:ext cx="69336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5A44850-3C2B-8512-B8D5-7AAA698BE5E5}"/>
              </a:ext>
            </a:extLst>
          </p:cNvPr>
          <p:cNvCxnSpPr>
            <a:cxnSpLocks/>
          </p:cNvCxnSpPr>
          <p:nvPr/>
        </p:nvCxnSpPr>
        <p:spPr>
          <a:xfrm>
            <a:off x="8611130" y="2973546"/>
            <a:ext cx="141757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8F43DE4-CC04-3CA1-23FE-B1F0AF457842}"/>
              </a:ext>
            </a:extLst>
          </p:cNvPr>
          <p:cNvSpPr/>
          <p:nvPr/>
        </p:nvSpPr>
        <p:spPr>
          <a:xfrm>
            <a:off x="7306396" y="3218307"/>
            <a:ext cx="1076159" cy="3001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t>0.2s</a:t>
            </a:r>
            <a:endParaRPr lang="en-US" dirty="0"/>
          </a:p>
        </p:txBody>
      </p:sp>
      <p:sp>
        <p:nvSpPr>
          <p:cNvPr id="21" name="Rectangle 20">
            <a:extLst>
              <a:ext uri="{FF2B5EF4-FFF2-40B4-BE49-F238E27FC236}">
                <a16:creationId xmlns:a16="http://schemas.microsoft.com/office/drawing/2014/main" id="{C0539A61-3C38-5AA6-4083-8B0447AD812D}"/>
              </a:ext>
            </a:extLst>
          </p:cNvPr>
          <p:cNvSpPr/>
          <p:nvPr/>
        </p:nvSpPr>
        <p:spPr>
          <a:xfrm>
            <a:off x="8781839" y="3218307"/>
            <a:ext cx="1076159" cy="3001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dirty="0"/>
              <a:t>0.6s</a:t>
            </a:r>
            <a:endParaRPr lang="en-US" dirty="0"/>
          </a:p>
        </p:txBody>
      </p:sp>
      <p:sp>
        <p:nvSpPr>
          <p:cNvPr id="24" name="TextBox 23">
            <a:extLst>
              <a:ext uri="{FF2B5EF4-FFF2-40B4-BE49-F238E27FC236}">
                <a16:creationId xmlns:a16="http://schemas.microsoft.com/office/drawing/2014/main" id="{CED5959F-5B69-D7D2-FB72-EB50D7875D0F}"/>
              </a:ext>
            </a:extLst>
          </p:cNvPr>
          <p:cNvSpPr txBox="1"/>
          <p:nvPr/>
        </p:nvSpPr>
        <p:spPr>
          <a:xfrm>
            <a:off x="6563037" y="4904013"/>
            <a:ext cx="5484707" cy="1169551"/>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2.3 </a:t>
            </a:r>
            <a:r>
              <a:rPr lang="en-US" b="1" dirty="0" err="1">
                <a:latin typeface="Times New Roman" panose="02020603050405020304" pitchFamily="18" charset="0"/>
                <a:cs typeface="Times New Roman" panose="02020603050405020304" pitchFamily="18" charset="0"/>
              </a:rPr>
              <a:t>Xây</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dựng</a:t>
            </a:r>
            <a:r>
              <a:rPr lang="en-US" b="1" dirty="0">
                <a:latin typeface="Times New Roman" panose="02020603050405020304" pitchFamily="18" charset="0"/>
                <a:cs typeface="Times New Roman" panose="02020603050405020304" pitchFamily="18" charset="0"/>
              </a:rPr>
              <a:t> dataset</a:t>
            </a:r>
          </a:p>
          <a:p>
            <a:r>
              <a:rPr lang="en-US" dirty="0" err="1">
                <a:latin typeface="Times New Roman" panose="02020603050405020304" pitchFamily="18" charset="0"/>
                <a:cs typeface="Times New Roman" panose="02020603050405020304" pitchFamily="18" charset="0"/>
              </a:rPr>
              <a:t>Hàm</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load_record_twoch</a:t>
            </a: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record_path</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a:t>
            </a:r>
            <a:endParaRPr lang="vi-V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Đọc</a:t>
            </a:r>
            <a:r>
              <a:rPr lang="en-US" dirty="0">
                <a:latin typeface="Times New Roman" panose="02020603050405020304" pitchFamily="18" charset="0"/>
                <a:cs typeface="Times New Roman" panose="02020603050405020304" pitchFamily="18" charset="0"/>
              </a:rPr>
              <a:t> 2 lead: MLII + V1 (</a:t>
            </a:r>
            <a:r>
              <a:rPr lang="en-US" dirty="0" err="1">
                <a:latin typeface="Times New Roman" panose="02020603050405020304" pitchFamily="18" charset="0"/>
                <a:cs typeface="Times New Roman" panose="02020603050405020304" pitchFamily="18" charset="0"/>
              </a:rPr>
              <a:t>nếu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thì</a:t>
            </a:r>
            <a:r>
              <a:rPr lang="en-US" dirty="0">
                <a:latin typeface="Times New Roman" panose="02020603050405020304" pitchFamily="18" charset="0"/>
                <a:cs typeface="Times New Roman" panose="02020603050405020304" pitchFamily="18" charset="0"/>
              </a:rPr>
              <a:t> fallback sang lead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a:t>
            </a:r>
            <a:endParaRPr lang="vi-V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X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2 </a:t>
            </a:r>
            <a:r>
              <a:rPr lang="en-US" dirty="0" err="1">
                <a:latin typeface="Times New Roman" panose="02020603050405020304" pitchFamily="18" charset="0"/>
                <a:cs typeface="Times New Roman" panose="02020603050405020304" pitchFamily="18" charset="0"/>
              </a:rPr>
              <a:t>kênh</a:t>
            </a:r>
            <a:r>
              <a:rPr lang="en-US" dirty="0">
                <a:latin typeface="Times New Roman" panose="02020603050405020304" pitchFamily="18" charset="0"/>
                <a:cs typeface="Times New Roman" panose="02020603050405020304" pitchFamily="18" charset="0"/>
              </a:rPr>
              <a:t>, shape = (N, 250, 2))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y (</a:t>
            </a:r>
            <a:r>
              <a:rPr lang="en-US" dirty="0" err="1">
                <a:latin typeface="Times New Roman" panose="02020603050405020304" pitchFamily="18" charset="0"/>
                <a:cs typeface="Times New Roman" panose="02020603050405020304" pitchFamily="18" charset="0"/>
              </a:rPr>
              <a:t>nhãn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nhiều</a:t>
            </a:r>
            <a:r>
              <a:rPr lang="en-US" dirty="0">
                <a:latin typeface="Times New Roman" panose="02020603050405020304" pitchFamily="18" charset="0"/>
                <a:cs typeface="Times New Roman" panose="02020603050405020304" pitchFamily="18" charset="0"/>
              </a:rPr>
              <a:t> record → </a:t>
            </a:r>
            <a:r>
              <a:rPr lang="en-US" dirty="0" err="1">
                <a:latin typeface="Times New Roman" panose="02020603050405020304" pitchFamily="18" charset="0"/>
                <a:cs typeface="Times New Roman" panose="02020603050405020304" pitchFamily="18" charset="0"/>
              </a:rPr>
              <a:t>toàn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huấn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luyện</a:t>
            </a:r>
            <a:r>
              <a:rPr lang="en-US"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0">
          <a:extLst>
            <a:ext uri="{FF2B5EF4-FFF2-40B4-BE49-F238E27FC236}">
              <a16:creationId xmlns:a16="http://schemas.microsoft.com/office/drawing/2014/main" id="{B0F23D62-7C93-BA8E-DCD2-E3D6826ED5E8}"/>
            </a:ext>
          </a:extLst>
        </p:cNvPr>
        <p:cNvGrpSpPr/>
        <p:nvPr/>
      </p:nvGrpSpPr>
      <p:grpSpPr>
        <a:xfrm>
          <a:off x="0" y="0"/>
          <a:ext cx="0" cy="0"/>
          <a:chOff x="0" y="0"/>
          <a:chExt cx="0" cy="0"/>
        </a:xfrm>
      </p:grpSpPr>
      <p:pic>
        <p:nvPicPr>
          <p:cNvPr id="92" name="Google Shape;92;p2">
            <a:extLst>
              <a:ext uri="{FF2B5EF4-FFF2-40B4-BE49-F238E27FC236}">
                <a16:creationId xmlns:a16="http://schemas.microsoft.com/office/drawing/2014/main" id="{7528D4FD-7CF1-EB5C-82F6-F20E7A659B0C}"/>
              </a:ext>
            </a:extLst>
          </p:cNvPr>
          <p:cNvPicPr preferRelativeResize="0"/>
          <p:nvPr/>
        </p:nvPicPr>
        <p:blipFill rotWithShape="1">
          <a:blip r:embed="rId3">
            <a:alphaModFix/>
          </a:blip>
          <a:srcRect/>
          <a:stretch/>
        </p:blipFill>
        <p:spPr>
          <a:xfrm>
            <a:off x="0" y="0"/>
            <a:ext cx="12313325" cy="1255521"/>
          </a:xfrm>
          <a:prstGeom prst="rect">
            <a:avLst/>
          </a:prstGeom>
          <a:noFill/>
          <a:ln>
            <a:noFill/>
          </a:ln>
        </p:spPr>
      </p:pic>
      <p:sp>
        <p:nvSpPr>
          <p:cNvPr id="5" name="Title 4">
            <a:extLst>
              <a:ext uri="{FF2B5EF4-FFF2-40B4-BE49-F238E27FC236}">
                <a16:creationId xmlns:a16="http://schemas.microsoft.com/office/drawing/2014/main" id="{7D5244B5-9931-7C54-31B3-69D42C358BF0}"/>
              </a:ext>
            </a:extLst>
          </p:cNvPr>
          <p:cNvSpPr>
            <a:spLocks noGrp="1"/>
          </p:cNvSpPr>
          <p:nvPr>
            <p:ph type="title"/>
          </p:nvPr>
        </p:nvSpPr>
        <p:spPr>
          <a:xfrm>
            <a:off x="761418" y="1255522"/>
            <a:ext cx="10434747" cy="1075850"/>
          </a:xfrm>
        </p:spPr>
        <p:txBody>
          <a:bodyPr/>
          <a:lstStyle/>
          <a:p>
            <a:r>
              <a:rPr lang="vi-VN" b="1" dirty="0">
                <a:latin typeface="+mj-lt"/>
              </a:rPr>
              <a:t>Lưu đồ giải thuật</a:t>
            </a:r>
            <a:endParaRPr lang="en-US" b="1" dirty="0">
              <a:latin typeface="+mj-lt"/>
            </a:endParaRPr>
          </a:p>
        </p:txBody>
      </p:sp>
      <p:pic>
        <p:nvPicPr>
          <p:cNvPr id="9" name="Content Placeholder 3">
            <a:extLst>
              <a:ext uri="{FF2B5EF4-FFF2-40B4-BE49-F238E27FC236}">
                <a16:creationId xmlns:a16="http://schemas.microsoft.com/office/drawing/2014/main" id="{2C102BD4-035F-8B5D-8478-168E4DBA69E5}"/>
              </a:ext>
            </a:extLst>
          </p:cNvPr>
          <p:cNvPicPr>
            <a:picLocks noChangeAspect="1"/>
          </p:cNvPicPr>
          <p:nvPr/>
        </p:nvPicPr>
        <p:blipFill>
          <a:blip r:embed="rId4"/>
          <a:srcRect l="6942"/>
          <a:stretch/>
        </p:blipFill>
        <p:spPr>
          <a:xfrm>
            <a:off x="4988692" y="1237971"/>
            <a:ext cx="7219215" cy="3288657"/>
          </a:xfrm>
          <a:prstGeom prst="rect">
            <a:avLst/>
          </a:prstGeom>
          <a:noFill/>
          <a:ln>
            <a:noFill/>
          </a:ln>
        </p:spPr>
      </p:pic>
      <p:sp>
        <p:nvSpPr>
          <p:cNvPr id="10" name="Rectangle 2">
            <a:extLst>
              <a:ext uri="{FF2B5EF4-FFF2-40B4-BE49-F238E27FC236}">
                <a16:creationId xmlns:a16="http://schemas.microsoft.com/office/drawing/2014/main" id="{C63484B1-9522-09F3-0D78-65AE045E0325}"/>
              </a:ext>
            </a:extLst>
          </p:cNvPr>
          <p:cNvSpPr>
            <a:spLocks noChangeArrowheads="1"/>
          </p:cNvSpPr>
          <p:nvPr/>
        </p:nvSpPr>
        <p:spPr bwMode="auto">
          <a:xfrm>
            <a:off x="202838" y="2011870"/>
            <a:ext cx="6237510"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lvl="0" indent="-171450" eaLnBrk="0" fontAlgn="base" hangingPunct="0">
              <a:spcBef>
                <a:spcPct val="0"/>
              </a:spcBef>
              <a:spcAft>
                <a:spcPct val="0"/>
              </a:spcAft>
              <a:buClrTx/>
              <a:buFont typeface="Arial" panose="020B0604020202020204" pitchFamily="34" charset="0"/>
              <a:buChar char="•"/>
            </a:pPr>
            <a:r>
              <a:rPr lang="vi-VN" altLang="en-US" b="1" dirty="0">
                <a:solidFill>
                  <a:schemeClr val="tx1"/>
                </a:solidFill>
                <a:latin typeface="Times New Roman" panose="02020603050405020304" pitchFamily="18" charset="0"/>
                <a:cs typeface="Times New Roman" panose="02020603050405020304" pitchFamily="18" charset="0"/>
              </a:rPr>
              <a:t>Khối CNN (trích đặc trưng không gian – </a:t>
            </a:r>
            <a:r>
              <a:rPr lang="vi-VN" altLang="en-US" b="1" dirty="0" err="1">
                <a:solidFill>
                  <a:schemeClr val="tx1"/>
                </a:solidFill>
                <a:latin typeface="Times New Roman" panose="02020603050405020304" pitchFamily="18" charset="0"/>
                <a:cs typeface="Times New Roman" panose="02020603050405020304" pitchFamily="18" charset="0"/>
              </a:rPr>
              <a:t>spatial</a:t>
            </a:r>
            <a:r>
              <a:rPr lang="vi-VN" altLang="en-US" b="1" dirty="0">
                <a:solidFill>
                  <a:schemeClr val="tx1"/>
                </a:solidFill>
                <a:latin typeface="Times New Roman" panose="02020603050405020304" pitchFamily="18" charset="0"/>
                <a:cs typeface="Times New Roman" panose="02020603050405020304" pitchFamily="18" charset="0"/>
              </a:rPr>
              <a:t> </a:t>
            </a:r>
            <a:r>
              <a:rPr lang="vi-VN" altLang="en-US" b="1" dirty="0" err="1">
                <a:solidFill>
                  <a:schemeClr val="tx1"/>
                </a:solidFill>
                <a:latin typeface="Times New Roman" panose="02020603050405020304" pitchFamily="18" charset="0"/>
                <a:cs typeface="Times New Roman" panose="02020603050405020304" pitchFamily="18" charset="0"/>
              </a:rPr>
              <a:t>features</a:t>
            </a:r>
            <a:r>
              <a:rPr lang="vi-VN" altLang="en-US" b="1" dirty="0">
                <a:solidFill>
                  <a:schemeClr val="tx1"/>
                </a:solidFill>
                <a:latin typeface="Times New Roman" panose="02020603050405020304" pitchFamily="18" charset="0"/>
                <a:cs typeface="Times New Roman" panose="02020603050405020304" pitchFamily="18" charset="0"/>
              </a:rPr>
              <a:t>):</a:t>
            </a:r>
          </a:p>
          <a:p>
            <a:pPr lvl="0" eaLnBrk="0" fontAlgn="base" hangingPunct="0">
              <a:spcBef>
                <a:spcPct val="0"/>
              </a:spcBef>
              <a:spcAft>
                <a:spcPct val="0"/>
              </a:spcAft>
              <a:buClrTx/>
            </a:pPr>
            <a:r>
              <a:rPr lang="vi-VN" altLang="en-US" dirty="0">
                <a:solidFill>
                  <a:schemeClr val="tx1"/>
                </a:solidFill>
                <a:latin typeface="Times New Roman" panose="02020603050405020304" pitchFamily="18" charset="0"/>
                <a:cs typeface="Times New Roman" panose="02020603050405020304" pitchFamily="18" charset="0"/>
              </a:rPr>
              <a:t>3 lớp Conv1D 64 </a:t>
            </a:r>
            <a:r>
              <a:rPr lang="vi-VN" altLang="en-US" dirty="0" err="1">
                <a:solidFill>
                  <a:schemeClr val="tx1"/>
                </a:solidFill>
                <a:latin typeface="Times New Roman" panose="02020603050405020304" pitchFamily="18" charset="0"/>
                <a:cs typeface="Times New Roman" panose="02020603050405020304" pitchFamily="18" charset="0"/>
              </a:rPr>
              <a:t>filters</a:t>
            </a:r>
            <a:r>
              <a:rPr lang="vi-VN" altLang="en-US" dirty="0">
                <a:solidFill>
                  <a:schemeClr val="tx1"/>
                </a:solidFill>
                <a:latin typeface="Times New Roman" panose="02020603050405020304" pitchFamily="18" charset="0"/>
                <a:cs typeface="Times New Roman" panose="02020603050405020304" pitchFamily="18" charset="0"/>
              </a:rPr>
              <a:t>, </a:t>
            </a:r>
            <a:r>
              <a:rPr lang="vi-VN" altLang="en-US" dirty="0" err="1">
                <a:solidFill>
                  <a:schemeClr val="tx1"/>
                </a:solidFill>
                <a:latin typeface="Times New Roman" panose="02020603050405020304" pitchFamily="18" charset="0"/>
                <a:cs typeface="Times New Roman" panose="02020603050405020304" pitchFamily="18" charset="0"/>
              </a:rPr>
              <a:t>kernel</a:t>
            </a:r>
            <a:r>
              <a:rPr lang="vi-VN" altLang="en-US" dirty="0">
                <a:solidFill>
                  <a:schemeClr val="tx1"/>
                </a:solidFill>
                <a:latin typeface="Times New Roman" panose="02020603050405020304" pitchFamily="18" charset="0"/>
                <a:cs typeface="Times New Roman" panose="02020603050405020304" pitchFamily="18" charset="0"/>
              </a:rPr>
              <a:t> 3</a:t>
            </a:r>
          </a:p>
          <a:p>
            <a:pPr lvl="0" eaLnBrk="0" fontAlgn="base" hangingPunct="0">
              <a:spcBef>
                <a:spcPct val="0"/>
              </a:spcBef>
              <a:spcAft>
                <a:spcPct val="0"/>
              </a:spcAft>
              <a:buClrTx/>
            </a:pPr>
            <a:r>
              <a:rPr lang="vi-VN" altLang="en-US" dirty="0" err="1">
                <a:solidFill>
                  <a:schemeClr val="tx1"/>
                </a:solidFill>
                <a:latin typeface="Times New Roman" panose="02020603050405020304" pitchFamily="18" charset="0"/>
                <a:cs typeface="Times New Roman" panose="02020603050405020304" pitchFamily="18" charset="0"/>
              </a:rPr>
              <a:t>MaxPooling</a:t>
            </a:r>
            <a:r>
              <a:rPr lang="vi-VN" altLang="en-US" dirty="0">
                <a:solidFill>
                  <a:schemeClr val="tx1"/>
                </a:solidFill>
                <a:latin typeface="Times New Roman" panose="02020603050405020304" pitchFamily="18" charset="0"/>
                <a:cs typeface="Times New Roman" panose="02020603050405020304" pitchFamily="18" charset="0"/>
              </a:rPr>
              <a:t> + </a:t>
            </a:r>
            <a:r>
              <a:rPr lang="vi-VN" altLang="en-US" dirty="0" err="1">
                <a:solidFill>
                  <a:schemeClr val="tx1"/>
                </a:solidFill>
                <a:latin typeface="Times New Roman" panose="02020603050405020304" pitchFamily="18" charset="0"/>
                <a:cs typeface="Times New Roman" panose="02020603050405020304" pitchFamily="18" charset="0"/>
              </a:rPr>
              <a:t>Dropout</a:t>
            </a:r>
            <a:r>
              <a:rPr lang="vi-VN" altLang="en-US" dirty="0">
                <a:solidFill>
                  <a:schemeClr val="tx1"/>
                </a:solidFill>
                <a:latin typeface="Times New Roman" panose="02020603050405020304" pitchFamily="18" charset="0"/>
                <a:cs typeface="Times New Roman" panose="02020603050405020304" pitchFamily="18" charset="0"/>
              </a:rPr>
              <a:t>(0.1)</a:t>
            </a:r>
          </a:p>
          <a:p>
            <a:pPr lvl="0" eaLnBrk="0" fontAlgn="base" hangingPunct="0">
              <a:spcBef>
                <a:spcPct val="0"/>
              </a:spcBef>
              <a:spcAft>
                <a:spcPct val="0"/>
              </a:spcAft>
              <a:buClrTx/>
            </a:pPr>
            <a:r>
              <a:rPr lang="vi-VN" altLang="en-US" dirty="0">
                <a:solidFill>
                  <a:schemeClr val="tx1"/>
                </a:solidFill>
                <a:latin typeface="Times New Roman" panose="02020603050405020304" pitchFamily="18" charset="0"/>
                <a:cs typeface="Times New Roman" panose="02020603050405020304" pitchFamily="18" charset="0"/>
              </a:rPr>
              <a:t>2 lớp Conv1D 128 </a:t>
            </a:r>
            <a:r>
              <a:rPr lang="vi-VN" altLang="en-US" dirty="0" err="1">
                <a:solidFill>
                  <a:schemeClr val="tx1"/>
                </a:solidFill>
                <a:latin typeface="Times New Roman" panose="02020603050405020304" pitchFamily="18" charset="0"/>
                <a:cs typeface="Times New Roman" panose="02020603050405020304" pitchFamily="18" charset="0"/>
              </a:rPr>
              <a:t>filters</a:t>
            </a:r>
            <a:r>
              <a:rPr lang="vi-VN" altLang="en-US" dirty="0">
                <a:solidFill>
                  <a:schemeClr val="tx1"/>
                </a:solidFill>
                <a:latin typeface="Times New Roman" panose="02020603050405020304" pitchFamily="18" charset="0"/>
                <a:cs typeface="Times New Roman" panose="02020603050405020304" pitchFamily="18" charset="0"/>
              </a:rPr>
              <a:t>, </a:t>
            </a:r>
            <a:r>
              <a:rPr lang="vi-VN" altLang="en-US" dirty="0" err="1">
                <a:solidFill>
                  <a:schemeClr val="tx1"/>
                </a:solidFill>
                <a:latin typeface="Times New Roman" panose="02020603050405020304" pitchFamily="18" charset="0"/>
                <a:cs typeface="Times New Roman" panose="02020603050405020304" pitchFamily="18" charset="0"/>
              </a:rPr>
              <a:t>kernel</a:t>
            </a:r>
            <a:r>
              <a:rPr lang="vi-VN" altLang="en-US" dirty="0">
                <a:solidFill>
                  <a:schemeClr val="tx1"/>
                </a:solidFill>
                <a:latin typeface="Times New Roman" panose="02020603050405020304" pitchFamily="18" charset="0"/>
                <a:cs typeface="Times New Roman" panose="02020603050405020304" pitchFamily="18" charset="0"/>
              </a:rPr>
              <a:t> 3</a:t>
            </a:r>
          </a:p>
          <a:p>
            <a:pPr lvl="0" eaLnBrk="0" fontAlgn="base" hangingPunct="0">
              <a:spcBef>
                <a:spcPct val="0"/>
              </a:spcBef>
              <a:spcAft>
                <a:spcPct val="0"/>
              </a:spcAft>
              <a:buClrTx/>
            </a:pPr>
            <a:r>
              <a:rPr lang="vi-VN" altLang="en-US" dirty="0" err="1">
                <a:solidFill>
                  <a:schemeClr val="tx1"/>
                </a:solidFill>
                <a:latin typeface="Times New Roman" panose="02020603050405020304" pitchFamily="18" charset="0"/>
                <a:cs typeface="Times New Roman" panose="02020603050405020304" pitchFamily="18" charset="0"/>
              </a:rPr>
              <a:t>MaxPooling</a:t>
            </a:r>
            <a:r>
              <a:rPr lang="vi-VN" altLang="en-US" dirty="0">
                <a:solidFill>
                  <a:schemeClr val="tx1"/>
                </a:solidFill>
                <a:latin typeface="Times New Roman" panose="02020603050405020304" pitchFamily="18" charset="0"/>
                <a:cs typeface="Times New Roman" panose="02020603050405020304" pitchFamily="18" charset="0"/>
              </a:rPr>
              <a:t> + </a:t>
            </a:r>
            <a:r>
              <a:rPr lang="vi-VN" altLang="en-US" dirty="0" err="1">
                <a:solidFill>
                  <a:schemeClr val="tx1"/>
                </a:solidFill>
                <a:latin typeface="Times New Roman" panose="02020603050405020304" pitchFamily="18" charset="0"/>
                <a:cs typeface="Times New Roman" panose="02020603050405020304" pitchFamily="18" charset="0"/>
              </a:rPr>
              <a:t>Dropout</a:t>
            </a:r>
            <a:r>
              <a:rPr lang="vi-VN" altLang="en-US" dirty="0">
                <a:solidFill>
                  <a:schemeClr val="tx1"/>
                </a:solidFill>
                <a:latin typeface="Times New Roman" panose="02020603050405020304" pitchFamily="18" charset="0"/>
                <a:cs typeface="Times New Roman" panose="02020603050405020304" pitchFamily="18" charset="0"/>
              </a:rPr>
              <a:t>(0.1)</a:t>
            </a:r>
          </a:p>
          <a:p>
            <a:pPr lvl="0" eaLnBrk="0" fontAlgn="base" hangingPunct="0">
              <a:spcBef>
                <a:spcPct val="0"/>
              </a:spcBef>
              <a:spcAft>
                <a:spcPct val="0"/>
              </a:spcAft>
              <a:buClrTx/>
            </a:pPr>
            <a:r>
              <a:rPr lang="vi-VN" altLang="en-US" dirty="0">
                <a:solidFill>
                  <a:schemeClr val="tx1"/>
                </a:solidFill>
                <a:latin typeface="Times New Roman" panose="02020603050405020304" pitchFamily="18" charset="0"/>
                <a:cs typeface="Times New Roman" panose="02020603050405020304" pitchFamily="18" charset="0"/>
              </a:rPr>
              <a:t>2 lớp Conv1D 256 </a:t>
            </a:r>
            <a:r>
              <a:rPr lang="vi-VN" altLang="en-US" dirty="0" err="1">
                <a:solidFill>
                  <a:schemeClr val="tx1"/>
                </a:solidFill>
                <a:latin typeface="Times New Roman" panose="02020603050405020304" pitchFamily="18" charset="0"/>
                <a:cs typeface="Times New Roman" panose="02020603050405020304" pitchFamily="18" charset="0"/>
              </a:rPr>
              <a:t>filters</a:t>
            </a:r>
            <a:r>
              <a:rPr lang="vi-VN" altLang="en-US" dirty="0">
                <a:solidFill>
                  <a:schemeClr val="tx1"/>
                </a:solidFill>
                <a:latin typeface="Times New Roman" panose="02020603050405020304" pitchFamily="18" charset="0"/>
                <a:cs typeface="Times New Roman" panose="02020603050405020304" pitchFamily="18" charset="0"/>
              </a:rPr>
              <a:t>, </a:t>
            </a:r>
            <a:r>
              <a:rPr lang="vi-VN" altLang="en-US" dirty="0" err="1">
                <a:solidFill>
                  <a:schemeClr val="tx1"/>
                </a:solidFill>
                <a:latin typeface="Times New Roman" panose="02020603050405020304" pitchFamily="18" charset="0"/>
                <a:cs typeface="Times New Roman" panose="02020603050405020304" pitchFamily="18" charset="0"/>
              </a:rPr>
              <a:t>kernel</a:t>
            </a:r>
            <a:r>
              <a:rPr lang="vi-VN" altLang="en-US" dirty="0">
                <a:solidFill>
                  <a:schemeClr val="tx1"/>
                </a:solidFill>
                <a:latin typeface="Times New Roman" panose="02020603050405020304" pitchFamily="18" charset="0"/>
                <a:cs typeface="Times New Roman" panose="02020603050405020304" pitchFamily="18" charset="0"/>
              </a:rPr>
              <a:t> 3</a:t>
            </a:r>
          </a:p>
          <a:p>
            <a:pPr lvl="0" eaLnBrk="0" fontAlgn="base" hangingPunct="0">
              <a:spcBef>
                <a:spcPct val="0"/>
              </a:spcBef>
              <a:spcAft>
                <a:spcPct val="0"/>
              </a:spcAft>
              <a:buClrTx/>
            </a:pPr>
            <a:r>
              <a:rPr lang="vi-VN" altLang="en-US" dirty="0" err="1">
                <a:solidFill>
                  <a:schemeClr val="tx1"/>
                </a:solidFill>
                <a:latin typeface="Times New Roman" panose="02020603050405020304" pitchFamily="18" charset="0"/>
                <a:cs typeface="Times New Roman" panose="02020603050405020304" pitchFamily="18" charset="0"/>
              </a:rPr>
              <a:t>MaxPooling</a:t>
            </a:r>
            <a:r>
              <a:rPr lang="vi-VN" altLang="en-US" dirty="0">
                <a:solidFill>
                  <a:schemeClr val="tx1"/>
                </a:solidFill>
                <a:latin typeface="Times New Roman" panose="02020603050405020304" pitchFamily="18" charset="0"/>
                <a:cs typeface="Times New Roman" panose="02020603050405020304" pitchFamily="18" charset="0"/>
              </a:rPr>
              <a:t> + </a:t>
            </a:r>
            <a:r>
              <a:rPr lang="vi-VN" altLang="en-US" dirty="0" err="1">
                <a:solidFill>
                  <a:schemeClr val="tx1"/>
                </a:solidFill>
                <a:latin typeface="Times New Roman" panose="02020603050405020304" pitchFamily="18" charset="0"/>
                <a:cs typeface="Times New Roman" panose="02020603050405020304" pitchFamily="18" charset="0"/>
              </a:rPr>
              <a:t>Dropout</a:t>
            </a:r>
            <a:r>
              <a:rPr lang="vi-VN" altLang="en-US" dirty="0">
                <a:solidFill>
                  <a:schemeClr val="tx1"/>
                </a:solidFill>
                <a:latin typeface="Times New Roman" panose="02020603050405020304" pitchFamily="18" charset="0"/>
                <a:cs typeface="Times New Roman" panose="02020603050405020304" pitchFamily="18" charset="0"/>
              </a:rPr>
              <a:t>(0.1)</a:t>
            </a:r>
          </a:p>
          <a:p>
            <a:pPr marL="171450" lvl="0" indent="-171450" eaLnBrk="0" fontAlgn="base" hangingPunct="0">
              <a:spcBef>
                <a:spcPct val="0"/>
              </a:spcBef>
              <a:spcAft>
                <a:spcPct val="0"/>
              </a:spcAft>
              <a:buClrTx/>
              <a:buFont typeface="Arial" panose="020B0604020202020204" pitchFamily="34" charset="0"/>
              <a:buChar char="•"/>
            </a:pPr>
            <a:r>
              <a:rPr lang="vi-VN" altLang="en-US" b="1" dirty="0">
                <a:solidFill>
                  <a:schemeClr val="tx1"/>
                </a:solidFill>
                <a:latin typeface="Times New Roman" panose="02020603050405020304" pitchFamily="18" charset="0"/>
                <a:cs typeface="Times New Roman" panose="02020603050405020304" pitchFamily="18" charset="0"/>
              </a:rPr>
              <a:t>Khối </a:t>
            </a:r>
            <a:r>
              <a:rPr lang="vi-VN" altLang="en-US" b="1" dirty="0" err="1">
                <a:solidFill>
                  <a:schemeClr val="tx1"/>
                </a:solidFill>
                <a:latin typeface="Times New Roman" panose="02020603050405020304" pitchFamily="18" charset="0"/>
                <a:cs typeface="Times New Roman" panose="02020603050405020304" pitchFamily="18" charset="0"/>
              </a:rPr>
              <a:t>BiLSTM</a:t>
            </a:r>
            <a:r>
              <a:rPr lang="vi-VN" altLang="en-US" b="1" dirty="0">
                <a:solidFill>
                  <a:schemeClr val="tx1"/>
                </a:solidFill>
                <a:latin typeface="Times New Roman" panose="02020603050405020304" pitchFamily="18" charset="0"/>
                <a:cs typeface="Times New Roman" panose="02020603050405020304" pitchFamily="18" charset="0"/>
              </a:rPr>
              <a:t> (trích đặc trưng theo chuỗi – </a:t>
            </a:r>
            <a:r>
              <a:rPr lang="vi-VN" altLang="en-US" b="1" dirty="0" err="1">
                <a:solidFill>
                  <a:schemeClr val="tx1"/>
                </a:solidFill>
                <a:latin typeface="Times New Roman" panose="02020603050405020304" pitchFamily="18" charset="0"/>
                <a:cs typeface="Times New Roman" panose="02020603050405020304" pitchFamily="18" charset="0"/>
              </a:rPr>
              <a:t>temporal</a:t>
            </a:r>
            <a:r>
              <a:rPr lang="vi-VN" altLang="en-US" b="1" dirty="0">
                <a:solidFill>
                  <a:schemeClr val="tx1"/>
                </a:solidFill>
                <a:latin typeface="Times New Roman" panose="02020603050405020304" pitchFamily="18" charset="0"/>
                <a:cs typeface="Times New Roman" panose="02020603050405020304" pitchFamily="18" charset="0"/>
              </a:rPr>
              <a:t> </a:t>
            </a:r>
            <a:r>
              <a:rPr lang="vi-VN" altLang="en-US" b="1" dirty="0" err="1">
                <a:solidFill>
                  <a:schemeClr val="tx1"/>
                </a:solidFill>
                <a:latin typeface="Times New Roman" panose="02020603050405020304" pitchFamily="18" charset="0"/>
                <a:cs typeface="Times New Roman" panose="02020603050405020304" pitchFamily="18" charset="0"/>
              </a:rPr>
              <a:t>features</a:t>
            </a:r>
            <a:r>
              <a:rPr lang="vi-VN" altLang="en-US" b="1" dirty="0">
                <a:solidFill>
                  <a:schemeClr val="tx1"/>
                </a:solidFill>
                <a:latin typeface="Times New Roman" panose="02020603050405020304" pitchFamily="18" charset="0"/>
                <a:cs typeface="Times New Roman" panose="02020603050405020304" pitchFamily="18" charset="0"/>
              </a:rPr>
              <a:t>):</a:t>
            </a:r>
          </a:p>
          <a:p>
            <a:pPr lvl="0" eaLnBrk="0" fontAlgn="base" hangingPunct="0">
              <a:spcBef>
                <a:spcPct val="0"/>
              </a:spcBef>
              <a:spcAft>
                <a:spcPct val="0"/>
              </a:spcAft>
              <a:buClrTx/>
            </a:pPr>
            <a:r>
              <a:rPr lang="vi-VN" altLang="en-US" dirty="0">
                <a:solidFill>
                  <a:schemeClr val="tx1"/>
                </a:solidFill>
                <a:latin typeface="Times New Roman" panose="02020603050405020304" pitchFamily="18" charset="0"/>
                <a:cs typeface="Times New Roman" panose="02020603050405020304" pitchFamily="18" charset="0"/>
              </a:rPr>
              <a:t>1 lớp </a:t>
            </a:r>
            <a:r>
              <a:rPr lang="vi-VN" altLang="en-US" dirty="0" err="1">
                <a:solidFill>
                  <a:schemeClr val="tx1"/>
                </a:solidFill>
                <a:latin typeface="Times New Roman" panose="02020603050405020304" pitchFamily="18" charset="0"/>
                <a:cs typeface="Times New Roman" panose="02020603050405020304" pitchFamily="18" charset="0"/>
              </a:rPr>
              <a:t>BiLSTM</a:t>
            </a:r>
            <a:r>
              <a:rPr lang="vi-VN" altLang="en-US" dirty="0">
                <a:solidFill>
                  <a:schemeClr val="tx1"/>
                </a:solidFill>
                <a:latin typeface="Times New Roman" panose="02020603050405020304" pitchFamily="18" charset="0"/>
                <a:cs typeface="Times New Roman" panose="02020603050405020304" pitchFamily="18" charset="0"/>
              </a:rPr>
              <a:t> 128 </a:t>
            </a:r>
          </a:p>
          <a:p>
            <a:pPr lvl="0" eaLnBrk="0" fontAlgn="base" hangingPunct="0">
              <a:spcBef>
                <a:spcPct val="0"/>
              </a:spcBef>
              <a:spcAft>
                <a:spcPct val="0"/>
              </a:spcAft>
              <a:buClrTx/>
            </a:pPr>
            <a:r>
              <a:rPr lang="vi-VN" altLang="en-US" dirty="0">
                <a:solidFill>
                  <a:schemeClr val="tx1"/>
                </a:solidFill>
                <a:latin typeface="Times New Roman" panose="02020603050405020304" pitchFamily="18" charset="0"/>
                <a:cs typeface="Times New Roman" panose="02020603050405020304" pitchFamily="18" charset="0"/>
              </a:rPr>
              <a:t>1 lớp </a:t>
            </a:r>
            <a:r>
              <a:rPr lang="vi-VN" altLang="en-US" dirty="0" err="1">
                <a:solidFill>
                  <a:schemeClr val="tx1"/>
                </a:solidFill>
                <a:latin typeface="Times New Roman" panose="02020603050405020304" pitchFamily="18" charset="0"/>
                <a:cs typeface="Times New Roman" panose="02020603050405020304" pitchFamily="18" charset="0"/>
              </a:rPr>
              <a:t>BiLSTM</a:t>
            </a:r>
            <a:r>
              <a:rPr lang="vi-VN" altLang="en-US" dirty="0">
                <a:solidFill>
                  <a:schemeClr val="tx1"/>
                </a:solidFill>
                <a:latin typeface="Times New Roman" panose="02020603050405020304" pitchFamily="18" charset="0"/>
                <a:cs typeface="Times New Roman" panose="02020603050405020304" pitchFamily="18" charset="0"/>
              </a:rPr>
              <a:t> 64</a:t>
            </a:r>
          </a:p>
          <a:p>
            <a:pPr lvl="0" eaLnBrk="0" fontAlgn="base" hangingPunct="0">
              <a:spcBef>
                <a:spcPct val="0"/>
              </a:spcBef>
              <a:spcAft>
                <a:spcPct val="0"/>
              </a:spcAft>
              <a:buClrTx/>
            </a:pPr>
            <a:r>
              <a:rPr lang="vi-VN" altLang="en-US" dirty="0">
                <a:solidFill>
                  <a:schemeClr val="tx1"/>
                </a:solidFill>
                <a:latin typeface="Times New Roman" panose="02020603050405020304" pitchFamily="18" charset="0"/>
                <a:cs typeface="Times New Roman" panose="02020603050405020304" pitchFamily="18" charset="0"/>
              </a:rPr>
              <a:t>1 lớp </a:t>
            </a:r>
            <a:r>
              <a:rPr lang="vi-VN" altLang="en-US" dirty="0" err="1">
                <a:solidFill>
                  <a:schemeClr val="tx1"/>
                </a:solidFill>
                <a:latin typeface="Times New Roman" panose="02020603050405020304" pitchFamily="18" charset="0"/>
                <a:cs typeface="Times New Roman" panose="02020603050405020304" pitchFamily="18" charset="0"/>
              </a:rPr>
              <a:t>BiLSTM</a:t>
            </a:r>
            <a:r>
              <a:rPr lang="vi-VN" altLang="en-US" dirty="0">
                <a:solidFill>
                  <a:schemeClr val="tx1"/>
                </a:solidFill>
                <a:latin typeface="Times New Roman" panose="02020603050405020304" pitchFamily="18" charset="0"/>
                <a:cs typeface="Times New Roman" panose="02020603050405020304" pitchFamily="18" charset="0"/>
              </a:rPr>
              <a:t> 32</a:t>
            </a:r>
          </a:p>
          <a:p>
            <a:pPr marL="171450" lvl="0" indent="-171450" eaLnBrk="0" fontAlgn="base" hangingPunct="0">
              <a:spcBef>
                <a:spcPct val="0"/>
              </a:spcBef>
              <a:spcAft>
                <a:spcPct val="0"/>
              </a:spcAft>
              <a:buClrTx/>
              <a:buFont typeface="Arial" panose="020B0604020202020204" pitchFamily="34" charset="0"/>
              <a:buChar char="•"/>
            </a:pPr>
            <a:r>
              <a:rPr lang="vi-VN" altLang="en-US" b="1" dirty="0">
                <a:solidFill>
                  <a:schemeClr val="tx1"/>
                </a:solidFill>
                <a:latin typeface="Times New Roman" panose="02020603050405020304" pitchFamily="18" charset="0"/>
                <a:cs typeface="Times New Roman" panose="02020603050405020304" pitchFamily="18" charset="0"/>
              </a:rPr>
              <a:t>Khối </a:t>
            </a:r>
            <a:r>
              <a:rPr lang="vi-VN" altLang="en-US" b="1" dirty="0" err="1">
                <a:solidFill>
                  <a:schemeClr val="tx1"/>
                </a:solidFill>
                <a:latin typeface="Times New Roman" panose="02020603050405020304" pitchFamily="18" charset="0"/>
                <a:cs typeface="Times New Roman" panose="02020603050405020304" pitchFamily="18" charset="0"/>
              </a:rPr>
              <a:t>Dense</a:t>
            </a:r>
            <a:r>
              <a:rPr lang="vi-VN" altLang="en-US" b="1" dirty="0">
                <a:solidFill>
                  <a:schemeClr val="tx1"/>
                </a:solidFill>
                <a:latin typeface="Times New Roman" panose="02020603050405020304" pitchFamily="18" charset="0"/>
                <a:cs typeface="Times New Roman" panose="02020603050405020304" pitchFamily="18" charset="0"/>
              </a:rPr>
              <a:t> (</a:t>
            </a:r>
            <a:r>
              <a:rPr lang="vi-VN" altLang="en-US" b="1" dirty="0" err="1">
                <a:solidFill>
                  <a:schemeClr val="tx1"/>
                </a:solidFill>
                <a:latin typeface="Times New Roman" panose="02020603050405020304" pitchFamily="18" charset="0"/>
                <a:cs typeface="Times New Roman" panose="02020603050405020304" pitchFamily="18" charset="0"/>
              </a:rPr>
              <a:t>Fully</a:t>
            </a:r>
            <a:r>
              <a:rPr lang="vi-VN" altLang="en-US" b="1" dirty="0">
                <a:solidFill>
                  <a:schemeClr val="tx1"/>
                </a:solidFill>
                <a:latin typeface="Times New Roman" panose="02020603050405020304" pitchFamily="18" charset="0"/>
                <a:cs typeface="Times New Roman" panose="02020603050405020304" pitchFamily="18" charset="0"/>
              </a:rPr>
              <a:t> </a:t>
            </a:r>
            <a:r>
              <a:rPr lang="vi-VN" altLang="en-US" b="1" dirty="0" err="1">
                <a:solidFill>
                  <a:schemeClr val="tx1"/>
                </a:solidFill>
                <a:latin typeface="Times New Roman" panose="02020603050405020304" pitchFamily="18" charset="0"/>
                <a:cs typeface="Times New Roman" panose="02020603050405020304" pitchFamily="18" charset="0"/>
              </a:rPr>
              <a:t>Connected</a:t>
            </a:r>
            <a:r>
              <a:rPr lang="vi-VN" altLang="en-US" b="1" dirty="0">
                <a:solidFill>
                  <a:schemeClr val="tx1"/>
                </a:solidFill>
                <a:latin typeface="Times New Roman" panose="02020603050405020304" pitchFamily="18" charset="0"/>
                <a:cs typeface="Times New Roman" panose="02020603050405020304" pitchFamily="18" charset="0"/>
              </a:rPr>
              <a:t>):</a:t>
            </a:r>
          </a:p>
          <a:p>
            <a:pPr lvl="0" eaLnBrk="0" fontAlgn="base" hangingPunct="0">
              <a:spcBef>
                <a:spcPct val="0"/>
              </a:spcBef>
              <a:spcAft>
                <a:spcPct val="0"/>
              </a:spcAft>
              <a:buClrTx/>
            </a:pPr>
            <a:r>
              <a:rPr lang="vi-VN" altLang="en-US" dirty="0" err="1">
                <a:solidFill>
                  <a:schemeClr val="tx1"/>
                </a:solidFill>
                <a:latin typeface="Times New Roman" panose="02020603050405020304" pitchFamily="18" charset="0"/>
                <a:cs typeface="Times New Roman" panose="02020603050405020304" pitchFamily="18" charset="0"/>
              </a:rPr>
              <a:t>Dense</a:t>
            </a:r>
            <a:r>
              <a:rPr lang="vi-VN" altLang="en-US" dirty="0">
                <a:solidFill>
                  <a:schemeClr val="tx1"/>
                </a:solidFill>
                <a:latin typeface="Times New Roman" panose="02020603050405020304" pitchFamily="18" charset="0"/>
                <a:cs typeface="Times New Roman" panose="02020603050405020304" pitchFamily="18" charset="0"/>
              </a:rPr>
              <a:t>(512, </a:t>
            </a:r>
            <a:r>
              <a:rPr lang="vi-VN" altLang="en-US" dirty="0" err="1">
                <a:solidFill>
                  <a:schemeClr val="tx1"/>
                </a:solidFill>
                <a:latin typeface="Times New Roman" panose="02020603050405020304" pitchFamily="18" charset="0"/>
                <a:cs typeface="Times New Roman" panose="02020603050405020304" pitchFamily="18" charset="0"/>
              </a:rPr>
              <a:t>activation</a:t>
            </a:r>
            <a:r>
              <a:rPr lang="vi-VN" altLang="en-US" dirty="0">
                <a:solidFill>
                  <a:schemeClr val="tx1"/>
                </a:solidFill>
                <a:latin typeface="Times New Roman" panose="02020603050405020304" pitchFamily="18" charset="0"/>
                <a:cs typeface="Times New Roman" panose="02020603050405020304" pitchFamily="18" charset="0"/>
              </a:rPr>
              <a:t>=</a:t>
            </a:r>
            <a:r>
              <a:rPr lang="vi-VN" altLang="en-US" dirty="0" err="1">
                <a:solidFill>
                  <a:schemeClr val="tx1"/>
                </a:solidFill>
                <a:latin typeface="Times New Roman" panose="02020603050405020304" pitchFamily="18" charset="0"/>
                <a:cs typeface="Times New Roman" panose="02020603050405020304" pitchFamily="18" charset="0"/>
              </a:rPr>
              <a:t>ReLU</a:t>
            </a:r>
            <a:r>
              <a:rPr lang="vi-VN" altLang="en-US" dirty="0">
                <a:solidFill>
                  <a:schemeClr val="tx1"/>
                </a:solidFill>
                <a:latin typeface="Times New Roman" panose="02020603050405020304" pitchFamily="18" charset="0"/>
                <a:cs typeface="Times New Roman" panose="02020603050405020304" pitchFamily="18" charset="0"/>
              </a:rPr>
              <a:t>)</a:t>
            </a:r>
          </a:p>
          <a:p>
            <a:pPr lvl="0" eaLnBrk="0" fontAlgn="base" hangingPunct="0">
              <a:spcBef>
                <a:spcPct val="0"/>
              </a:spcBef>
              <a:spcAft>
                <a:spcPct val="0"/>
              </a:spcAft>
              <a:buClrTx/>
            </a:pPr>
            <a:r>
              <a:rPr lang="vi-VN" altLang="en-US" dirty="0" err="1">
                <a:solidFill>
                  <a:schemeClr val="tx1"/>
                </a:solidFill>
                <a:latin typeface="Times New Roman" panose="02020603050405020304" pitchFamily="18" charset="0"/>
                <a:cs typeface="Times New Roman" panose="02020603050405020304" pitchFamily="18" charset="0"/>
              </a:rPr>
              <a:t>Dropout</a:t>
            </a:r>
            <a:r>
              <a:rPr lang="vi-VN" altLang="en-US" dirty="0">
                <a:solidFill>
                  <a:schemeClr val="tx1"/>
                </a:solidFill>
                <a:latin typeface="Times New Roman" panose="02020603050405020304" pitchFamily="18" charset="0"/>
                <a:cs typeface="Times New Roman" panose="02020603050405020304" pitchFamily="18" charset="0"/>
              </a:rPr>
              <a:t>(0.5)</a:t>
            </a:r>
          </a:p>
          <a:p>
            <a:pPr lvl="0" eaLnBrk="0" fontAlgn="base" hangingPunct="0">
              <a:spcBef>
                <a:spcPct val="0"/>
              </a:spcBef>
              <a:spcAft>
                <a:spcPct val="0"/>
              </a:spcAft>
              <a:buClrTx/>
            </a:pPr>
            <a:r>
              <a:rPr lang="vi-VN" altLang="en-US" dirty="0" err="1">
                <a:solidFill>
                  <a:schemeClr val="tx1"/>
                </a:solidFill>
                <a:latin typeface="Times New Roman" panose="02020603050405020304" pitchFamily="18" charset="0"/>
                <a:cs typeface="Times New Roman" panose="02020603050405020304" pitchFamily="18" charset="0"/>
              </a:rPr>
              <a:t>Dense</a:t>
            </a:r>
            <a:r>
              <a:rPr lang="vi-VN" altLang="en-US" dirty="0">
                <a:solidFill>
                  <a:schemeClr val="tx1"/>
                </a:solidFill>
                <a:latin typeface="Times New Roman" panose="02020603050405020304" pitchFamily="18" charset="0"/>
                <a:cs typeface="Times New Roman" panose="02020603050405020304" pitchFamily="18" charset="0"/>
              </a:rPr>
              <a:t>(5, </a:t>
            </a:r>
            <a:r>
              <a:rPr lang="vi-VN" altLang="en-US" dirty="0" err="1">
                <a:solidFill>
                  <a:schemeClr val="tx1"/>
                </a:solidFill>
                <a:latin typeface="Times New Roman" panose="02020603050405020304" pitchFamily="18" charset="0"/>
                <a:cs typeface="Times New Roman" panose="02020603050405020304" pitchFamily="18" charset="0"/>
              </a:rPr>
              <a:t>activation</a:t>
            </a:r>
            <a:r>
              <a:rPr lang="vi-VN" altLang="en-US" dirty="0">
                <a:solidFill>
                  <a:schemeClr val="tx1"/>
                </a:solidFill>
                <a:latin typeface="Times New Roman" panose="02020603050405020304" pitchFamily="18" charset="0"/>
                <a:cs typeface="Times New Roman" panose="02020603050405020304" pitchFamily="18" charset="0"/>
              </a:rPr>
              <a:t>=</a:t>
            </a:r>
            <a:r>
              <a:rPr lang="vi-VN" altLang="en-US" dirty="0" err="1">
                <a:solidFill>
                  <a:schemeClr val="tx1"/>
                </a:solidFill>
                <a:latin typeface="Times New Roman" panose="02020603050405020304" pitchFamily="18" charset="0"/>
                <a:cs typeface="Times New Roman" panose="02020603050405020304" pitchFamily="18" charset="0"/>
              </a:rPr>
              <a:t>Softmax</a:t>
            </a:r>
            <a:r>
              <a:rPr lang="vi-VN" altLang="en-US" dirty="0">
                <a:solidFill>
                  <a:schemeClr val="tx1"/>
                </a:solidFill>
                <a:latin typeface="Times New Roman" panose="02020603050405020304" pitchFamily="18" charset="0"/>
                <a:cs typeface="Times New Roman" panose="02020603050405020304" pitchFamily="18" charset="0"/>
              </a:rPr>
              <a:t>)</a:t>
            </a:r>
          </a:p>
          <a:p>
            <a:pPr marL="171450" lvl="0" indent="-171450" eaLnBrk="0" fontAlgn="base" hangingPunct="0">
              <a:spcBef>
                <a:spcPct val="0"/>
              </a:spcBef>
              <a:spcAft>
                <a:spcPct val="0"/>
              </a:spcAft>
              <a:buClrTx/>
              <a:buFont typeface="Arial" panose="020B0604020202020204" pitchFamily="34" charset="0"/>
              <a:buChar char="•"/>
            </a:pPr>
            <a:r>
              <a:rPr lang="vi-VN" altLang="en-US" b="1" dirty="0">
                <a:solidFill>
                  <a:schemeClr val="tx1"/>
                </a:solidFill>
                <a:latin typeface="Times New Roman" panose="02020603050405020304" pitchFamily="18" charset="0"/>
                <a:cs typeface="Times New Roman" panose="02020603050405020304" pitchFamily="18" charset="0"/>
              </a:rPr>
              <a:t>Huấn luyện (</a:t>
            </a:r>
            <a:r>
              <a:rPr lang="vi-VN" altLang="en-US" b="1" dirty="0" err="1">
                <a:solidFill>
                  <a:schemeClr val="tx1"/>
                </a:solidFill>
                <a:latin typeface="Times New Roman" panose="02020603050405020304" pitchFamily="18" charset="0"/>
                <a:cs typeface="Times New Roman" panose="02020603050405020304" pitchFamily="18" charset="0"/>
              </a:rPr>
              <a:t>Training</a:t>
            </a:r>
            <a:r>
              <a:rPr lang="vi-VN" altLang="en-US" b="1" dirty="0">
                <a:solidFill>
                  <a:schemeClr val="tx1"/>
                </a:solidFill>
                <a:latin typeface="Times New Roman" panose="02020603050405020304" pitchFamily="18" charset="0"/>
                <a:cs typeface="Times New Roman" panose="02020603050405020304" pitchFamily="18" charset="0"/>
              </a:rPr>
              <a:t>):</a:t>
            </a:r>
          </a:p>
          <a:p>
            <a:pPr lvl="0" eaLnBrk="0" fontAlgn="base" hangingPunct="0">
              <a:spcBef>
                <a:spcPct val="0"/>
              </a:spcBef>
              <a:spcAft>
                <a:spcPct val="0"/>
              </a:spcAft>
              <a:buClrTx/>
            </a:pPr>
            <a:r>
              <a:rPr lang="vi-VN" altLang="en-US" dirty="0" err="1">
                <a:solidFill>
                  <a:schemeClr val="tx1"/>
                </a:solidFill>
                <a:latin typeface="Times New Roman" panose="02020603050405020304" pitchFamily="18" charset="0"/>
                <a:cs typeface="Times New Roman" panose="02020603050405020304" pitchFamily="18" charset="0"/>
              </a:rPr>
              <a:t>Loss</a:t>
            </a:r>
            <a:r>
              <a:rPr lang="vi-VN" altLang="en-US" dirty="0">
                <a:solidFill>
                  <a:schemeClr val="tx1"/>
                </a:solidFill>
                <a:latin typeface="Times New Roman" panose="02020603050405020304" pitchFamily="18" charset="0"/>
                <a:cs typeface="Times New Roman" panose="02020603050405020304" pitchFamily="18" charset="0"/>
              </a:rPr>
              <a:t>: </a:t>
            </a:r>
            <a:r>
              <a:rPr lang="vi-VN" altLang="en-US" dirty="0" err="1">
                <a:solidFill>
                  <a:schemeClr val="tx1"/>
                </a:solidFill>
                <a:latin typeface="Times New Roman" panose="02020603050405020304" pitchFamily="18" charset="0"/>
                <a:cs typeface="Times New Roman" panose="02020603050405020304" pitchFamily="18" charset="0"/>
              </a:rPr>
              <a:t>CategoricalCrossentropy</a:t>
            </a:r>
            <a:r>
              <a:rPr lang="vi-VN" altLang="en-US" dirty="0">
                <a:solidFill>
                  <a:schemeClr val="tx1"/>
                </a:solidFill>
                <a:latin typeface="Times New Roman" panose="02020603050405020304" pitchFamily="18" charset="0"/>
                <a:cs typeface="Times New Roman" panose="02020603050405020304" pitchFamily="18" charset="0"/>
              </a:rPr>
              <a:t> </a:t>
            </a:r>
          </a:p>
          <a:p>
            <a:pPr lvl="0" eaLnBrk="0" fontAlgn="base" hangingPunct="0">
              <a:spcBef>
                <a:spcPct val="0"/>
              </a:spcBef>
              <a:spcAft>
                <a:spcPct val="0"/>
              </a:spcAft>
              <a:buClrTx/>
            </a:pPr>
            <a:r>
              <a:rPr lang="vi-VN" altLang="en-US" dirty="0" err="1">
                <a:solidFill>
                  <a:schemeClr val="tx1"/>
                </a:solidFill>
                <a:latin typeface="Times New Roman" panose="02020603050405020304" pitchFamily="18" charset="0"/>
                <a:cs typeface="Times New Roman" panose="02020603050405020304" pitchFamily="18" charset="0"/>
              </a:rPr>
              <a:t>Optimizer</a:t>
            </a:r>
            <a:r>
              <a:rPr lang="vi-VN" altLang="en-US" dirty="0">
                <a:solidFill>
                  <a:schemeClr val="tx1"/>
                </a:solidFill>
                <a:latin typeface="Times New Roman" panose="02020603050405020304" pitchFamily="18" charset="0"/>
                <a:cs typeface="Times New Roman" panose="02020603050405020304" pitchFamily="18" charset="0"/>
              </a:rPr>
              <a:t>: </a:t>
            </a:r>
            <a:r>
              <a:rPr lang="vi-VN" altLang="en-US" dirty="0" err="1">
                <a:solidFill>
                  <a:schemeClr val="tx1"/>
                </a:solidFill>
                <a:latin typeface="Times New Roman" panose="02020603050405020304" pitchFamily="18" charset="0"/>
                <a:cs typeface="Times New Roman" panose="02020603050405020304" pitchFamily="18" charset="0"/>
              </a:rPr>
              <a:t>Adam</a:t>
            </a:r>
            <a:r>
              <a:rPr lang="vi-VN" altLang="en-US" dirty="0">
                <a:solidFill>
                  <a:schemeClr val="tx1"/>
                </a:solidFill>
                <a:latin typeface="Times New Roman" panose="02020603050405020304" pitchFamily="18" charset="0"/>
                <a:cs typeface="Times New Roman" panose="02020603050405020304" pitchFamily="18" charset="0"/>
              </a:rPr>
              <a:t> (</a:t>
            </a:r>
            <a:r>
              <a:rPr lang="vi-VN" altLang="en-US" dirty="0" err="1">
                <a:solidFill>
                  <a:schemeClr val="tx1"/>
                </a:solidFill>
                <a:latin typeface="Times New Roman" panose="02020603050405020304" pitchFamily="18" charset="0"/>
                <a:cs typeface="Times New Roman" panose="02020603050405020304" pitchFamily="18" charset="0"/>
              </a:rPr>
              <a:t>learning</a:t>
            </a:r>
            <a:r>
              <a:rPr lang="vi-VN" altLang="en-US" dirty="0">
                <a:solidFill>
                  <a:schemeClr val="tx1"/>
                </a:solidFill>
                <a:latin typeface="Times New Roman" panose="02020603050405020304" pitchFamily="18" charset="0"/>
                <a:cs typeface="Times New Roman" panose="02020603050405020304" pitchFamily="18" charset="0"/>
              </a:rPr>
              <a:t> </a:t>
            </a:r>
            <a:r>
              <a:rPr lang="vi-VN" altLang="en-US" dirty="0" err="1">
                <a:solidFill>
                  <a:schemeClr val="tx1"/>
                </a:solidFill>
                <a:latin typeface="Times New Roman" panose="02020603050405020304" pitchFamily="18" charset="0"/>
                <a:cs typeface="Times New Roman" panose="02020603050405020304" pitchFamily="18" charset="0"/>
              </a:rPr>
              <a:t>rate</a:t>
            </a:r>
            <a:r>
              <a:rPr lang="vi-VN" altLang="en-US" dirty="0">
                <a:solidFill>
                  <a:schemeClr val="tx1"/>
                </a:solidFill>
                <a:latin typeface="Times New Roman" panose="02020603050405020304" pitchFamily="18" charset="0"/>
                <a:cs typeface="Times New Roman" panose="02020603050405020304" pitchFamily="18" charset="0"/>
              </a:rPr>
              <a:t> = 1e-3, kèm </a:t>
            </a:r>
            <a:r>
              <a:rPr lang="vi-VN" altLang="en-US" dirty="0" err="1">
                <a:solidFill>
                  <a:schemeClr val="tx1"/>
                </a:solidFill>
                <a:latin typeface="Times New Roman" panose="02020603050405020304" pitchFamily="18" charset="0"/>
                <a:cs typeface="Times New Roman" panose="02020603050405020304" pitchFamily="18" charset="0"/>
              </a:rPr>
              <a:t>ReduceLROnPlateau</a:t>
            </a:r>
            <a:r>
              <a:rPr lang="vi-VN" altLang="en-US" dirty="0">
                <a:solidFill>
                  <a:schemeClr val="tx1"/>
                </a:solidFill>
                <a:latin typeface="Times New Roman" panose="02020603050405020304" pitchFamily="18" charset="0"/>
                <a:cs typeface="Times New Roman" panose="02020603050405020304" pitchFamily="18" charset="0"/>
              </a:rPr>
              <a:t>, </a:t>
            </a:r>
            <a:r>
              <a:rPr lang="vi-VN" altLang="en-US" dirty="0" err="1">
                <a:solidFill>
                  <a:schemeClr val="tx1"/>
                </a:solidFill>
                <a:latin typeface="Times New Roman" panose="02020603050405020304" pitchFamily="18" charset="0"/>
                <a:cs typeface="Times New Roman" panose="02020603050405020304" pitchFamily="18" charset="0"/>
              </a:rPr>
              <a:t>EarlyStopping</a:t>
            </a:r>
            <a:r>
              <a:rPr lang="vi-VN" altLang="en-US" dirty="0">
                <a:solidFill>
                  <a:schemeClr val="tx1"/>
                </a:solidFill>
                <a:latin typeface="Times New Roman" panose="02020603050405020304" pitchFamily="18" charset="0"/>
                <a:cs typeface="Times New Roman" panose="02020603050405020304" pitchFamily="18" charset="0"/>
              </a:rPr>
              <a:t>)</a:t>
            </a:r>
          </a:p>
          <a:p>
            <a:pPr lvl="0" eaLnBrk="0" fontAlgn="base" hangingPunct="0">
              <a:spcBef>
                <a:spcPct val="0"/>
              </a:spcBef>
              <a:spcAft>
                <a:spcPct val="0"/>
              </a:spcAft>
              <a:buClrTx/>
            </a:pPr>
            <a:r>
              <a:rPr lang="vi-VN" altLang="en-US" dirty="0" err="1">
                <a:solidFill>
                  <a:schemeClr val="tx1"/>
                </a:solidFill>
                <a:latin typeface="Times New Roman" panose="02020603050405020304" pitchFamily="18" charset="0"/>
                <a:cs typeface="Times New Roman" panose="02020603050405020304" pitchFamily="18" charset="0"/>
              </a:rPr>
              <a:t>Epochs</a:t>
            </a:r>
            <a:r>
              <a:rPr lang="vi-VN" altLang="en-US" dirty="0">
                <a:solidFill>
                  <a:schemeClr val="tx1"/>
                </a:solidFill>
                <a:latin typeface="Times New Roman" panose="02020603050405020304" pitchFamily="18" charset="0"/>
                <a:cs typeface="Times New Roman" panose="02020603050405020304" pitchFamily="18" charset="0"/>
              </a:rPr>
              <a:t>: 30 (trong vòng lặp K-</a:t>
            </a:r>
            <a:r>
              <a:rPr lang="vi-VN" altLang="en-US" dirty="0" err="1">
                <a:solidFill>
                  <a:schemeClr val="tx1"/>
                </a:solidFill>
                <a:latin typeface="Times New Roman" panose="02020603050405020304" pitchFamily="18" charset="0"/>
                <a:cs typeface="Times New Roman" panose="02020603050405020304" pitchFamily="18" charset="0"/>
              </a:rPr>
              <a:t>fold</a:t>
            </a:r>
            <a:r>
              <a:rPr lang="vi-VN" altLang="en-US" dirty="0">
                <a:solidFill>
                  <a:schemeClr val="tx1"/>
                </a:solidFill>
                <a:latin typeface="Times New Roman" panose="02020603050405020304" pitchFamily="18" charset="0"/>
                <a:cs typeface="Times New Roman" panose="02020603050405020304" pitchFamily="18" charset="0"/>
              </a:rPr>
              <a:t>)</a:t>
            </a:r>
          </a:p>
          <a:p>
            <a:pPr lvl="0" eaLnBrk="0" fontAlgn="base" hangingPunct="0">
              <a:spcBef>
                <a:spcPct val="0"/>
              </a:spcBef>
              <a:spcAft>
                <a:spcPct val="0"/>
              </a:spcAft>
              <a:buClrTx/>
            </a:pPr>
            <a:r>
              <a:rPr lang="vi-VN" altLang="en-US" dirty="0" err="1">
                <a:solidFill>
                  <a:schemeClr val="tx1"/>
                </a:solidFill>
                <a:latin typeface="Times New Roman" panose="02020603050405020304" pitchFamily="18" charset="0"/>
                <a:cs typeface="Times New Roman" panose="02020603050405020304" pitchFamily="18" charset="0"/>
              </a:rPr>
              <a:t>Validation</a:t>
            </a:r>
            <a:r>
              <a:rPr lang="vi-VN" altLang="en-US" dirty="0">
                <a:solidFill>
                  <a:schemeClr val="tx1"/>
                </a:solidFill>
                <a:latin typeface="Times New Roman" panose="02020603050405020304" pitchFamily="18" charset="0"/>
                <a:cs typeface="Times New Roman" panose="02020603050405020304" pitchFamily="18" charset="0"/>
              </a:rPr>
              <a:t>: </a:t>
            </a:r>
            <a:r>
              <a:rPr lang="vi-VN" altLang="en-US" dirty="0" err="1">
                <a:solidFill>
                  <a:schemeClr val="tx1"/>
                </a:solidFill>
                <a:latin typeface="Times New Roman" panose="02020603050405020304" pitchFamily="18" charset="0"/>
                <a:cs typeface="Times New Roman" panose="02020603050405020304" pitchFamily="18" charset="0"/>
              </a:rPr>
              <a:t>StratifiedKFold</a:t>
            </a:r>
            <a:r>
              <a:rPr lang="vi-VN" altLang="en-US" dirty="0">
                <a:solidFill>
                  <a:schemeClr val="tx1"/>
                </a:solidFill>
                <a:latin typeface="Times New Roman" panose="02020603050405020304" pitchFamily="18" charset="0"/>
                <a:cs typeface="Times New Roman" panose="02020603050405020304" pitchFamily="18" charset="0"/>
              </a:rPr>
              <a:t> </a:t>
            </a:r>
            <a:r>
              <a:rPr lang="vi-VN" altLang="en-US" dirty="0" err="1">
                <a:solidFill>
                  <a:schemeClr val="tx1"/>
                </a:solidFill>
                <a:latin typeface="Times New Roman" panose="02020603050405020304" pitchFamily="18" charset="0"/>
                <a:cs typeface="Times New Roman" panose="02020603050405020304" pitchFamily="18" charset="0"/>
              </a:rPr>
              <a:t>split</a:t>
            </a:r>
            <a:r>
              <a:rPr lang="vi-VN" altLang="en-US" dirty="0">
                <a:solidFill>
                  <a:schemeClr val="tx1"/>
                </a:solidFill>
                <a:latin typeface="Times New Roman" panose="02020603050405020304" pitchFamily="18" charset="0"/>
                <a:cs typeface="Times New Roman" panose="02020603050405020304" pitchFamily="18" charset="0"/>
              </a:rPr>
              <a:t> 10-fold</a:t>
            </a:r>
          </a:p>
          <a:p>
            <a:pPr lvl="0" eaLnBrk="0" fontAlgn="base" hangingPunct="0">
              <a:spcBef>
                <a:spcPct val="0"/>
              </a:spcBef>
              <a:spcAft>
                <a:spcPct val="0"/>
              </a:spcAft>
              <a:buClrTx/>
            </a:pPr>
            <a:r>
              <a:rPr lang="vi-VN" altLang="en-US" dirty="0" err="1">
                <a:solidFill>
                  <a:schemeClr val="tx1"/>
                </a:solidFill>
                <a:latin typeface="Times New Roman" panose="02020603050405020304" pitchFamily="18" charset="0"/>
                <a:cs typeface="Times New Roman" panose="02020603050405020304" pitchFamily="18" charset="0"/>
              </a:rPr>
              <a:t>Ensemble</a:t>
            </a:r>
            <a:r>
              <a:rPr lang="vi-VN" altLang="en-US" dirty="0">
                <a:solidFill>
                  <a:schemeClr val="tx1"/>
                </a:solidFill>
                <a:latin typeface="Times New Roman" panose="02020603050405020304" pitchFamily="18" charset="0"/>
                <a:cs typeface="Times New Roman" panose="02020603050405020304" pitchFamily="18" charset="0"/>
              </a:rPr>
              <a:t>: sau khi </a:t>
            </a:r>
            <a:r>
              <a:rPr lang="vi-VN" altLang="en-US" dirty="0" err="1">
                <a:solidFill>
                  <a:schemeClr val="tx1"/>
                </a:solidFill>
                <a:latin typeface="Times New Roman" panose="02020603050405020304" pitchFamily="18" charset="0"/>
                <a:cs typeface="Times New Roman" panose="02020603050405020304" pitchFamily="18" charset="0"/>
              </a:rPr>
              <a:t>train</a:t>
            </a:r>
            <a:r>
              <a:rPr lang="vi-VN" altLang="en-US" dirty="0">
                <a:solidFill>
                  <a:schemeClr val="tx1"/>
                </a:solidFill>
                <a:latin typeface="Times New Roman" panose="02020603050405020304" pitchFamily="18" charset="0"/>
                <a:cs typeface="Times New Roman" panose="02020603050405020304" pitchFamily="18" charset="0"/>
              </a:rPr>
              <a:t> 10 </a:t>
            </a:r>
            <a:r>
              <a:rPr lang="vi-VN" altLang="en-US" dirty="0" err="1">
                <a:solidFill>
                  <a:schemeClr val="tx1"/>
                </a:solidFill>
                <a:latin typeface="Times New Roman" panose="02020603050405020304" pitchFamily="18" charset="0"/>
                <a:cs typeface="Times New Roman" panose="02020603050405020304" pitchFamily="18" charset="0"/>
              </a:rPr>
              <a:t>fold</a:t>
            </a:r>
            <a:r>
              <a:rPr lang="vi-VN" altLang="en-US" dirty="0">
                <a:solidFill>
                  <a:schemeClr val="tx1"/>
                </a:solidFill>
                <a:latin typeface="Times New Roman" panose="02020603050405020304" pitchFamily="18" charset="0"/>
                <a:cs typeface="Times New Roman" panose="02020603050405020304" pitchFamily="18" charset="0"/>
              </a:rPr>
              <a:t> → </a:t>
            </a:r>
            <a:r>
              <a:rPr lang="vi-VN" altLang="en-US" dirty="0" err="1">
                <a:solidFill>
                  <a:schemeClr val="tx1"/>
                </a:solidFill>
                <a:latin typeface="Times New Roman" panose="02020603050405020304" pitchFamily="18" charset="0"/>
                <a:cs typeface="Times New Roman" panose="02020603050405020304" pitchFamily="18" charset="0"/>
              </a:rPr>
              <a:t>load</a:t>
            </a:r>
            <a:r>
              <a:rPr lang="vi-VN" altLang="en-US" dirty="0">
                <a:solidFill>
                  <a:schemeClr val="tx1"/>
                </a:solidFill>
                <a:latin typeface="Times New Roman" panose="02020603050405020304" pitchFamily="18" charset="0"/>
                <a:cs typeface="Times New Roman" panose="02020603050405020304" pitchFamily="18" charset="0"/>
              </a:rPr>
              <a:t> lại </a:t>
            </a:r>
            <a:r>
              <a:rPr lang="vi-VN" altLang="en-US" dirty="0" err="1">
                <a:solidFill>
                  <a:schemeClr val="tx1"/>
                </a:solidFill>
                <a:latin typeface="Times New Roman" panose="02020603050405020304" pitchFamily="18" charset="0"/>
                <a:cs typeface="Times New Roman" panose="02020603050405020304" pitchFamily="18" charset="0"/>
              </a:rPr>
              <a:t>model</a:t>
            </a:r>
            <a:r>
              <a:rPr lang="vi-VN" altLang="en-US" dirty="0">
                <a:solidFill>
                  <a:schemeClr val="tx1"/>
                </a:solidFill>
                <a:latin typeface="Times New Roman" panose="02020603050405020304" pitchFamily="18" charset="0"/>
                <a:cs typeface="Times New Roman" panose="02020603050405020304" pitchFamily="18" charset="0"/>
              </a:rPr>
              <a:t>, trung bình xác suất khi </a:t>
            </a:r>
            <a:r>
              <a:rPr lang="vi-VN" altLang="en-US" dirty="0" err="1">
                <a:solidFill>
                  <a:schemeClr val="tx1"/>
                </a:solidFill>
                <a:latin typeface="Times New Roman" panose="02020603050405020304" pitchFamily="18" charset="0"/>
                <a:cs typeface="Times New Roman" panose="02020603050405020304" pitchFamily="18" charset="0"/>
              </a:rPr>
              <a:t>predict</a:t>
            </a:r>
            <a:r>
              <a:rPr lang="vi-VN" altLang="en-US" dirty="0">
                <a:solidFill>
                  <a:schemeClr val="tx1"/>
                </a:solidFill>
                <a:latin typeface="Times New Roman" panose="02020603050405020304" pitchFamily="18" charset="0"/>
                <a:cs typeface="Times New Roman" panose="02020603050405020304" pitchFamily="18" charset="0"/>
              </a:rPr>
              <a:t>.</a:t>
            </a:r>
            <a:endPar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268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EF5E9-F602-ABDC-7772-FD7F2657223E}"/>
              </a:ext>
            </a:extLst>
          </p:cNvPr>
          <p:cNvSpPr>
            <a:spLocks noGrp="1"/>
          </p:cNvSpPr>
          <p:nvPr>
            <p:ph type="title"/>
          </p:nvPr>
        </p:nvSpPr>
        <p:spPr>
          <a:xfrm>
            <a:off x="838200" y="1305289"/>
            <a:ext cx="10515600" cy="642174"/>
          </a:xfrm>
        </p:spPr>
        <p:txBody>
          <a:bodyPr>
            <a:normAutofit/>
          </a:bodyPr>
          <a:lstStyle/>
          <a:p>
            <a:r>
              <a:rPr lang="vi-VN" sz="4000" b="1" dirty="0" err="1">
                <a:latin typeface="+mj-lt"/>
              </a:rPr>
              <a:t>Confusion</a:t>
            </a:r>
            <a:r>
              <a:rPr lang="vi-VN" sz="4000" b="1" dirty="0">
                <a:latin typeface="+mj-lt"/>
              </a:rPr>
              <a:t> </a:t>
            </a:r>
            <a:r>
              <a:rPr lang="vi-VN" sz="4000" b="1" dirty="0" err="1">
                <a:latin typeface="+mj-lt"/>
              </a:rPr>
              <a:t>Matrix</a:t>
            </a:r>
            <a:endParaRPr lang="en-US" sz="4000" b="1" dirty="0">
              <a:latin typeface="+mj-lt"/>
            </a:endParaRPr>
          </a:p>
        </p:txBody>
      </p:sp>
      <p:pic>
        <p:nvPicPr>
          <p:cNvPr id="5" name="Picture 4">
            <a:extLst>
              <a:ext uri="{FF2B5EF4-FFF2-40B4-BE49-F238E27FC236}">
                <a16:creationId xmlns:a16="http://schemas.microsoft.com/office/drawing/2014/main" id="{003536D3-284D-6D64-F980-176D50133EB8}"/>
              </a:ext>
            </a:extLst>
          </p:cNvPr>
          <p:cNvPicPr>
            <a:picLocks noChangeAspect="1"/>
          </p:cNvPicPr>
          <p:nvPr/>
        </p:nvPicPr>
        <p:blipFill>
          <a:blip r:embed="rId2"/>
          <a:stretch>
            <a:fillRect/>
          </a:stretch>
        </p:blipFill>
        <p:spPr>
          <a:xfrm>
            <a:off x="707904" y="1947463"/>
            <a:ext cx="4724829" cy="4316025"/>
          </a:xfrm>
          <a:prstGeom prst="rect">
            <a:avLst/>
          </a:prstGeom>
        </p:spPr>
      </p:pic>
      <p:pic>
        <p:nvPicPr>
          <p:cNvPr id="4" name="Google Shape;92;p2">
            <a:extLst>
              <a:ext uri="{FF2B5EF4-FFF2-40B4-BE49-F238E27FC236}">
                <a16:creationId xmlns:a16="http://schemas.microsoft.com/office/drawing/2014/main" id="{18986490-8555-888A-E80C-B5C27D116F39}"/>
              </a:ext>
            </a:extLst>
          </p:cNvPr>
          <p:cNvPicPr preferRelativeResize="0"/>
          <p:nvPr/>
        </p:nvPicPr>
        <p:blipFill rotWithShape="1">
          <a:blip r:embed="rId3">
            <a:alphaModFix/>
          </a:blip>
          <a:srcRect/>
          <a:stretch/>
        </p:blipFill>
        <p:spPr>
          <a:xfrm>
            <a:off x="0" y="0"/>
            <a:ext cx="12313325" cy="1255521"/>
          </a:xfrm>
          <a:prstGeom prst="rect">
            <a:avLst/>
          </a:prstGeom>
          <a:noFill/>
          <a:ln>
            <a:noFill/>
          </a:ln>
        </p:spPr>
      </p:pic>
      <p:pic>
        <p:nvPicPr>
          <p:cNvPr id="8" name="Picture 7">
            <a:extLst>
              <a:ext uri="{FF2B5EF4-FFF2-40B4-BE49-F238E27FC236}">
                <a16:creationId xmlns:a16="http://schemas.microsoft.com/office/drawing/2014/main" id="{AD797182-6115-19CC-1CE1-7F4A7DBE9E82}"/>
              </a:ext>
            </a:extLst>
          </p:cNvPr>
          <p:cNvPicPr>
            <a:picLocks noChangeAspect="1"/>
          </p:cNvPicPr>
          <p:nvPr/>
        </p:nvPicPr>
        <p:blipFill>
          <a:blip r:embed="rId4"/>
          <a:stretch>
            <a:fillRect/>
          </a:stretch>
        </p:blipFill>
        <p:spPr>
          <a:xfrm>
            <a:off x="5617790" y="2322327"/>
            <a:ext cx="6312262" cy="2634616"/>
          </a:xfrm>
          <a:prstGeom prst="rect">
            <a:avLst/>
          </a:prstGeom>
        </p:spPr>
      </p:pic>
    </p:spTree>
    <p:extLst>
      <p:ext uri="{BB962C8B-B14F-4D97-AF65-F5344CB8AC3E}">
        <p14:creationId xmlns:p14="http://schemas.microsoft.com/office/powerpoint/2010/main" val="1814566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8EE8AF-C718-2AB6-61A3-C1C6B7A4B3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5CEB3C-4EC9-42DE-07E4-32FBD7A66357}"/>
              </a:ext>
            </a:extLst>
          </p:cNvPr>
          <p:cNvSpPr>
            <a:spLocks noGrp="1"/>
          </p:cNvSpPr>
          <p:nvPr>
            <p:ph type="title"/>
          </p:nvPr>
        </p:nvSpPr>
        <p:spPr>
          <a:xfrm>
            <a:off x="838200" y="1305289"/>
            <a:ext cx="10515600" cy="642174"/>
          </a:xfrm>
        </p:spPr>
        <p:txBody>
          <a:bodyPr>
            <a:normAutofit/>
          </a:bodyPr>
          <a:lstStyle/>
          <a:p>
            <a:r>
              <a:rPr lang="vi-VN" sz="3600" b="1" dirty="0">
                <a:latin typeface="+mj-lt"/>
              </a:rPr>
              <a:t>Biểu đồ </a:t>
            </a:r>
            <a:r>
              <a:rPr lang="vi-VN" sz="3600" b="1" dirty="0" err="1">
                <a:latin typeface="+mj-lt"/>
              </a:rPr>
              <a:t>Accuracy</a:t>
            </a:r>
            <a:r>
              <a:rPr lang="vi-VN" sz="3600" b="1" dirty="0">
                <a:latin typeface="+mj-lt"/>
              </a:rPr>
              <a:t> và </a:t>
            </a:r>
            <a:r>
              <a:rPr lang="vi-VN" sz="3600" b="1" dirty="0" err="1">
                <a:latin typeface="+mj-lt"/>
              </a:rPr>
              <a:t>Loss</a:t>
            </a:r>
            <a:endParaRPr lang="en-US" sz="3600" b="1" dirty="0">
              <a:latin typeface="+mj-lt"/>
            </a:endParaRPr>
          </a:p>
        </p:txBody>
      </p:sp>
      <p:pic>
        <p:nvPicPr>
          <p:cNvPr id="4" name="Google Shape;92;p2">
            <a:extLst>
              <a:ext uri="{FF2B5EF4-FFF2-40B4-BE49-F238E27FC236}">
                <a16:creationId xmlns:a16="http://schemas.microsoft.com/office/drawing/2014/main" id="{A47E4F56-BDAE-C766-5374-3004E573C8C9}"/>
              </a:ext>
            </a:extLst>
          </p:cNvPr>
          <p:cNvPicPr preferRelativeResize="0"/>
          <p:nvPr/>
        </p:nvPicPr>
        <p:blipFill rotWithShape="1">
          <a:blip r:embed="rId2">
            <a:alphaModFix/>
          </a:blip>
          <a:srcRect/>
          <a:stretch/>
        </p:blipFill>
        <p:spPr>
          <a:xfrm>
            <a:off x="0" y="0"/>
            <a:ext cx="12313325" cy="1255521"/>
          </a:xfrm>
          <a:prstGeom prst="rect">
            <a:avLst/>
          </a:prstGeom>
          <a:noFill/>
          <a:ln>
            <a:noFill/>
          </a:ln>
        </p:spPr>
      </p:pic>
      <p:pic>
        <p:nvPicPr>
          <p:cNvPr id="3" name="Picture 2">
            <a:extLst>
              <a:ext uri="{FF2B5EF4-FFF2-40B4-BE49-F238E27FC236}">
                <a16:creationId xmlns:a16="http://schemas.microsoft.com/office/drawing/2014/main" id="{58CDE1D5-D527-7C26-E8BA-F4FFADEA68F2}"/>
              </a:ext>
            </a:extLst>
          </p:cNvPr>
          <p:cNvPicPr>
            <a:picLocks noChangeAspect="1"/>
          </p:cNvPicPr>
          <p:nvPr/>
        </p:nvPicPr>
        <p:blipFill>
          <a:blip r:embed="rId3"/>
          <a:stretch>
            <a:fillRect/>
          </a:stretch>
        </p:blipFill>
        <p:spPr>
          <a:xfrm>
            <a:off x="609600" y="1997231"/>
            <a:ext cx="5486400" cy="4333875"/>
          </a:xfrm>
          <a:prstGeom prst="rect">
            <a:avLst/>
          </a:prstGeom>
        </p:spPr>
      </p:pic>
      <p:pic>
        <p:nvPicPr>
          <p:cNvPr id="6" name="Picture 5">
            <a:extLst>
              <a:ext uri="{FF2B5EF4-FFF2-40B4-BE49-F238E27FC236}">
                <a16:creationId xmlns:a16="http://schemas.microsoft.com/office/drawing/2014/main" id="{7A3E6872-754B-1CC6-FE4A-3725B63541EC}"/>
              </a:ext>
            </a:extLst>
          </p:cNvPr>
          <p:cNvPicPr>
            <a:picLocks noChangeAspect="1"/>
          </p:cNvPicPr>
          <p:nvPr/>
        </p:nvPicPr>
        <p:blipFill>
          <a:blip r:embed="rId4"/>
          <a:stretch>
            <a:fillRect/>
          </a:stretch>
        </p:blipFill>
        <p:spPr>
          <a:xfrm>
            <a:off x="6228623" y="1997231"/>
            <a:ext cx="5486400" cy="4333875"/>
          </a:xfrm>
          <a:prstGeom prst="rect">
            <a:avLst/>
          </a:prstGeom>
        </p:spPr>
      </p:pic>
    </p:spTree>
    <p:extLst>
      <p:ext uri="{BB962C8B-B14F-4D97-AF65-F5344CB8AC3E}">
        <p14:creationId xmlns:p14="http://schemas.microsoft.com/office/powerpoint/2010/main" val="4214608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A0E57C-E198-BFA9-DBBA-EC56A392F66D}"/>
            </a:ext>
          </a:extLst>
        </p:cNvPr>
        <p:cNvGrpSpPr/>
        <p:nvPr/>
      </p:nvGrpSpPr>
      <p:grpSpPr>
        <a:xfrm>
          <a:off x="0" y="0"/>
          <a:ext cx="0" cy="0"/>
          <a:chOff x="0" y="0"/>
          <a:chExt cx="0" cy="0"/>
        </a:xfrm>
      </p:grpSpPr>
      <p:pic>
        <p:nvPicPr>
          <p:cNvPr id="5" name="Google Shape;92;p2">
            <a:extLst>
              <a:ext uri="{FF2B5EF4-FFF2-40B4-BE49-F238E27FC236}">
                <a16:creationId xmlns:a16="http://schemas.microsoft.com/office/drawing/2014/main" id="{B7731733-5695-3685-869A-301D880AFB1C}"/>
              </a:ext>
            </a:extLst>
          </p:cNvPr>
          <p:cNvPicPr preferRelativeResize="0"/>
          <p:nvPr/>
        </p:nvPicPr>
        <p:blipFill rotWithShape="1">
          <a:blip r:embed="rId2">
            <a:alphaModFix/>
          </a:blip>
          <a:srcRect/>
          <a:stretch/>
        </p:blipFill>
        <p:spPr>
          <a:xfrm>
            <a:off x="0" y="0"/>
            <a:ext cx="12313325" cy="1255521"/>
          </a:xfrm>
          <a:prstGeom prst="rect">
            <a:avLst/>
          </a:prstGeom>
          <a:noFill/>
          <a:ln>
            <a:noFill/>
          </a:ln>
        </p:spPr>
      </p:pic>
      <p:pic>
        <p:nvPicPr>
          <p:cNvPr id="6" name="Picture 5">
            <a:extLst>
              <a:ext uri="{FF2B5EF4-FFF2-40B4-BE49-F238E27FC236}">
                <a16:creationId xmlns:a16="http://schemas.microsoft.com/office/drawing/2014/main" id="{5B4906E8-BB31-0117-E311-32D5001F0521}"/>
              </a:ext>
            </a:extLst>
          </p:cNvPr>
          <p:cNvPicPr>
            <a:picLocks noChangeAspect="1"/>
          </p:cNvPicPr>
          <p:nvPr/>
        </p:nvPicPr>
        <p:blipFill>
          <a:blip r:embed="rId3"/>
          <a:stretch>
            <a:fillRect/>
          </a:stretch>
        </p:blipFill>
        <p:spPr>
          <a:xfrm>
            <a:off x="7818438" y="0"/>
            <a:ext cx="3349806" cy="2283959"/>
          </a:xfrm>
          <a:prstGeom prst="rect">
            <a:avLst/>
          </a:prstGeom>
        </p:spPr>
      </p:pic>
      <p:pic>
        <p:nvPicPr>
          <p:cNvPr id="2" name="Picture 1">
            <a:extLst>
              <a:ext uri="{FF2B5EF4-FFF2-40B4-BE49-F238E27FC236}">
                <a16:creationId xmlns:a16="http://schemas.microsoft.com/office/drawing/2014/main" id="{0467273E-E347-D638-7734-AC38035ACB7B}"/>
              </a:ext>
            </a:extLst>
          </p:cNvPr>
          <p:cNvPicPr>
            <a:picLocks noChangeAspect="1"/>
          </p:cNvPicPr>
          <p:nvPr/>
        </p:nvPicPr>
        <p:blipFill>
          <a:blip r:embed="rId4"/>
          <a:stretch>
            <a:fillRect/>
          </a:stretch>
        </p:blipFill>
        <p:spPr>
          <a:xfrm>
            <a:off x="0" y="2320051"/>
            <a:ext cx="12192000" cy="4032738"/>
          </a:xfrm>
          <a:prstGeom prst="rect">
            <a:avLst/>
          </a:prstGeom>
        </p:spPr>
      </p:pic>
      <p:sp>
        <p:nvSpPr>
          <p:cNvPr id="3" name="Title 1">
            <a:extLst>
              <a:ext uri="{FF2B5EF4-FFF2-40B4-BE49-F238E27FC236}">
                <a16:creationId xmlns:a16="http://schemas.microsoft.com/office/drawing/2014/main" id="{817BA476-25CF-F786-7DF3-C769CC67AEEC}"/>
              </a:ext>
            </a:extLst>
          </p:cNvPr>
          <p:cNvSpPr>
            <a:spLocks noGrp="1"/>
          </p:cNvSpPr>
          <p:nvPr>
            <p:ph type="title"/>
          </p:nvPr>
        </p:nvSpPr>
        <p:spPr>
          <a:xfrm>
            <a:off x="838200" y="1305289"/>
            <a:ext cx="10515600" cy="642174"/>
          </a:xfrm>
        </p:spPr>
        <p:txBody>
          <a:bodyPr>
            <a:normAutofit fontScale="90000"/>
          </a:bodyPr>
          <a:lstStyle/>
          <a:p>
            <a:r>
              <a:rPr lang="vi-VN" b="1" dirty="0" err="1">
                <a:latin typeface="+mj-lt"/>
              </a:rPr>
              <a:t>Test</a:t>
            </a:r>
            <a:r>
              <a:rPr lang="vi-VN" b="1" dirty="0">
                <a:latin typeface="+mj-lt"/>
              </a:rPr>
              <a:t> trên ECG - </a:t>
            </a:r>
            <a:r>
              <a:rPr lang="vi-VN" b="1" dirty="0" err="1">
                <a:latin typeface="+mj-lt"/>
              </a:rPr>
              <a:t>raw</a:t>
            </a:r>
            <a:endParaRPr lang="en-US" b="1" dirty="0">
              <a:latin typeface="+mj-lt"/>
            </a:endParaRPr>
          </a:p>
        </p:txBody>
      </p:sp>
    </p:spTree>
    <p:extLst>
      <p:ext uri="{BB962C8B-B14F-4D97-AF65-F5344CB8AC3E}">
        <p14:creationId xmlns:p14="http://schemas.microsoft.com/office/powerpoint/2010/main" val="557463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47EDC3B-4501-1BE4-0D18-F3412EDB0FED}"/>
              </a:ext>
            </a:extLst>
          </p:cNvPr>
          <p:cNvPicPr>
            <a:picLocks noChangeAspect="1"/>
          </p:cNvPicPr>
          <p:nvPr/>
        </p:nvPicPr>
        <p:blipFill>
          <a:blip r:embed="rId2"/>
          <a:stretch>
            <a:fillRect/>
          </a:stretch>
        </p:blipFill>
        <p:spPr>
          <a:xfrm>
            <a:off x="0" y="2283959"/>
            <a:ext cx="12192000" cy="4032738"/>
          </a:xfrm>
          <a:prstGeom prst="rect">
            <a:avLst/>
          </a:prstGeom>
        </p:spPr>
      </p:pic>
      <p:pic>
        <p:nvPicPr>
          <p:cNvPr id="5" name="Google Shape;92;p2">
            <a:extLst>
              <a:ext uri="{FF2B5EF4-FFF2-40B4-BE49-F238E27FC236}">
                <a16:creationId xmlns:a16="http://schemas.microsoft.com/office/drawing/2014/main" id="{93694237-EE79-D663-0056-3CB0E705E848}"/>
              </a:ext>
            </a:extLst>
          </p:cNvPr>
          <p:cNvPicPr preferRelativeResize="0"/>
          <p:nvPr/>
        </p:nvPicPr>
        <p:blipFill rotWithShape="1">
          <a:blip r:embed="rId3">
            <a:alphaModFix/>
          </a:blip>
          <a:srcRect/>
          <a:stretch/>
        </p:blipFill>
        <p:spPr>
          <a:xfrm>
            <a:off x="0" y="0"/>
            <a:ext cx="12313325" cy="1255521"/>
          </a:xfrm>
          <a:prstGeom prst="rect">
            <a:avLst/>
          </a:prstGeom>
          <a:noFill/>
          <a:ln>
            <a:noFill/>
          </a:ln>
        </p:spPr>
      </p:pic>
      <p:pic>
        <p:nvPicPr>
          <p:cNvPr id="6" name="Picture 5">
            <a:extLst>
              <a:ext uri="{FF2B5EF4-FFF2-40B4-BE49-F238E27FC236}">
                <a16:creationId xmlns:a16="http://schemas.microsoft.com/office/drawing/2014/main" id="{65D47225-514A-2332-F419-AFA5DFBE7116}"/>
              </a:ext>
            </a:extLst>
          </p:cNvPr>
          <p:cNvPicPr>
            <a:picLocks noChangeAspect="1"/>
          </p:cNvPicPr>
          <p:nvPr/>
        </p:nvPicPr>
        <p:blipFill>
          <a:blip r:embed="rId4"/>
          <a:stretch>
            <a:fillRect/>
          </a:stretch>
        </p:blipFill>
        <p:spPr>
          <a:xfrm>
            <a:off x="7818438" y="0"/>
            <a:ext cx="3349806" cy="2283959"/>
          </a:xfrm>
          <a:prstGeom prst="rect">
            <a:avLst/>
          </a:prstGeom>
        </p:spPr>
      </p:pic>
      <p:sp>
        <p:nvSpPr>
          <p:cNvPr id="7" name="Title 1">
            <a:extLst>
              <a:ext uri="{FF2B5EF4-FFF2-40B4-BE49-F238E27FC236}">
                <a16:creationId xmlns:a16="http://schemas.microsoft.com/office/drawing/2014/main" id="{EB4BEBE5-BB7C-D0BA-558A-A5283D074BCE}"/>
              </a:ext>
            </a:extLst>
          </p:cNvPr>
          <p:cNvSpPr>
            <a:spLocks noGrp="1"/>
          </p:cNvSpPr>
          <p:nvPr>
            <p:ph type="title"/>
          </p:nvPr>
        </p:nvSpPr>
        <p:spPr>
          <a:xfrm>
            <a:off x="838200" y="1305289"/>
            <a:ext cx="10515600" cy="642174"/>
          </a:xfrm>
        </p:spPr>
        <p:txBody>
          <a:bodyPr>
            <a:normAutofit fontScale="90000"/>
          </a:bodyPr>
          <a:lstStyle/>
          <a:p>
            <a:r>
              <a:rPr lang="vi-VN" b="1" dirty="0" err="1">
                <a:latin typeface="+mj-lt"/>
              </a:rPr>
              <a:t>Test</a:t>
            </a:r>
            <a:r>
              <a:rPr lang="vi-VN" b="1" dirty="0">
                <a:latin typeface="+mj-lt"/>
              </a:rPr>
              <a:t> trên ECG - </a:t>
            </a:r>
            <a:r>
              <a:rPr lang="vi-VN" b="1" dirty="0" err="1">
                <a:latin typeface="+mj-lt"/>
              </a:rPr>
              <a:t>raw</a:t>
            </a:r>
            <a:endParaRPr lang="en-US" b="1" dirty="0">
              <a:latin typeface="+mj-lt"/>
            </a:endParaRPr>
          </a:p>
        </p:txBody>
      </p:sp>
    </p:spTree>
    <p:extLst>
      <p:ext uri="{BB962C8B-B14F-4D97-AF65-F5344CB8AC3E}">
        <p14:creationId xmlns:p14="http://schemas.microsoft.com/office/powerpoint/2010/main" val="14214650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DB77027-7474-32BA-2E55-A3AAF885E9C5}"/>
              </a:ext>
            </a:extLst>
          </p:cNvPr>
          <p:cNvPicPr>
            <a:picLocks noChangeAspect="1"/>
          </p:cNvPicPr>
          <p:nvPr/>
        </p:nvPicPr>
        <p:blipFill>
          <a:blip r:embed="rId2"/>
          <a:stretch>
            <a:fillRect/>
          </a:stretch>
        </p:blipFill>
        <p:spPr>
          <a:xfrm>
            <a:off x="0" y="2309525"/>
            <a:ext cx="12192000" cy="4034088"/>
          </a:xfrm>
          <a:prstGeom prst="rect">
            <a:avLst/>
          </a:prstGeom>
        </p:spPr>
      </p:pic>
      <p:pic>
        <p:nvPicPr>
          <p:cNvPr id="5" name="Google Shape;92;p2">
            <a:extLst>
              <a:ext uri="{FF2B5EF4-FFF2-40B4-BE49-F238E27FC236}">
                <a16:creationId xmlns:a16="http://schemas.microsoft.com/office/drawing/2014/main" id="{4E52E9AA-9D12-64EA-B314-E8C943DC91C5}"/>
              </a:ext>
            </a:extLst>
          </p:cNvPr>
          <p:cNvPicPr preferRelativeResize="0"/>
          <p:nvPr/>
        </p:nvPicPr>
        <p:blipFill rotWithShape="1">
          <a:blip r:embed="rId3">
            <a:alphaModFix/>
          </a:blip>
          <a:srcRect/>
          <a:stretch/>
        </p:blipFill>
        <p:spPr>
          <a:xfrm>
            <a:off x="0" y="0"/>
            <a:ext cx="12313325" cy="1255521"/>
          </a:xfrm>
          <a:prstGeom prst="rect">
            <a:avLst/>
          </a:prstGeom>
          <a:noFill/>
          <a:ln>
            <a:noFill/>
          </a:ln>
        </p:spPr>
      </p:pic>
      <p:pic>
        <p:nvPicPr>
          <p:cNvPr id="6" name="Picture 5">
            <a:extLst>
              <a:ext uri="{FF2B5EF4-FFF2-40B4-BE49-F238E27FC236}">
                <a16:creationId xmlns:a16="http://schemas.microsoft.com/office/drawing/2014/main" id="{D81211D7-D518-8B6E-B48C-68D1E87DC0D9}"/>
              </a:ext>
            </a:extLst>
          </p:cNvPr>
          <p:cNvPicPr>
            <a:picLocks noChangeAspect="1"/>
          </p:cNvPicPr>
          <p:nvPr/>
        </p:nvPicPr>
        <p:blipFill>
          <a:blip r:embed="rId4"/>
          <a:stretch>
            <a:fillRect/>
          </a:stretch>
        </p:blipFill>
        <p:spPr>
          <a:xfrm>
            <a:off x="7818438" y="0"/>
            <a:ext cx="3349806" cy="2283959"/>
          </a:xfrm>
          <a:prstGeom prst="rect">
            <a:avLst/>
          </a:prstGeom>
        </p:spPr>
      </p:pic>
      <p:sp>
        <p:nvSpPr>
          <p:cNvPr id="7" name="Title 1">
            <a:extLst>
              <a:ext uri="{FF2B5EF4-FFF2-40B4-BE49-F238E27FC236}">
                <a16:creationId xmlns:a16="http://schemas.microsoft.com/office/drawing/2014/main" id="{B7D4A708-3A34-6157-44C4-621BD5840BAC}"/>
              </a:ext>
            </a:extLst>
          </p:cNvPr>
          <p:cNvSpPr>
            <a:spLocks noGrp="1"/>
          </p:cNvSpPr>
          <p:nvPr>
            <p:ph type="title"/>
          </p:nvPr>
        </p:nvSpPr>
        <p:spPr>
          <a:xfrm>
            <a:off x="838200" y="1305289"/>
            <a:ext cx="10515600" cy="642174"/>
          </a:xfrm>
        </p:spPr>
        <p:txBody>
          <a:bodyPr>
            <a:normAutofit fontScale="90000"/>
          </a:bodyPr>
          <a:lstStyle/>
          <a:p>
            <a:r>
              <a:rPr lang="vi-VN" b="1" dirty="0" err="1">
                <a:latin typeface="+mj-lt"/>
              </a:rPr>
              <a:t>Test</a:t>
            </a:r>
            <a:r>
              <a:rPr lang="vi-VN" b="1" dirty="0">
                <a:latin typeface="+mj-lt"/>
              </a:rPr>
              <a:t> trên ECG - </a:t>
            </a:r>
            <a:r>
              <a:rPr lang="vi-VN" b="1" dirty="0" err="1">
                <a:latin typeface="+mj-lt"/>
              </a:rPr>
              <a:t>raw</a:t>
            </a:r>
            <a:endParaRPr lang="en-US" b="1" dirty="0">
              <a:latin typeface="+mj-lt"/>
            </a:endParaRPr>
          </a:p>
        </p:txBody>
      </p:sp>
    </p:spTree>
    <p:extLst>
      <p:ext uri="{BB962C8B-B14F-4D97-AF65-F5344CB8AC3E}">
        <p14:creationId xmlns:p14="http://schemas.microsoft.com/office/powerpoint/2010/main" val="2479448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DB384-96BD-0683-0009-E53ACE182DBA}"/>
              </a:ext>
            </a:extLst>
          </p:cNvPr>
          <p:cNvSpPr>
            <a:spLocks noGrp="1"/>
          </p:cNvSpPr>
          <p:nvPr>
            <p:ph type="title"/>
          </p:nvPr>
        </p:nvSpPr>
        <p:spPr>
          <a:xfrm>
            <a:off x="676835" y="1290817"/>
            <a:ext cx="10515600" cy="704570"/>
          </a:xfrm>
        </p:spPr>
        <p:txBody>
          <a:bodyPr/>
          <a:lstStyle/>
          <a:p>
            <a:r>
              <a:rPr lang="vi-VN" b="1" dirty="0">
                <a:latin typeface="+mj-lt"/>
              </a:rPr>
              <a:t>Nội dung</a:t>
            </a:r>
            <a:endParaRPr lang="en-US" b="1" dirty="0">
              <a:latin typeface="+mj-lt"/>
            </a:endParaRPr>
          </a:p>
        </p:txBody>
      </p:sp>
      <p:sp>
        <p:nvSpPr>
          <p:cNvPr id="3" name="Content Placeholder 2">
            <a:extLst>
              <a:ext uri="{FF2B5EF4-FFF2-40B4-BE49-F238E27FC236}">
                <a16:creationId xmlns:a16="http://schemas.microsoft.com/office/drawing/2014/main" id="{26213624-377A-9AB0-E186-DC31716A55B3}"/>
              </a:ext>
            </a:extLst>
          </p:cNvPr>
          <p:cNvSpPr>
            <a:spLocks noGrp="1"/>
          </p:cNvSpPr>
          <p:nvPr>
            <p:ph idx="1"/>
          </p:nvPr>
        </p:nvSpPr>
        <p:spPr>
          <a:xfrm>
            <a:off x="767625" y="1995387"/>
            <a:ext cx="8946541" cy="4195481"/>
          </a:xfrm>
        </p:spPr>
        <p:txBody>
          <a:bodyPr>
            <a:noAutofit/>
          </a:bodyPr>
          <a:lstStyle/>
          <a:p>
            <a:r>
              <a:rPr lang="vi-VN" sz="3200" dirty="0">
                <a:latin typeface="Times New Roman" panose="02020603050405020304" pitchFamily="18" charset="0"/>
                <a:cs typeface="Times New Roman" panose="02020603050405020304" pitchFamily="18" charset="0"/>
              </a:rPr>
              <a:t>Mục tiêu của Project </a:t>
            </a:r>
          </a:p>
          <a:p>
            <a:r>
              <a:rPr lang="vi-VN" sz="3200" dirty="0">
                <a:latin typeface="Times New Roman" panose="02020603050405020304" pitchFamily="18" charset="0"/>
                <a:cs typeface="Times New Roman" panose="02020603050405020304" pitchFamily="18" charset="0"/>
              </a:rPr>
              <a:t>Lý do chọn Project</a:t>
            </a:r>
          </a:p>
          <a:p>
            <a:r>
              <a:rPr lang="vi-VN" sz="3200" dirty="0">
                <a:latin typeface="Times New Roman" panose="02020603050405020304" pitchFamily="18" charset="0"/>
                <a:cs typeface="Times New Roman" panose="02020603050405020304" pitchFamily="18" charset="0"/>
              </a:rPr>
              <a:t>Các thử thách của Project </a:t>
            </a:r>
          </a:p>
          <a:p>
            <a:r>
              <a:rPr lang="vi-VN" sz="3200" dirty="0">
                <a:latin typeface="Times New Roman" panose="02020603050405020304" pitchFamily="18" charset="0"/>
                <a:cs typeface="Times New Roman" panose="02020603050405020304" pitchFamily="18" charset="0"/>
              </a:rPr>
              <a:t>Các phương pháp đã được đề xuất</a:t>
            </a:r>
          </a:p>
          <a:p>
            <a:r>
              <a:rPr lang="vi-VN" sz="3200" dirty="0">
                <a:latin typeface="Times New Roman" panose="02020603050405020304" pitchFamily="18" charset="0"/>
                <a:cs typeface="Times New Roman" panose="02020603050405020304" pitchFamily="18" charset="0"/>
              </a:rPr>
              <a:t>Lựa chọn phương pháp </a:t>
            </a:r>
          </a:p>
          <a:p>
            <a:r>
              <a:rPr lang="vi-VN" sz="3200" dirty="0">
                <a:latin typeface="Times New Roman" panose="02020603050405020304" pitchFamily="18" charset="0"/>
                <a:cs typeface="Times New Roman" panose="02020603050405020304" pitchFamily="18" charset="0"/>
              </a:rPr>
              <a:t>Phân tích tập dữ liệu </a:t>
            </a:r>
          </a:p>
          <a:p>
            <a:r>
              <a:rPr lang="vi-VN" sz="3200" dirty="0">
                <a:latin typeface="Times New Roman" panose="02020603050405020304" pitchFamily="18" charset="0"/>
                <a:cs typeface="Times New Roman" panose="02020603050405020304" pitchFamily="18" charset="0"/>
              </a:rPr>
              <a:t>Các phương pháp đánh giá</a:t>
            </a:r>
          </a:p>
          <a:p>
            <a:r>
              <a:rPr lang="vi-VN" sz="3200" dirty="0">
                <a:latin typeface="Times New Roman" panose="02020603050405020304" pitchFamily="18" charset="0"/>
                <a:cs typeface="Times New Roman" panose="02020603050405020304" pitchFamily="18" charset="0"/>
              </a:rPr>
              <a:t>Kết quả</a:t>
            </a:r>
          </a:p>
        </p:txBody>
      </p:sp>
      <p:pic>
        <p:nvPicPr>
          <p:cNvPr id="5" name="Google Shape;92;p2">
            <a:extLst>
              <a:ext uri="{FF2B5EF4-FFF2-40B4-BE49-F238E27FC236}">
                <a16:creationId xmlns:a16="http://schemas.microsoft.com/office/drawing/2014/main" id="{63164BF6-6DC2-295F-1C4E-6FC43A9F4AAC}"/>
              </a:ext>
            </a:extLst>
          </p:cNvPr>
          <p:cNvPicPr preferRelativeResize="0"/>
          <p:nvPr/>
        </p:nvPicPr>
        <p:blipFill rotWithShape="1">
          <a:blip r:embed="rId3">
            <a:alphaModFix/>
          </a:blip>
          <a:srcRect/>
          <a:stretch/>
        </p:blipFill>
        <p:spPr>
          <a:xfrm>
            <a:off x="0" y="0"/>
            <a:ext cx="12313325" cy="1255521"/>
          </a:xfrm>
          <a:prstGeom prst="rect">
            <a:avLst/>
          </a:prstGeom>
          <a:noFill/>
          <a:ln>
            <a:noFill/>
          </a:ln>
        </p:spPr>
      </p:pic>
    </p:spTree>
    <p:extLst>
      <p:ext uri="{BB962C8B-B14F-4D97-AF65-F5344CB8AC3E}">
        <p14:creationId xmlns:p14="http://schemas.microsoft.com/office/powerpoint/2010/main" val="5037791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4096F0F-4180-38BC-89D0-EFCAD1C2EFEC}"/>
              </a:ext>
            </a:extLst>
          </p:cNvPr>
          <p:cNvPicPr>
            <a:picLocks noChangeAspect="1"/>
          </p:cNvPicPr>
          <p:nvPr/>
        </p:nvPicPr>
        <p:blipFill>
          <a:blip r:embed="rId2"/>
          <a:stretch>
            <a:fillRect/>
          </a:stretch>
        </p:blipFill>
        <p:spPr>
          <a:xfrm>
            <a:off x="0" y="2494555"/>
            <a:ext cx="12192000" cy="4032738"/>
          </a:xfrm>
          <a:prstGeom prst="rect">
            <a:avLst/>
          </a:prstGeom>
        </p:spPr>
      </p:pic>
      <p:pic>
        <p:nvPicPr>
          <p:cNvPr id="5" name="Google Shape;92;p2">
            <a:extLst>
              <a:ext uri="{FF2B5EF4-FFF2-40B4-BE49-F238E27FC236}">
                <a16:creationId xmlns:a16="http://schemas.microsoft.com/office/drawing/2014/main" id="{38A24581-755B-5359-BC99-5BA515F8C5DB}"/>
              </a:ext>
            </a:extLst>
          </p:cNvPr>
          <p:cNvPicPr preferRelativeResize="0"/>
          <p:nvPr/>
        </p:nvPicPr>
        <p:blipFill rotWithShape="1">
          <a:blip r:embed="rId3">
            <a:alphaModFix/>
          </a:blip>
          <a:srcRect/>
          <a:stretch/>
        </p:blipFill>
        <p:spPr>
          <a:xfrm>
            <a:off x="0" y="0"/>
            <a:ext cx="12313325" cy="1255521"/>
          </a:xfrm>
          <a:prstGeom prst="rect">
            <a:avLst/>
          </a:prstGeom>
          <a:noFill/>
          <a:ln>
            <a:noFill/>
          </a:ln>
        </p:spPr>
      </p:pic>
      <p:pic>
        <p:nvPicPr>
          <p:cNvPr id="6" name="Picture 5">
            <a:extLst>
              <a:ext uri="{FF2B5EF4-FFF2-40B4-BE49-F238E27FC236}">
                <a16:creationId xmlns:a16="http://schemas.microsoft.com/office/drawing/2014/main" id="{4071590B-2633-1AC2-F06E-43E3B2317DFA}"/>
              </a:ext>
            </a:extLst>
          </p:cNvPr>
          <p:cNvPicPr>
            <a:picLocks noChangeAspect="1"/>
          </p:cNvPicPr>
          <p:nvPr/>
        </p:nvPicPr>
        <p:blipFill>
          <a:blip r:embed="rId4"/>
          <a:stretch>
            <a:fillRect/>
          </a:stretch>
        </p:blipFill>
        <p:spPr>
          <a:xfrm>
            <a:off x="7818438" y="0"/>
            <a:ext cx="3349806" cy="2283959"/>
          </a:xfrm>
          <a:prstGeom prst="rect">
            <a:avLst/>
          </a:prstGeom>
        </p:spPr>
      </p:pic>
      <p:sp>
        <p:nvSpPr>
          <p:cNvPr id="7" name="Title 1">
            <a:extLst>
              <a:ext uri="{FF2B5EF4-FFF2-40B4-BE49-F238E27FC236}">
                <a16:creationId xmlns:a16="http://schemas.microsoft.com/office/drawing/2014/main" id="{BECEA556-8CD6-C5D0-B452-864F2506917D}"/>
              </a:ext>
            </a:extLst>
          </p:cNvPr>
          <p:cNvSpPr>
            <a:spLocks noGrp="1"/>
          </p:cNvSpPr>
          <p:nvPr>
            <p:ph type="title"/>
          </p:nvPr>
        </p:nvSpPr>
        <p:spPr>
          <a:xfrm>
            <a:off x="838200" y="1305289"/>
            <a:ext cx="10515600" cy="642174"/>
          </a:xfrm>
        </p:spPr>
        <p:txBody>
          <a:bodyPr>
            <a:normAutofit fontScale="90000"/>
          </a:bodyPr>
          <a:lstStyle/>
          <a:p>
            <a:r>
              <a:rPr lang="vi-VN" b="1" dirty="0" err="1">
                <a:latin typeface="+mj-lt"/>
              </a:rPr>
              <a:t>Test</a:t>
            </a:r>
            <a:r>
              <a:rPr lang="vi-VN" b="1" dirty="0">
                <a:latin typeface="+mj-lt"/>
              </a:rPr>
              <a:t> trên ECG - </a:t>
            </a:r>
            <a:r>
              <a:rPr lang="vi-VN" b="1" dirty="0" err="1">
                <a:latin typeface="+mj-lt"/>
              </a:rPr>
              <a:t>raw</a:t>
            </a:r>
            <a:endParaRPr lang="en-US" b="1" dirty="0">
              <a:latin typeface="+mj-lt"/>
            </a:endParaRPr>
          </a:p>
        </p:txBody>
      </p:sp>
    </p:spTree>
    <p:extLst>
      <p:ext uri="{BB962C8B-B14F-4D97-AF65-F5344CB8AC3E}">
        <p14:creationId xmlns:p14="http://schemas.microsoft.com/office/powerpoint/2010/main" val="3423163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C682B-A29D-DEEC-FA71-7273C4BED309}"/>
              </a:ext>
            </a:extLst>
          </p:cNvPr>
          <p:cNvSpPr>
            <a:spLocks noGrp="1"/>
          </p:cNvSpPr>
          <p:nvPr>
            <p:ph type="title"/>
          </p:nvPr>
        </p:nvSpPr>
        <p:spPr>
          <a:xfrm>
            <a:off x="147220" y="1334047"/>
            <a:ext cx="10534095" cy="611419"/>
          </a:xfrm>
        </p:spPr>
        <p:txBody>
          <a:bodyPr>
            <a:normAutofit fontScale="90000"/>
          </a:bodyPr>
          <a:lstStyle/>
          <a:p>
            <a:r>
              <a:rPr lang="vi-VN" b="1" dirty="0">
                <a:latin typeface="+mj-lt"/>
              </a:rPr>
              <a:t>Mục tiêu của Project </a:t>
            </a:r>
            <a:endParaRPr lang="en-US" b="1" dirty="0">
              <a:latin typeface="+mj-lt"/>
            </a:endParaRPr>
          </a:p>
        </p:txBody>
      </p:sp>
      <p:sp>
        <p:nvSpPr>
          <p:cNvPr id="5" name="Rectangle 2">
            <a:extLst>
              <a:ext uri="{FF2B5EF4-FFF2-40B4-BE49-F238E27FC236}">
                <a16:creationId xmlns:a16="http://schemas.microsoft.com/office/drawing/2014/main" id="{FE623876-4D93-1949-3F63-60B292DFF111}"/>
              </a:ext>
            </a:extLst>
          </p:cNvPr>
          <p:cNvSpPr>
            <a:spLocks noGrp="1" noChangeArrowheads="1"/>
          </p:cNvSpPr>
          <p:nvPr>
            <p:ph idx="1"/>
          </p:nvPr>
        </p:nvSpPr>
        <p:spPr bwMode="auto">
          <a:xfrm>
            <a:off x="147220" y="1838819"/>
            <a:ext cx="1189755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50000"/>
              </a:lnSpc>
              <a:spcBef>
                <a:spcPct val="0"/>
              </a:spcBef>
              <a:spcAft>
                <a:spcPct val="0"/>
              </a:spcAft>
              <a:buNone/>
            </a:pPr>
            <a:r>
              <a:rPr lang="vi-VN" sz="2400" dirty="0">
                <a:latin typeface="+mj-lt"/>
              </a:rPr>
              <a:t>Phát triển một hệ thống trí tuệ nhân tạo có khả năng phát hiện và phân loại loạn nhịp tim một cách chính xác, tự động từ tín hiệu ECG, nhằm hỗ trợ chẩn đoán sớm, theo dõi sức khỏe tim mạch liên tục.</a:t>
            </a:r>
            <a:endParaRPr kumimoji="0" lang="en-US" altLang="en-US" sz="2400" b="0" i="0" u="none" strike="noStrike" cap="none" normalizeH="0" baseline="0" dirty="0">
              <a:ln>
                <a:noFill/>
              </a:ln>
              <a:solidFill>
                <a:schemeClr val="tx1"/>
              </a:solidFill>
              <a:effectLst/>
              <a:latin typeface="+mj-lt"/>
              <a:cs typeface="Times New Roman" panose="02020603050405020304" pitchFamily="18" charset="0"/>
            </a:endParaRPr>
          </a:p>
        </p:txBody>
      </p:sp>
      <p:pic>
        <p:nvPicPr>
          <p:cNvPr id="1026" name="Picture 2" descr="ECG: MedlinePlus Medical Encyclopedia Image">
            <a:extLst>
              <a:ext uri="{FF2B5EF4-FFF2-40B4-BE49-F238E27FC236}">
                <a16:creationId xmlns:a16="http://schemas.microsoft.com/office/drawing/2014/main" id="{64EBD084-EDCA-D3A6-00D0-CA1F7386C3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8717" y="3056303"/>
            <a:ext cx="3810000" cy="3048000"/>
          </a:xfrm>
          <a:prstGeom prst="rect">
            <a:avLst/>
          </a:prstGeom>
          <a:noFill/>
          <a:extLst>
            <a:ext uri="{909E8E84-426E-40DD-AFC4-6F175D3DCCD1}">
              <a14:hiddenFill xmlns:a14="http://schemas.microsoft.com/office/drawing/2010/main">
                <a:solidFill>
                  <a:srgbClr val="FFFFFF"/>
                </a:solidFill>
              </a14:hiddenFill>
            </a:ext>
          </a:extLst>
        </p:spPr>
      </p:pic>
      <p:pic>
        <p:nvPicPr>
          <p:cNvPr id="3" name="Google Shape;92;p2">
            <a:extLst>
              <a:ext uri="{FF2B5EF4-FFF2-40B4-BE49-F238E27FC236}">
                <a16:creationId xmlns:a16="http://schemas.microsoft.com/office/drawing/2014/main" id="{BD66F3FE-A692-5B7F-1B83-3110A08E5C3C}"/>
              </a:ext>
            </a:extLst>
          </p:cNvPr>
          <p:cNvPicPr preferRelativeResize="0"/>
          <p:nvPr/>
        </p:nvPicPr>
        <p:blipFill rotWithShape="1">
          <a:blip r:embed="rId3">
            <a:alphaModFix/>
          </a:blip>
          <a:srcRect/>
          <a:stretch/>
        </p:blipFill>
        <p:spPr>
          <a:xfrm>
            <a:off x="0" y="0"/>
            <a:ext cx="12313325" cy="1255521"/>
          </a:xfrm>
          <a:prstGeom prst="rect">
            <a:avLst/>
          </a:prstGeom>
          <a:noFill/>
          <a:ln>
            <a:noFill/>
          </a:ln>
        </p:spPr>
      </p:pic>
      <p:pic>
        <p:nvPicPr>
          <p:cNvPr id="4" name="Picture 3" descr="Góc nhỏ xíu xiu của CC: [THDDT] CHƯƠNG 2: 12 CHUYỂN ĐẠO CƠ BẢN">
            <a:extLst>
              <a:ext uri="{FF2B5EF4-FFF2-40B4-BE49-F238E27FC236}">
                <a16:creationId xmlns:a16="http://schemas.microsoft.com/office/drawing/2014/main" id="{60520C22-1D7D-33C8-0FD2-1CB621D85B3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995757" y="3056303"/>
            <a:ext cx="3525520" cy="3343275"/>
          </a:xfrm>
          <a:prstGeom prst="rect">
            <a:avLst/>
          </a:prstGeom>
          <a:noFill/>
          <a:ln>
            <a:noFill/>
          </a:ln>
        </p:spPr>
      </p:pic>
    </p:spTree>
    <p:extLst>
      <p:ext uri="{BB962C8B-B14F-4D97-AF65-F5344CB8AC3E}">
        <p14:creationId xmlns:p14="http://schemas.microsoft.com/office/powerpoint/2010/main" val="4050381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3D73D-DA52-7F76-B83F-5F5466F7AD29}"/>
              </a:ext>
            </a:extLst>
          </p:cNvPr>
          <p:cNvSpPr>
            <a:spLocks noGrp="1"/>
          </p:cNvSpPr>
          <p:nvPr>
            <p:ph type="title"/>
          </p:nvPr>
        </p:nvSpPr>
        <p:spPr>
          <a:xfrm>
            <a:off x="183733" y="1581927"/>
            <a:ext cx="10515600" cy="620295"/>
          </a:xfrm>
        </p:spPr>
        <p:txBody>
          <a:bodyPr>
            <a:normAutofit fontScale="90000"/>
          </a:bodyPr>
          <a:lstStyle/>
          <a:p>
            <a:r>
              <a:rPr lang="vi-VN" b="1" dirty="0">
                <a:latin typeface="+mj-lt"/>
              </a:rPr>
              <a:t>Lý do sử dụng AI để phát hiện loạn nhịp tim</a:t>
            </a:r>
            <a:br>
              <a:rPr lang="vi-VN" b="1" dirty="0">
                <a:latin typeface="+mj-lt"/>
              </a:rPr>
            </a:br>
            <a:endParaRPr lang="en-US" dirty="0">
              <a:latin typeface="+mj-lt"/>
            </a:endParaRPr>
          </a:p>
        </p:txBody>
      </p:sp>
      <p:sp>
        <p:nvSpPr>
          <p:cNvPr id="3" name="Content Placeholder 2">
            <a:extLst>
              <a:ext uri="{FF2B5EF4-FFF2-40B4-BE49-F238E27FC236}">
                <a16:creationId xmlns:a16="http://schemas.microsoft.com/office/drawing/2014/main" id="{7D7F5B28-C69E-9BE4-B277-19E9587D00F5}"/>
              </a:ext>
            </a:extLst>
          </p:cNvPr>
          <p:cNvSpPr>
            <a:spLocks noGrp="1"/>
          </p:cNvSpPr>
          <p:nvPr>
            <p:ph idx="1"/>
          </p:nvPr>
        </p:nvSpPr>
        <p:spPr>
          <a:xfrm>
            <a:off x="183733" y="1892075"/>
            <a:ext cx="11102832" cy="4670089"/>
          </a:xfrm>
        </p:spPr>
        <p:txBody>
          <a:bodyPr>
            <a:normAutofit fontScale="92500" lnSpcReduction="10000"/>
          </a:bodyPr>
          <a:lstStyle/>
          <a:p>
            <a:r>
              <a:rPr lang="vi-VN" sz="2400" b="1" dirty="0">
                <a:latin typeface="Times New Roman" panose="02020603050405020304" pitchFamily="18" charset="0"/>
                <a:cs typeface="Times New Roman" panose="02020603050405020304" pitchFamily="18" charset="0"/>
              </a:rPr>
              <a:t>Thách thức trong lâm sàng:</a:t>
            </a:r>
            <a:endParaRPr lang="vi-VN" sz="2400" dirty="0">
              <a:latin typeface="Times New Roman" panose="02020603050405020304" pitchFamily="18" charset="0"/>
              <a:cs typeface="Times New Roman" panose="02020603050405020304" pitchFamily="18" charset="0"/>
            </a:endParaRPr>
          </a:p>
          <a:p>
            <a:pPr lvl="1"/>
            <a:r>
              <a:rPr lang="vi-VN" sz="1800" dirty="0">
                <a:latin typeface="Times New Roman" panose="02020603050405020304" pitchFamily="18" charset="0"/>
                <a:cs typeface="Times New Roman" panose="02020603050405020304" pitchFamily="18" charset="0"/>
              </a:rPr>
              <a:t>Loạn nhịp tim có biểu hiện đa dạng, thoáng qua, dễ bị bỏ sót.</a:t>
            </a:r>
          </a:p>
          <a:p>
            <a:pPr lvl="1"/>
            <a:r>
              <a:rPr lang="vi-VN" sz="1800" dirty="0">
                <a:latin typeface="Times New Roman" panose="02020603050405020304" pitchFamily="18" charset="0"/>
                <a:cs typeface="Times New Roman" panose="02020603050405020304" pitchFamily="18" charset="0"/>
              </a:rPr>
              <a:t>Khó phát hiện trong các đoạn ECG dài hoặc khi số lượng bệnh nhân lớn.</a:t>
            </a:r>
          </a:p>
          <a:p>
            <a:r>
              <a:rPr lang="vi-VN" sz="2400" b="1" dirty="0">
                <a:latin typeface="Times New Roman" panose="02020603050405020304" pitchFamily="18" charset="0"/>
                <a:cs typeface="Times New Roman" panose="02020603050405020304" pitchFamily="18" charset="0"/>
              </a:rPr>
              <a:t>Lợi thế của AI:</a:t>
            </a:r>
            <a:endParaRPr lang="vi-VN" sz="2400" dirty="0">
              <a:latin typeface="Times New Roman" panose="02020603050405020304" pitchFamily="18" charset="0"/>
              <a:cs typeface="Times New Roman" panose="02020603050405020304" pitchFamily="18" charset="0"/>
            </a:endParaRPr>
          </a:p>
          <a:p>
            <a:pPr lvl="1"/>
            <a:r>
              <a:rPr lang="vi-VN" sz="1800" dirty="0">
                <a:latin typeface="Times New Roman" panose="02020603050405020304" pitchFamily="18" charset="0"/>
                <a:cs typeface="Times New Roman" panose="02020603050405020304" pitchFamily="18" charset="0"/>
              </a:rPr>
              <a:t>Tự động phân tích ECG với độ chính xác cao.</a:t>
            </a:r>
          </a:p>
          <a:p>
            <a:pPr lvl="1"/>
            <a:r>
              <a:rPr lang="vi-VN" sz="1800" dirty="0">
                <a:latin typeface="Times New Roman" panose="02020603050405020304" pitchFamily="18" charset="0"/>
                <a:cs typeface="Times New Roman" panose="02020603050405020304" pitchFamily="18" charset="0"/>
              </a:rPr>
              <a:t>Học được các đặc trưng phức tạp, phi tuyến tính mà con người và thuật toán truyền thống khó nhận ra.</a:t>
            </a:r>
          </a:p>
          <a:p>
            <a:pPr lvl="1"/>
            <a:r>
              <a:rPr lang="vi-VN" sz="1800" dirty="0">
                <a:latin typeface="Times New Roman" panose="02020603050405020304" pitchFamily="18" charset="0"/>
                <a:cs typeface="Times New Roman" panose="02020603050405020304" pitchFamily="18" charset="0"/>
              </a:rPr>
              <a:t>Xử lý nhanh hàng nghìn tín hiệu ECG, giảm tải cho bác sĩ.</a:t>
            </a:r>
          </a:p>
          <a:p>
            <a:pPr lvl="1"/>
            <a:r>
              <a:rPr lang="vi-VN" sz="1800" dirty="0">
                <a:latin typeface="Times New Roman" panose="02020603050405020304" pitchFamily="18" charset="0"/>
                <a:cs typeface="Times New Roman" panose="02020603050405020304" pitchFamily="18" charset="0"/>
              </a:rPr>
              <a:t>Phát hiện sớm các bất thường, hỗ trợ sàng lọc hiệu quả.</a:t>
            </a:r>
          </a:p>
          <a:p>
            <a:r>
              <a:rPr lang="vi-VN" sz="2400" b="1" dirty="0">
                <a:latin typeface="Times New Roman" panose="02020603050405020304" pitchFamily="18" charset="0"/>
                <a:cs typeface="Times New Roman" panose="02020603050405020304" pitchFamily="18" charset="0"/>
              </a:rPr>
              <a:t>Khả năng ứng dụng thực tế:</a:t>
            </a:r>
            <a:endParaRPr lang="vi-VN" sz="2400" dirty="0">
              <a:latin typeface="Times New Roman" panose="02020603050405020304" pitchFamily="18" charset="0"/>
              <a:cs typeface="Times New Roman" panose="02020603050405020304" pitchFamily="18" charset="0"/>
            </a:endParaRPr>
          </a:p>
          <a:p>
            <a:pPr lvl="1"/>
            <a:r>
              <a:rPr lang="vi-VN" sz="1800" dirty="0">
                <a:latin typeface="Times New Roman" panose="02020603050405020304" pitchFamily="18" charset="0"/>
                <a:cs typeface="Times New Roman" panose="02020603050405020304" pitchFamily="18" charset="0"/>
              </a:rPr>
              <a:t>Tích hợp vào thiết bị đeo thông minh hoặc hệ thống theo dõi liên tục.</a:t>
            </a:r>
          </a:p>
          <a:p>
            <a:pPr lvl="1"/>
            <a:r>
              <a:rPr lang="vi-VN" sz="1800" dirty="0">
                <a:latin typeface="Times New Roman" panose="02020603050405020304" pitchFamily="18" charset="0"/>
                <a:cs typeface="Times New Roman" panose="02020603050405020304" pitchFamily="18" charset="0"/>
              </a:rPr>
              <a:t>Phát hiện loạn nhịp theo thời gian thực: rung nhĩ, nhịp nhanh thất, </a:t>
            </a:r>
            <a:r>
              <a:rPr lang="vi-VN" sz="1800" dirty="0" err="1">
                <a:latin typeface="Times New Roman" panose="02020603050405020304" pitchFamily="18" charset="0"/>
                <a:cs typeface="Times New Roman" panose="02020603050405020304" pitchFamily="18" charset="0"/>
              </a:rPr>
              <a:t>block</a:t>
            </a:r>
            <a:r>
              <a:rPr lang="vi-VN" sz="1800" dirty="0">
                <a:latin typeface="Times New Roman" panose="02020603050405020304" pitchFamily="18" charset="0"/>
                <a:cs typeface="Times New Roman" panose="02020603050405020304" pitchFamily="18" charset="0"/>
              </a:rPr>
              <a:t> nhĩ-thất...</a:t>
            </a:r>
          </a:p>
          <a:p>
            <a:r>
              <a:rPr lang="vi-VN" sz="2400" b="1" dirty="0">
                <a:latin typeface="Times New Roman" panose="02020603050405020304" pitchFamily="18" charset="0"/>
                <a:cs typeface="Times New Roman" panose="02020603050405020304" pitchFamily="18" charset="0"/>
              </a:rPr>
              <a:t>So sánh với phương pháp truyền thống:</a:t>
            </a:r>
            <a:endParaRPr lang="vi-VN" sz="2400" dirty="0">
              <a:latin typeface="Times New Roman" panose="02020603050405020304" pitchFamily="18" charset="0"/>
              <a:cs typeface="Times New Roman" panose="02020603050405020304" pitchFamily="18" charset="0"/>
            </a:endParaRPr>
          </a:p>
          <a:p>
            <a:pPr lvl="1"/>
            <a:r>
              <a:rPr lang="vi-VN" sz="1800" dirty="0">
                <a:latin typeface="Times New Roman" panose="02020603050405020304" pitchFamily="18" charset="0"/>
                <a:cs typeface="Times New Roman" panose="02020603050405020304" pitchFamily="18" charset="0"/>
              </a:rPr>
              <a:t>AI thích nghi tốt hơn với dữ liệu nhiễu và biến thiên giữa bệnh nhân.</a:t>
            </a:r>
          </a:p>
          <a:p>
            <a:pPr lvl="1"/>
            <a:r>
              <a:rPr lang="vi-VN" sz="1800" dirty="0">
                <a:latin typeface="Times New Roman" panose="02020603050405020304" pitchFamily="18" charset="0"/>
                <a:cs typeface="Times New Roman" panose="02020603050405020304" pitchFamily="18" charset="0"/>
              </a:rPr>
              <a:t>Có khả năng cải thiện qua học thêm dữ liệu mới.</a:t>
            </a:r>
          </a:p>
          <a:p>
            <a:pPr lvl="1"/>
            <a:r>
              <a:rPr lang="vi-VN" sz="1800" dirty="0">
                <a:latin typeface="Times New Roman" panose="02020603050405020304" pitchFamily="18" charset="0"/>
                <a:cs typeface="Times New Roman" panose="02020603050405020304" pitchFamily="18" charset="0"/>
              </a:rPr>
              <a:t>Góp phần chuẩn hóa chẩn đoán và mở rộng khả năng tiếp cận y tế, nhất là ở khu vực thiếu chuyên môn</a:t>
            </a:r>
          </a:p>
          <a:p>
            <a:endParaRPr lang="en-US" sz="2400" dirty="0">
              <a:latin typeface="Times New Roman" panose="02020603050405020304" pitchFamily="18" charset="0"/>
              <a:cs typeface="Times New Roman" panose="02020603050405020304" pitchFamily="18" charset="0"/>
            </a:endParaRPr>
          </a:p>
        </p:txBody>
      </p:sp>
      <p:pic>
        <p:nvPicPr>
          <p:cNvPr id="4" name="Google Shape;92;p2">
            <a:extLst>
              <a:ext uri="{FF2B5EF4-FFF2-40B4-BE49-F238E27FC236}">
                <a16:creationId xmlns:a16="http://schemas.microsoft.com/office/drawing/2014/main" id="{481CDCE8-5EE1-1C24-BD28-F3262E3C7E30}"/>
              </a:ext>
            </a:extLst>
          </p:cNvPr>
          <p:cNvPicPr preferRelativeResize="0"/>
          <p:nvPr/>
        </p:nvPicPr>
        <p:blipFill rotWithShape="1">
          <a:blip r:embed="rId2">
            <a:alphaModFix/>
          </a:blip>
          <a:srcRect/>
          <a:stretch/>
        </p:blipFill>
        <p:spPr>
          <a:xfrm>
            <a:off x="0" y="0"/>
            <a:ext cx="12313325" cy="1255521"/>
          </a:xfrm>
          <a:prstGeom prst="rect">
            <a:avLst/>
          </a:prstGeom>
          <a:noFill/>
          <a:ln>
            <a:noFill/>
          </a:ln>
        </p:spPr>
      </p:pic>
    </p:spTree>
    <p:extLst>
      <p:ext uri="{BB962C8B-B14F-4D97-AF65-F5344CB8AC3E}">
        <p14:creationId xmlns:p14="http://schemas.microsoft.com/office/powerpoint/2010/main" val="3652441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E5881-167A-AEBB-7CB1-0F57B74C54D4}"/>
              </a:ext>
            </a:extLst>
          </p:cNvPr>
          <p:cNvSpPr>
            <a:spLocks noGrp="1"/>
          </p:cNvSpPr>
          <p:nvPr>
            <p:ph type="title"/>
          </p:nvPr>
        </p:nvSpPr>
        <p:spPr>
          <a:xfrm>
            <a:off x="342299" y="1598999"/>
            <a:ext cx="10515600" cy="504887"/>
          </a:xfrm>
        </p:spPr>
        <p:txBody>
          <a:bodyPr>
            <a:normAutofit fontScale="90000"/>
          </a:bodyPr>
          <a:lstStyle/>
          <a:p>
            <a:r>
              <a:rPr lang="vi-VN" b="1" dirty="0">
                <a:latin typeface="+mj-lt"/>
              </a:rPr>
              <a:t>Thách thức của đề tài</a:t>
            </a:r>
            <a:endParaRPr lang="en-US" dirty="0">
              <a:latin typeface="+mj-lt"/>
            </a:endParaRPr>
          </a:p>
        </p:txBody>
      </p:sp>
      <p:sp>
        <p:nvSpPr>
          <p:cNvPr id="3" name="Content Placeholder 2">
            <a:extLst>
              <a:ext uri="{FF2B5EF4-FFF2-40B4-BE49-F238E27FC236}">
                <a16:creationId xmlns:a16="http://schemas.microsoft.com/office/drawing/2014/main" id="{A65FDB56-BBA6-9FB9-AF6E-C38DFE73559C}"/>
              </a:ext>
            </a:extLst>
          </p:cNvPr>
          <p:cNvSpPr>
            <a:spLocks noGrp="1"/>
          </p:cNvSpPr>
          <p:nvPr>
            <p:ph idx="1"/>
          </p:nvPr>
        </p:nvSpPr>
        <p:spPr>
          <a:xfrm>
            <a:off x="202367" y="2447365"/>
            <a:ext cx="11349954" cy="3541544"/>
          </a:xfrm>
        </p:spPr>
        <p:txBody>
          <a:bodyPr>
            <a:normAutofit fontScale="25000" lnSpcReduction="20000"/>
          </a:bodyPr>
          <a:lstStyle/>
          <a:p>
            <a:pPr marL="457200" lvl="1" indent="0">
              <a:lnSpc>
                <a:spcPct val="170000"/>
              </a:lnSpc>
              <a:buNone/>
            </a:pPr>
            <a:r>
              <a:rPr lang="vi-VN" sz="7200" dirty="0">
                <a:latin typeface="+mj-lt"/>
              </a:rPr>
              <a:t>Những thách thức quan trọng trong việc chẩn đoán dựa trên tín hiệu ECG truyền thống. Cụ thể, việc nhận biết loạn nhịp gặp khó khăn do: </a:t>
            </a:r>
            <a:br>
              <a:rPr lang="vi-VN" sz="7200" dirty="0">
                <a:latin typeface="+mj-lt"/>
              </a:rPr>
            </a:br>
            <a:r>
              <a:rPr lang="vi-VN" sz="7200" dirty="0">
                <a:latin typeface="+mj-lt"/>
              </a:rPr>
              <a:t>(1) Hình thái tín hiệu ECG thường không ổn định (non-</a:t>
            </a:r>
            <a:r>
              <a:rPr lang="vi-VN" sz="7200" dirty="0" err="1">
                <a:latin typeface="+mj-lt"/>
              </a:rPr>
              <a:t>stationary</a:t>
            </a:r>
            <a:r>
              <a:rPr lang="vi-VN" sz="7200" dirty="0">
                <a:latin typeface="+mj-lt"/>
              </a:rPr>
              <a:t>).</a:t>
            </a:r>
            <a:br>
              <a:rPr lang="vi-VN" sz="7200" dirty="0">
                <a:latin typeface="+mj-lt"/>
              </a:rPr>
            </a:br>
            <a:r>
              <a:rPr lang="vi-VN" sz="7200" dirty="0">
                <a:latin typeface="+mj-lt"/>
              </a:rPr>
              <a:t>(2) Sự thay đổi đáng kể giữa các bệnh nhân về đặc điểm tín hiệu (</a:t>
            </a:r>
            <a:r>
              <a:rPr lang="vi-VN" sz="7200" dirty="0" err="1">
                <a:latin typeface="+mj-lt"/>
              </a:rPr>
              <a:t>patient-specific</a:t>
            </a:r>
            <a:r>
              <a:rPr lang="vi-VN" sz="7200" dirty="0">
                <a:latin typeface="+mj-lt"/>
              </a:rPr>
              <a:t> </a:t>
            </a:r>
            <a:r>
              <a:rPr lang="vi-VN" sz="7200" dirty="0" err="1">
                <a:latin typeface="+mj-lt"/>
              </a:rPr>
              <a:t>properties</a:t>
            </a:r>
            <a:r>
              <a:rPr lang="vi-VN" sz="7200" dirty="0">
                <a:latin typeface="+mj-lt"/>
              </a:rPr>
              <a:t>)</a:t>
            </a:r>
            <a:br>
              <a:rPr lang="vi-VN" sz="7200" dirty="0">
                <a:latin typeface="+mj-lt"/>
              </a:rPr>
            </a:br>
            <a:r>
              <a:rPr lang="vi-VN" sz="7200" dirty="0">
                <a:latin typeface="+mj-lt"/>
              </a:rPr>
              <a:t>(3) Khối lượng dữ liệu ECG lớn và khó xử lý thủ công.</a:t>
            </a:r>
            <a:br>
              <a:rPr lang="vi-VN" sz="7200" dirty="0">
                <a:latin typeface="+mj-lt"/>
              </a:rPr>
            </a:br>
            <a:br>
              <a:rPr lang="vi-VN" sz="7200" dirty="0">
                <a:latin typeface="+mj-lt"/>
              </a:rPr>
            </a:br>
            <a:r>
              <a:rPr lang="vi-VN" sz="7200" dirty="0">
                <a:latin typeface="+mj-lt"/>
              </a:rPr>
              <a:t>=&gt; Những yếu tố này làm tăng nguy cơ chẩn đoán sai lệch, đồng thời đòi hỏi cần có công cụ phân tích tự động, chính xác và thích ứng tốt với dữ liệu thực tế</a:t>
            </a:r>
            <a:br>
              <a:rPr lang="vi-VN" sz="7200" dirty="0">
                <a:latin typeface="+mj-lt"/>
              </a:rPr>
            </a:br>
            <a:endParaRPr lang="vi-VN" sz="7200" dirty="0">
              <a:latin typeface="+mj-lt"/>
            </a:endParaRPr>
          </a:p>
          <a:p>
            <a:endParaRPr lang="en-US" sz="1800" dirty="0">
              <a:latin typeface="+mj-lt"/>
            </a:endParaRPr>
          </a:p>
        </p:txBody>
      </p:sp>
      <p:pic>
        <p:nvPicPr>
          <p:cNvPr id="4" name="Google Shape;92;p2">
            <a:extLst>
              <a:ext uri="{FF2B5EF4-FFF2-40B4-BE49-F238E27FC236}">
                <a16:creationId xmlns:a16="http://schemas.microsoft.com/office/drawing/2014/main" id="{7D6ACFF7-2E27-17D9-0747-B02631467119}"/>
              </a:ext>
            </a:extLst>
          </p:cNvPr>
          <p:cNvPicPr preferRelativeResize="0"/>
          <p:nvPr/>
        </p:nvPicPr>
        <p:blipFill rotWithShape="1">
          <a:blip r:embed="rId3">
            <a:alphaModFix/>
          </a:blip>
          <a:srcRect/>
          <a:stretch/>
        </p:blipFill>
        <p:spPr>
          <a:xfrm>
            <a:off x="0" y="0"/>
            <a:ext cx="12313325" cy="1255521"/>
          </a:xfrm>
          <a:prstGeom prst="rect">
            <a:avLst/>
          </a:prstGeom>
          <a:noFill/>
          <a:ln>
            <a:noFill/>
          </a:ln>
        </p:spPr>
      </p:pic>
    </p:spTree>
    <p:extLst>
      <p:ext uri="{BB962C8B-B14F-4D97-AF65-F5344CB8AC3E}">
        <p14:creationId xmlns:p14="http://schemas.microsoft.com/office/powerpoint/2010/main" val="1536040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CF517-738B-8436-92B8-BA7D9A520C89}"/>
              </a:ext>
            </a:extLst>
          </p:cNvPr>
          <p:cNvSpPr>
            <a:spLocks noGrp="1"/>
          </p:cNvSpPr>
          <p:nvPr>
            <p:ph type="title"/>
          </p:nvPr>
        </p:nvSpPr>
        <p:spPr>
          <a:xfrm>
            <a:off x="116541" y="1783977"/>
            <a:ext cx="11555505" cy="378443"/>
          </a:xfrm>
        </p:spPr>
        <p:txBody>
          <a:bodyPr>
            <a:noAutofit/>
          </a:bodyPr>
          <a:lstStyle/>
          <a:p>
            <a:r>
              <a:rPr lang="en-US" sz="3600" b="1" dirty="0" err="1">
                <a:latin typeface="Times New Roman" panose="02020603050405020304" pitchFamily="18" charset="0"/>
                <a:cs typeface="Times New Roman" panose="02020603050405020304" pitchFamily="18" charset="0"/>
              </a:rPr>
              <a:t>Thách</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thức</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chính</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trong</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phân</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tích</a:t>
            </a:r>
            <a:r>
              <a:rPr lang="en-US" sz="3600" b="1" dirty="0">
                <a:latin typeface="Times New Roman" panose="02020603050405020304" pitchFamily="18" charset="0"/>
                <a:cs typeface="Times New Roman" panose="02020603050405020304" pitchFamily="18" charset="0"/>
              </a:rPr>
              <a:t> ECG </a:t>
            </a:r>
            <a:r>
              <a:rPr lang="en-US" sz="3600" b="1" dirty="0" err="1">
                <a:latin typeface="Times New Roman" panose="02020603050405020304" pitchFamily="18" charset="0"/>
                <a:cs typeface="Times New Roman" panose="02020603050405020304" pitchFamily="18" charset="0"/>
              </a:rPr>
              <a:t>và</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cách</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tiếp</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cận</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của</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mô</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hình</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DeepArr</a:t>
            </a:r>
            <a:endParaRPr lang="en-US" sz="3600" b="1" dirty="0">
              <a:latin typeface="Times New Roman" panose="02020603050405020304" pitchFamily="18" charset="0"/>
              <a:cs typeface="Times New Roman" panose="02020603050405020304" pitchFamily="18" charset="0"/>
            </a:endParaRPr>
          </a:p>
        </p:txBody>
      </p:sp>
      <p:graphicFrame>
        <p:nvGraphicFramePr>
          <p:cNvPr id="5" name="Content Placeholder 4">
            <a:extLst>
              <a:ext uri="{FF2B5EF4-FFF2-40B4-BE49-F238E27FC236}">
                <a16:creationId xmlns:a16="http://schemas.microsoft.com/office/drawing/2014/main" id="{9F05CEA8-E534-8ED2-8B6C-22FC08F071ED}"/>
              </a:ext>
            </a:extLst>
          </p:cNvPr>
          <p:cNvGraphicFramePr>
            <a:graphicFrameLocks noGrp="1"/>
          </p:cNvGraphicFramePr>
          <p:nvPr>
            <p:ph idx="1"/>
            <p:extLst>
              <p:ext uri="{D42A27DB-BD31-4B8C-83A1-F6EECF244321}">
                <p14:modId xmlns:p14="http://schemas.microsoft.com/office/powerpoint/2010/main" val="3169247664"/>
              </p:ext>
            </p:extLst>
          </p:nvPr>
        </p:nvGraphicFramePr>
        <p:xfrm>
          <a:off x="256082" y="2689412"/>
          <a:ext cx="11622153" cy="3872752"/>
        </p:xfrm>
        <a:graphic>
          <a:graphicData uri="http://schemas.openxmlformats.org/drawingml/2006/table">
            <a:tbl>
              <a:tblPr firstRow="1" firstCol="1" bandRow="1">
                <a:tableStyleId>{7DF18680-E054-41AD-8BC1-D1AEF772440D}</a:tableStyleId>
              </a:tblPr>
              <a:tblGrid>
                <a:gridCol w="2475295">
                  <a:extLst>
                    <a:ext uri="{9D8B030D-6E8A-4147-A177-3AD203B41FA5}">
                      <a16:colId xmlns:a16="http://schemas.microsoft.com/office/drawing/2014/main" val="3002152719"/>
                    </a:ext>
                  </a:extLst>
                </a:gridCol>
                <a:gridCol w="4449487">
                  <a:extLst>
                    <a:ext uri="{9D8B030D-6E8A-4147-A177-3AD203B41FA5}">
                      <a16:colId xmlns:a16="http://schemas.microsoft.com/office/drawing/2014/main" val="3734181781"/>
                    </a:ext>
                  </a:extLst>
                </a:gridCol>
                <a:gridCol w="4697371">
                  <a:extLst>
                    <a:ext uri="{9D8B030D-6E8A-4147-A177-3AD203B41FA5}">
                      <a16:colId xmlns:a16="http://schemas.microsoft.com/office/drawing/2014/main" val="2706252301"/>
                    </a:ext>
                  </a:extLst>
                </a:gridCol>
              </a:tblGrid>
              <a:tr h="497034">
                <a:tc>
                  <a:txBody>
                    <a:bodyPr/>
                    <a:lstStyle/>
                    <a:p>
                      <a:pPr algn="ctr"/>
                      <a:r>
                        <a:rPr lang="en-US" sz="2400" b="1" dirty="0" err="1">
                          <a:latin typeface="Times     New Roman"/>
                        </a:rPr>
                        <a:t>Thách</a:t>
                      </a:r>
                      <a:r>
                        <a:rPr lang="en-US" sz="2400" b="1" dirty="0">
                          <a:latin typeface="Times     New Roman"/>
                        </a:rPr>
                        <a:t> </a:t>
                      </a:r>
                      <a:r>
                        <a:rPr lang="en-US" sz="2400" b="1" dirty="0" err="1">
                          <a:latin typeface="Times     New Roman"/>
                        </a:rPr>
                        <a:t>thức</a:t>
                      </a:r>
                      <a:endParaRPr lang="en-US" sz="2400" dirty="0">
                        <a:latin typeface="Times     New Roman"/>
                      </a:endParaRPr>
                    </a:p>
                  </a:txBody>
                  <a:tcPr anchor="ctr"/>
                </a:tc>
                <a:tc>
                  <a:txBody>
                    <a:bodyPr/>
                    <a:lstStyle/>
                    <a:p>
                      <a:pPr algn="ctr"/>
                      <a:r>
                        <a:rPr lang="en-US" sz="2400" b="1" dirty="0" err="1">
                          <a:latin typeface="Times     New Roman"/>
                        </a:rPr>
                        <a:t>Giải</a:t>
                      </a:r>
                      <a:r>
                        <a:rPr lang="en-US" sz="2400" b="1" dirty="0">
                          <a:latin typeface="Times     New Roman"/>
                        </a:rPr>
                        <a:t> </a:t>
                      </a:r>
                      <a:r>
                        <a:rPr lang="en-US" sz="2400" b="1" dirty="0" err="1">
                          <a:latin typeface="Times     New Roman"/>
                        </a:rPr>
                        <a:t>pháp</a:t>
                      </a:r>
                      <a:endParaRPr lang="en-US" sz="2400" dirty="0">
                        <a:latin typeface="Times     New Roman"/>
                      </a:endParaRPr>
                    </a:p>
                  </a:txBody>
                  <a:tcPr anchor="ctr"/>
                </a:tc>
                <a:tc>
                  <a:txBody>
                    <a:bodyPr/>
                    <a:lstStyle/>
                    <a:p>
                      <a:pPr algn="ctr"/>
                      <a:r>
                        <a:rPr lang="en-US" sz="2400" b="1" dirty="0" err="1">
                          <a:latin typeface="Times     New Roman"/>
                        </a:rPr>
                        <a:t>Đánh</a:t>
                      </a:r>
                      <a:r>
                        <a:rPr lang="en-US" sz="2400" b="1" dirty="0">
                          <a:latin typeface="Times     New Roman"/>
                        </a:rPr>
                        <a:t> </a:t>
                      </a:r>
                      <a:r>
                        <a:rPr lang="en-US" sz="2400" b="1" dirty="0" err="1">
                          <a:latin typeface="Times     New Roman"/>
                        </a:rPr>
                        <a:t>giá</a:t>
                      </a:r>
                      <a:endParaRPr lang="en-US" sz="2400" dirty="0">
                        <a:latin typeface="Times     New Roman"/>
                      </a:endParaRPr>
                    </a:p>
                  </a:txBody>
                  <a:tcPr anchor="ctr"/>
                </a:tc>
                <a:extLst>
                  <a:ext uri="{0D108BD9-81ED-4DB2-BD59-A6C34878D82A}">
                    <a16:rowId xmlns:a16="http://schemas.microsoft.com/office/drawing/2014/main" val="503295346"/>
                  </a:ext>
                </a:extLst>
              </a:tr>
              <a:tr h="923064">
                <a:tc>
                  <a:txBody>
                    <a:bodyPr/>
                    <a:lstStyle/>
                    <a:p>
                      <a:r>
                        <a:rPr lang="en-US" sz="1600" dirty="0" err="1">
                          <a:latin typeface="Times     New Roman"/>
                        </a:rPr>
                        <a:t>Tín</a:t>
                      </a:r>
                      <a:r>
                        <a:rPr lang="en-US" sz="1600" dirty="0">
                          <a:latin typeface="Times     New Roman"/>
                        </a:rPr>
                        <a:t> </a:t>
                      </a:r>
                      <a:r>
                        <a:rPr lang="en-US" sz="1600" dirty="0" err="1">
                          <a:latin typeface="Times     New Roman"/>
                        </a:rPr>
                        <a:t>hiệu</a:t>
                      </a:r>
                      <a:r>
                        <a:rPr lang="en-US" sz="1600" dirty="0">
                          <a:latin typeface="Times     New Roman"/>
                        </a:rPr>
                        <a:t> ECG </a:t>
                      </a:r>
                      <a:r>
                        <a:rPr lang="en-US" sz="1600" dirty="0" err="1">
                          <a:latin typeface="Times     New Roman"/>
                        </a:rPr>
                        <a:t>nhiễu</a:t>
                      </a:r>
                      <a:r>
                        <a:rPr lang="en-US" sz="1600" dirty="0">
                          <a:latin typeface="Times     New Roman"/>
                        </a:rPr>
                        <a:t>, </a:t>
                      </a:r>
                      <a:r>
                        <a:rPr lang="en-US" sz="1600" dirty="0" err="1">
                          <a:latin typeface="Times     New Roman"/>
                        </a:rPr>
                        <a:t>không</a:t>
                      </a:r>
                      <a:r>
                        <a:rPr lang="en-US" sz="1600" dirty="0">
                          <a:latin typeface="Times     New Roman"/>
                        </a:rPr>
                        <a:t> </a:t>
                      </a:r>
                      <a:r>
                        <a:rPr lang="en-US" sz="1600" dirty="0" err="1">
                          <a:latin typeface="Times     New Roman"/>
                        </a:rPr>
                        <a:t>ổn</a:t>
                      </a:r>
                      <a:r>
                        <a:rPr lang="en-US" sz="1600" dirty="0">
                          <a:latin typeface="Times     New Roman"/>
                        </a:rPr>
                        <a:t> </a:t>
                      </a:r>
                      <a:r>
                        <a:rPr lang="en-US" sz="1600" dirty="0" err="1">
                          <a:latin typeface="Times     New Roman"/>
                        </a:rPr>
                        <a:t>định</a:t>
                      </a:r>
                      <a:br>
                        <a:rPr lang="vi-VN" sz="1600" dirty="0">
                          <a:latin typeface="Times     New Roman"/>
                        </a:rPr>
                      </a:br>
                      <a:r>
                        <a:rPr lang="vi-VN" sz="1600" dirty="0">
                          <a:latin typeface="Times     New Roman"/>
                        </a:rPr>
                        <a:t>(non-</a:t>
                      </a:r>
                      <a:r>
                        <a:rPr lang="vi-VN" sz="1600" dirty="0" err="1">
                          <a:latin typeface="Times     New Roman"/>
                        </a:rPr>
                        <a:t>stationary</a:t>
                      </a:r>
                      <a:r>
                        <a:rPr lang="vi-VN" sz="1600" dirty="0">
                          <a:latin typeface="Times     New Roman"/>
                        </a:rPr>
                        <a:t>)</a:t>
                      </a:r>
                      <a:endParaRPr lang="en-US" sz="1600" dirty="0">
                        <a:latin typeface="Times     New Roman"/>
                      </a:endParaRPr>
                    </a:p>
                  </a:txBody>
                  <a:tcPr anchor="ctr"/>
                </a:tc>
                <a:tc>
                  <a:txBody>
                    <a:bodyPr/>
                    <a:lstStyle/>
                    <a:p>
                      <a:r>
                        <a:rPr lang="en-US" sz="1600" dirty="0" err="1">
                          <a:latin typeface="Times     New Roman"/>
                        </a:rPr>
                        <a:t>Tiền</a:t>
                      </a:r>
                      <a:r>
                        <a:rPr lang="en-US" sz="1600" dirty="0">
                          <a:latin typeface="Times     New Roman"/>
                        </a:rPr>
                        <a:t> </a:t>
                      </a:r>
                      <a:r>
                        <a:rPr lang="en-US" sz="1600" dirty="0" err="1">
                          <a:latin typeface="Times     New Roman"/>
                        </a:rPr>
                        <a:t>xử</a:t>
                      </a:r>
                      <a:r>
                        <a:rPr lang="en-US" sz="1600" dirty="0">
                          <a:latin typeface="Times     New Roman"/>
                        </a:rPr>
                        <a:t> </a:t>
                      </a:r>
                      <a:r>
                        <a:rPr lang="en-US" sz="1600" dirty="0" err="1">
                          <a:latin typeface="Times     New Roman"/>
                        </a:rPr>
                        <a:t>lý</a:t>
                      </a:r>
                      <a:r>
                        <a:rPr lang="en-US" sz="1600" dirty="0">
                          <a:latin typeface="Times     New Roman"/>
                        </a:rPr>
                        <a:t> </a:t>
                      </a:r>
                      <a:r>
                        <a:rPr lang="en-US" sz="1600" dirty="0" err="1">
                          <a:latin typeface="Times     New Roman"/>
                        </a:rPr>
                        <a:t>tín</a:t>
                      </a:r>
                      <a:r>
                        <a:rPr lang="en-US" sz="1600" dirty="0">
                          <a:latin typeface="Times     New Roman"/>
                        </a:rPr>
                        <a:t> </a:t>
                      </a:r>
                      <a:r>
                        <a:rPr lang="en-US" sz="1600" dirty="0" err="1">
                          <a:latin typeface="Times     New Roman"/>
                        </a:rPr>
                        <a:t>hiệu</a:t>
                      </a:r>
                      <a:r>
                        <a:rPr lang="en-US" sz="1600" dirty="0">
                          <a:latin typeface="Times     New Roman"/>
                        </a:rPr>
                        <a:t>: </a:t>
                      </a:r>
                      <a:r>
                        <a:rPr lang="en-US" sz="1600" dirty="0" err="1">
                          <a:latin typeface="Times     New Roman"/>
                        </a:rPr>
                        <a:t>chuẩn</a:t>
                      </a:r>
                      <a:r>
                        <a:rPr lang="en-US" sz="1600" dirty="0">
                          <a:latin typeface="Times     New Roman"/>
                        </a:rPr>
                        <a:t> </a:t>
                      </a:r>
                      <a:r>
                        <a:rPr lang="en-US" sz="1600" dirty="0" err="1">
                          <a:latin typeface="Times     New Roman"/>
                        </a:rPr>
                        <a:t>hóa</a:t>
                      </a:r>
                      <a:r>
                        <a:rPr lang="en-US" sz="1600" dirty="0">
                          <a:latin typeface="Times     New Roman"/>
                        </a:rPr>
                        <a:t>, </a:t>
                      </a:r>
                      <a:r>
                        <a:rPr lang="en-US" sz="1600" dirty="0" err="1">
                          <a:latin typeface="Times     New Roman"/>
                        </a:rPr>
                        <a:t>phân</a:t>
                      </a:r>
                      <a:r>
                        <a:rPr lang="en-US" sz="1600" dirty="0">
                          <a:latin typeface="Times     New Roman"/>
                        </a:rPr>
                        <a:t> </a:t>
                      </a:r>
                      <a:r>
                        <a:rPr lang="en-US" sz="1600" dirty="0" err="1">
                          <a:latin typeface="Times     New Roman"/>
                        </a:rPr>
                        <a:t>đoạn</a:t>
                      </a:r>
                      <a:r>
                        <a:rPr lang="en-US" sz="1600" dirty="0">
                          <a:latin typeface="Times     New Roman"/>
                        </a:rPr>
                        <a:t> R-R, </a:t>
                      </a:r>
                      <a:r>
                        <a:rPr lang="en-US" sz="1600" dirty="0" err="1">
                          <a:latin typeface="Times     New Roman"/>
                        </a:rPr>
                        <a:t>tái</a:t>
                      </a:r>
                      <a:r>
                        <a:rPr lang="en-US" sz="1600" dirty="0">
                          <a:latin typeface="Times     New Roman"/>
                        </a:rPr>
                        <a:t> </a:t>
                      </a:r>
                      <a:r>
                        <a:rPr lang="en-US" sz="1600" dirty="0" err="1">
                          <a:latin typeface="Times     New Roman"/>
                        </a:rPr>
                        <a:t>lấy</a:t>
                      </a:r>
                      <a:r>
                        <a:rPr lang="en-US" sz="1600" dirty="0">
                          <a:latin typeface="Times     New Roman"/>
                        </a:rPr>
                        <a:t> </a:t>
                      </a:r>
                      <a:r>
                        <a:rPr lang="en-US" sz="1600" dirty="0" err="1">
                          <a:latin typeface="Times     New Roman"/>
                        </a:rPr>
                        <a:t>mẫu</a:t>
                      </a:r>
                      <a:endParaRPr lang="en-US" sz="1600" dirty="0">
                        <a:latin typeface="Times     New Roman"/>
                      </a:endParaRPr>
                    </a:p>
                  </a:txBody>
                  <a:tcPr anchor="ctr"/>
                </a:tc>
                <a:tc>
                  <a:txBody>
                    <a:bodyPr/>
                    <a:lstStyle/>
                    <a:p>
                      <a:r>
                        <a:rPr lang="en-US" sz="1600" dirty="0" err="1">
                          <a:latin typeface="Times     New Roman"/>
                        </a:rPr>
                        <a:t>Cải</a:t>
                      </a:r>
                      <a:r>
                        <a:rPr lang="en-US" sz="1600" dirty="0">
                          <a:latin typeface="Times     New Roman"/>
                        </a:rPr>
                        <a:t> </a:t>
                      </a:r>
                      <a:r>
                        <a:rPr lang="en-US" sz="1600" dirty="0" err="1">
                          <a:latin typeface="Times     New Roman"/>
                        </a:rPr>
                        <a:t>thiện</a:t>
                      </a:r>
                      <a:r>
                        <a:rPr lang="en-US" sz="1600" dirty="0">
                          <a:latin typeface="Times     New Roman"/>
                        </a:rPr>
                        <a:t> </a:t>
                      </a:r>
                      <a:r>
                        <a:rPr lang="en-US" sz="1600" dirty="0" err="1">
                          <a:latin typeface="Times     New Roman"/>
                        </a:rPr>
                        <a:t>tính</a:t>
                      </a:r>
                      <a:r>
                        <a:rPr lang="en-US" sz="1600" dirty="0">
                          <a:latin typeface="Times     New Roman"/>
                        </a:rPr>
                        <a:t> </a:t>
                      </a:r>
                      <a:r>
                        <a:rPr lang="en-US" sz="1600" dirty="0" err="1">
                          <a:latin typeface="Times     New Roman"/>
                        </a:rPr>
                        <a:t>ổn</a:t>
                      </a:r>
                      <a:r>
                        <a:rPr lang="en-US" sz="1600" dirty="0">
                          <a:latin typeface="Times     New Roman"/>
                        </a:rPr>
                        <a:t> </a:t>
                      </a:r>
                      <a:r>
                        <a:rPr lang="en-US" sz="1600" dirty="0" err="1">
                          <a:latin typeface="Times     New Roman"/>
                        </a:rPr>
                        <a:t>định</a:t>
                      </a:r>
                      <a:r>
                        <a:rPr lang="en-US" sz="1600" dirty="0">
                          <a:latin typeface="Times     New Roman"/>
                        </a:rPr>
                        <a:t> </a:t>
                      </a:r>
                      <a:r>
                        <a:rPr lang="en-US" sz="1600" dirty="0" err="1">
                          <a:latin typeface="Times     New Roman"/>
                        </a:rPr>
                        <a:t>và</a:t>
                      </a:r>
                      <a:r>
                        <a:rPr lang="en-US" sz="1600" dirty="0">
                          <a:latin typeface="Times     New Roman"/>
                        </a:rPr>
                        <a:t> </a:t>
                      </a:r>
                      <a:r>
                        <a:rPr lang="en-US" sz="1600" dirty="0" err="1">
                          <a:latin typeface="Times     New Roman"/>
                        </a:rPr>
                        <a:t>giảm</a:t>
                      </a:r>
                      <a:r>
                        <a:rPr lang="en-US" sz="1600" dirty="0">
                          <a:latin typeface="Times     New Roman"/>
                        </a:rPr>
                        <a:t> </a:t>
                      </a:r>
                      <a:r>
                        <a:rPr lang="en-US" sz="1600" dirty="0" err="1">
                          <a:latin typeface="Times     New Roman"/>
                        </a:rPr>
                        <a:t>nhiễu</a:t>
                      </a:r>
                      <a:r>
                        <a:rPr lang="en-US" sz="1600" dirty="0">
                          <a:latin typeface="Times     New Roman"/>
                        </a:rPr>
                        <a:t> </a:t>
                      </a:r>
                      <a:r>
                        <a:rPr lang="en-US" sz="1600" dirty="0" err="1">
                          <a:latin typeface="Times     New Roman"/>
                        </a:rPr>
                        <a:t>đầu</a:t>
                      </a:r>
                      <a:r>
                        <a:rPr lang="en-US" sz="1600" dirty="0">
                          <a:latin typeface="Times     New Roman"/>
                        </a:rPr>
                        <a:t> </a:t>
                      </a:r>
                      <a:r>
                        <a:rPr lang="en-US" sz="1600" dirty="0" err="1">
                          <a:latin typeface="Times     New Roman"/>
                        </a:rPr>
                        <a:t>vào</a:t>
                      </a:r>
                      <a:r>
                        <a:rPr lang="en-US" sz="1600" dirty="0">
                          <a:latin typeface="Times     New Roman"/>
                        </a:rPr>
                        <a:t> </a:t>
                      </a:r>
                      <a:r>
                        <a:rPr lang="en-US" sz="1600" dirty="0" err="1">
                          <a:latin typeface="Times     New Roman"/>
                        </a:rPr>
                        <a:t>đáng</a:t>
                      </a:r>
                      <a:r>
                        <a:rPr lang="en-US" sz="1600" dirty="0">
                          <a:latin typeface="Times     New Roman"/>
                        </a:rPr>
                        <a:t> </a:t>
                      </a:r>
                      <a:r>
                        <a:rPr lang="en-US" sz="1600" dirty="0" err="1">
                          <a:latin typeface="Times     New Roman"/>
                        </a:rPr>
                        <a:t>kể</a:t>
                      </a:r>
                      <a:endParaRPr lang="en-US" sz="1600" dirty="0">
                        <a:latin typeface="Times     New Roman"/>
                      </a:endParaRPr>
                    </a:p>
                  </a:txBody>
                  <a:tcPr anchor="ctr"/>
                </a:tc>
                <a:extLst>
                  <a:ext uri="{0D108BD9-81ED-4DB2-BD59-A6C34878D82A}">
                    <a16:rowId xmlns:a16="http://schemas.microsoft.com/office/drawing/2014/main" val="3040662863"/>
                  </a:ext>
                </a:extLst>
              </a:tr>
              <a:tr h="1086928">
                <a:tc>
                  <a:txBody>
                    <a:bodyPr/>
                    <a:lstStyle/>
                    <a:p>
                      <a:r>
                        <a:rPr lang="en-US" sz="1600" dirty="0" err="1">
                          <a:latin typeface="Times     New Roman"/>
                        </a:rPr>
                        <a:t>Biến</a:t>
                      </a:r>
                      <a:r>
                        <a:rPr lang="en-US" sz="1600" dirty="0">
                          <a:latin typeface="Times     New Roman"/>
                        </a:rPr>
                        <a:t> </a:t>
                      </a:r>
                      <a:r>
                        <a:rPr lang="en-US" sz="1600" dirty="0" err="1">
                          <a:latin typeface="Times     New Roman"/>
                        </a:rPr>
                        <a:t>đổi</a:t>
                      </a:r>
                      <a:r>
                        <a:rPr lang="en-US" sz="1600" dirty="0">
                          <a:latin typeface="Times     New Roman"/>
                        </a:rPr>
                        <a:t> </a:t>
                      </a:r>
                      <a:r>
                        <a:rPr lang="en-US" sz="1600" dirty="0" err="1">
                          <a:latin typeface="Times     New Roman"/>
                        </a:rPr>
                        <a:t>giữa</a:t>
                      </a:r>
                      <a:r>
                        <a:rPr lang="en-US" sz="1600" dirty="0">
                          <a:latin typeface="Times     New Roman"/>
                        </a:rPr>
                        <a:t> </a:t>
                      </a:r>
                      <a:r>
                        <a:rPr lang="en-US" sz="1600" dirty="0" err="1">
                          <a:latin typeface="Times     New Roman"/>
                        </a:rPr>
                        <a:t>bệnh</a:t>
                      </a:r>
                      <a:r>
                        <a:rPr lang="en-US" sz="1600" dirty="0">
                          <a:latin typeface="Times     New Roman"/>
                        </a:rPr>
                        <a:t> </a:t>
                      </a:r>
                      <a:r>
                        <a:rPr lang="en-US" sz="1600" dirty="0" err="1">
                          <a:latin typeface="Times     New Roman"/>
                        </a:rPr>
                        <a:t>nhân</a:t>
                      </a:r>
                      <a:br>
                        <a:rPr lang="vi-VN" sz="1600" dirty="0">
                          <a:latin typeface="Times     New Roman"/>
                        </a:rPr>
                      </a:br>
                      <a:r>
                        <a:rPr lang="vi-VN" sz="1600" dirty="0">
                          <a:latin typeface="Times     New Roman"/>
                        </a:rPr>
                        <a:t>(</a:t>
                      </a:r>
                      <a:r>
                        <a:rPr lang="vi-VN" sz="1600" dirty="0" err="1">
                          <a:latin typeface="+mj-lt"/>
                        </a:rPr>
                        <a:t>patient-specific</a:t>
                      </a:r>
                      <a:r>
                        <a:rPr lang="vi-VN" sz="1600" dirty="0">
                          <a:latin typeface="+mj-lt"/>
                        </a:rPr>
                        <a:t> </a:t>
                      </a:r>
                      <a:r>
                        <a:rPr lang="vi-VN" sz="1600" dirty="0" err="1">
                          <a:latin typeface="+mj-lt"/>
                        </a:rPr>
                        <a:t>properties</a:t>
                      </a:r>
                      <a:r>
                        <a:rPr lang="vi-VN" sz="1600" dirty="0">
                          <a:latin typeface="+mj-lt"/>
                        </a:rPr>
                        <a:t>)</a:t>
                      </a:r>
                      <a:endParaRPr lang="en-US" sz="1600" dirty="0">
                        <a:latin typeface="+mj-lt"/>
                      </a:endParaRPr>
                    </a:p>
                  </a:txBody>
                  <a:tcPr anchor="ctr"/>
                </a:tc>
                <a:tc>
                  <a:txBody>
                    <a:bodyPr/>
                    <a:lstStyle/>
                    <a:p>
                      <a:r>
                        <a:rPr lang="vi-VN" sz="1600">
                          <a:latin typeface="Times     New Roman"/>
                        </a:rPr>
                        <a:t>Mô hình học sâu trích đặc trưng tự động (CNN + BiLSTM)</a:t>
                      </a:r>
                    </a:p>
                  </a:txBody>
                  <a:tcPr anchor="ctr"/>
                </a:tc>
                <a:tc>
                  <a:txBody>
                    <a:bodyPr/>
                    <a:lstStyle/>
                    <a:p>
                      <a:r>
                        <a:rPr lang="vi-VN" sz="1600" dirty="0">
                          <a:latin typeface="Times     New Roman"/>
                        </a:rPr>
                        <a:t>Tăng khả năng tổng quát, không phụ thuộc vào đặc trưng thủ công</a:t>
                      </a:r>
                    </a:p>
                  </a:txBody>
                  <a:tcPr anchor="ctr"/>
                </a:tc>
                <a:extLst>
                  <a:ext uri="{0D108BD9-81ED-4DB2-BD59-A6C34878D82A}">
                    <a16:rowId xmlns:a16="http://schemas.microsoft.com/office/drawing/2014/main" val="4029356295"/>
                  </a:ext>
                </a:extLst>
              </a:tr>
              <a:tr h="710049">
                <a:tc>
                  <a:txBody>
                    <a:bodyPr/>
                    <a:lstStyle/>
                    <a:p>
                      <a:r>
                        <a:rPr lang="en-US" sz="1600">
                          <a:latin typeface="Times     New Roman"/>
                        </a:rPr>
                        <a:t>Dữ liệu lớn, xử lý thủ công</a:t>
                      </a:r>
                    </a:p>
                  </a:txBody>
                  <a:tcPr anchor="ctr"/>
                </a:tc>
                <a:tc>
                  <a:txBody>
                    <a:bodyPr/>
                    <a:lstStyle/>
                    <a:p>
                      <a:r>
                        <a:rPr lang="vi-VN" sz="1600" dirty="0">
                          <a:latin typeface="Times     New Roman"/>
                        </a:rPr>
                        <a:t>Loại bỏ đặc trưng thủ công nhờ CNN học tự động</a:t>
                      </a:r>
                    </a:p>
                  </a:txBody>
                  <a:tcPr anchor="ctr"/>
                </a:tc>
                <a:tc>
                  <a:txBody>
                    <a:bodyPr/>
                    <a:lstStyle/>
                    <a:p>
                      <a:r>
                        <a:rPr lang="en-US" sz="1600">
                          <a:latin typeface="Times     New Roman"/>
                        </a:rPr>
                        <a:t>Tiết kiệm thời gian, phù hợp triển khai trên quy mô lớn</a:t>
                      </a:r>
                    </a:p>
                  </a:txBody>
                  <a:tcPr anchor="ctr"/>
                </a:tc>
                <a:extLst>
                  <a:ext uri="{0D108BD9-81ED-4DB2-BD59-A6C34878D82A}">
                    <a16:rowId xmlns:a16="http://schemas.microsoft.com/office/drawing/2014/main" val="3540952072"/>
                  </a:ext>
                </a:extLst>
              </a:tr>
              <a:tr h="655677">
                <a:tc>
                  <a:txBody>
                    <a:bodyPr/>
                    <a:lstStyle/>
                    <a:p>
                      <a:r>
                        <a:rPr lang="en-US" sz="1600">
                          <a:latin typeface="Times     New Roman"/>
                        </a:rPr>
                        <a:t>Phân loại đa loại loạn nhịp chính xác</a:t>
                      </a:r>
                    </a:p>
                  </a:txBody>
                  <a:tcPr anchor="ctr"/>
                </a:tc>
                <a:tc>
                  <a:txBody>
                    <a:bodyPr/>
                    <a:lstStyle/>
                    <a:p>
                      <a:r>
                        <a:rPr lang="en-US" sz="1600">
                          <a:latin typeface="Times     New Roman"/>
                        </a:rPr>
                        <a:t>Phân loại 5 lớp nhịp tim với mô hình DeepArr</a:t>
                      </a:r>
                    </a:p>
                  </a:txBody>
                  <a:tcPr anchor="ctr"/>
                </a:tc>
                <a:tc>
                  <a:txBody>
                    <a:bodyPr/>
                    <a:lstStyle/>
                    <a:p>
                      <a:r>
                        <a:rPr lang="vi-VN" sz="1600" dirty="0">
                          <a:latin typeface="Times     New Roman"/>
                        </a:rPr>
                        <a:t>Đạt F1-score 98.04%, vượt trội so với các mô hình khác</a:t>
                      </a:r>
                    </a:p>
                  </a:txBody>
                  <a:tcPr anchor="ctr"/>
                </a:tc>
                <a:extLst>
                  <a:ext uri="{0D108BD9-81ED-4DB2-BD59-A6C34878D82A}">
                    <a16:rowId xmlns:a16="http://schemas.microsoft.com/office/drawing/2014/main" val="4012212475"/>
                  </a:ext>
                </a:extLst>
              </a:tr>
            </a:tbl>
          </a:graphicData>
        </a:graphic>
      </p:graphicFrame>
      <p:pic>
        <p:nvPicPr>
          <p:cNvPr id="3" name="Google Shape;92;p2">
            <a:extLst>
              <a:ext uri="{FF2B5EF4-FFF2-40B4-BE49-F238E27FC236}">
                <a16:creationId xmlns:a16="http://schemas.microsoft.com/office/drawing/2014/main" id="{921093F1-4231-DB1D-5D6D-8E66E02A0A2C}"/>
              </a:ext>
            </a:extLst>
          </p:cNvPr>
          <p:cNvPicPr preferRelativeResize="0"/>
          <p:nvPr/>
        </p:nvPicPr>
        <p:blipFill rotWithShape="1">
          <a:blip r:embed="rId3">
            <a:alphaModFix/>
          </a:blip>
          <a:srcRect/>
          <a:stretch/>
        </p:blipFill>
        <p:spPr>
          <a:xfrm>
            <a:off x="0" y="0"/>
            <a:ext cx="12313325" cy="1255521"/>
          </a:xfrm>
          <a:prstGeom prst="rect">
            <a:avLst/>
          </a:prstGeom>
          <a:noFill/>
          <a:ln>
            <a:noFill/>
          </a:ln>
        </p:spPr>
      </p:pic>
    </p:spTree>
    <p:extLst>
      <p:ext uri="{BB962C8B-B14F-4D97-AF65-F5344CB8AC3E}">
        <p14:creationId xmlns:p14="http://schemas.microsoft.com/office/powerpoint/2010/main" val="1430531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EC199-B107-21DA-8AA0-BC017652F18B}"/>
              </a:ext>
            </a:extLst>
          </p:cNvPr>
          <p:cNvSpPr>
            <a:spLocks noGrp="1"/>
          </p:cNvSpPr>
          <p:nvPr>
            <p:ph type="title"/>
          </p:nvPr>
        </p:nvSpPr>
        <p:spPr>
          <a:xfrm>
            <a:off x="126594" y="1362636"/>
            <a:ext cx="10515600" cy="715798"/>
          </a:xfrm>
        </p:spPr>
        <p:txBody>
          <a:bodyPr>
            <a:normAutofit/>
          </a:bodyPr>
          <a:lstStyle/>
          <a:p>
            <a:r>
              <a:rPr lang="vi-VN" b="1" dirty="0">
                <a:latin typeface="+mj-lt"/>
              </a:rPr>
              <a:t>Các phương pháp được đề xuất</a:t>
            </a:r>
            <a:endParaRPr lang="en-US" b="1" dirty="0">
              <a:latin typeface="+mj-lt"/>
            </a:endParaRPr>
          </a:p>
        </p:txBody>
      </p:sp>
      <p:graphicFrame>
        <p:nvGraphicFramePr>
          <p:cNvPr id="3" name="Table 2">
            <a:extLst>
              <a:ext uri="{FF2B5EF4-FFF2-40B4-BE49-F238E27FC236}">
                <a16:creationId xmlns:a16="http://schemas.microsoft.com/office/drawing/2014/main" id="{27940578-4DFF-AE0B-B384-29616902DB80}"/>
              </a:ext>
            </a:extLst>
          </p:cNvPr>
          <p:cNvGraphicFramePr>
            <a:graphicFrameLocks noGrp="1"/>
          </p:cNvGraphicFramePr>
          <p:nvPr>
            <p:extLst>
              <p:ext uri="{D42A27DB-BD31-4B8C-83A1-F6EECF244321}">
                <p14:modId xmlns:p14="http://schemas.microsoft.com/office/powerpoint/2010/main" val="3271517856"/>
              </p:ext>
            </p:extLst>
          </p:nvPr>
        </p:nvGraphicFramePr>
        <p:xfrm>
          <a:off x="270029" y="2422428"/>
          <a:ext cx="11554419" cy="4030422"/>
        </p:xfrm>
        <a:graphic>
          <a:graphicData uri="http://schemas.openxmlformats.org/drawingml/2006/table">
            <a:tbl>
              <a:tblPr>
                <a:tableStyleId>{5940675A-B579-460E-94D1-54222C63F5DA}</a:tableStyleId>
              </a:tblPr>
              <a:tblGrid>
                <a:gridCol w="1731494">
                  <a:extLst>
                    <a:ext uri="{9D8B030D-6E8A-4147-A177-3AD203B41FA5}">
                      <a16:colId xmlns:a16="http://schemas.microsoft.com/office/drawing/2014/main" val="2820133083"/>
                    </a:ext>
                  </a:extLst>
                </a:gridCol>
                <a:gridCol w="2842695">
                  <a:extLst>
                    <a:ext uri="{9D8B030D-6E8A-4147-A177-3AD203B41FA5}">
                      <a16:colId xmlns:a16="http://schemas.microsoft.com/office/drawing/2014/main" val="678985488"/>
                    </a:ext>
                  </a:extLst>
                </a:gridCol>
                <a:gridCol w="2812929">
                  <a:extLst>
                    <a:ext uri="{9D8B030D-6E8A-4147-A177-3AD203B41FA5}">
                      <a16:colId xmlns:a16="http://schemas.microsoft.com/office/drawing/2014/main" val="1530100943"/>
                    </a:ext>
                  </a:extLst>
                </a:gridCol>
                <a:gridCol w="4167301">
                  <a:extLst>
                    <a:ext uri="{9D8B030D-6E8A-4147-A177-3AD203B41FA5}">
                      <a16:colId xmlns:a16="http://schemas.microsoft.com/office/drawing/2014/main" val="2116479996"/>
                    </a:ext>
                  </a:extLst>
                </a:gridCol>
              </a:tblGrid>
              <a:tr h="283896">
                <a:tc>
                  <a:txBody>
                    <a:bodyPr/>
                    <a:lstStyle/>
                    <a:p>
                      <a:pPr algn="ctr"/>
                      <a:r>
                        <a:rPr lang="en-US" sz="1400" b="1" dirty="0" err="1">
                          <a:latin typeface="Times New Roman" panose="02020603050405020304" pitchFamily="18" charset="0"/>
                          <a:cs typeface="Times New Roman" panose="02020603050405020304" pitchFamily="18" charset="0"/>
                        </a:rPr>
                        <a:t>Mô</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hình</a:t>
                      </a:r>
                      <a:r>
                        <a:rPr lang="en-US" sz="1400" b="1" dirty="0">
                          <a:latin typeface="Times New Roman" panose="02020603050405020304" pitchFamily="18" charset="0"/>
                          <a:cs typeface="Times New Roman" panose="02020603050405020304" pitchFamily="18" charset="0"/>
                        </a:rPr>
                        <a:t> so </a:t>
                      </a:r>
                      <a:r>
                        <a:rPr lang="en-US" sz="1400" b="1" dirty="0" err="1">
                          <a:latin typeface="Times New Roman" panose="02020603050405020304" pitchFamily="18" charset="0"/>
                          <a:cs typeface="Times New Roman" panose="02020603050405020304" pitchFamily="18" charset="0"/>
                        </a:rPr>
                        <a:t>sánh</a:t>
                      </a:r>
                      <a:endParaRPr lang="en-US" sz="1400" dirty="0">
                        <a:latin typeface="Times New Roman" panose="02020603050405020304" pitchFamily="18" charset="0"/>
                        <a:cs typeface="Times New Roman" panose="02020603050405020304" pitchFamily="18" charset="0"/>
                      </a:endParaRPr>
                    </a:p>
                  </a:txBody>
                  <a:tcPr anchor="ctr"/>
                </a:tc>
                <a:tc>
                  <a:txBody>
                    <a:bodyPr/>
                    <a:lstStyle/>
                    <a:p>
                      <a:pPr algn="ctr"/>
                      <a:r>
                        <a:rPr lang="en-US" sz="1400" b="1" dirty="0">
                          <a:latin typeface="Times New Roman" panose="02020603050405020304" pitchFamily="18" charset="0"/>
                          <a:cs typeface="Times New Roman" panose="02020603050405020304" pitchFamily="18" charset="0"/>
                        </a:rPr>
                        <a:t>Thành </a:t>
                      </a:r>
                      <a:r>
                        <a:rPr lang="en-US" sz="1400" b="1" dirty="0" err="1">
                          <a:latin typeface="Times New Roman" panose="02020603050405020304" pitchFamily="18" charset="0"/>
                          <a:cs typeface="Times New Roman" panose="02020603050405020304" pitchFamily="18" charset="0"/>
                        </a:rPr>
                        <a:t>phần</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kiến</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trúc</a:t>
                      </a:r>
                      <a:endParaRPr lang="en-US" sz="1400" dirty="0">
                        <a:latin typeface="Times New Roman" panose="02020603050405020304" pitchFamily="18" charset="0"/>
                        <a:cs typeface="Times New Roman" panose="02020603050405020304" pitchFamily="18" charset="0"/>
                      </a:endParaRPr>
                    </a:p>
                  </a:txBody>
                  <a:tcPr anchor="ctr"/>
                </a:tc>
                <a:tc>
                  <a:txBody>
                    <a:bodyPr/>
                    <a:lstStyle/>
                    <a:p>
                      <a:pPr algn="ctr"/>
                      <a:r>
                        <a:rPr lang="en-US" sz="1400" b="1">
                          <a:latin typeface="Times New Roman" panose="02020603050405020304" pitchFamily="18" charset="0"/>
                          <a:cs typeface="Times New Roman" panose="02020603050405020304" pitchFamily="18" charset="0"/>
                        </a:rPr>
                        <a:t>Đặc điểm</a:t>
                      </a:r>
                      <a:endParaRPr lang="en-US" sz="1400">
                        <a:latin typeface="Times New Roman" panose="02020603050405020304" pitchFamily="18" charset="0"/>
                        <a:cs typeface="Times New Roman" panose="02020603050405020304" pitchFamily="18" charset="0"/>
                      </a:endParaRPr>
                    </a:p>
                  </a:txBody>
                  <a:tcPr anchor="ctr"/>
                </a:tc>
                <a:tc>
                  <a:txBody>
                    <a:bodyPr/>
                    <a:lstStyle/>
                    <a:p>
                      <a:pPr algn="ctr"/>
                      <a:r>
                        <a:rPr lang="en-US" sz="1400" b="1" dirty="0" err="1">
                          <a:latin typeface="Times New Roman" panose="02020603050405020304" pitchFamily="18" charset="0"/>
                          <a:cs typeface="Times New Roman" panose="02020603050405020304" pitchFamily="18" charset="0"/>
                        </a:rPr>
                        <a:t>Đánh</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giá</a:t>
                      </a:r>
                      <a:endParaRPr lang="en-US"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473538247"/>
                  </a:ext>
                </a:extLst>
              </a:tr>
              <a:tr h="976968">
                <a:tc>
                  <a:txBody>
                    <a:bodyPr/>
                    <a:lstStyle/>
                    <a:p>
                      <a:r>
                        <a:rPr lang="en-US" sz="1400" b="1" dirty="0">
                          <a:latin typeface="Times New Roman" panose="02020603050405020304" pitchFamily="18" charset="0"/>
                          <a:cs typeface="Times New Roman" panose="02020603050405020304" pitchFamily="18" charset="0"/>
                        </a:rPr>
                        <a:t>CNN</a:t>
                      </a:r>
                      <a:endParaRPr lang="en-US" sz="1400" dirty="0">
                        <a:latin typeface="Times New Roman" panose="02020603050405020304" pitchFamily="18" charset="0"/>
                        <a:cs typeface="Times New Roman" panose="02020603050405020304" pitchFamily="18" charset="0"/>
                      </a:endParaRPr>
                    </a:p>
                  </a:txBody>
                  <a:tcPr anchor="ctr"/>
                </a:tc>
                <a:tc>
                  <a:txBody>
                    <a:bodyPr/>
                    <a:lstStyle/>
                    <a:p>
                      <a:r>
                        <a:rPr lang="en-US" sz="1400" dirty="0">
                          <a:latin typeface="Times New Roman" panose="02020603050405020304" pitchFamily="18" charset="0"/>
                          <a:cs typeface="Times New Roman" panose="02020603050405020304" pitchFamily="18" charset="0"/>
                        </a:rPr>
                        <a:t>1D Convolutional layers</a:t>
                      </a:r>
                    </a:p>
                  </a:txBody>
                  <a:tcPr anchor="ctr"/>
                </a:tc>
                <a:tc>
                  <a:txBody>
                    <a:bodyPr/>
                    <a:lstStyle/>
                    <a:p>
                      <a:r>
                        <a:rPr lang="vi-VN" sz="1400" dirty="0">
                          <a:latin typeface="Times New Roman" panose="02020603050405020304" pitchFamily="18" charset="0"/>
                          <a:cs typeface="Times New Roman" panose="02020603050405020304" pitchFamily="18" charset="0"/>
                        </a:rPr>
                        <a:t>Trích xuất đặc trưng không gian, không xử lý chuỗi</a:t>
                      </a:r>
                    </a:p>
                  </a:txBody>
                  <a:tcPr anchor="ctr"/>
                </a:tc>
                <a:tc>
                  <a:txBody>
                    <a:bodyPr/>
                    <a:lstStyle/>
                    <a:p>
                      <a:r>
                        <a:rPr lang="vi-VN" sz="1400" dirty="0">
                          <a:latin typeface="Times New Roman" panose="02020603050405020304" pitchFamily="18" charset="0"/>
                          <a:cs typeface="Times New Roman" panose="02020603050405020304" pitchFamily="18" charset="0"/>
                        </a:rPr>
                        <a:t>- Tốt trong trích xuất đặc trưng không gian (</a:t>
                      </a:r>
                      <a:r>
                        <a:rPr lang="vi-VN" sz="1400" dirty="0" err="1">
                          <a:latin typeface="Times New Roman" panose="02020603050405020304" pitchFamily="18" charset="0"/>
                          <a:cs typeface="Times New Roman" panose="02020603050405020304" pitchFamily="18" charset="0"/>
                        </a:rPr>
                        <a:t>spatial</a:t>
                      </a:r>
                      <a:r>
                        <a:rPr lang="vi-VN" sz="1400" dirty="0">
                          <a:latin typeface="Times New Roman" panose="02020603050405020304" pitchFamily="18" charset="0"/>
                          <a:cs typeface="Times New Roman" panose="02020603050405020304" pitchFamily="18" charset="0"/>
                        </a:rPr>
                        <a:t> </a:t>
                      </a:r>
                      <a:r>
                        <a:rPr lang="vi-VN" sz="1400" dirty="0" err="1">
                          <a:latin typeface="Times New Roman" panose="02020603050405020304" pitchFamily="18" charset="0"/>
                          <a:cs typeface="Times New Roman" panose="02020603050405020304" pitchFamily="18" charset="0"/>
                        </a:rPr>
                        <a:t>features</a:t>
                      </a:r>
                      <a:r>
                        <a:rPr lang="vi-VN" sz="1400" dirty="0">
                          <a:latin typeface="Times New Roman" panose="02020603050405020304" pitchFamily="18" charset="0"/>
                          <a:cs typeface="Times New Roman" panose="02020603050405020304" pitchFamily="18" charset="0"/>
                        </a:rPr>
                        <a:t>). </a:t>
                      </a:r>
                      <a:br>
                        <a:rPr lang="vi-VN" sz="1400" dirty="0">
                          <a:latin typeface="Times New Roman" panose="02020603050405020304" pitchFamily="18" charset="0"/>
                          <a:cs typeface="Times New Roman" panose="02020603050405020304" pitchFamily="18" charset="0"/>
                        </a:rPr>
                      </a:br>
                      <a:r>
                        <a:rPr lang="vi-VN" sz="1400" dirty="0">
                          <a:latin typeface="Times New Roman" panose="02020603050405020304" pitchFamily="18" charset="0"/>
                          <a:cs typeface="Times New Roman" panose="02020603050405020304" pitchFamily="18" charset="0"/>
                        </a:rPr>
                        <a:t>- Độ chính xác cao (</a:t>
                      </a:r>
                      <a:r>
                        <a:rPr lang="vi-VN" sz="1400" dirty="0" err="1">
                          <a:latin typeface="Times New Roman" panose="02020603050405020304" pitchFamily="18" charset="0"/>
                          <a:cs typeface="Times New Roman" panose="02020603050405020304" pitchFamily="18" charset="0"/>
                        </a:rPr>
                        <a:t>Acc</a:t>
                      </a:r>
                      <a:r>
                        <a:rPr lang="vi-VN" sz="1400" dirty="0">
                          <a:latin typeface="Times New Roman" panose="02020603050405020304" pitchFamily="18" charset="0"/>
                          <a:cs typeface="Times New Roman" panose="02020603050405020304" pitchFamily="18" charset="0"/>
                        </a:rPr>
                        <a:t> ~99.46%) </a:t>
                      </a:r>
                      <a:br>
                        <a:rPr lang="vi-VN" sz="1400" dirty="0">
                          <a:latin typeface="Times New Roman" panose="02020603050405020304" pitchFamily="18" charset="0"/>
                          <a:cs typeface="Times New Roman" panose="02020603050405020304" pitchFamily="18" charset="0"/>
                        </a:rPr>
                      </a:br>
                      <a:r>
                        <a:rPr lang="vi-VN" sz="1400" dirty="0">
                          <a:latin typeface="Times New Roman" panose="02020603050405020304" pitchFamily="18" charset="0"/>
                          <a:cs typeface="Times New Roman" panose="02020603050405020304" pitchFamily="18" charset="0"/>
                        </a:rPr>
                        <a:t>- Không học được đặc trưng chuỗi (</a:t>
                      </a:r>
                      <a:r>
                        <a:rPr lang="vi-VN" sz="1400" dirty="0" err="1">
                          <a:latin typeface="Times New Roman" panose="02020603050405020304" pitchFamily="18" charset="0"/>
                          <a:cs typeface="Times New Roman" panose="02020603050405020304" pitchFamily="18" charset="0"/>
                        </a:rPr>
                        <a:t>temporal</a:t>
                      </a:r>
                      <a:r>
                        <a:rPr lang="vi-VN" sz="1400" dirty="0">
                          <a:latin typeface="Times New Roman" panose="02020603050405020304" pitchFamily="18" charset="0"/>
                          <a:cs typeface="Times New Roman" panose="02020603050405020304" pitchFamily="18" charset="0"/>
                        </a:rPr>
                        <a:t> </a:t>
                      </a:r>
                      <a:r>
                        <a:rPr lang="vi-VN" sz="1400" dirty="0" err="1">
                          <a:latin typeface="Times New Roman" panose="02020603050405020304" pitchFamily="18" charset="0"/>
                          <a:cs typeface="Times New Roman" panose="02020603050405020304" pitchFamily="18" charset="0"/>
                        </a:rPr>
                        <a:t>dependency</a:t>
                      </a:r>
                      <a:r>
                        <a:rPr lang="vi-VN" sz="1400" dirty="0">
                          <a:latin typeface="Times New Roman" panose="02020603050405020304" pitchFamily="18" charset="0"/>
                          <a:cs typeface="Times New Roman" panose="02020603050405020304" pitchFamily="18" charset="0"/>
                        </a:rPr>
                        <a:t>).</a:t>
                      </a:r>
                    </a:p>
                  </a:txBody>
                  <a:tcPr anchor="ctr"/>
                </a:tc>
                <a:extLst>
                  <a:ext uri="{0D108BD9-81ED-4DB2-BD59-A6C34878D82A}">
                    <a16:rowId xmlns:a16="http://schemas.microsoft.com/office/drawing/2014/main" val="380762352"/>
                  </a:ext>
                </a:extLst>
              </a:tr>
              <a:tr h="1158730">
                <a:tc>
                  <a:txBody>
                    <a:bodyPr/>
                    <a:lstStyle/>
                    <a:p>
                      <a:r>
                        <a:rPr lang="en-US" sz="1400" b="1" dirty="0">
                          <a:latin typeface="Times New Roman" panose="02020603050405020304" pitchFamily="18" charset="0"/>
                          <a:cs typeface="Times New Roman" panose="02020603050405020304" pitchFamily="18" charset="0"/>
                        </a:rPr>
                        <a:t>CNN + LSTM</a:t>
                      </a:r>
                      <a:endParaRPr lang="en-US" sz="1400" dirty="0">
                        <a:latin typeface="Times New Roman" panose="02020603050405020304" pitchFamily="18" charset="0"/>
                        <a:cs typeface="Times New Roman" panose="02020603050405020304" pitchFamily="18" charset="0"/>
                      </a:endParaRPr>
                    </a:p>
                  </a:txBody>
                  <a:tcPr anchor="ctr"/>
                </a:tc>
                <a:tc>
                  <a:txBody>
                    <a:bodyPr/>
                    <a:lstStyle/>
                    <a:p>
                      <a:r>
                        <a:rPr lang="en-US" sz="1400" dirty="0">
                          <a:latin typeface="Times New Roman" panose="02020603050405020304" pitchFamily="18" charset="0"/>
                          <a:cs typeface="Times New Roman" panose="02020603050405020304" pitchFamily="18" charset="0"/>
                        </a:rPr>
                        <a:t>1D-CNN + LSTM</a:t>
                      </a:r>
                    </a:p>
                  </a:txBody>
                  <a:tcPr anchor="ctr"/>
                </a:tc>
                <a:tc>
                  <a:txBody>
                    <a:bodyPr/>
                    <a:lstStyle/>
                    <a:p>
                      <a:r>
                        <a:rPr lang="vi-VN" sz="1400">
                          <a:latin typeface="Times New Roman" panose="02020603050405020304" pitchFamily="18" charset="0"/>
                          <a:cs typeface="Times New Roman" panose="02020603050405020304" pitchFamily="18" charset="0"/>
                        </a:rPr>
                        <a:t>Học chuỗi 1 chiều, kết quả thấp hơn BiLSTM</a:t>
                      </a:r>
                    </a:p>
                  </a:txBody>
                  <a:tcPr anchor="ctr"/>
                </a:tc>
                <a:tc>
                  <a:txBody>
                    <a:bodyPr/>
                    <a:lstStyle/>
                    <a:p>
                      <a:r>
                        <a:rPr lang="vi-VN" sz="1400" dirty="0">
                          <a:latin typeface="Times New Roman" panose="02020603050405020304" pitchFamily="18" charset="0"/>
                          <a:cs typeface="Times New Roman" panose="02020603050405020304" pitchFamily="18" charset="0"/>
                        </a:rPr>
                        <a:t>- Học được chuỗi 1 chiều, cải thiện so với CNN đơn thuần. </a:t>
                      </a:r>
                      <a:br>
                        <a:rPr lang="vi-VN" sz="1400" dirty="0">
                          <a:latin typeface="Times New Roman" panose="02020603050405020304" pitchFamily="18" charset="0"/>
                          <a:cs typeface="Times New Roman" panose="02020603050405020304" pitchFamily="18" charset="0"/>
                        </a:rPr>
                      </a:br>
                      <a:r>
                        <a:rPr lang="vi-VN" sz="1400" dirty="0">
                          <a:latin typeface="Times New Roman" panose="02020603050405020304" pitchFamily="18" charset="0"/>
                          <a:cs typeface="Times New Roman" panose="02020603050405020304" pitchFamily="18" charset="0"/>
                        </a:rPr>
                        <a:t>- Nhưng hiệu suất chưa vượt trội (</a:t>
                      </a:r>
                      <a:r>
                        <a:rPr lang="vi-VN" sz="1400" dirty="0" err="1">
                          <a:latin typeface="Times New Roman" panose="02020603050405020304" pitchFamily="18" charset="0"/>
                          <a:cs typeface="Times New Roman" panose="02020603050405020304" pitchFamily="18" charset="0"/>
                        </a:rPr>
                        <a:t>Acc</a:t>
                      </a:r>
                      <a:r>
                        <a:rPr lang="vi-VN" sz="1400" dirty="0">
                          <a:latin typeface="Times New Roman" panose="02020603050405020304" pitchFamily="18" charset="0"/>
                          <a:cs typeface="Times New Roman" panose="02020603050405020304" pitchFamily="18" charset="0"/>
                        </a:rPr>
                        <a:t> ~99.39%). </a:t>
                      </a:r>
                      <a:br>
                        <a:rPr lang="vi-VN" sz="1400" dirty="0">
                          <a:latin typeface="Times New Roman" panose="02020603050405020304" pitchFamily="18" charset="0"/>
                          <a:cs typeface="Times New Roman" panose="02020603050405020304" pitchFamily="18" charset="0"/>
                        </a:rPr>
                      </a:br>
                      <a:r>
                        <a:rPr lang="vi-VN" sz="1400" dirty="0">
                          <a:latin typeface="Times New Roman" panose="02020603050405020304" pitchFamily="18" charset="0"/>
                          <a:cs typeface="Times New Roman" panose="02020603050405020304" pitchFamily="18" charset="0"/>
                        </a:rPr>
                        <a:t>- LSTM một chiều bỏ sót mối quan hệ ngữ cảnh ngược.</a:t>
                      </a:r>
                    </a:p>
                  </a:txBody>
                  <a:tcPr anchor="ctr"/>
                </a:tc>
                <a:extLst>
                  <a:ext uri="{0D108BD9-81ED-4DB2-BD59-A6C34878D82A}">
                    <a16:rowId xmlns:a16="http://schemas.microsoft.com/office/drawing/2014/main" val="1406634472"/>
                  </a:ext>
                </a:extLst>
              </a:tr>
              <a:tr h="795207">
                <a:tc>
                  <a:txBody>
                    <a:bodyPr/>
                    <a:lstStyle/>
                    <a:p>
                      <a:r>
                        <a:rPr lang="en-US" sz="1400" b="1" dirty="0">
                          <a:latin typeface="Times New Roman" panose="02020603050405020304" pitchFamily="18" charset="0"/>
                          <a:cs typeface="Times New Roman" panose="02020603050405020304" pitchFamily="18" charset="0"/>
                        </a:rPr>
                        <a:t>CNN + GRU</a:t>
                      </a:r>
                      <a:endParaRPr lang="en-US" sz="1400" dirty="0">
                        <a:latin typeface="Times New Roman" panose="02020603050405020304" pitchFamily="18" charset="0"/>
                        <a:cs typeface="Times New Roman" panose="02020603050405020304" pitchFamily="18" charset="0"/>
                      </a:endParaRPr>
                    </a:p>
                  </a:txBody>
                  <a:tcPr anchor="ctr"/>
                </a:tc>
                <a:tc>
                  <a:txBody>
                    <a:bodyPr/>
                    <a:lstStyle/>
                    <a:p>
                      <a:r>
                        <a:rPr lang="en-US" sz="1400">
                          <a:latin typeface="Times New Roman" panose="02020603050405020304" pitchFamily="18" charset="0"/>
                          <a:cs typeface="Times New Roman" panose="02020603050405020304" pitchFamily="18" charset="0"/>
                        </a:rPr>
                        <a:t>1D-CNN + Gated Recurrent Unit</a:t>
                      </a:r>
                    </a:p>
                  </a:txBody>
                  <a:tcPr anchor="ctr"/>
                </a:tc>
                <a:tc>
                  <a:txBody>
                    <a:bodyPr/>
                    <a:lstStyle/>
                    <a:p>
                      <a:r>
                        <a:rPr lang="vi-VN" sz="1400" dirty="0">
                          <a:latin typeface="Times New Roman" panose="02020603050405020304" pitchFamily="18" charset="0"/>
                          <a:cs typeface="Times New Roman" panose="02020603050405020304" pitchFamily="18" charset="0"/>
                        </a:rPr>
                        <a:t>Gần giống LSTM nhưng nhẹ hơn</a:t>
                      </a:r>
                    </a:p>
                  </a:txBody>
                  <a:tcPr anchor="ctr"/>
                </a:tc>
                <a:tc>
                  <a:txBody>
                    <a:bodyPr/>
                    <a:lstStyle/>
                    <a:p>
                      <a:r>
                        <a:rPr lang="vi-VN" sz="1400" dirty="0">
                          <a:latin typeface="Times New Roman" panose="02020603050405020304" pitchFamily="18" charset="0"/>
                          <a:cs typeface="Times New Roman" panose="02020603050405020304" pitchFamily="18" charset="0"/>
                        </a:rPr>
                        <a:t>- Nhẹ hơn LSTM nhưng hiệu năng không nổi bật. </a:t>
                      </a:r>
                      <a:br>
                        <a:rPr lang="vi-VN" sz="1400" dirty="0">
                          <a:latin typeface="Times New Roman" panose="02020603050405020304" pitchFamily="18" charset="0"/>
                          <a:cs typeface="Times New Roman" panose="02020603050405020304" pitchFamily="18" charset="0"/>
                        </a:rPr>
                      </a:br>
                      <a:r>
                        <a:rPr lang="vi-VN" sz="1400" dirty="0">
                          <a:latin typeface="Times New Roman" panose="02020603050405020304" pitchFamily="18" charset="0"/>
                          <a:cs typeface="Times New Roman" panose="02020603050405020304" pitchFamily="18" charset="0"/>
                        </a:rPr>
                        <a:t>- Tốc độ học nhanh hơn, nhưng không cải thiện nhiều so với LSTM..</a:t>
                      </a:r>
                    </a:p>
                  </a:txBody>
                  <a:tcPr anchor="ctr"/>
                </a:tc>
                <a:extLst>
                  <a:ext uri="{0D108BD9-81ED-4DB2-BD59-A6C34878D82A}">
                    <a16:rowId xmlns:a16="http://schemas.microsoft.com/office/drawing/2014/main" val="10954640"/>
                  </a:ext>
                </a:extLst>
              </a:tr>
              <a:tr h="613445">
                <a:tc>
                  <a:txBody>
                    <a:bodyPr/>
                    <a:lstStyle/>
                    <a:p>
                      <a:r>
                        <a:rPr lang="en-US" sz="1400" b="1" dirty="0">
                          <a:latin typeface="Times New Roman" panose="02020603050405020304" pitchFamily="18" charset="0"/>
                          <a:cs typeface="Times New Roman" panose="02020603050405020304" pitchFamily="18" charset="0"/>
                        </a:rPr>
                        <a:t>CNN + </a:t>
                      </a:r>
                      <a:r>
                        <a:rPr lang="en-US" sz="1400" b="1" dirty="0" err="1">
                          <a:latin typeface="Times New Roman" panose="02020603050405020304" pitchFamily="18" charset="0"/>
                          <a:cs typeface="Times New Roman" panose="02020603050405020304" pitchFamily="18" charset="0"/>
                        </a:rPr>
                        <a:t>BiLSTM</a:t>
                      </a:r>
                      <a:r>
                        <a:rPr lang="en-US" sz="1400" b="1" dirty="0">
                          <a:latin typeface="Times New Roman" panose="02020603050405020304" pitchFamily="18" charset="0"/>
                          <a:cs typeface="Times New Roman" panose="02020603050405020304" pitchFamily="18" charset="0"/>
                        </a:rPr>
                        <a:t> (</a:t>
                      </a:r>
                      <a:r>
                        <a:rPr lang="en-US" sz="1400" b="1" dirty="0" err="1">
                          <a:latin typeface="Times New Roman" panose="02020603050405020304" pitchFamily="18" charset="0"/>
                          <a:cs typeface="Times New Roman" panose="02020603050405020304" pitchFamily="18" charset="0"/>
                        </a:rPr>
                        <a:t>DeepArr</a:t>
                      </a:r>
                      <a:r>
                        <a:rPr lang="en-US" sz="1400" b="1" dirty="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txBody>
                  <a:tcPr anchor="ctr">
                    <a:solidFill>
                      <a:schemeClr val="accent2">
                        <a:lumMod val="60000"/>
                        <a:lumOff val="40000"/>
                      </a:schemeClr>
                    </a:solidFill>
                  </a:tcPr>
                </a:tc>
                <a:tc>
                  <a:txBody>
                    <a:bodyPr/>
                    <a:lstStyle/>
                    <a:p>
                      <a:r>
                        <a:rPr lang="en-US" sz="1400" dirty="0">
                          <a:latin typeface="Times New Roman" panose="02020603050405020304" pitchFamily="18" charset="0"/>
                          <a:cs typeface="Times New Roman" panose="02020603050405020304" pitchFamily="18" charset="0"/>
                        </a:rPr>
                        <a:t>1D-CNN + Bidirectional LSTM + Dense + </a:t>
                      </a:r>
                      <a:r>
                        <a:rPr lang="en-US" sz="1400" dirty="0" err="1">
                          <a:latin typeface="Times New Roman" panose="02020603050405020304" pitchFamily="18" charset="0"/>
                          <a:cs typeface="Times New Roman" panose="02020603050405020304" pitchFamily="18" charset="0"/>
                        </a:rPr>
                        <a:t>Softmax</a:t>
                      </a:r>
                      <a:endParaRPr lang="en-US" sz="1400" dirty="0">
                        <a:latin typeface="Times New Roman" panose="02020603050405020304" pitchFamily="18" charset="0"/>
                        <a:cs typeface="Times New Roman" panose="02020603050405020304" pitchFamily="18" charset="0"/>
                      </a:endParaRPr>
                    </a:p>
                  </a:txBody>
                  <a:tcPr anchor="ctr">
                    <a:solidFill>
                      <a:schemeClr val="accent2">
                        <a:lumMod val="60000"/>
                        <a:lumOff val="40000"/>
                      </a:schemeClr>
                    </a:solidFill>
                  </a:tcPr>
                </a:tc>
                <a:tc>
                  <a:txBody>
                    <a:bodyPr/>
                    <a:lstStyle/>
                    <a:p>
                      <a:r>
                        <a:rPr lang="en-US" sz="1400" dirty="0">
                          <a:latin typeface="Times New Roman" panose="02020603050405020304" pitchFamily="18" charset="0"/>
                          <a:cs typeface="Times New Roman" panose="02020603050405020304" pitchFamily="18" charset="0"/>
                        </a:rPr>
                        <a:t>Học </a:t>
                      </a:r>
                      <a:r>
                        <a:rPr lang="en-US" sz="1400" dirty="0" err="1">
                          <a:latin typeface="Times New Roman" panose="02020603050405020304" pitchFamily="18" charset="0"/>
                          <a:cs typeface="Times New Roman" panose="02020603050405020304" pitchFamily="18" charset="0"/>
                        </a:rPr>
                        <a:t>chuỗi</a:t>
                      </a:r>
                      <a:r>
                        <a:rPr lang="en-US" sz="1400" dirty="0">
                          <a:latin typeface="Times New Roman" panose="02020603050405020304" pitchFamily="18" charset="0"/>
                          <a:cs typeface="Times New Roman" panose="02020603050405020304" pitchFamily="18" charset="0"/>
                        </a:rPr>
                        <a:t> 2 </a:t>
                      </a:r>
                      <a:r>
                        <a:rPr lang="en-US" sz="1400" dirty="0" err="1">
                          <a:latin typeface="Times New Roman" panose="02020603050405020304" pitchFamily="18" charset="0"/>
                          <a:cs typeface="Times New Roman" panose="02020603050405020304" pitchFamily="18" charset="0"/>
                        </a:rPr>
                        <a:t>chiều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hiệu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suất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cao</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nhất</a:t>
                      </a:r>
                      <a:endParaRPr lang="en-US" sz="1400" dirty="0">
                        <a:latin typeface="Times New Roman" panose="02020603050405020304" pitchFamily="18" charset="0"/>
                        <a:cs typeface="Times New Roman" panose="02020603050405020304" pitchFamily="18" charset="0"/>
                      </a:endParaRPr>
                    </a:p>
                  </a:txBody>
                  <a:tcPr anchor="ctr">
                    <a:solidFill>
                      <a:schemeClr val="accent2">
                        <a:lumMod val="60000"/>
                        <a:lumOff val="40000"/>
                      </a:schemeClr>
                    </a:solidFill>
                  </a:tcPr>
                </a:tc>
                <a:tc>
                  <a:txBody>
                    <a:bodyPr/>
                    <a:lstStyle/>
                    <a:p>
                      <a:r>
                        <a:rPr lang="en-US" sz="1400" dirty="0">
                          <a:latin typeface="Times New Roman" panose="02020603050405020304" pitchFamily="18" charset="0"/>
                          <a:cs typeface="Times New Roman" panose="02020603050405020304" pitchFamily="18" charset="0"/>
                        </a:rPr>
                        <a:t>- Khai </a:t>
                      </a:r>
                      <a:r>
                        <a:rPr lang="en-US" sz="1400" dirty="0" err="1">
                          <a:latin typeface="Times New Roman" panose="02020603050405020304" pitchFamily="18" charset="0"/>
                          <a:cs typeface="Times New Roman" panose="02020603050405020304" pitchFamily="18" charset="0"/>
                        </a:rPr>
                        <a:t>thác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mối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quan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hệ</a:t>
                      </a:r>
                      <a:r>
                        <a:rPr lang="en-US" sz="1400" dirty="0">
                          <a:latin typeface="Times New Roman" panose="02020603050405020304" pitchFamily="18" charset="0"/>
                          <a:cs typeface="Times New Roman" panose="02020603050405020304" pitchFamily="18" charset="0"/>
                        </a:rPr>
                        <a:t> 2 </a:t>
                      </a:r>
                      <a:r>
                        <a:rPr lang="en-US" sz="1400" dirty="0" err="1">
                          <a:latin typeface="Times New Roman" panose="02020603050405020304" pitchFamily="18" charset="0"/>
                          <a:cs typeface="Times New Roman" panose="02020603050405020304" pitchFamily="18" charset="0"/>
                        </a:rPr>
                        <a:t>chiều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thời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gian</a:t>
                      </a:r>
                      <a:r>
                        <a:rPr lang="en-US" sz="1400" dirty="0">
                          <a:latin typeface="Times New Roman" panose="02020603050405020304" pitchFamily="18" charset="0"/>
                          <a:cs typeface="Times New Roman" panose="02020603050405020304" pitchFamily="18" charset="0"/>
                        </a:rPr>
                        <a:t>.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Hiệu </a:t>
                      </a:r>
                      <a:r>
                        <a:rPr lang="en-US" sz="1400" dirty="0" err="1">
                          <a:latin typeface="Times New Roman" panose="02020603050405020304" pitchFamily="18" charset="0"/>
                          <a:cs typeface="Times New Roman" panose="02020603050405020304" pitchFamily="18" charset="0"/>
                        </a:rPr>
                        <a:t>suất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toàn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diện</a:t>
                      </a:r>
                      <a:r>
                        <a:rPr lang="en-US" sz="1400" dirty="0">
                          <a:latin typeface="Times New Roman" panose="02020603050405020304" pitchFamily="18" charset="0"/>
                          <a:cs typeface="Times New Roman" panose="02020603050405020304" pitchFamily="18" charset="0"/>
                        </a:rPr>
                        <a:t>: Acc 99.49%, F1-score 98.04%.</a:t>
                      </a:r>
                      <a:endParaRPr lang="vi-VN" sz="1400" dirty="0">
                        <a:latin typeface="Times New Roman" panose="02020603050405020304" pitchFamily="18" charset="0"/>
                        <a:cs typeface="Times New Roman" panose="02020603050405020304" pitchFamily="18" charset="0"/>
                      </a:endParaRPr>
                    </a:p>
                  </a:txBody>
                  <a:tcPr anchor="ctr">
                    <a:solidFill>
                      <a:schemeClr val="accent2">
                        <a:lumMod val="60000"/>
                        <a:lumOff val="40000"/>
                      </a:schemeClr>
                    </a:solidFill>
                  </a:tcPr>
                </a:tc>
                <a:extLst>
                  <a:ext uri="{0D108BD9-81ED-4DB2-BD59-A6C34878D82A}">
                    <a16:rowId xmlns:a16="http://schemas.microsoft.com/office/drawing/2014/main" val="2107054887"/>
                  </a:ext>
                </a:extLst>
              </a:tr>
            </a:tbl>
          </a:graphicData>
        </a:graphic>
      </p:graphicFrame>
      <p:pic>
        <p:nvPicPr>
          <p:cNvPr id="4" name="Google Shape;92;p2">
            <a:extLst>
              <a:ext uri="{FF2B5EF4-FFF2-40B4-BE49-F238E27FC236}">
                <a16:creationId xmlns:a16="http://schemas.microsoft.com/office/drawing/2014/main" id="{A059357A-0147-D64A-48DD-EEBD033CD205}"/>
              </a:ext>
            </a:extLst>
          </p:cNvPr>
          <p:cNvPicPr preferRelativeResize="0"/>
          <p:nvPr/>
        </p:nvPicPr>
        <p:blipFill rotWithShape="1">
          <a:blip r:embed="rId3">
            <a:alphaModFix/>
          </a:blip>
          <a:srcRect/>
          <a:stretch/>
        </p:blipFill>
        <p:spPr>
          <a:xfrm>
            <a:off x="0" y="0"/>
            <a:ext cx="12313325" cy="1255521"/>
          </a:xfrm>
          <a:prstGeom prst="rect">
            <a:avLst/>
          </a:prstGeom>
          <a:noFill/>
          <a:ln>
            <a:noFill/>
          </a:ln>
        </p:spPr>
      </p:pic>
    </p:spTree>
    <p:extLst>
      <p:ext uri="{BB962C8B-B14F-4D97-AF65-F5344CB8AC3E}">
        <p14:creationId xmlns:p14="http://schemas.microsoft.com/office/powerpoint/2010/main" val="1715558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063CB-6034-3220-A205-E3A8313566B2}"/>
              </a:ext>
            </a:extLst>
          </p:cNvPr>
          <p:cNvSpPr>
            <a:spLocks noGrp="1"/>
          </p:cNvSpPr>
          <p:nvPr>
            <p:ph type="title"/>
          </p:nvPr>
        </p:nvSpPr>
        <p:spPr>
          <a:xfrm>
            <a:off x="494370" y="1492624"/>
            <a:ext cx="9330513" cy="885428"/>
          </a:xfrm>
        </p:spPr>
        <p:txBody>
          <a:bodyPr/>
          <a:lstStyle/>
          <a:p>
            <a:r>
              <a:rPr lang="vi-VN" b="1" dirty="0">
                <a:latin typeface="+mj-lt"/>
              </a:rPr>
              <a:t>Kết quả các phương pháp đề xuất</a:t>
            </a:r>
            <a:endParaRPr lang="en-US" b="1" dirty="0">
              <a:latin typeface="+mj-lt"/>
            </a:endParaRPr>
          </a:p>
        </p:txBody>
      </p:sp>
      <p:graphicFrame>
        <p:nvGraphicFramePr>
          <p:cNvPr id="5" name="Content Placeholder 4">
            <a:extLst>
              <a:ext uri="{FF2B5EF4-FFF2-40B4-BE49-F238E27FC236}">
                <a16:creationId xmlns:a16="http://schemas.microsoft.com/office/drawing/2014/main" id="{51D187C9-3D95-8270-5138-02B20004B3DC}"/>
              </a:ext>
            </a:extLst>
          </p:cNvPr>
          <p:cNvGraphicFramePr>
            <a:graphicFrameLocks noGrp="1"/>
          </p:cNvGraphicFramePr>
          <p:nvPr>
            <p:ph idx="1"/>
            <p:extLst>
              <p:ext uri="{D42A27DB-BD31-4B8C-83A1-F6EECF244321}">
                <p14:modId xmlns:p14="http://schemas.microsoft.com/office/powerpoint/2010/main" val="1055654505"/>
              </p:ext>
            </p:extLst>
          </p:nvPr>
        </p:nvGraphicFramePr>
        <p:xfrm>
          <a:off x="555032" y="2480219"/>
          <a:ext cx="11203260" cy="3647157"/>
        </p:xfrm>
        <a:graphic>
          <a:graphicData uri="http://schemas.openxmlformats.org/drawingml/2006/table">
            <a:tbl>
              <a:tblPr>
                <a:tableStyleId>{616DA210-FB5B-4158-B5E0-FEB733F419BA}</a:tableStyleId>
              </a:tblPr>
              <a:tblGrid>
                <a:gridCol w="1867210">
                  <a:extLst>
                    <a:ext uri="{9D8B030D-6E8A-4147-A177-3AD203B41FA5}">
                      <a16:colId xmlns:a16="http://schemas.microsoft.com/office/drawing/2014/main" val="1515377733"/>
                    </a:ext>
                  </a:extLst>
                </a:gridCol>
                <a:gridCol w="1867210">
                  <a:extLst>
                    <a:ext uri="{9D8B030D-6E8A-4147-A177-3AD203B41FA5}">
                      <a16:colId xmlns:a16="http://schemas.microsoft.com/office/drawing/2014/main" val="4056783455"/>
                    </a:ext>
                  </a:extLst>
                </a:gridCol>
                <a:gridCol w="1867210">
                  <a:extLst>
                    <a:ext uri="{9D8B030D-6E8A-4147-A177-3AD203B41FA5}">
                      <a16:colId xmlns:a16="http://schemas.microsoft.com/office/drawing/2014/main" val="3107553767"/>
                    </a:ext>
                  </a:extLst>
                </a:gridCol>
                <a:gridCol w="1867210">
                  <a:extLst>
                    <a:ext uri="{9D8B030D-6E8A-4147-A177-3AD203B41FA5}">
                      <a16:colId xmlns:a16="http://schemas.microsoft.com/office/drawing/2014/main" val="1406214574"/>
                    </a:ext>
                  </a:extLst>
                </a:gridCol>
                <a:gridCol w="2201821">
                  <a:extLst>
                    <a:ext uri="{9D8B030D-6E8A-4147-A177-3AD203B41FA5}">
                      <a16:colId xmlns:a16="http://schemas.microsoft.com/office/drawing/2014/main" val="2543713696"/>
                    </a:ext>
                  </a:extLst>
                </a:gridCol>
                <a:gridCol w="1532599">
                  <a:extLst>
                    <a:ext uri="{9D8B030D-6E8A-4147-A177-3AD203B41FA5}">
                      <a16:colId xmlns:a16="http://schemas.microsoft.com/office/drawing/2014/main" val="3586891519"/>
                    </a:ext>
                  </a:extLst>
                </a:gridCol>
              </a:tblGrid>
              <a:tr h="981927">
                <a:tc>
                  <a:txBody>
                    <a:bodyPr/>
                    <a:lstStyle/>
                    <a:p>
                      <a:pPr algn="ctr"/>
                      <a:r>
                        <a:rPr lang="en-US" sz="1800" b="1" dirty="0" err="1">
                          <a:latin typeface="Times     New Roman"/>
                        </a:rPr>
                        <a:t>Mô</a:t>
                      </a:r>
                      <a:r>
                        <a:rPr lang="en-US" sz="1800" b="1" dirty="0">
                          <a:latin typeface="Times     New Roman"/>
                        </a:rPr>
                        <a:t> </a:t>
                      </a:r>
                      <a:r>
                        <a:rPr lang="en-US" sz="1800" b="1" dirty="0" err="1">
                          <a:latin typeface="Times     New Roman"/>
                        </a:rPr>
                        <a:t>hình</a:t>
                      </a:r>
                      <a:endParaRPr lang="en-US" sz="1800" dirty="0">
                        <a:latin typeface="Times     New Roman"/>
                      </a:endParaRPr>
                    </a:p>
                  </a:txBody>
                  <a:tcPr anchor="ctr"/>
                </a:tc>
                <a:tc>
                  <a:txBody>
                    <a:bodyPr/>
                    <a:lstStyle/>
                    <a:p>
                      <a:pPr algn="ctr"/>
                      <a:r>
                        <a:rPr lang="en-US" sz="1800" b="1" dirty="0">
                          <a:latin typeface="Times     New Roman"/>
                        </a:rPr>
                        <a:t>Acc (% ± SD)</a:t>
                      </a:r>
                      <a:endParaRPr lang="en-US" sz="1800" dirty="0">
                        <a:latin typeface="Times     New Roman"/>
                      </a:endParaRPr>
                    </a:p>
                  </a:txBody>
                  <a:tcPr anchor="ctr"/>
                </a:tc>
                <a:tc>
                  <a:txBody>
                    <a:bodyPr/>
                    <a:lstStyle/>
                    <a:p>
                      <a:pPr algn="ctr"/>
                      <a:r>
                        <a:rPr lang="en-US" sz="1800" b="1" dirty="0">
                          <a:latin typeface="Times     New Roman"/>
                        </a:rPr>
                        <a:t>Sens (% ± SD)</a:t>
                      </a:r>
                      <a:endParaRPr lang="en-US" sz="1800" dirty="0">
                        <a:latin typeface="Times     New Roman"/>
                      </a:endParaRPr>
                    </a:p>
                  </a:txBody>
                  <a:tcPr anchor="ctr"/>
                </a:tc>
                <a:tc>
                  <a:txBody>
                    <a:bodyPr/>
                    <a:lstStyle/>
                    <a:p>
                      <a:pPr algn="ctr"/>
                      <a:r>
                        <a:rPr lang="en-US" sz="1800" b="1" dirty="0">
                          <a:latin typeface="Times     New Roman"/>
                        </a:rPr>
                        <a:t>Spec (% ± SD)</a:t>
                      </a:r>
                      <a:endParaRPr lang="en-US" sz="1800" dirty="0">
                        <a:latin typeface="Times     New Roman"/>
                      </a:endParaRPr>
                    </a:p>
                  </a:txBody>
                  <a:tcPr anchor="ctr"/>
                </a:tc>
                <a:tc>
                  <a:txBody>
                    <a:bodyPr/>
                    <a:lstStyle/>
                    <a:p>
                      <a:pPr algn="ctr"/>
                      <a:r>
                        <a:rPr lang="en-US" sz="1800" b="1" dirty="0">
                          <a:latin typeface="Times     New Roman"/>
                        </a:rPr>
                        <a:t>Precision (% ± SD)</a:t>
                      </a:r>
                      <a:endParaRPr lang="en-US" sz="1800" dirty="0">
                        <a:latin typeface="Times     New Roman"/>
                      </a:endParaRPr>
                    </a:p>
                  </a:txBody>
                  <a:tcPr anchor="ctr"/>
                </a:tc>
                <a:tc>
                  <a:txBody>
                    <a:bodyPr/>
                    <a:lstStyle/>
                    <a:p>
                      <a:pPr algn="ctr"/>
                      <a:r>
                        <a:rPr lang="en-US" sz="1800" b="1" dirty="0">
                          <a:latin typeface="Times     New Roman"/>
                        </a:rPr>
                        <a:t>F1 (% ± SD)</a:t>
                      </a:r>
                      <a:endParaRPr lang="en-US" sz="1800" dirty="0">
                        <a:latin typeface="Times     New Roman"/>
                      </a:endParaRPr>
                    </a:p>
                  </a:txBody>
                  <a:tcPr anchor="ctr"/>
                </a:tc>
                <a:extLst>
                  <a:ext uri="{0D108BD9-81ED-4DB2-BD59-A6C34878D82A}">
                    <a16:rowId xmlns:a16="http://schemas.microsoft.com/office/drawing/2014/main" val="112616607"/>
                  </a:ext>
                </a:extLst>
              </a:tr>
              <a:tr h="561101">
                <a:tc>
                  <a:txBody>
                    <a:bodyPr/>
                    <a:lstStyle/>
                    <a:p>
                      <a:r>
                        <a:rPr lang="en-US" sz="1800" b="1" dirty="0">
                          <a:latin typeface="Times     New Roman"/>
                        </a:rPr>
                        <a:t>CNN</a:t>
                      </a:r>
                      <a:endParaRPr lang="en-US" sz="1800" dirty="0">
                        <a:latin typeface="Times     New Roman"/>
                      </a:endParaRPr>
                    </a:p>
                  </a:txBody>
                  <a:tcPr anchor="ctr"/>
                </a:tc>
                <a:tc>
                  <a:txBody>
                    <a:bodyPr/>
                    <a:lstStyle/>
                    <a:p>
                      <a:r>
                        <a:rPr lang="en-US" sz="1800">
                          <a:latin typeface="Times     New Roman"/>
                        </a:rPr>
                        <a:t>99.46 ± 0.06</a:t>
                      </a:r>
                    </a:p>
                  </a:txBody>
                  <a:tcPr anchor="ctr"/>
                </a:tc>
                <a:tc>
                  <a:txBody>
                    <a:bodyPr/>
                    <a:lstStyle/>
                    <a:p>
                      <a:r>
                        <a:rPr lang="en-US" sz="1800">
                          <a:latin typeface="Times     New Roman"/>
                        </a:rPr>
                        <a:t>97.27 ± 0.41</a:t>
                      </a:r>
                    </a:p>
                  </a:txBody>
                  <a:tcPr anchor="ctr"/>
                </a:tc>
                <a:tc>
                  <a:txBody>
                    <a:bodyPr/>
                    <a:lstStyle/>
                    <a:p>
                      <a:r>
                        <a:rPr lang="en-US" sz="1800">
                          <a:latin typeface="Times     New Roman"/>
                        </a:rPr>
                        <a:t>99.94 ± 0.01</a:t>
                      </a:r>
                    </a:p>
                  </a:txBody>
                  <a:tcPr anchor="ctr"/>
                </a:tc>
                <a:tc>
                  <a:txBody>
                    <a:bodyPr/>
                    <a:lstStyle/>
                    <a:p>
                      <a:r>
                        <a:rPr lang="en-US" sz="1800">
                          <a:latin typeface="Times     New Roman"/>
                        </a:rPr>
                        <a:t>98.49 ± 0.27</a:t>
                      </a:r>
                    </a:p>
                  </a:txBody>
                  <a:tcPr anchor="ctr"/>
                </a:tc>
                <a:tc>
                  <a:txBody>
                    <a:bodyPr/>
                    <a:lstStyle/>
                    <a:p>
                      <a:r>
                        <a:rPr lang="en-US" sz="1800" dirty="0">
                          <a:latin typeface="Times     New Roman"/>
                        </a:rPr>
                        <a:t>97.87 ± 0.28</a:t>
                      </a:r>
                    </a:p>
                  </a:txBody>
                  <a:tcPr anchor="ctr"/>
                </a:tc>
                <a:extLst>
                  <a:ext uri="{0D108BD9-81ED-4DB2-BD59-A6C34878D82A}">
                    <a16:rowId xmlns:a16="http://schemas.microsoft.com/office/drawing/2014/main" val="3382045092"/>
                  </a:ext>
                </a:extLst>
              </a:tr>
              <a:tr h="561101">
                <a:tc>
                  <a:txBody>
                    <a:bodyPr/>
                    <a:lstStyle/>
                    <a:p>
                      <a:r>
                        <a:rPr lang="en-US" sz="1800" b="1">
                          <a:latin typeface="Times     New Roman"/>
                        </a:rPr>
                        <a:t>CNN + LSTM</a:t>
                      </a:r>
                      <a:endParaRPr lang="en-US" sz="1800">
                        <a:latin typeface="Times     New Roman"/>
                      </a:endParaRPr>
                    </a:p>
                  </a:txBody>
                  <a:tcPr anchor="ctr"/>
                </a:tc>
                <a:tc>
                  <a:txBody>
                    <a:bodyPr/>
                    <a:lstStyle/>
                    <a:p>
                      <a:r>
                        <a:rPr lang="en-US" sz="1800">
                          <a:latin typeface="Times     New Roman"/>
                        </a:rPr>
                        <a:t>99.39 ± 0.05</a:t>
                      </a:r>
                    </a:p>
                  </a:txBody>
                  <a:tcPr anchor="ctr"/>
                </a:tc>
                <a:tc>
                  <a:txBody>
                    <a:bodyPr/>
                    <a:lstStyle/>
                    <a:p>
                      <a:r>
                        <a:rPr lang="en-US" sz="1800">
                          <a:latin typeface="Times     New Roman"/>
                        </a:rPr>
                        <a:t>97.09 ± 0.41</a:t>
                      </a:r>
                    </a:p>
                  </a:txBody>
                  <a:tcPr anchor="ctr"/>
                </a:tc>
                <a:tc>
                  <a:txBody>
                    <a:bodyPr/>
                    <a:lstStyle/>
                    <a:p>
                      <a:r>
                        <a:rPr lang="en-US" sz="1800">
                          <a:latin typeface="Times     New Roman"/>
                        </a:rPr>
                        <a:t>99.94 ± 0.01</a:t>
                      </a:r>
                    </a:p>
                  </a:txBody>
                  <a:tcPr anchor="ctr"/>
                </a:tc>
                <a:tc>
                  <a:txBody>
                    <a:bodyPr/>
                    <a:lstStyle/>
                    <a:p>
                      <a:r>
                        <a:rPr lang="en-US" sz="1800">
                          <a:latin typeface="Times     New Roman"/>
                        </a:rPr>
                        <a:t>98.20 ± 0.30</a:t>
                      </a:r>
                    </a:p>
                  </a:txBody>
                  <a:tcPr anchor="ctr"/>
                </a:tc>
                <a:tc>
                  <a:txBody>
                    <a:bodyPr/>
                    <a:lstStyle/>
                    <a:p>
                      <a:r>
                        <a:rPr lang="en-US" sz="1800">
                          <a:latin typeface="Times     New Roman"/>
                        </a:rPr>
                        <a:t>97.63 ± 0.21</a:t>
                      </a:r>
                    </a:p>
                  </a:txBody>
                  <a:tcPr anchor="ctr"/>
                </a:tc>
                <a:extLst>
                  <a:ext uri="{0D108BD9-81ED-4DB2-BD59-A6C34878D82A}">
                    <a16:rowId xmlns:a16="http://schemas.microsoft.com/office/drawing/2014/main" val="1832207766"/>
                  </a:ext>
                </a:extLst>
              </a:tr>
              <a:tr h="981927">
                <a:tc>
                  <a:txBody>
                    <a:bodyPr/>
                    <a:lstStyle/>
                    <a:p>
                      <a:r>
                        <a:rPr lang="en-US" sz="1800" b="1" dirty="0">
                          <a:latin typeface="Times     New Roman"/>
                        </a:rPr>
                        <a:t>CNN + </a:t>
                      </a:r>
                      <a:r>
                        <a:rPr lang="en-US" sz="1800" b="1" dirty="0" err="1">
                          <a:latin typeface="Times     New Roman"/>
                        </a:rPr>
                        <a:t>BiLSTM</a:t>
                      </a:r>
                      <a:endParaRPr lang="en-US" sz="1800" dirty="0">
                        <a:latin typeface="Times     New Roman"/>
                      </a:endParaRPr>
                    </a:p>
                  </a:txBody>
                  <a:tcPr anchor="ctr">
                    <a:solidFill>
                      <a:schemeClr val="accent2">
                        <a:lumMod val="60000"/>
                        <a:lumOff val="40000"/>
                      </a:schemeClr>
                    </a:solidFill>
                  </a:tcPr>
                </a:tc>
                <a:tc>
                  <a:txBody>
                    <a:bodyPr/>
                    <a:lstStyle/>
                    <a:p>
                      <a:r>
                        <a:rPr lang="en-US" sz="1800" b="0" dirty="0">
                          <a:latin typeface="Times     New Roman"/>
                        </a:rPr>
                        <a:t>99.49 ± 0.07</a:t>
                      </a:r>
                    </a:p>
                  </a:txBody>
                  <a:tcPr anchor="ctr">
                    <a:solidFill>
                      <a:schemeClr val="accent2">
                        <a:lumMod val="60000"/>
                        <a:lumOff val="40000"/>
                      </a:schemeClr>
                    </a:solidFill>
                  </a:tcPr>
                </a:tc>
                <a:tc>
                  <a:txBody>
                    <a:bodyPr/>
                    <a:lstStyle/>
                    <a:p>
                      <a:r>
                        <a:rPr lang="en-US" sz="1800" b="0" dirty="0">
                          <a:latin typeface="Times     New Roman"/>
                        </a:rPr>
                        <a:t>97.52 ± 0.35</a:t>
                      </a:r>
                    </a:p>
                  </a:txBody>
                  <a:tcPr anchor="ctr">
                    <a:solidFill>
                      <a:schemeClr val="accent2">
                        <a:lumMod val="60000"/>
                        <a:lumOff val="40000"/>
                      </a:schemeClr>
                    </a:solidFill>
                  </a:tcPr>
                </a:tc>
                <a:tc>
                  <a:txBody>
                    <a:bodyPr/>
                    <a:lstStyle/>
                    <a:p>
                      <a:r>
                        <a:rPr lang="en-US" sz="1800" b="0" dirty="0">
                          <a:latin typeface="Times     New Roman"/>
                        </a:rPr>
                        <a:t>99.95 ± 0.01</a:t>
                      </a:r>
                    </a:p>
                  </a:txBody>
                  <a:tcPr anchor="ctr">
                    <a:solidFill>
                      <a:schemeClr val="accent2">
                        <a:lumMod val="60000"/>
                        <a:lumOff val="40000"/>
                      </a:schemeClr>
                    </a:solidFill>
                  </a:tcPr>
                </a:tc>
                <a:tc>
                  <a:txBody>
                    <a:bodyPr/>
                    <a:lstStyle/>
                    <a:p>
                      <a:r>
                        <a:rPr lang="en-US" sz="1800" b="0" dirty="0">
                          <a:latin typeface="Times     New Roman"/>
                        </a:rPr>
                        <a:t>98.58 ± 0.25</a:t>
                      </a:r>
                    </a:p>
                  </a:txBody>
                  <a:tcPr anchor="ctr">
                    <a:solidFill>
                      <a:schemeClr val="accent2">
                        <a:lumMod val="60000"/>
                        <a:lumOff val="40000"/>
                      </a:schemeClr>
                    </a:solidFill>
                  </a:tcPr>
                </a:tc>
                <a:tc>
                  <a:txBody>
                    <a:bodyPr/>
                    <a:lstStyle/>
                    <a:p>
                      <a:r>
                        <a:rPr lang="en-US" sz="1800" b="0" dirty="0">
                          <a:latin typeface="Times     New Roman"/>
                        </a:rPr>
                        <a:t>98.04 ± 0.26</a:t>
                      </a:r>
                    </a:p>
                  </a:txBody>
                  <a:tcPr anchor="ctr">
                    <a:solidFill>
                      <a:schemeClr val="accent2">
                        <a:lumMod val="60000"/>
                        <a:lumOff val="40000"/>
                      </a:schemeClr>
                    </a:solidFill>
                  </a:tcPr>
                </a:tc>
                <a:extLst>
                  <a:ext uri="{0D108BD9-81ED-4DB2-BD59-A6C34878D82A}">
                    <a16:rowId xmlns:a16="http://schemas.microsoft.com/office/drawing/2014/main" val="1812562054"/>
                  </a:ext>
                </a:extLst>
              </a:tr>
              <a:tr h="561101">
                <a:tc>
                  <a:txBody>
                    <a:bodyPr/>
                    <a:lstStyle/>
                    <a:p>
                      <a:r>
                        <a:rPr lang="en-US" sz="1800" b="1">
                          <a:latin typeface="Times     New Roman"/>
                        </a:rPr>
                        <a:t>CNN + GRU</a:t>
                      </a:r>
                      <a:endParaRPr lang="en-US" sz="1800">
                        <a:latin typeface="Times     New Roman"/>
                      </a:endParaRPr>
                    </a:p>
                  </a:txBody>
                  <a:tcPr anchor="ctr"/>
                </a:tc>
                <a:tc>
                  <a:txBody>
                    <a:bodyPr/>
                    <a:lstStyle/>
                    <a:p>
                      <a:r>
                        <a:rPr lang="en-US" sz="1800">
                          <a:latin typeface="Times     New Roman"/>
                        </a:rPr>
                        <a:t>99.42 ± 0.07</a:t>
                      </a:r>
                    </a:p>
                  </a:txBody>
                  <a:tcPr anchor="ctr"/>
                </a:tc>
                <a:tc>
                  <a:txBody>
                    <a:bodyPr/>
                    <a:lstStyle/>
                    <a:p>
                      <a:r>
                        <a:rPr lang="en-US" sz="1800">
                          <a:latin typeface="Times     New Roman"/>
                        </a:rPr>
                        <a:t>97.30 ± 0.46</a:t>
                      </a:r>
                    </a:p>
                  </a:txBody>
                  <a:tcPr anchor="ctr"/>
                </a:tc>
                <a:tc>
                  <a:txBody>
                    <a:bodyPr/>
                    <a:lstStyle/>
                    <a:p>
                      <a:r>
                        <a:rPr lang="en-US" sz="1800">
                          <a:latin typeface="Times     New Roman"/>
                        </a:rPr>
                        <a:t>99.94 ± 0.01</a:t>
                      </a:r>
                    </a:p>
                  </a:txBody>
                  <a:tcPr anchor="ctr"/>
                </a:tc>
                <a:tc>
                  <a:txBody>
                    <a:bodyPr/>
                    <a:lstStyle/>
                    <a:p>
                      <a:r>
                        <a:rPr lang="en-US" sz="1800">
                          <a:latin typeface="Times     New Roman"/>
                        </a:rPr>
                        <a:t>98.23 ± 0.32</a:t>
                      </a:r>
                    </a:p>
                  </a:txBody>
                  <a:tcPr anchor="ctr"/>
                </a:tc>
                <a:tc>
                  <a:txBody>
                    <a:bodyPr/>
                    <a:lstStyle/>
                    <a:p>
                      <a:r>
                        <a:rPr lang="en-US" sz="1800" dirty="0">
                          <a:latin typeface="Times     New Roman"/>
                        </a:rPr>
                        <a:t>97.75 ± 0.29</a:t>
                      </a:r>
                    </a:p>
                  </a:txBody>
                  <a:tcPr anchor="ctr"/>
                </a:tc>
                <a:extLst>
                  <a:ext uri="{0D108BD9-81ED-4DB2-BD59-A6C34878D82A}">
                    <a16:rowId xmlns:a16="http://schemas.microsoft.com/office/drawing/2014/main" val="382025978"/>
                  </a:ext>
                </a:extLst>
              </a:tr>
            </a:tbl>
          </a:graphicData>
        </a:graphic>
      </p:graphicFrame>
      <p:pic>
        <p:nvPicPr>
          <p:cNvPr id="4" name="Google Shape;92;p2">
            <a:extLst>
              <a:ext uri="{FF2B5EF4-FFF2-40B4-BE49-F238E27FC236}">
                <a16:creationId xmlns:a16="http://schemas.microsoft.com/office/drawing/2014/main" id="{78D45D87-66A2-9A47-E9EF-18B988F47DFF}"/>
              </a:ext>
            </a:extLst>
          </p:cNvPr>
          <p:cNvPicPr preferRelativeResize="0"/>
          <p:nvPr/>
        </p:nvPicPr>
        <p:blipFill rotWithShape="1">
          <a:blip r:embed="rId2">
            <a:alphaModFix/>
          </a:blip>
          <a:srcRect/>
          <a:stretch/>
        </p:blipFill>
        <p:spPr>
          <a:xfrm>
            <a:off x="0" y="0"/>
            <a:ext cx="12313325" cy="1255521"/>
          </a:xfrm>
          <a:prstGeom prst="rect">
            <a:avLst/>
          </a:prstGeom>
          <a:noFill/>
          <a:ln>
            <a:noFill/>
          </a:ln>
        </p:spPr>
      </p:pic>
    </p:spTree>
    <p:extLst>
      <p:ext uri="{BB962C8B-B14F-4D97-AF65-F5344CB8AC3E}">
        <p14:creationId xmlns:p14="http://schemas.microsoft.com/office/powerpoint/2010/main" val="2706753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4B693-CB67-8F72-D88A-07FE502B0441}"/>
              </a:ext>
            </a:extLst>
          </p:cNvPr>
          <p:cNvSpPr txBox="1">
            <a:spLocks/>
          </p:cNvSpPr>
          <p:nvPr/>
        </p:nvSpPr>
        <p:spPr>
          <a:xfrm>
            <a:off x="636365" y="1201614"/>
            <a:ext cx="8809811" cy="716178"/>
          </a:xfrm>
          <a:prstGeom prst="rect">
            <a:avLst/>
          </a:prstGeom>
        </p:spPr>
        <p:txBody>
          <a:bodyPr vert="horz" lIns="91440" tIns="45720" rIns="91440" bIns="45720" rtlCol="0" anchor="b">
            <a:norm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err="1">
                <a:solidFill>
                  <a:schemeClr val="tx1"/>
                </a:solidFill>
                <a:latin typeface="Times  New Roman"/>
              </a:rPr>
              <a:t>Bảng</a:t>
            </a:r>
            <a:r>
              <a:rPr lang="en-US" sz="4000" b="1" dirty="0">
                <a:solidFill>
                  <a:schemeClr val="tx1"/>
                </a:solidFill>
                <a:latin typeface="Times  New Roman"/>
              </a:rPr>
              <a:t> </a:t>
            </a:r>
            <a:r>
              <a:rPr lang="en-US" sz="4000" b="1" dirty="0" err="1">
                <a:solidFill>
                  <a:schemeClr val="tx1"/>
                </a:solidFill>
                <a:latin typeface="Times  New Roman"/>
              </a:rPr>
              <a:t>tổng</a:t>
            </a:r>
            <a:r>
              <a:rPr lang="en-US" sz="4000" b="1" dirty="0">
                <a:solidFill>
                  <a:schemeClr val="tx1"/>
                </a:solidFill>
                <a:latin typeface="Times  New Roman"/>
              </a:rPr>
              <a:t> </a:t>
            </a:r>
            <a:r>
              <a:rPr lang="en-US" sz="4000" b="1" dirty="0" err="1">
                <a:solidFill>
                  <a:schemeClr val="tx1"/>
                </a:solidFill>
                <a:latin typeface="Times  New Roman"/>
              </a:rPr>
              <a:t>hợp</a:t>
            </a:r>
            <a:r>
              <a:rPr lang="en-US" sz="4000" b="1" dirty="0">
                <a:solidFill>
                  <a:schemeClr val="tx1"/>
                </a:solidFill>
                <a:latin typeface="Times  New Roman"/>
              </a:rPr>
              <a:t> </a:t>
            </a:r>
            <a:r>
              <a:rPr lang="en-US" sz="4000" b="1" dirty="0" err="1">
                <a:solidFill>
                  <a:schemeClr val="tx1"/>
                </a:solidFill>
                <a:latin typeface="Times  New Roman"/>
              </a:rPr>
              <a:t>tập</a:t>
            </a:r>
            <a:r>
              <a:rPr lang="en-US" sz="4000" b="1" dirty="0">
                <a:solidFill>
                  <a:schemeClr val="tx1"/>
                </a:solidFill>
                <a:latin typeface="Times  New Roman"/>
              </a:rPr>
              <a:t> </a:t>
            </a:r>
            <a:r>
              <a:rPr lang="vi-VN" sz="4000" b="1" dirty="0" err="1">
                <a:solidFill>
                  <a:schemeClr val="tx1"/>
                </a:solidFill>
                <a:latin typeface="Times  New Roman"/>
              </a:rPr>
              <a:t>dataset</a:t>
            </a:r>
            <a:r>
              <a:rPr lang="vi-VN" sz="4000" b="1" dirty="0">
                <a:solidFill>
                  <a:schemeClr val="tx1"/>
                </a:solidFill>
                <a:latin typeface="Times  New Roman"/>
              </a:rPr>
              <a:t> </a:t>
            </a:r>
            <a:endParaRPr lang="en-US" sz="4000" b="1" dirty="0">
              <a:solidFill>
                <a:schemeClr val="tx1"/>
              </a:solidFill>
              <a:latin typeface="Times  New Roman"/>
            </a:endParaRPr>
          </a:p>
        </p:txBody>
      </p:sp>
      <p:graphicFrame>
        <p:nvGraphicFramePr>
          <p:cNvPr id="4" name="Table 3">
            <a:extLst>
              <a:ext uri="{FF2B5EF4-FFF2-40B4-BE49-F238E27FC236}">
                <a16:creationId xmlns:a16="http://schemas.microsoft.com/office/drawing/2014/main" id="{90DC61D9-0CD4-EEFE-8259-259DDA5620EE}"/>
              </a:ext>
            </a:extLst>
          </p:cNvPr>
          <p:cNvGraphicFramePr>
            <a:graphicFrameLocks noGrp="1"/>
          </p:cNvGraphicFramePr>
          <p:nvPr>
            <p:extLst>
              <p:ext uri="{D42A27DB-BD31-4B8C-83A1-F6EECF244321}">
                <p14:modId xmlns:p14="http://schemas.microsoft.com/office/powerpoint/2010/main" val="1442907471"/>
              </p:ext>
            </p:extLst>
          </p:nvPr>
        </p:nvGraphicFramePr>
        <p:xfrm>
          <a:off x="448105" y="2207964"/>
          <a:ext cx="11465987" cy="4317998"/>
        </p:xfrm>
        <a:graphic>
          <a:graphicData uri="http://schemas.openxmlformats.org/drawingml/2006/table">
            <a:tbl>
              <a:tblPr firstRow="1" firstCol="1" bandRow="1">
                <a:tableStyleId>{69012ECD-51FC-41F1-AA8D-1B2483CD663E}</a:tableStyleId>
              </a:tblPr>
              <a:tblGrid>
                <a:gridCol w="1369868">
                  <a:extLst>
                    <a:ext uri="{9D8B030D-6E8A-4147-A177-3AD203B41FA5}">
                      <a16:colId xmlns:a16="http://schemas.microsoft.com/office/drawing/2014/main" val="3356787251"/>
                    </a:ext>
                  </a:extLst>
                </a:gridCol>
                <a:gridCol w="711528">
                  <a:extLst>
                    <a:ext uri="{9D8B030D-6E8A-4147-A177-3AD203B41FA5}">
                      <a16:colId xmlns:a16="http://schemas.microsoft.com/office/drawing/2014/main" val="4250809421"/>
                    </a:ext>
                  </a:extLst>
                </a:gridCol>
                <a:gridCol w="1740995">
                  <a:extLst>
                    <a:ext uri="{9D8B030D-6E8A-4147-A177-3AD203B41FA5}">
                      <a16:colId xmlns:a16="http://schemas.microsoft.com/office/drawing/2014/main" val="2201504314"/>
                    </a:ext>
                  </a:extLst>
                </a:gridCol>
                <a:gridCol w="1739814">
                  <a:extLst>
                    <a:ext uri="{9D8B030D-6E8A-4147-A177-3AD203B41FA5}">
                      <a16:colId xmlns:a16="http://schemas.microsoft.com/office/drawing/2014/main" val="2219041659"/>
                    </a:ext>
                  </a:extLst>
                </a:gridCol>
                <a:gridCol w="1525502">
                  <a:extLst>
                    <a:ext uri="{9D8B030D-6E8A-4147-A177-3AD203B41FA5}">
                      <a16:colId xmlns:a16="http://schemas.microsoft.com/office/drawing/2014/main" val="2399890790"/>
                    </a:ext>
                  </a:extLst>
                </a:gridCol>
                <a:gridCol w="608640">
                  <a:extLst>
                    <a:ext uri="{9D8B030D-6E8A-4147-A177-3AD203B41FA5}">
                      <a16:colId xmlns:a16="http://schemas.microsoft.com/office/drawing/2014/main" val="402639232"/>
                    </a:ext>
                  </a:extLst>
                </a:gridCol>
                <a:gridCol w="1649242">
                  <a:extLst>
                    <a:ext uri="{9D8B030D-6E8A-4147-A177-3AD203B41FA5}">
                      <a16:colId xmlns:a16="http://schemas.microsoft.com/office/drawing/2014/main" val="1681119939"/>
                    </a:ext>
                  </a:extLst>
                </a:gridCol>
                <a:gridCol w="2120398">
                  <a:extLst>
                    <a:ext uri="{9D8B030D-6E8A-4147-A177-3AD203B41FA5}">
                      <a16:colId xmlns:a16="http://schemas.microsoft.com/office/drawing/2014/main" val="1218643088"/>
                    </a:ext>
                  </a:extLst>
                </a:gridCol>
              </a:tblGrid>
              <a:tr h="474122">
                <a:tc>
                  <a:txBody>
                    <a:bodyPr/>
                    <a:lstStyle/>
                    <a:p>
                      <a:pPr algn="l">
                        <a:lnSpc>
                          <a:spcPct val="115000"/>
                        </a:lnSpc>
                        <a:spcAft>
                          <a:spcPts val="800"/>
                        </a:spcAft>
                        <a:buNone/>
                      </a:pPr>
                      <a:r>
                        <a:rPr lang="en-US" sz="1200" kern="100" dirty="0" err="1">
                          <a:effectLst/>
                        </a:rPr>
                        <a:t>Nguồn</a:t>
                      </a: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US" sz="1200" kern="100" dirty="0" err="1">
                          <a:effectLst/>
                        </a:rPr>
                        <a:t>Năm</a:t>
                      </a: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US" sz="1200" kern="100" dirty="0" err="1">
                          <a:effectLst/>
                        </a:rPr>
                        <a:t>Tiền</a:t>
                      </a:r>
                      <a:r>
                        <a:rPr lang="vi-VN" sz="1200" kern="100" dirty="0">
                          <a:effectLst/>
                        </a:rPr>
                        <a:t> xử lý</a:t>
                      </a: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US" sz="1200" kern="100" dirty="0" err="1">
                          <a:effectLst/>
                        </a:rPr>
                        <a:t>Biểu</a:t>
                      </a:r>
                      <a:r>
                        <a:rPr lang="en-US" sz="1200" kern="100" dirty="0">
                          <a:effectLst/>
                        </a:rPr>
                        <a:t> </a:t>
                      </a:r>
                      <a:r>
                        <a:rPr lang="en-US" sz="1200" kern="100" dirty="0" err="1">
                          <a:effectLst/>
                        </a:rPr>
                        <a:t>diễn</a:t>
                      </a:r>
                      <a:r>
                        <a:rPr lang="en-US" sz="1200" kern="100" dirty="0">
                          <a:effectLst/>
                        </a:rPr>
                        <a:t> </a:t>
                      </a:r>
                      <a:r>
                        <a:rPr lang="en-US" sz="1200" kern="100" dirty="0" err="1">
                          <a:effectLst/>
                        </a:rPr>
                        <a:t>đặc</a:t>
                      </a:r>
                      <a:r>
                        <a:rPr lang="en-US" sz="1200" kern="100" dirty="0">
                          <a:effectLst/>
                        </a:rPr>
                        <a:t> </a:t>
                      </a:r>
                      <a:r>
                        <a:rPr lang="en-US" sz="1200" kern="100" dirty="0" err="1">
                          <a:effectLst/>
                        </a:rPr>
                        <a:t>trưng</a:t>
                      </a: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US" sz="1200" kern="100" dirty="0" err="1">
                          <a:effectLst/>
                        </a:rPr>
                        <a:t>Mô</a:t>
                      </a:r>
                      <a:r>
                        <a:rPr lang="vi-VN" sz="1200" kern="100" dirty="0">
                          <a:effectLst/>
                        </a:rPr>
                        <a:t> hình </a:t>
                      </a:r>
                      <a:r>
                        <a:rPr lang="en-US" sz="1200" kern="100" dirty="0" err="1">
                          <a:effectLst/>
                        </a:rPr>
                        <a:t>phân</a:t>
                      </a:r>
                      <a:r>
                        <a:rPr lang="vi-VN" sz="1200" kern="100" dirty="0">
                          <a:effectLst/>
                        </a:rPr>
                        <a:t> loại</a:t>
                      </a: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US" sz="1200" kern="100" dirty="0" err="1">
                          <a:effectLst/>
                        </a:rPr>
                        <a:t>Lớp</a:t>
                      </a: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US" sz="1200" kern="100" dirty="0">
                          <a:effectLst/>
                        </a:rPr>
                        <a:t>Datasets</a:t>
                      </a: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US" sz="1200" kern="100" dirty="0" err="1">
                          <a:effectLst/>
                        </a:rPr>
                        <a:t>Kết</a:t>
                      </a:r>
                      <a:r>
                        <a:rPr lang="vi-VN" sz="1200" kern="100" dirty="0">
                          <a:effectLst/>
                        </a:rPr>
                        <a:t> quả</a:t>
                      </a: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95219458"/>
                  </a:ext>
                </a:extLst>
              </a:tr>
              <a:tr h="716078">
                <a:tc>
                  <a:txBody>
                    <a:bodyPr/>
                    <a:lstStyle/>
                    <a:p>
                      <a:pPr algn="l">
                        <a:lnSpc>
                          <a:spcPct val="115000"/>
                        </a:lnSpc>
                        <a:spcAft>
                          <a:spcPts val="800"/>
                        </a:spcAft>
                        <a:buNone/>
                      </a:pPr>
                      <a:r>
                        <a:rPr lang="en-US" sz="1200" kern="100" dirty="0">
                          <a:effectLst/>
                        </a:rPr>
                        <a:t>Liu et al. [13]</a:t>
                      </a: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US" sz="1200" kern="100" dirty="0">
                          <a:effectLst/>
                        </a:rPr>
                        <a:t>2019</a:t>
                      </a: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US" sz="1200" kern="100" dirty="0">
                          <a:effectLst/>
                        </a:rPr>
                        <a:t>RR segmentation; Sampled at 90 Hz; Delete first and last wave</a:t>
                      </a: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US" sz="1200" kern="100">
                          <a:effectLst/>
                        </a:rPr>
                        <a:t>DWT</a:t>
                      </a:r>
                      <a:endParaRPr lang="en-US"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US" sz="1200" kern="100" dirty="0">
                          <a:effectLst/>
                        </a:rPr>
                        <a:t>BLSTM + 2D CNN</a:t>
                      </a: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US" sz="1200" kern="100">
                          <a:effectLst/>
                        </a:rPr>
                        <a:t>5</a:t>
                      </a:r>
                      <a:endParaRPr lang="en-US"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US" sz="1200" kern="100" dirty="0">
                          <a:effectLst/>
                        </a:rPr>
                        <a:t>MIT-BIH Arrhythmia Database</a:t>
                      </a: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US" sz="1200" kern="100">
                          <a:effectLst/>
                        </a:rPr>
                        <a:t>Acc = 99.50%; Sens = 99.90%; Spe = 98.20%</a:t>
                      </a:r>
                      <a:endParaRPr lang="en-US"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24188069"/>
                  </a:ext>
                </a:extLst>
              </a:tr>
              <a:tr h="595100">
                <a:tc>
                  <a:txBody>
                    <a:bodyPr/>
                    <a:lstStyle/>
                    <a:p>
                      <a:pPr algn="l">
                        <a:lnSpc>
                          <a:spcPct val="115000"/>
                        </a:lnSpc>
                        <a:spcAft>
                          <a:spcPts val="800"/>
                        </a:spcAft>
                        <a:buNone/>
                      </a:pPr>
                      <a:r>
                        <a:rPr lang="en-US" sz="1200" kern="100">
                          <a:effectLst/>
                        </a:rPr>
                        <a:t>Nurmaini et al. [12]</a:t>
                      </a:r>
                      <a:endParaRPr lang="en-US"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US" sz="1200" kern="100">
                          <a:effectLst/>
                        </a:rPr>
                        <a:t>2020</a:t>
                      </a:r>
                      <a:endParaRPr lang="en-US"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US" sz="1200" kern="100">
                          <a:effectLst/>
                        </a:rPr>
                        <a:t>RR segmentation; Normalization</a:t>
                      </a:r>
                      <a:endParaRPr lang="en-US"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US" sz="1200" kern="100">
                          <a:effectLst/>
                        </a:rPr>
                        <a:t>Stacked denoising auto-encoders</a:t>
                      </a:r>
                      <a:endParaRPr lang="en-US"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US" sz="1200" kern="100">
                          <a:effectLst/>
                        </a:rPr>
                        <a:t>DNN</a:t>
                      </a:r>
                      <a:endParaRPr lang="en-US"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US" sz="1200" kern="100">
                          <a:effectLst/>
                        </a:rPr>
                        <a:t>5</a:t>
                      </a:r>
                      <a:endParaRPr lang="en-US"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US" sz="1200" kern="100">
                          <a:effectLst/>
                        </a:rPr>
                        <a:t>MIT-BIH Arrhythmia Database; MIT-BIH noise stress test database</a:t>
                      </a:r>
                      <a:endParaRPr lang="en-US"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US" sz="1200" kern="100">
                          <a:effectLst/>
                        </a:rPr>
                        <a:t>Acc = 99.34%; Sens = 93.83%; Spe = 99.57%; F1 = 91.44%</a:t>
                      </a:r>
                      <a:endParaRPr lang="en-US"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50170432"/>
                  </a:ext>
                </a:extLst>
              </a:tr>
              <a:tr h="716078">
                <a:tc>
                  <a:txBody>
                    <a:bodyPr/>
                    <a:lstStyle/>
                    <a:p>
                      <a:pPr algn="l">
                        <a:lnSpc>
                          <a:spcPct val="115000"/>
                        </a:lnSpc>
                        <a:spcAft>
                          <a:spcPts val="800"/>
                        </a:spcAft>
                        <a:buNone/>
                      </a:pPr>
                      <a:r>
                        <a:rPr lang="en-US" sz="1200" kern="100">
                          <a:effectLst/>
                        </a:rPr>
                        <a:t>Cui et al. [14]</a:t>
                      </a:r>
                      <a:endParaRPr lang="en-US"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US" sz="1200" kern="100">
                          <a:effectLst/>
                        </a:rPr>
                        <a:t>2021</a:t>
                      </a:r>
                      <a:endParaRPr lang="en-US"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US" sz="1200" kern="100">
                          <a:effectLst/>
                        </a:rPr>
                        <a:t>Denoising; RR detection; RR segmentation; Imbalanced processing</a:t>
                      </a:r>
                      <a:endParaRPr lang="en-US"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US" sz="1200" kern="100">
                          <a:effectLst/>
                        </a:rPr>
                        <a:t>RR interval feature; DWT feature; CNN feature</a:t>
                      </a:r>
                      <a:endParaRPr lang="en-US"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US" sz="1200" kern="100" dirty="0">
                          <a:effectLst/>
                        </a:rPr>
                        <a:t>SVM</a:t>
                      </a: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US" sz="1200" kern="100">
                          <a:effectLst/>
                        </a:rPr>
                        <a:t>5</a:t>
                      </a:r>
                      <a:endParaRPr lang="en-US"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US" sz="1200" kern="100">
                          <a:effectLst/>
                        </a:rPr>
                        <a:t>MIT-BIH Arrhythmia Database</a:t>
                      </a:r>
                      <a:endParaRPr lang="en-US"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US" sz="1200" kern="100">
                          <a:effectLst/>
                        </a:rPr>
                        <a:t>Acc = 98.35%</a:t>
                      </a:r>
                      <a:endParaRPr lang="en-US"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4789448"/>
                  </a:ext>
                </a:extLst>
              </a:tr>
              <a:tr h="655297">
                <a:tc>
                  <a:txBody>
                    <a:bodyPr/>
                    <a:lstStyle/>
                    <a:p>
                      <a:pPr algn="l">
                        <a:lnSpc>
                          <a:spcPct val="115000"/>
                        </a:lnSpc>
                        <a:spcAft>
                          <a:spcPts val="800"/>
                        </a:spcAft>
                        <a:buNone/>
                      </a:pPr>
                      <a:r>
                        <a:rPr lang="en-US" sz="1200" kern="100">
                          <a:effectLst/>
                        </a:rPr>
                        <a:t>El Bouny et al. [11]</a:t>
                      </a:r>
                      <a:endParaRPr lang="en-US"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US" sz="1200" kern="100">
                          <a:effectLst/>
                        </a:rPr>
                        <a:t>2020</a:t>
                      </a:r>
                      <a:endParaRPr lang="en-US"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US" sz="1200" kern="100">
                          <a:effectLst/>
                        </a:rPr>
                        <a:t>RR segmentation; Resample; Augmentation dataset</a:t>
                      </a:r>
                      <a:endParaRPr lang="en-US"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US" sz="1200" kern="100">
                          <a:effectLst/>
                        </a:rPr>
                        <a:t>End-to-end structure</a:t>
                      </a:r>
                      <a:endParaRPr lang="en-US"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US" sz="1200" kern="100">
                          <a:effectLst/>
                        </a:rPr>
                        <a:t>ML-WCNN = STW + CNN</a:t>
                      </a:r>
                      <a:endParaRPr lang="en-US"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US" sz="1200" kern="100">
                          <a:effectLst/>
                        </a:rPr>
                        <a:t>6</a:t>
                      </a:r>
                      <a:endParaRPr lang="en-US"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US" sz="1200" kern="100">
                          <a:effectLst/>
                        </a:rPr>
                        <a:t>MIT-BIH Arrhythmia Database</a:t>
                      </a:r>
                      <a:endParaRPr lang="en-US"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US" sz="1200" kern="100">
                          <a:effectLst/>
                        </a:rPr>
                        <a:t>Acc = 99.57%</a:t>
                      </a:r>
                      <a:endParaRPr lang="en-US"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16436734"/>
                  </a:ext>
                </a:extLst>
              </a:tr>
              <a:tr h="716078">
                <a:tc>
                  <a:txBody>
                    <a:bodyPr/>
                    <a:lstStyle/>
                    <a:p>
                      <a:pPr algn="l">
                        <a:lnSpc>
                          <a:spcPct val="115000"/>
                        </a:lnSpc>
                        <a:spcAft>
                          <a:spcPts val="800"/>
                        </a:spcAft>
                        <a:buNone/>
                      </a:pPr>
                      <a:r>
                        <a:rPr lang="en-US" sz="1200" kern="100" dirty="0">
                          <a:effectLst/>
                        </a:rPr>
                        <a:t>Qiao et al. [8]</a:t>
                      </a: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US" sz="1200" kern="100">
                          <a:effectLst/>
                        </a:rPr>
                        <a:t>2020</a:t>
                      </a:r>
                      <a:endParaRPr lang="en-US"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US" sz="1200" kern="100">
                          <a:effectLst/>
                        </a:rPr>
                        <a:t>RR segmentation; Pan-Tompkins; Resample; Normalization</a:t>
                      </a:r>
                      <a:endParaRPr lang="en-US"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US" sz="1200" kern="100">
                          <a:effectLst/>
                        </a:rPr>
                        <a:t>BLSTM</a:t>
                      </a:r>
                      <a:endParaRPr lang="en-US"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US" sz="1200" kern="100">
                          <a:effectLst/>
                        </a:rPr>
                        <a:t>DELM-LRF-BLSTM</a:t>
                      </a:r>
                      <a:endParaRPr lang="en-US"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US" sz="1200" kern="100">
                          <a:effectLst/>
                        </a:rPr>
                        <a:t>5</a:t>
                      </a:r>
                      <a:endParaRPr lang="en-US"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US" sz="1200" kern="100" dirty="0">
                          <a:effectLst/>
                        </a:rPr>
                        <a:t>MIT-BIH Arrhythmia Database</a:t>
                      </a: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US" sz="1200" kern="100" dirty="0">
                          <a:effectLst/>
                        </a:rPr>
                        <a:t>Acc = 99.32%</a:t>
                      </a: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513299"/>
                  </a:ext>
                </a:extLst>
              </a:tr>
            </a:tbl>
          </a:graphicData>
        </a:graphic>
      </p:graphicFrame>
      <p:pic>
        <p:nvPicPr>
          <p:cNvPr id="6" name="Google Shape;92;p2">
            <a:extLst>
              <a:ext uri="{FF2B5EF4-FFF2-40B4-BE49-F238E27FC236}">
                <a16:creationId xmlns:a16="http://schemas.microsoft.com/office/drawing/2014/main" id="{95F881F5-0B91-B393-68C3-F7D3E50BAAB1}"/>
              </a:ext>
            </a:extLst>
          </p:cNvPr>
          <p:cNvPicPr preferRelativeResize="0"/>
          <p:nvPr/>
        </p:nvPicPr>
        <p:blipFill rotWithShape="1">
          <a:blip r:embed="rId3">
            <a:alphaModFix/>
          </a:blip>
          <a:srcRect/>
          <a:stretch/>
        </p:blipFill>
        <p:spPr>
          <a:xfrm>
            <a:off x="0" y="0"/>
            <a:ext cx="12313325" cy="1255521"/>
          </a:xfrm>
          <a:prstGeom prst="rect">
            <a:avLst/>
          </a:prstGeom>
          <a:noFill/>
          <a:ln>
            <a:noFill/>
          </a:ln>
        </p:spPr>
      </p:pic>
    </p:spTree>
    <p:extLst>
      <p:ext uri="{BB962C8B-B14F-4D97-AF65-F5344CB8AC3E}">
        <p14:creationId xmlns:p14="http://schemas.microsoft.com/office/powerpoint/2010/main" val="2082001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1239</TotalTime>
  <Words>2768</Words>
  <Application>Microsoft Office PowerPoint</Application>
  <PresentationFormat>Widescreen</PresentationFormat>
  <Paragraphs>281</Paragraphs>
  <Slides>20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Times     New Roman</vt:lpstr>
      <vt:lpstr>Times   New Roman</vt:lpstr>
      <vt:lpstr>Times  New Roman</vt:lpstr>
      <vt:lpstr>Times New Roman</vt:lpstr>
      <vt:lpstr>Office Theme</vt:lpstr>
      <vt:lpstr>DeepArr: Nghiên cứu phát hiện rối loạn nhịp tim sử dụng mạng nơ-ron học sâu với ngữ cảnh từ tín hiệu điện tâm đồ (ECG) </vt:lpstr>
      <vt:lpstr>Nội dung</vt:lpstr>
      <vt:lpstr>Mục tiêu của Project </vt:lpstr>
      <vt:lpstr>Lý do sử dụng AI để phát hiện loạn nhịp tim </vt:lpstr>
      <vt:lpstr>Thách thức của đề tài</vt:lpstr>
      <vt:lpstr>Thách thức chính trong phân tích ECG và cách tiếp cận của mô hình DeepArr</vt:lpstr>
      <vt:lpstr>Các phương pháp được đề xuất</vt:lpstr>
      <vt:lpstr>Kết quả các phương pháp đề xuất</vt:lpstr>
      <vt:lpstr>PowerPoint Presentation</vt:lpstr>
      <vt:lpstr>Tập dữ liệu dự kiến sẽ dùng </vt:lpstr>
      <vt:lpstr>Bảng phân bổ số lượng nhịp tim theo phân loại ECG của 48 bệnh nhân (MIT-BIH Dataset)</vt:lpstr>
      <vt:lpstr>Tiền xử lý</vt:lpstr>
      <vt:lpstr>PowerPoint Presentation</vt:lpstr>
      <vt:lpstr>Lưu đồ giải thuật</vt:lpstr>
      <vt:lpstr>Confusion Matrix</vt:lpstr>
      <vt:lpstr>Biểu đồ Accuracy và Loss</vt:lpstr>
      <vt:lpstr>Test trên ECG - raw</vt:lpstr>
      <vt:lpstr>Test trên ECG - raw</vt:lpstr>
      <vt:lpstr>Test trên ECG - raw</vt:lpstr>
      <vt:lpstr>Test trên ECG - raw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Lorem ipsum dolor sit amet ipsum</dc:title>
  <dc:creator>Vũ Ngàn Thương FGAM-HCMUTE</dc:creator>
  <cp:lastModifiedBy>Trung Phạm Thành</cp:lastModifiedBy>
  <cp:revision>25</cp:revision>
  <dcterms:created xsi:type="dcterms:W3CDTF">2022-08-31T03:57:56Z</dcterms:created>
  <dcterms:modified xsi:type="dcterms:W3CDTF">2025-10-25T17:59:25Z</dcterms:modified>
</cp:coreProperties>
</file>