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4" r:id="rId5"/>
    <p:sldId id="258" r:id="rId6"/>
    <p:sldId id="275" r:id="rId7"/>
    <p:sldId id="259" r:id="rId8"/>
    <p:sldId id="277" r:id="rId9"/>
    <p:sldId id="278" r:id="rId10"/>
    <p:sldId id="279" r:id="rId11"/>
    <p:sldId id="272" r:id="rId12"/>
    <p:sldId id="270" r:id="rId13"/>
    <p:sldId id="261" r:id="rId14"/>
    <p:sldId id="263" r:id="rId15"/>
    <p:sldId id="264" r:id="rId16"/>
    <p:sldId id="281" r:id="rId17"/>
    <p:sldId id="265" r:id="rId18"/>
    <p:sldId id="266" r:id="rId19"/>
    <p:sldId id="267" r:id="rId20"/>
    <p:sldId id="282" r:id="rId21"/>
    <p:sldId id="271" r:id="rId22"/>
    <p:sldId id="26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93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D6E8-6FD7-41EE-9C8E-72620C8DB322}" type="datetimeFigureOut">
              <a:rPr lang="en-US" smtClean="0"/>
              <a:t>07/15/2020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A0E84-E893-491D-A79E-3A465222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10" Type="http://schemas.openxmlformats.org/officeDocument/2006/relationships/image" Target="../media/image26.png"/><Relationship Id="rId4" Type="http://schemas.openxmlformats.org/officeDocument/2006/relationships/image" Target="../media/image20.jp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131" y="2073324"/>
            <a:ext cx="7766936" cy="2299310"/>
          </a:xfrm>
        </p:spPr>
        <p:txBody>
          <a:bodyPr/>
          <a:lstStyle/>
          <a:p>
            <a:pPr algn="ctr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GENERATING FOR OUTFIT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644" y="4919732"/>
            <a:ext cx="8744516" cy="1622736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</a:t>
            </a:r>
            <a:r>
              <a:rPr lang="en-US" sz="2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16110097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16110232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29" y="-99883"/>
            <a:ext cx="1872161" cy="1646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4644" y="135965"/>
            <a:ext cx="8898703" cy="167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FOR HIGH QUALITY TRAINING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HCMC UNIVERSITY OF TECHNOLOGY AND EDUCATION</a:t>
            </a:r>
            <a:endParaRPr lang="en-US" sz="25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248" y="1546879"/>
            <a:ext cx="8898703" cy="74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GRADUATE THESIS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Cross-modality </a:t>
            </a:r>
            <a:r>
              <a:rPr lang="en-US" dirty="0" smtClean="0"/>
              <a:t>attention &amp; </a:t>
            </a:r>
            <a:r>
              <a:rPr lang="en-US" dirty="0"/>
              <a:t>generation 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2" y="1930400"/>
            <a:ext cx="5383369" cy="469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9" y="2404462"/>
            <a:ext cx="7702718" cy="3460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27668" y="58650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rchitectural model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029" y="833199"/>
            <a:ext cx="74060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RNN (Recurrent Neural Network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637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9194" y="884789"/>
            <a:ext cx="75961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3500" b="1" dirty="0"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Unit)</a:t>
            </a:r>
            <a:endParaRPr lang="en-US" sz="35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73"/>
          <a:stretch/>
        </p:blipFill>
        <p:spPr>
          <a:xfrm>
            <a:off x="2972867" y="1568712"/>
            <a:ext cx="3827177" cy="3285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88" y="4811887"/>
            <a:ext cx="5361570" cy="13437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12488" y="59710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rchitectural model GRU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EXPERIMENT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574704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images: 50,015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( 29,113 top + 20,902 bottom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Vocabolary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set: 92,295 , experiment: 16,519 (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occurrence above 5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‒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04154"/>
              </p:ext>
            </p:extLst>
          </p:nvPr>
        </p:nvGraphicFramePr>
        <p:xfrm>
          <a:off x="911668" y="2573866"/>
          <a:ext cx="8232330" cy="91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466"/>
                <a:gridCol w="1646466"/>
                <a:gridCol w="1646466"/>
                <a:gridCol w="1646466"/>
                <a:gridCol w="1646466"/>
              </a:tblGrid>
              <a:tr h="458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rebuchet MS (Body)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Dataset</a:t>
                      </a:r>
                      <a:endParaRPr lang="en-US" sz="2000" dirty="0">
                        <a:effectLst/>
                        <a:latin typeface="Trebuchet MS (Body)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rebuchet MS (Body)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Top</a:t>
                      </a:r>
                      <a:endParaRPr lang="en-US" sz="2000" dirty="0">
                        <a:effectLst/>
                        <a:latin typeface="Trebuchet MS (Body)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rebuchet MS (Body)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Bottom</a:t>
                      </a:r>
                      <a:endParaRPr lang="en-US" sz="2000" dirty="0">
                        <a:effectLst/>
                        <a:latin typeface="Trebuchet MS (Body)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rebuchet MS (Body)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Pair</a:t>
                      </a:r>
                      <a:endParaRPr lang="en-US" sz="2000" dirty="0">
                        <a:effectLst/>
                        <a:latin typeface="Trebuchet MS (Body)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rebuchet MS (Body)"/>
                          <a:ea typeface="Calibri" panose="020F0502020204030204" pitchFamily="34" charset="0"/>
                          <a:cs typeface="Times" panose="02020603050405020304" pitchFamily="18" charset="0"/>
                        </a:rPr>
                        <a:t>Comment</a:t>
                      </a:r>
                      <a:endParaRPr lang="en-US" sz="2000" dirty="0">
                        <a:effectLst/>
                        <a:latin typeface="Trebuchet MS (Body)"/>
                        <a:ea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8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rebuchet MS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ExpFashion</a:t>
                      </a:r>
                      <a:endParaRPr lang="en-US" sz="2000" b="1" dirty="0">
                        <a:effectLst/>
                        <a:latin typeface="Trebuchet MS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rebuchet MS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29,113</a:t>
                      </a:r>
                      <a:endParaRPr lang="en-US" sz="2000" dirty="0">
                        <a:effectLst/>
                        <a:latin typeface="Trebuchet MS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rebuchet MS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20,902</a:t>
                      </a:r>
                      <a:endParaRPr lang="en-US" sz="2000" dirty="0">
                        <a:effectLst/>
                        <a:latin typeface="Trebuchet MS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rebuchet MS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200,745</a:t>
                      </a:r>
                      <a:endParaRPr lang="en-US" sz="2000" dirty="0">
                        <a:effectLst/>
                        <a:latin typeface="Trebuchet MS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rebuchet MS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1,052,821</a:t>
                      </a:r>
                      <a:endParaRPr lang="en-US" sz="2000" dirty="0">
                        <a:effectLst/>
                        <a:latin typeface="Trebuchet MS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413614"/>
            <a:ext cx="9533466" cy="574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Service, RAM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358.27 GB.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1254"/>
            <a:ext cx="8596668" cy="4721476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90721"/>
              </p:ext>
            </p:extLst>
          </p:nvPr>
        </p:nvGraphicFramePr>
        <p:xfrm>
          <a:off x="930633" y="1938105"/>
          <a:ext cx="9427335" cy="472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08167"/>
                <a:gridCol w="4719168"/>
              </a:tblGrid>
              <a:tr h="23163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Wow ! this is fabulous dear, love it all very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much- well done :)).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Stylish fashion such a nice combo for this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</a:t>
                      </a:r>
                    </a:p>
                  </a:txBody>
                  <a:tcPr/>
                </a:tc>
              </a:tr>
              <a:tr h="226098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Hey, thanks for following us !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Thanks girl.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22" y="2147167"/>
            <a:ext cx="1548282" cy="16148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04" y="2147167"/>
            <a:ext cx="1548282" cy="16148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24" y="4580730"/>
            <a:ext cx="1548282" cy="161482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06" y="4580729"/>
            <a:ext cx="1528816" cy="161482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22" y="4580728"/>
            <a:ext cx="1548282" cy="161482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04" y="4580727"/>
            <a:ext cx="1528816" cy="161482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24" y="2147166"/>
            <a:ext cx="1548282" cy="1614826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06" y="2147167"/>
            <a:ext cx="1528816" cy="1614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0A36239-5C15-4FC9-8EA8-836803625E9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29" y="4057971"/>
            <a:ext cx="369371" cy="33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0A36239-5C15-4FC9-8EA8-836803625E93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544" y="4057971"/>
            <a:ext cx="369371" cy="33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DFA3205-5299-4F19-A385-CB68FCC08E3C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1" y="6203059"/>
            <a:ext cx="469899" cy="41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DFA3205-5299-4F19-A385-CB68FCC08E3C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81" y="6203059"/>
            <a:ext cx="469899" cy="416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0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1794"/>
              </p:ext>
            </p:extLst>
          </p:nvPr>
        </p:nvGraphicFramePr>
        <p:xfrm>
          <a:off x="1025968" y="4292780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NFR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Top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- Down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Down -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T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op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BLEU-1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0.357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0.408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77334" y="1401254"/>
            <a:ext cx="8596668" cy="4721476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03" y="2486086"/>
            <a:ext cx="4534746" cy="10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7274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3894"/>
            <a:ext cx="8596668" cy="3880773"/>
          </a:xfrm>
        </p:spPr>
        <p:txBody>
          <a:bodyPr/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DONE: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models to handle image and text processing problems in Deep Learning, Machine Learning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the app that solves problems with suggestions and generates commentary for outfits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Researching models and techniques to apply them to solving models generating comments from still images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Re-implement the model “Automatically generate comments for fashion photos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47389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RESTRICTIONS: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Facilities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good enough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familiar with the Google </a:t>
            </a:r>
            <a:r>
              <a:rPr lang="en-GB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when conducting experiments is limited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in experiments were not really as expected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7274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50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7389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DEVELOPMET DIRECTION: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revise the entire training data.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retraining of the model with large dataset.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Empirically 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higher techniques to develop models based on   attributes to give more reliable and sensible comments to users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7274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88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980"/>
            <a:ext cx="8596668" cy="388077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vi-VN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vi-VN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vi-VN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473895"/>
            <a:ext cx="8441266" cy="64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DEVELOPMET :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7274" cy="13208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38" y="2120901"/>
            <a:ext cx="8221966" cy="43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189"/>
            <a:ext cx="8596667" cy="38807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Lin,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Explainable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Outfit Recommendation with Joint Outfit Matching and Comment Generation”,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RECURRENT NEURAL NETWORKS (LSTM, GRU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)”,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Junyoung 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Chung, Caglar Gulcehre, KyungHyun Cho, Yoshua </a:t>
            </a:r>
            <a:r>
              <a:rPr lang="vi-V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Bengio, 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“Empirical Evaluation of Gated Recurrent Neural Networks on Sequence Modeling</a:t>
            </a:r>
            <a:r>
              <a:rPr lang="vi-V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 </a:t>
            </a:r>
            <a:r>
              <a:rPr lang="vi-V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668" y="2631583"/>
            <a:ext cx="8711365" cy="1695719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WATCHING!</a:t>
            </a:r>
            <a:endParaRPr lang="en-U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789"/>
          <a:stretch/>
        </p:blipFill>
        <p:spPr>
          <a:xfrm>
            <a:off x="2481798" y="1473199"/>
            <a:ext cx="5476875" cy="4416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95" y="5643781"/>
            <a:ext cx="75247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INTRODUCE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83" y="2945052"/>
            <a:ext cx="3710998" cy="371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28" y="1836585"/>
            <a:ext cx="892727" cy="1604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606" y="1563679"/>
            <a:ext cx="1241552" cy="1199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290" y="3472950"/>
            <a:ext cx="1214975" cy="15402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373" y="1682116"/>
            <a:ext cx="1000552" cy="19130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071" y="3517046"/>
            <a:ext cx="1452742" cy="14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INTRODUCE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4" y="4007008"/>
            <a:ext cx="1499908" cy="16092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577484" y="3384085"/>
            <a:ext cx="926639" cy="6325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513618" y="3424808"/>
            <a:ext cx="859557" cy="62110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4123" y="3192509"/>
            <a:ext cx="2875331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COMMENT </a:t>
            </a: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G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" panose="02020603050405020304" pitchFamily="18" charset="0"/>
              </a:rPr>
              <a:t>ENERATING</a:t>
            </a: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1459" y="3214973"/>
            <a:ext cx="5979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+</a:t>
            </a:r>
            <a:endParaRPr lang="en-US" sz="6000" b="1" dirty="0"/>
          </a:p>
        </p:txBody>
      </p:sp>
      <p:sp>
        <p:nvSpPr>
          <p:cNvPr id="6" name="Oval Callout 5"/>
          <p:cNvSpPr/>
          <p:nvPr/>
        </p:nvSpPr>
        <p:spPr>
          <a:xfrm>
            <a:off x="7507339" y="2842473"/>
            <a:ext cx="2409393" cy="1388163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53960" y="3333696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is darling ! : 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38"/>
          <a:stretch/>
        </p:blipFill>
        <p:spPr>
          <a:xfrm>
            <a:off x="1067923" y="1716601"/>
            <a:ext cx="1442479" cy="17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INTRODUCE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0929"/>
            <a:ext cx="9690160" cy="488532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Experiment model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omment 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enerating for a pair of  fashion image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of  fashion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include a top image (ex: t-shirt, jacket, coat,…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and bottom image (trousers, skirt, shorts...)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image: 224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224 x 3</a:t>
            </a: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RGB color.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white.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E55DB9-0C49-4E79-A8E8-78E510D9D0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3471" y="4151320"/>
            <a:ext cx="4196051" cy="16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297111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) </a:t>
            </a:r>
          </a:p>
          <a:p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(</a:t>
            </a: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Times" panose="02020603050405020304" pitchFamily="18" charset="0"/>
              </a:rPr>
              <a:t>Recurrent Neural Network</a:t>
            </a:r>
            <a:r>
              <a:rPr lang="en-US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GRU</a:t>
            </a:r>
            <a:r>
              <a:rPr lang="vi-VN" sz="2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(Gated Recurrent Unit</a:t>
            </a:r>
            <a:r>
              <a:rPr lang="vi-VN" sz="2500" b="1" dirty="0" smtClea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2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3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4" y="1903592"/>
            <a:ext cx="8846596" cy="3427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6073" y="5461162"/>
            <a:ext cx="55025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(NFR)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Yujie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 et al, 5 Mar 2019)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808" y="820319"/>
            <a:ext cx="8629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ea typeface="Times" panose="02020603050405020304" pitchFamily="18" charset="0"/>
              </a:rPr>
              <a:t>NFR (</a:t>
            </a:r>
            <a:r>
              <a:rPr lang="vi-VN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Neural Fashion Recommendation</a:t>
            </a:r>
            <a:r>
              <a:rPr lang="en-US" sz="3500" b="1" dirty="0" smtClean="0">
                <a:effectLst/>
                <a:latin typeface="Times New Roman" panose="02020603050405020304" pitchFamily="18" charset="0"/>
                <a:ea typeface="Times" panose="02020603050405020304" pitchFamily="18" charset="0"/>
              </a:rPr>
              <a:t>)</a:t>
            </a:r>
            <a:endParaRPr lang="en-US" sz="3500" b="1" dirty="0"/>
          </a:p>
        </p:txBody>
      </p:sp>
      <p:sp>
        <p:nvSpPr>
          <p:cNvPr id="8" name="Rectangle 7"/>
          <p:cNvSpPr/>
          <p:nvPr/>
        </p:nvSpPr>
        <p:spPr>
          <a:xfrm>
            <a:off x="694808" y="3515932"/>
            <a:ext cx="1713541" cy="181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2577615" y="3425779"/>
            <a:ext cx="7302321" cy="1905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694808" y="1863386"/>
            <a:ext cx="1713541" cy="1522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361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image encoder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033" y="1544034"/>
            <a:ext cx="5067269" cy="49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attention and matching decoder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69" y="1270000"/>
            <a:ext cx="4486679" cy="55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1250</TotalTime>
  <Words>525</Words>
  <Application>Microsoft Office PowerPoint</Application>
  <PresentationFormat>Widescreen</PresentationFormat>
  <Paragraphs>136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Times</vt:lpstr>
      <vt:lpstr>Times New Roman</vt:lpstr>
      <vt:lpstr>Trebuchet MS</vt:lpstr>
      <vt:lpstr>Trebuchet MS (Body)</vt:lpstr>
      <vt:lpstr>Wingdings 3</vt:lpstr>
      <vt:lpstr>Facet</vt:lpstr>
      <vt:lpstr>COMMENT GENERATING FOR OUTFIT</vt:lpstr>
      <vt:lpstr>CONTENT</vt:lpstr>
      <vt:lpstr>1. INTRODUCE</vt:lpstr>
      <vt:lpstr>1. INTRODUCE</vt:lpstr>
      <vt:lpstr>1. INTRODUCE</vt:lpstr>
      <vt:lpstr>2. ARCHITECTURE</vt:lpstr>
      <vt:lpstr>PowerPoint Presentation</vt:lpstr>
      <vt:lpstr>Top and bottom image encoder</vt:lpstr>
      <vt:lpstr>Mutual attention and matching decoder</vt:lpstr>
      <vt:lpstr>Cross-modality attention &amp; generation decoder</vt:lpstr>
      <vt:lpstr>PowerPoint Presentation</vt:lpstr>
      <vt:lpstr>PowerPoint Presentation</vt:lpstr>
      <vt:lpstr>3. EXPERIMENT</vt:lpstr>
      <vt:lpstr>3. EXPERIMENT</vt:lpstr>
      <vt:lpstr>3. EXPERIMENT</vt:lpstr>
      <vt:lpstr>3. EXPERIMENT</vt:lpstr>
      <vt:lpstr>4. SUMMARY</vt:lpstr>
      <vt:lpstr>4. SUMMARY</vt:lpstr>
      <vt:lpstr>4. SUMMARY</vt:lpstr>
      <vt:lpstr>4. SUMMARY</vt:lpstr>
      <vt:lpstr>REFERENCES</vt:lpstr>
      <vt:lpstr>THANKS FOR WATCHING!</vt:lpstr>
      <vt:lpstr>LSTM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TẠO CÂU BÌNH LUẬN CHO ẢNH THỜI TRANG</dc:title>
  <dc:creator>Windows User</dc:creator>
  <cp:lastModifiedBy>Windows User</cp:lastModifiedBy>
  <cp:revision>111</cp:revision>
  <dcterms:created xsi:type="dcterms:W3CDTF">2019-12-10T14:17:39Z</dcterms:created>
  <dcterms:modified xsi:type="dcterms:W3CDTF">2020-07-15T06:43:57Z</dcterms:modified>
</cp:coreProperties>
</file>