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2"/>
  </p:notesMasterIdLst>
  <p:sldIdLst>
    <p:sldId id="256" r:id="rId2"/>
    <p:sldId id="257" r:id="rId3"/>
    <p:sldId id="285" r:id="rId4"/>
    <p:sldId id="258" r:id="rId5"/>
    <p:sldId id="259" r:id="rId6"/>
    <p:sldId id="260" r:id="rId7"/>
    <p:sldId id="261" r:id="rId8"/>
    <p:sldId id="262" r:id="rId9"/>
    <p:sldId id="263" r:id="rId10"/>
    <p:sldId id="266" r:id="rId11"/>
    <p:sldId id="267" r:id="rId12"/>
    <p:sldId id="264"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AA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98"/>
    <p:restoredTop sz="94582"/>
  </p:normalViewPr>
  <p:slideViewPr>
    <p:cSldViewPr snapToGrid="0" snapToObjects="1">
      <p:cViewPr varScale="1">
        <p:scale>
          <a:sx n="90" d="100"/>
          <a:sy n="90" d="100"/>
        </p:scale>
        <p:origin x="232"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1224A-2C2D-884F-984F-AF9E0B01459D}" type="datetimeFigureOut">
              <a:rPr lang="en-VN" smtClean="0"/>
              <a:t>29/12/2020</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31E9C-F719-E242-9AC8-E6806DEF0079}" type="slidenum">
              <a:rPr lang="en-VN" smtClean="0"/>
              <a:t>‹#›</a:t>
            </a:fld>
            <a:endParaRPr lang="en-VN"/>
          </a:p>
        </p:txBody>
      </p:sp>
    </p:spTree>
    <p:extLst>
      <p:ext uri="{BB962C8B-B14F-4D97-AF65-F5344CB8AC3E}">
        <p14:creationId xmlns:p14="http://schemas.microsoft.com/office/powerpoint/2010/main" val="8650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5E331E9C-F719-E242-9AC8-E6806DEF0079}" type="slidenum">
              <a:rPr lang="en-VN" smtClean="0"/>
              <a:t>12</a:t>
            </a:fld>
            <a:endParaRPr lang="en-VN"/>
          </a:p>
        </p:txBody>
      </p:sp>
    </p:spTree>
    <p:extLst>
      <p:ext uri="{BB962C8B-B14F-4D97-AF65-F5344CB8AC3E}">
        <p14:creationId xmlns:p14="http://schemas.microsoft.com/office/powerpoint/2010/main" val="285599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722B98D1-BA30-B548-BD2B-BE5C84B791B8}" type="datetime1">
              <a:rPr lang="en-US" smtClean="0"/>
              <a:t>12/29/20</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56363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E9C776B4-78B7-CF45-B98D-42B24A9ECA1E}" type="datetime1">
              <a:rPr lang="en-US" smtClean="0"/>
              <a:t>12/29/20</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211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131E8D4C-A6C2-4E45-A1A1-8355D4246965}" type="datetime1">
              <a:rPr lang="en-US" smtClean="0"/>
              <a:t>12/29/20</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00818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A97EB450-FCF6-0C40-A3C1-ACF7FA603C9E}" type="datetime1">
              <a:rPr lang="en-US" smtClean="0"/>
              <a:t>12/29/20</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241000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A32E426C-E66C-1A46-803C-E72BBD71B854}" type="datetime1">
              <a:rPr lang="en-US" smtClean="0"/>
              <a:t>12/29/20</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0526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C540EC3B-BAC8-DF4E-A394-303724129565}" type="datetime1">
              <a:rPr lang="en-US" smtClean="0"/>
              <a:t>12/29/20</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5249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68E9B656-75AD-7641-8FCF-B26D6C281187}" type="datetime1">
              <a:rPr lang="en-US" smtClean="0"/>
              <a:t>12/29/20</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67318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4B0984F5-D648-9849-AEA5-BFF223CD5B49}" type="datetime1">
              <a:rPr lang="en-US" smtClean="0"/>
              <a:t>12/29/20</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80449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F8D1B2A9-3F03-B249-B664-E99106F33E21}" type="datetime1">
              <a:rPr lang="en-US" smtClean="0"/>
              <a:t>12/29/20</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38506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F9A2FF07-9B01-CF4D-A404-1D80DD4B5A57}" type="datetime1">
              <a:rPr lang="en-US" smtClean="0"/>
              <a:t>12/29/20</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03110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CFD2CA59-D39E-7D42-B620-525AD3B15A30}" type="datetime1">
              <a:rPr lang="en-US" smtClean="0"/>
              <a:t>12/29/20</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506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526C3EFE-7674-4144-B711-0EC9B21402AD}" type="datetime1">
              <a:rPr lang="en-US" smtClean="0"/>
              <a:t>12/29/20</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43759181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18521558@gm.uit.edu.v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41DA27-218C-4CE5-937C-F782D912B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D12B3F-8A5F-4499-B445-4AE98BA7D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7200" y="0"/>
            <a:ext cx="7924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F2FDDC00-F407-41E4-8797-9AFAC276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6" y="1902350"/>
            <a:ext cx="12186015" cy="4955650"/>
          </a:xfrm>
          <a:custGeom>
            <a:avLst/>
            <a:gdLst>
              <a:gd name="connsiteX0" fmla="*/ 0 w 12186015"/>
              <a:gd name="connsiteY0" fmla="*/ 0 h 4955650"/>
              <a:gd name="connsiteX1" fmla="*/ 4267200 w 12186015"/>
              <a:gd name="connsiteY1" fmla="*/ 0 h 4955650"/>
              <a:gd name="connsiteX2" fmla="*/ 4267200 w 12186015"/>
              <a:gd name="connsiteY2" fmla="*/ 3910 h 4955650"/>
              <a:gd name="connsiteX3" fmla="*/ 8612398 w 12186015"/>
              <a:gd name="connsiteY3" fmla="*/ 3910 h 4955650"/>
              <a:gd name="connsiteX4" fmla="*/ 8767029 w 12186015"/>
              <a:gd name="connsiteY4" fmla="*/ 0 h 4955650"/>
              <a:gd name="connsiteX5" fmla="*/ 12180271 w 12186015"/>
              <a:gd name="connsiteY5" fmla="*/ 3080160 h 4955650"/>
              <a:gd name="connsiteX6" fmla="*/ 12186015 w 12186015"/>
              <a:gd name="connsiteY6" fmla="*/ 3193917 h 4955650"/>
              <a:gd name="connsiteX7" fmla="*/ 12186015 w 12186015"/>
              <a:gd name="connsiteY7" fmla="*/ 4955650 h 4955650"/>
              <a:gd name="connsiteX8" fmla="*/ 0 w 12186015"/>
              <a:gd name="connsiteY8" fmla="*/ 4955650 h 49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015" h="4955650">
                <a:moveTo>
                  <a:pt x="0" y="0"/>
                </a:moveTo>
                <a:lnTo>
                  <a:pt x="4267200" y="0"/>
                </a:lnTo>
                <a:lnTo>
                  <a:pt x="4267200" y="3910"/>
                </a:lnTo>
                <a:lnTo>
                  <a:pt x="8612398" y="3910"/>
                </a:lnTo>
                <a:lnTo>
                  <a:pt x="8767029" y="0"/>
                </a:lnTo>
                <a:cubicBezTo>
                  <a:pt x="10543464" y="0"/>
                  <a:pt x="12004571" y="1350080"/>
                  <a:pt x="12180271" y="3080160"/>
                </a:cubicBezTo>
                <a:lnTo>
                  <a:pt x="12186015" y="3193917"/>
                </a:lnTo>
                <a:lnTo>
                  <a:pt x="12186015" y="4955650"/>
                </a:lnTo>
                <a:lnTo>
                  <a:pt x="0" y="495565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61FFB21-5166-4511-9418-A0182065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2892" y="0"/>
            <a:ext cx="4791077" cy="6868710"/>
          </a:xfrm>
          <a:custGeom>
            <a:avLst/>
            <a:gdLst>
              <a:gd name="connsiteX0" fmla="*/ 4790468 w 4791077"/>
              <a:gd name="connsiteY0" fmla="*/ 6866729 h 6868710"/>
              <a:gd name="connsiteX1" fmla="*/ 4790468 w 4791077"/>
              <a:gd name="connsiteY1" fmla="*/ 6868709 h 6868710"/>
              <a:gd name="connsiteX2" fmla="*/ 4791077 w 4791077"/>
              <a:gd name="connsiteY2" fmla="*/ 6868709 h 6868710"/>
              <a:gd name="connsiteX3" fmla="*/ 4791077 w 4791077"/>
              <a:gd name="connsiteY3" fmla="*/ 6868710 h 6868710"/>
              <a:gd name="connsiteX4" fmla="*/ 4712096 w 4791077"/>
              <a:gd name="connsiteY4" fmla="*/ 6868710 h 6868710"/>
              <a:gd name="connsiteX5" fmla="*/ 0 w 4791077"/>
              <a:gd name="connsiteY5" fmla="*/ 0 h 6868710"/>
              <a:gd name="connsiteX6" fmla="*/ 4791077 w 4791077"/>
              <a:gd name="connsiteY6" fmla="*/ 0 h 6868710"/>
              <a:gd name="connsiteX7" fmla="*/ 4791077 w 4791077"/>
              <a:gd name="connsiteY7" fmla="*/ 2 h 6868710"/>
              <a:gd name="connsiteX8" fmla="*/ 1850363 w 4791077"/>
              <a:gd name="connsiteY8" fmla="*/ 2 h 6868710"/>
              <a:gd name="connsiteX9" fmla="*/ 1850363 w 4791077"/>
              <a:gd name="connsiteY9" fmla="*/ 4006978 h 6868710"/>
              <a:gd name="connsiteX10" fmla="*/ 1850363 w 4791077"/>
              <a:gd name="connsiteY10" fmla="*/ 4079021 h 6868710"/>
              <a:gd name="connsiteX11" fmla="*/ 1854001 w 4791077"/>
              <a:gd name="connsiteY11" fmla="*/ 4079021 h 6868710"/>
              <a:gd name="connsiteX12" fmla="*/ 1865138 w 4791077"/>
              <a:gd name="connsiteY12" fmla="*/ 4299573 h 6868710"/>
              <a:gd name="connsiteX13" fmla="*/ 4712096 w 4791077"/>
              <a:gd name="connsiteY13" fmla="*/ 6868710 h 6868710"/>
              <a:gd name="connsiteX14" fmla="*/ 0 w 4791077"/>
              <a:gd name="connsiteY14" fmla="*/ 6868710 h 686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91077" h="6868710">
                <a:moveTo>
                  <a:pt x="4790468" y="6866729"/>
                </a:moveTo>
                <a:lnTo>
                  <a:pt x="4790468" y="6868709"/>
                </a:lnTo>
                <a:lnTo>
                  <a:pt x="4791077" y="6868709"/>
                </a:lnTo>
                <a:lnTo>
                  <a:pt x="4791077" y="6868710"/>
                </a:lnTo>
                <a:lnTo>
                  <a:pt x="4712096" y="6868710"/>
                </a:lnTo>
                <a:close/>
                <a:moveTo>
                  <a:pt x="0" y="0"/>
                </a:moveTo>
                <a:lnTo>
                  <a:pt x="4791077" y="0"/>
                </a:lnTo>
                <a:lnTo>
                  <a:pt x="4791077" y="2"/>
                </a:lnTo>
                <a:lnTo>
                  <a:pt x="1850363" y="2"/>
                </a:lnTo>
                <a:lnTo>
                  <a:pt x="1850363" y="4006978"/>
                </a:lnTo>
                <a:lnTo>
                  <a:pt x="1850363" y="4079021"/>
                </a:lnTo>
                <a:lnTo>
                  <a:pt x="1854001" y="4079021"/>
                </a:lnTo>
                <a:lnTo>
                  <a:pt x="1865138" y="4299573"/>
                </a:lnTo>
                <a:cubicBezTo>
                  <a:pt x="2011687" y="5742619"/>
                  <a:pt x="3230385" y="6868710"/>
                  <a:pt x="4712096" y="6868710"/>
                </a:cubicBezTo>
                <a:lnTo>
                  <a:pt x="0" y="6868710"/>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3917B8-1AB7-D041-BFE2-00D9FFA494FE}"/>
              </a:ext>
            </a:extLst>
          </p:cNvPr>
          <p:cNvSpPr>
            <a:spLocks noGrp="1"/>
          </p:cNvSpPr>
          <p:nvPr>
            <p:ph type="ctrTitle"/>
          </p:nvPr>
        </p:nvSpPr>
        <p:spPr>
          <a:xfrm>
            <a:off x="4890737" y="2564449"/>
            <a:ext cx="6068129" cy="2480483"/>
          </a:xfrm>
        </p:spPr>
        <p:txBody>
          <a:bodyPr>
            <a:normAutofit/>
          </a:bodyPr>
          <a:lstStyle/>
          <a:p>
            <a:r>
              <a:rPr lang="en-VN" dirty="0">
                <a:solidFill>
                  <a:srgbClr val="FFFFFF"/>
                </a:solidFill>
              </a:rPr>
              <a:t>Luyện tập thiết kế thuật toán</a:t>
            </a:r>
          </a:p>
        </p:txBody>
      </p:sp>
      <p:sp>
        <p:nvSpPr>
          <p:cNvPr id="3" name="Subtitle 2">
            <a:extLst>
              <a:ext uri="{FF2B5EF4-FFF2-40B4-BE49-F238E27FC236}">
                <a16:creationId xmlns:a16="http://schemas.microsoft.com/office/drawing/2014/main" id="{62B11BC4-C61E-3C40-A25A-06F8B7A0ECD0}"/>
              </a:ext>
            </a:extLst>
          </p:cNvPr>
          <p:cNvSpPr>
            <a:spLocks noGrp="1"/>
          </p:cNvSpPr>
          <p:nvPr>
            <p:ph type="subTitle" idx="1"/>
          </p:nvPr>
        </p:nvSpPr>
        <p:spPr>
          <a:xfrm>
            <a:off x="4842344" y="222423"/>
            <a:ext cx="5136543" cy="1679928"/>
          </a:xfrm>
        </p:spPr>
        <p:txBody>
          <a:bodyPr anchor="ctr">
            <a:noAutofit/>
          </a:bodyPr>
          <a:lstStyle/>
          <a:p>
            <a:r>
              <a:rPr lang="en-US" sz="1400" dirty="0">
                <a:solidFill>
                  <a:srgbClr val="FFFFFF"/>
                </a:solidFill>
              </a:rPr>
              <a:t>N</a:t>
            </a:r>
            <a:r>
              <a:rPr lang="en-VN" sz="1400" dirty="0">
                <a:solidFill>
                  <a:srgbClr val="FFFFFF"/>
                </a:solidFill>
              </a:rPr>
              <a:t>hóm 7:</a:t>
            </a:r>
          </a:p>
          <a:p>
            <a:r>
              <a:rPr lang="en-VN" sz="1400" dirty="0">
                <a:solidFill>
                  <a:srgbClr val="FFFFFF"/>
                </a:solidFill>
              </a:rPr>
              <a:t>Phạm Tiên Trung</a:t>
            </a:r>
          </a:p>
          <a:p>
            <a:r>
              <a:rPr lang="en-VN" sz="1400" dirty="0">
                <a:solidFill>
                  <a:srgbClr val="FFFFFF"/>
                </a:solidFill>
              </a:rPr>
              <a:t>Huỳnh Trọng Khoa</a:t>
            </a:r>
          </a:p>
          <a:p>
            <a:r>
              <a:rPr lang="en-VN" sz="1400" dirty="0">
                <a:solidFill>
                  <a:srgbClr val="FFFFFF"/>
                </a:solidFill>
              </a:rPr>
              <a:t>Hoàng Sơn Thọ</a:t>
            </a:r>
          </a:p>
        </p:txBody>
      </p:sp>
      <p:pic>
        <p:nvPicPr>
          <p:cNvPr id="4" name="Picture 3">
            <a:extLst>
              <a:ext uri="{FF2B5EF4-FFF2-40B4-BE49-F238E27FC236}">
                <a16:creationId xmlns:a16="http://schemas.microsoft.com/office/drawing/2014/main" id="{B8FFF350-E097-42F8-843B-066CFC54B20C}"/>
              </a:ext>
            </a:extLst>
          </p:cNvPr>
          <p:cNvPicPr>
            <a:picLocks noChangeAspect="1"/>
          </p:cNvPicPr>
          <p:nvPr/>
        </p:nvPicPr>
        <p:blipFill rotWithShape="1">
          <a:blip r:embed="rId2"/>
          <a:srcRect l="15142" r="43324" b="-1"/>
          <a:stretch/>
        </p:blipFill>
        <p:spPr>
          <a:xfrm>
            <a:off x="20" y="10"/>
            <a:ext cx="4267180" cy="6857990"/>
          </a:xfrm>
          <a:prstGeom prst="rect">
            <a:avLst/>
          </a:prstGeom>
        </p:spPr>
      </p:pic>
      <p:sp>
        <p:nvSpPr>
          <p:cNvPr id="6" name="TextBox 5">
            <a:extLst>
              <a:ext uri="{FF2B5EF4-FFF2-40B4-BE49-F238E27FC236}">
                <a16:creationId xmlns:a16="http://schemas.microsoft.com/office/drawing/2014/main" id="{C2BA8385-10B6-4E49-ACFC-64A78EA85051}"/>
              </a:ext>
            </a:extLst>
          </p:cNvPr>
          <p:cNvSpPr txBox="1"/>
          <p:nvPr/>
        </p:nvSpPr>
        <p:spPr>
          <a:xfrm rot="2127037">
            <a:off x="1140884" y="5093908"/>
            <a:ext cx="3106941" cy="523220"/>
          </a:xfrm>
          <a:prstGeom prst="rect">
            <a:avLst/>
          </a:prstGeom>
          <a:noFill/>
        </p:spPr>
        <p:txBody>
          <a:bodyPr wrap="none" rtlCol="0">
            <a:spAutoFit/>
          </a:bodyPr>
          <a:lstStyle/>
          <a:p>
            <a:r>
              <a:rPr lang="en-VN" sz="2800" dirty="0">
                <a:latin typeface="Bradley Hand" pitchFamily="2" charset="77"/>
                <a:cs typeface="Apple Chancery" panose="03020702040506060504" pitchFamily="66" charset="-79"/>
              </a:rPr>
              <a:t>CS112.L12.KHCL</a:t>
            </a:r>
          </a:p>
        </p:txBody>
      </p:sp>
      <p:sp>
        <p:nvSpPr>
          <p:cNvPr id="7" name="Slide Number Placeholder 6">
            <a:extLst>
              <a:ext uri="{FF2B5EF4-FFF2-40B4-BE49-F238E27FC236}">
                <a16:creationId xmlns:a16="http://schemas.microsoft.com/office/drawing/2014/main" id="{36FF8680-CA39-6C44-B74E-312FE55C477C}"/>
              </a:ext>
            </a:extLst>
          </p:cNvPr>
          <p:cNvSpPr>
            <a:spLocks noGrp="1"/>
          </p:cNvSpPr>
          <p:nvPr>
            <p:ph type="sldNum" sz="quarter" idx="12"/>
          </p:nvPr>
        </p:nvSpPr>
        <p:spPr/>
        <p:txBody>
          <a:bodyPr/>
          <a:lstStyle/>
          <a:p>
            <a:fld id="{08AB70BE-1769-45B8-85A6-0C837432C7E6}" type="slidenum">
              <a:rPr lang="en-US" smtClean="0"/>
              <a:t>1</a:t>
            </a:fld>
            <a:endParaRPr lang="en-US"/>
          </a:p>
        </p:txBody>
      </p:sp>
    </p:spTree>
    <p:extLst>
      <p:ext uri="{BB962C8B-B14F-4D97-AF65-F5344CB8AC3E}">
        <p14:creationId xmlns:p14="http://schemas.microsoft.com/office/powerpoint/2010/main" val="150681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E4D4-E664-A646-8DED-6614DC4EC4C8}"/>
              </a:ext>
            </a:extLst>
          </p:cNvPr>
          <p:cNvSpPr>
            <a:spLocks noGrp="1"/>
          </p:cNvSpPr>
          <p:nvPr>
            <p:ph type="title"/>
          </p:nvPr>
        </p:nvSpPr>
        <p:spPr/>
        <p:txBody>
          <a:bodyPr/>
          <a:lstStyle/>
          <a:p>
            <a:r>
              <a:rPr lang="en-VN" dirty="0"/>
              <a:t>1. </a:t>
            </a:r>
            <a:r>
              <a:rPr lang="en-US" dirty="0"/>
              <a:t>Backtracking Algorithm</a:t>
            </a:r>
            <a:endParaRPr lang="en-VN" dirty="0"/>
          </a:p>
        </p:txBody>
      </p:sp>
      <p:sp>
        <p:nvSpPr>
          <p:cNvPr id="4" name="Slide Number Placeholder 3">
            <a:extLst>
              <a:ext uri="{FF2B5EF4-FFF2-40B4-BE49-F238E27FC236}">
                <a16:creationId xmlns:a16="http://schemas.microsoft.com/office/drawing/2014/main" id="{11670CAC-56C3-1C4E-A166-9A91156AA082}"/>
              </a:ext>
            </a:extLst>
          </p:cNvPr>
          <p:cNvSpPr>
            <a:spLocks noGrp="1"/>
          </p:cNvSpPr>
          <p:nvPr>
            <p:ph type="sldNum" sz="quarter" idx="12"/>
          </p:nvPr>
        </p:nvSpPr>
        <p:spPr/>
        <p:txBody>
          <a:bodyPr/>
          <a:lstStyle/>
          <a:p>
            <a:fld id="{08AB70BE-1769-45B8-85A6-0C837432C7E6}" type="slidenum">
              <a:rPr lang="en-US" smtClean="0"/>
              <a:t>10</a:t>
            </a:fld>
            <a:endParaRPr lang="en-US"/>
          </a:p>
        </p:txBody>
      </p:sp>
      <p:graphicFrame>
        <p:nvGraphicFramePr>
          <p:cNvPr id="5" name="Table 5">
            <a:extLst>
              <a:ext uri="{FF2B5EF4-FFF2-40B4-BE49-F238E27FC236}">
                <a16:creationId xmlns:a16="http://schemas.microsoft.com/office/drawing/2014/main" id="{A84CB998-00BE-EF42-9AE5-9944EABF0B32}"/>
              </a:ext>
            </a:extLst>
          </p:cNvPr>
          <p:cNvGraphicFramePr>
            <a:graphicFrameLocks noGrp="1"/>
          </p:cNvGraphicFramePr>
          <p:nvPr>
            <p:extLst>
              <p:ext uri="{D42A27DB-BD31-4B8C-83A1-F6EECF244321}">
                <p14:modId xmlns:p14="http://schemas.microsoft.com/office/powerpoint/2010/main" val="1430414194"/>
              </p:ext>
            </p:extLst>
          </p:nvPr>
        </p:nvGraphicFramePr>
        <p:xfrm>
          <a:off x="1545303" y="1919671"/>
          <a:ext cx="8128002" cy="536145"/>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423135351"/>
                    </a:ext>
                  </a:extLst>
                </a:gridCol>
                <a:gridCol w="1354667">
                  <a:extLst>
                    <a:ext uri="{9D8B030D-6E8A-4147-A177-3AD203B41FA5}">
                      <a16:colId xmlns:a16="http://schemas.microsoft.com/office/drawing/2014/main" val="762995190"/>
                    </a:ext>
                  </a:extLst>
                </a:gridCol>
                <a:gridCol w="1354667">
                  <a:extLst>
                    <a:ext uri="{9D8B030D-6E8A-4147-A177-3AD203B41FA5}">
                      <a16:colId xmlns:a16="http://schemas.microsoft.com/office/drawing/2014/main" val="3100052838"/>
                    </a:ext>
                  </a:extLst>
                </a:gridCol>
                <a:gridCol w="1354667">
                  <a:extLst>
                    <a:ext uri="{9D8B030D-6E8A-4147-A177-3AD203B41FA5}">
                      <a16:colId xmlns:a16="http://schemas.microsoft.com/office/drawing/2014/main" val="841317811"/>
                    </a:ext>
                  </a:extLst>
                </a:gridCol>
                <a:gridCol w="1354667">
                  <a:extLst>
                    <a:ext uri="{9D8B030D-6E8A-4147-A177-3AD203B41FA5}">
                      <a16:colId xmlns:a16="http://schemas.microsoft.com/office/drawing/2014/main" val="3176050821"/>
                    </a:ext>
                  </a:extLst>
                </a:gridCol>
                <a:gridCol w="1354667">
                  <a:extLst>
                    <a:ext uri="{9D8B030D-6E8A-4147-A177-3AD203B41FA5}">
                      <a16:colId xmlns:a16="http://schemas.microsoft.com/office/drawing/2014/main" val="3385745266"/>
                    </a:ext>
                  </a:extLst>
                </a:gridCol>
              </a:tblGrid>
              <a:tr h="536145">
                <a:tc>
                  <a:txBody>
                    <a:bodyPr/>
                    <a:lstStyle/>
                    <a:p>
                      <a:pPr algn="ctr"/>
                      <a:r>
                        <a:rPr lang="en-VN" dirty="0"/>
                        <a:t>10</a:t>
                      </a:r>
                    </a:p>
                  </a:txBody>
                  <a:tcPr anchor="ctr"/>
                </a:tc>
                <a:tc>
                  <a:txBody>
                    <a:bodyPr/>
                    <a:lstStyle/>
                    <a:p>
                      <a:pPr algn="ctr"/>
                      <a:r>
                        <a:rPr lang="en-VN" dirty="0"/>
                        <a:t>40</a:t>
                      </a:r>
                    </a:p>
                  </a:txBody>
                  <a:tcPr anchor="ctr"/>
                </a:tc>
                <a:tc>
                  <a:txBody>
                    <a:bodyPr/>
                    <a:lstStyle/>
                    <a:p>
                      <a:pPr algn="ctr"/>
                      <a:r>
                        <a:rPr lang="en-VN" dirty="0"/>
                        <a:t>20</a:t>
                      </a:r>
                    </a:p>
                  </a:txBody>
                  <a:tcPr anchor="ctr"/>
                </a:tc>
                <a:tc>
                  <a:txBody>
                    <a:bodyPr/>
                    <a:lstStyle/>
                    <a:p>
                      <a:pPr algn="ctr"/>
                      <a:r>
                        <a:rPr lang="en-VN" dirty="0"/>
                        <a:t>30</a:t>
                      </a:r>
                    </a:p>
                  </a:txBody>
                  <a:tcPr anchor="ctr"/>
                </a:tc>
                <a:tc>
                  <a:txBody>
                    <a:bodyPr/>
                    <a:lstStyle/>
                    <a:p>
                      <a:pPr algn="ctr"/>
                      <a:r>
                        <a:rPr lang="en-VN" dirty="0"/>
                        <a:t>40</a:t>
                      </a:r>
                    </a:p>
                  </a:txBody>
                  <a:tcPr anchor="ctr"/>
                </a:tc>
                <a:tc>
                  <a:txBody>
                    <a:bodyPr/>
                    <a:lstStyle/>
                    <a:p>
                      <a:pPr algn="ctr"/>
                      <a:r>
                        <a:rPr lang="en-VN" dirty="0"/>
                        <a:t>50</a:t>
                      </a:r>
                    </a:p>
                  </a:txBody>
                  <a:tcPr anchor="ctr"/>
                </a:tc>
                <a:extLst>
                  <a:ext uri="{0D108BD9-81ED-4DB2-BD59-A6C34878D82A}">
                    <a16:rowId xmlns:a16="http://schemas.microsoft.com/office/drawing/2014/main" val="3693496542"/>
                  </a:ext>
                </a:extLst>
              </a:tr>
            </a:tbl>
          </a:graphicData>
        </a:graphic>
      </p:graphicFrame>
      <p:graphicFrame>
        <p:nvGraphicFramePr>
          <p:cNvPr id="6" name="Table 6">
            <a:extLst>
              <a:ext uri="{FF2B5EF4-FFF2-40B4-BE49-F238E27FC236}">
                <a16:creationId xmlns:a16="http://schemas.microsoft.com/office/drawing/2014/main" id="{40B7DB3A-8984-0F4F-9F83-8DA17167C2FD}"/>
              </a:ext>
            </a:extLst>
          </p:cNvPr>
          <p:cNvGraphicFramePr>
            <a:graphicFrameLocks noGrp="1"/>
          </p:cNvGraphicFramePr>
          <p:nvPr>
            <p:extLst>
              <p:ext uri="{D42A27DB-BD31-4B8C-83A1-F6EECF244321}">
                <p14:modId xmlns:p14="http://schemas.microsoft.com/office/powerpoint/2010/main" val="1010611506"/>
              </p:ext>
            </p:extLst>
          </p:nvPr>
        </p:nvGraphicFramePr>
        <p:xfrm>
          <a:off x="1545303" y="3058160"/>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97394135"/>
                    </a:ext>
                  </a:extLst>
                </a:gridCol>
                <a:gridCol w="1354667">
                  <a:extLst>
                    <a:ext uri="{9D8B030D-6E8A-4147-A177-3AD203B41FA5}">
                      <a16:colId xmlns:a16="http://schemas.microsoft.com/office/drawing/2014/main" val="3973517268"/>
                    </a:ext>
                  </a:extLst>
                </a:gridCol>
                <a:gridCol w="1354667">
                  <a:extLst>
                    <a:ext uri="{9D8B030D-6E8A-4147-A177-3AD203B41FA5}">
                      <a16:colId xmlns:a16="http://schemas.microsoft.com/office/drawing/2014/main" val="44270046"/>
                    </a:ext>
                  </a:extLst>
                </a:gridCol>
                <a:gridCol w="1354667">
                  <a:extLst>
                    <a:ext uri="{9D8B030D-6E8A-4147-A177-3AD203B41FA5}">
                      <a16:colId xmlns:a16="http://schemas.microsoft.com/office/drawing/2014/main" val="3218767047"/>
                    </a:ext>
                  </a:extLst>
                </a:gridCol>
                <a:gridCol w="1354667">
                  <a:extLst>
                    <a:ext uri="{9D8B030D-6E8A-4147-A177-3AD203B41FA5}">
                      <a16:colId xmlns:a16="http://schemas.microsoft.com/office/drawing/2014/main" val="497917421"/>
                    </a:ext>
                  </a:extLst>
                </a:gridCol>
                <a:gridCol w="1354667">
                  <a:extLst>
                    <a:ext uri="{9D8B030D-6E8A-4147-A177-3AD203B41FA5}">
                      <a16:colId xmlns:a16="http://schemas.microsoft.com/office/drawing/2014/main" val="3175740224"/>
                    </a:ext>
                  </a:extLst>
                </a:gridCol>
              </a:tblGrid>
              <a:tr h="574040">
                <a:tc>
                  <a:txBody>
                    <a:bodyPr/>
                    <a:lstStyle/>
                    <a:p>
                      <a:pPr algn="ctr"/>
                      <a:r>
                        <a:rPr lang="en-VN" dirty="0"/>
                        <a:t>10</a:t>
                      </a:r>
                    </a:p>
                  </a:txBody>
                  <a:tcPr anchor="ctr">
                    <a:solidFill>
                      <a:srgbClr val="FF0000"/>
                    </a:solidFill>
                  </a:tcPr>
                </a:tc>
                <a:tc>
                  <a:txBody>
                    <a:bodyPr/>
                    <a:lstStyle/>
                    <a:p>
                      <a:pPr algn="ctr"/>
                      <a:r>
                        <a:rPr lang="en-VN" dirty="0"/>
                        <a:t>40</a:t>
                      </a:r>
                    </a:p>
                  </a:txBody>
                  <a:tcPr anchor="ctr">
                    <a:solidFill>
                      <a:srgbClr val="0070C0"/>
                    </a:solidFill>
                  </a:tcPr>
                </a:tc>
                <a:tc>
                  <a:txBody>
                    <a:bodyPr/>
                    <a:lstStyle/>
                    <a:p>
                      <a:pPr algn="ctr"/>
                      <a:r>
                        <a:rPr lang="en-VN" dirty="0"/>
                        <a:t>20</a:t>
                      </a:r>
                    </a:p>
                  </a:txBody>
                  <a:tcPr anchor="ctr"/>
                </a:tc>
                <a:tc>
                  <a:txBody>
                    <a:bodyPr/>
                    <a:lstStyle/>
                    <a:p>
                      <a:pPr algn="ctr"/>
                      <a:r>
                        <a:rPr lang="en-VN" dirty="0"/>
                        <a:t>30</a:t>
                      </a:r>
                    </a:p>
                  </a:txBody>
                  <a:tcPr anchor="ctr"/>
                </a:tc>
                <a:tc>
                  <a:txBody>
                    <a:bodyPr/>
                    <a:lstStyle/>
                    <a:p>
                      <a:pPr algn="ctr"/>
                      <a:r>
                        <a:rPr lang="en-VN" dirty="0"/>
                        <a:t>40</a:t>
                      </a:r>
                    </a:p>
                  </a:txBody>
                  <a:tcPr anchor="ctr"/>
                </a:tc>
                <a:tc>
                  <a:txBody>
                    <a:bodyPr/>
                    <a:lstStyle/>
                    <a:p>
                      <a:pPr algn="ctr"/>
                      <a:r>
                        <a:rPr lang="en-VN" dirty="0"/>
                        <a:t>50</a:t>
                      </a:r>
                    </a:p>
                  </a:txBody>
                  <a:tcPr anchor="ctr"/>
                </a:tc>
                <a:extLst>
                  <a:ext uri="{0D108BD9-81ED-4DB2-BD59-A6C34878D82A}">
                    <a16:rowId xmlns:a16="http://schemas.microsoft.com/office/drawing/2014/main" val="1085181677"/>
                  </a:ext>
                </a:extLst>
              </a:tr>
              <a:tr h="574040">
                <a:tc>
                  <a:txBody>
                    <a:bodyPr/>
                    <a:lstStyle/>
                    <a:p>
                      <a:pPr algn="ctr"/>
                      <a:r>
                        <a:rPr lang="en-VN" dirty="0"/>
                        <a:t>10</a:t>
                      </a:r>
                    </a:p>
                  </a:txBody>
                  <a:tcPr anchor="ctr"/>
                </a:tc>
                <a:tc>
                  <a:txBody>
                    <a:bodyPr/>
                    <a:lstStyle/>
                    <a:p>
                      <a:pPr algn="ctr"/>
                      <a:r>
                        <a:rPr lang="en-VN" dirty="0"/>
                        <a:t>40</a:t>
                      </a:r>
                    </a:p>
                  </a:txBody>
                  <a:tcPr anchor="ctr"/>
                </a:tc>
                <a:tc gridSpan="4">
                  <a:txBody>
                    <a:bodyPr/>
                    <a:lstStyle/>
                    <a:p>
                      <a:pPr algn="ctr"/>
                      <a:r>
                        <a:rPr lang="en-VN" dirty="0"/>
                        <a:t>140</a:t>
                      </a:r>
                    </a:p>
                  </a:txBody>
                  <a:tcPr anchor="ctr"/>
                </a:tc>
                <a:tc hMerge="1">
                  <a:txBody>
                    <a:bodyPr/>
                    <a:lstStyle/>
                    <a:p>
                      <a:pPr algn="ctr"/>
                      <a:endParaRPr lang="en-VN" dirty="0"/>
                    </a:p>
                  </a:txBody>
                  <a:tcPr anchor="ctr"/>
                </a:tc>
                <a:tc hMerge="1">
                  <a:txBody>
                    <a:bodyPr/>
                    <a:lstStyle/>
                    <a:p>
                      <a:pPr algn="ctr"/>
                      <a:endParaRPr lang="en-VN" dirty="0"/>
                    </a:p>
                  </a:txBody>
                  <a:tcPr anchor="ctr"/>
                </a:tc>
                <a:tc hMerge="1">
                  <a:txBody>
                    <a:bodyPr/>
                    <a:lstStyle/>
                    <a:p>
                      <a:pPr algn="ctr"/>
                      <a:endParaRPr lang="en-VN" dirty="0"/>
                    </a:p>
                  </a:txBody>
                  <a:tcPr anchor="ctr"/>
                </a:tc>
                <a:extLst>
                  <a:ext uri="{0D108BD9-81ED-4DB2-BD59-A6C34878D82A}">
                    <a16:rowId xmlns:a16="http://schemas.microsoft.com/office/drawing/2014/main" val="3522337357"/>
                  </a:ext>
                </a:extLst>
              </a:tr>
            </a:tbl>
          </a:graphicData>
        </a:graphic>
      </p:graphicFrame>
      <p:sp>
        <p:nvSpPr>
          <p:cNvPr id="7" name="TextBox 6">
            <a:extLst>
              <a:ext uri="{FF2B5EF4-FFF2-40B4-BE49-F238E27FC236}">
                <a16:creationId xmlns:a16="http://schemas.microsoft.com/office/drawing/2014/main" id="{FA8B034D-BF44-DA4B-A30B-C03B1FC6C218}"/>
              </a:ext>
            </a:extLst>
          </p:cNvPr>
          <p:cNvSpPr txBox="1"/>
          <p:nvPr/>
        </p:nvSpPr>
        <p:spPr>
          <a:xfrm>
            <a:off x="1658983" y="5447211"/>
            <a:ext cx="4885508" cy="707886"/>
          </a:xfrm>
          <a:prstGeom prst="rect">
            <a:avLst/>
          </a:prstGeom>
          <a:noFill/>
        </p:spPr>
        <p:txBody>
          <a:bodyPr wrap="square" rtlCol="0">
            <a:spAutoFit/>
          </a:bodyPr>
          <a:lstStyle/>
          <a:p>
            <a:pPr fontAlgn="base"/>
            <a:r>
              <a:rPr lang="en-US" sz="2000" dirty="0"/>
              <a:t>best = </a:t>
            </a:r>
            <a:r>
              <a:rPr lang="en-US" sz="2000" dirty="0">
                <a:solidFill>
                  <a:srgbClr val="FF0000"/>
                </a:solidFill>
              </a:rPr>
              <a:t>min</a:t>
            </a:r>
            <a:r>
              <a:rPr lang="en-US" sz="2000" dirty="0"/>
              <a:t>(</a:t>
            </a:r>
            <a:r>
              <a:rPr lang="en-US" sz="2000" dirty="0" err="1"/>
              <a:t>best,</a:t>
            </a:r>
            <a:r>
              <a:rPr lang="en-US" sz="2000" dirty="0" err="1">
                <a:solidFill>
                  <a:srgbClr val="FF0000"/>
                </a:solidFill>
              </a:rPr>
              <a:t>max</a:t>
            </a:r>
            <a:r>
              <a:rPr lang="en-US" sz="2000" dirty="0"/>
              <a:t>(partition(</a:t>
            </a:r>
            <a:r>
              <a:rPr lang="en-US" sz="2000" dirty="0" err="1"/>
              <a:t>arr</a:t>
            </a:r>
            <a:r>
              <a:rPr lang="en-US" sz="2000" dirty="0"/>
              <a:t>, </a:t>
            </a:r>
            <a:r>
              <a:rPr lang="en-US" sz="2000" dirty="0" err="1"/>
              <a:t>i</a:t>
            </a:r>
            <a:r>
              <a:rPr lang="en-US" sz="2000" dirty="0"/>
              <a:t>, k - 1),  </a:t>
            </a:r>
          </a:p>
          <a:p>
            <a:pPr fontAlgn="base"/>
            <a:r>
              <a:rPr lang="en-US" sz="2000" dirty="0"/>
              <a:t>                          </a:t>
            </a:r>
            <a:r>
              <a:rPr lang="en-US" sz="2000" dirty="0">
                <a:solidFill>
                  <a:srgbClr val="FF0000"/>
                </a:solidFill>
              </a:rPr>
              <a:t>sum</a:t>
            </a:r>
            <a:r>
              <a:rPr lang="en-US" sz="2000" dirty="0"/>
              <a:t>(</a:t>
            </a:r>
            <a:r>
              <a:rPr lang="en-US" sz="2000" dirty="0" err="1"/>
              <a:t>arr</a:t>
            </a:r>
            <a:r>
              <a:rPr lang="en-US" sz="2000" dirty="0"/>
              <a:t>, </a:t>
            </a:r>
            <a:r>
              <a:rPr lang="en-US" sz="2000" dirty="0" err="1"/>
              <a:t>i</a:t>
            </a:r>
            <a:r>
              <a:rPr lang="en-US" sz="2000" dirty="0"/>
              <a:t>, n - 1))</a:t>
            </a:r>
          </a:p>
        </p:txBody>
      </p:sp>
      <p:sp>
        <p:nvSpPr>
          <p:cNvPr id="8" name="TextBox 7">
            <a:extLst>
              <a:ext uri="{FF2B5EF4-FFF2-40B4-BE49-F238E27FC236}">
                <a16:creationId xmlns:a16="http://schemas.microsoft.com/office/drawing/2014/main" id="{BD00892C-B15D-FD4D-A6DE-CDBD4E0E13C9}"/>
              </a:ext>
            </a:extLst>
          </p:cNvPr>
          <p:cNvSpPr txBox="1"/>
          <p:nvPr/>
        </p:nvSpPr>
        <p:spPr>
          <a:xfrm>
            <a:off x="1658983" y="4908062"/>
            <a:ext cx="2076209" cy="400110"/>
          </a:xfrm>
          <a:prstGeom prst="rect">
            <a:avLst/>
          </a:prstGeom>
          <a:noFill/>
        </p:spPr>
        <p:txBody>
          <a:bodyPr wrap="none" rtlCol="0">
            <a:spAutoFit/>
          </a:bodyPr>
          <a:lstStyle/>
          <a:p>
            <a:r>
              <a:rPr lang="en-US" sz="2000" dirty="0"/>
              <a:t>b</a:t>
            </a:r>
            <a:r>
              <a:rPr lang="en-VN" sz="2000" dirty="0"/>
              <a:t>est = 10000000</a:t>
            </a:r>
          </a:p>
        </p:txBody>
      </p:sp>
      <p:sp>
        <p:nvSpPr>
          <p:cNvPr id="11" name="Oval 10">
            <a:extLst>
              <a:ext uri="{FF2B5EF4-FFF2-40B4-BE49-F238E27FC236}">
                <a16:creationId xmlns:a16="http://schemas.microsoft.com/office/drawing/2014/main" id="{1A879E46-D06E-5043-9577-6047E0C6E92A}"/>
              </a:ext>
            </a:extLst>
          </p:cNvPr>
          <p:cNvSpPr/>
          <p:nvPr/>
        </p:nvSpPr>
        <p:spPr>
          <a:xfrm>
            <a:off x="7680959" y="4637854"/>
            <a:ext cx="940526" cy="940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000" dirty="0"/>
              <a:t>140</a:t>
            </a:r>
          </a:p>
        </p:txBody>
      </p:sp>
      <p:graphicFrame>
        <p:nvGraphicFramePr>
          <p:cNvPr id="12" name="Table 6">
            <a:extLst>
              <a:ext uri="{FF2B5EF4-FFF2-40B4-BE49-F238E27FC236}">
                <a16:creationId xmlns:a16="http://schemas.microsoft.com/office/drawing/2014/main" id="{71FB514C-655B-574A-A32B-A926855C9D20}"/>
              </a:ext>
            </a:extLst>
          </p:cNvPr>
          <p:cNvGraphicFramePr>
            <a:graphicFrameLocks noGrp="1"/>
          </p:cNvGraphicFramePr>
          <p:nvPr>
            <p:extLst>
              <p:ext uri="{D42A27DB-BD31-4B8C-83A1-F6EECF244321}">
                <p14:modId xmlns:p14="http://schemas.microsoft.com/office/powerpoint/2010/main" val="4005631125"/>
              </p:ext>
            </p:extLst>
          </p:nvPr>
        </p:nvGraphicFramePr>
        <p:xfrm>
          <a:off x="1545303" y="3060598"/>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97394135"/>
                    </a:ext>
                  </a:extLst>
                </a:gridCol>
                <a:gridCol w="1354667">
                  <a:extLst>
                    <a:ext uri="{9D8B030D-6E8A-4147-A177-3AD203B41FA5}">
                      <a16:colId xmlns:a16="http://schemas.microsoft.com/office/drawing/2014/main" val="3973517268"/>
                    </a:ext>
                  </a:extLst>
                </a:gridCol>
                <a:gridCol w="1354667">
                  <a:extLst>
                    <a:ext uri="{9D8B030D-6E8A-4147-A177-3AD203B41FA5}">
                      <a16:colId xmlns:a16="http://schemas.microsoft.com/office/drawing/2014/main" val="44270046"/>
                    </a:ext>
                  </a:extLst>
                </a:gridCol>
                <a:gridCol w="1354667">
                  <a:extLst>
                    <a:ext uri="{9D8B030D-6E8A-4147-A177-3AD203B41FA5}">
                      <a16:colId xmlns:a16="http://schemas.microsoft.com/office/drawing/2014/main" val="3218767047"/>
                    </a:ext>
                  </a:extLst>
                </a:gridCol>
                <a:gridCol w="1354667">
                  <a:extLst>
                    <a:ext uri="{9D8B030D-6E8A-4147-A177-3AD203B41FA5}">
                      <a16:colId xmlns:a16="http://schemas.microsoft.com/office/drawing/2014/main" val="497917421"/>
                    </a:ext>
                  </a:extLst>
                </a:gridCol>
                <a:gridCol w="1354667">
                  <a:extLst>
                    <a:ext uri="{9D8B030D-6E8A-4147-A177-3AD203B41FA5}">
                      <a16:colId xmlns:a16="http://schemas.microsoft.com/office/drawing/2014/main" val="3175740224"/>
                    </a:ext>
                  </a:extLst>
                </a:gridCol>
              </a:tblGrid>
              <a:tr h="574040">
                <a:tc>
                  <a:txBody>
                    <a:bodyPr/>
                    <a:lstStyle/>
                    <a:p>
                      <a:pPr algn="ctr"/>
                      <a:r>
                        <a:rPr lang="en-VN" dirty="0"/>
                        <a:t>10</a:t>
                      </a:r>
                    </a:p>
                  </a:txBody>
                  <a:tcPr anchor="ctr">
                    <a:solidFill>
                      <a:srgbClr val="FF0000"/>
                    </a:solidFill>
                  </a:tcPr>
                </a:tc>
                <a:tc>
                  <a:txBody>
                    <a:bodyPr/>
                    <a:lstStyle/>
                    <a:p>
                      <a:pPr algn="ctr"/>
                      <a:r>
                        <a:rPr lang="en-VN" dirty="0"/>
                        <a:t>40</a:t>
                      </a:r>
                    </a:p>
                  </a:txBody>
                  <a:tcPr anchor="ctr">
                    <a:solidFill>
                      <a:srgbClr val="FF0000"/>
                    </a:solidFill>
                  </a:tcPr>
                </a:tc>
                <a:tc>
                  <a:txBody>
                    <a:bodyPr/>
                    <a:lstStyle/>
                    <a:p>
                      <a:pPr algn="ctr"/>
                      <a:r>
                        <a:rPr lang="en-VN" dirty="0"/>
                        <a:t>20</a:t>
                      </a:r>
                    </a:p>
                  </a:txBody>
                  <a:tcPr anchor="ctr">
                    <a:solidFill>
                      <a:srgbClr val="0070C0"/>
                    </a:solidFill>
                  </a:tcPr>
                </a:tc>
                <a:tc>
                  <a:txBody>
                    <a:bodyPr/>
                    <a:lstStyle/>
                    <a:p>
                      <a:pPr algn="ctr"/>
                      <a:r>
                        <a:rPr lang="en-VN" dirty="0"/>
                        <a:t>30</a:t>
                      </a:r>
                    </a:p>
                  </a:txBody>
                  <a:tcPr anchor="ctr"/>
                </a:tc>
                <a:tc>
                  <a:txBody>
                    <a:bodyPr/>
                    <a:lstStyle/>
                    <a:p>
                      <a:pPr algn="ctr"/>
                      <a:r>
                        <a:rPr lang="en-VN" dirty="0"/>
                        <a:t>40</a:t>
                      </a:r>
                    </a:p>
                  </a:txBody>
                  <a:tcPr anchor="ctr"/>
                </a:tc>
                <a:tc>
                  <a:txBody>
                    <a:bodyPr/>
                    <a:lstStyle/>
                    <a:p>
                      <a:pPr algn="ctr"/>
                      <a:r>
                        <a:rPr lang="en-VN" dirty="0"/>
                        <a:t>50</a:t>
                      </a:r>
                    </a:p>
                  </a:txBody>
                  <a:tcPr anchor="ctr"/>
                </a:tc>
                <a:extLst>
                  <a:ext uri="{0D108BD9-81ED-4DB2-BD59-A6C34878D82A}">
                    <a16:rowId xmlns:a16="http://schemas.microsoft.com/office/drawing/2014/main" val="1085181677"/>
                  </a:ext>
                </a:extLst>
              </a:tr>
              <a:tr h="574040">
                <a:tc gridSpan="2">
                  <a:txBody>
                    <a:bodyPr/>
                    <a:lstStyle/>
                    <a:p>
                      <a:pPr algn="ctr"/>
                      <a:r>
                        <a:rPr lang="en-VN" dirty="0"/>
                        <a:t>50</a:t>
                      </a:r>
                    </a:p>
                  </a:txBody>
                  <a:tcPr anchor="ctr"/>
                </a:tc>
                <a:tc hMerge="1">
                  <a:txBody>
                    <a:bodyPr/>
                    <a:lstStyle/>
                    <a:p>
                      <a:pPr algn="ctr"/>
                      <a:r>
                        <a:rPr lang="en-VN" dirty="0"/>
                        <a:t>40</a:t>
                      </a:r>
                    </a:p>
                  </a:txBody>
                  <a:tcPr anchor="ctr"/>
                </a:tc>
                <a:tc>
                  <a:txBody>
                    <a:bodyPr/>
                    <a:lstStyle/>
                    <a:p>
                      <a:pPr algn="ctr"/>
                      <a:r>
                        <a:rPr lang="en-VN" dirty="0"/>
                        <a:t>20</a:t>
                      </a:r>
                    </a:p>
                  </a:txBody>
                  <a:tcPr anchor="ctr"/>
                </a:tc>
                <a:tc gridSpan="3">
                  <a:txBody>
                    <a:bodyPr/>
                    <a:lstStyle/>
                    <a:p>
                      <a:pPr algn="ctr"/>
                      <a:r>
                        <a:rPr lang="en-VN" dirty="0"/>
                        <a:t>120</a:t>
                      </a:r>
                    </a:p>
                  </a:txBody>
                  <a:tcPr anchor="ctr"/>
                </a:tc>
                <a:tc hMerge="1">
                  <a:txBody>
                    <a:bodyPr/>
                    <a:lstStyle/>
                    <a:p>
                      <a:pPr algn="ctr"/>
                      <a:endParaRPr lang="en-VN" dirty="0"/>
                    </a:p>
                  </a:txBody>
                  <a:tcPr anchor="ctr"/>
                </a:tc>
                <a:tc hMerge="1">
                  <a:txBody>
                    <a:bodyPr/>
                    <a:lstStyle/>
                    <a:p>
                      <a:pPr algn="ctr"/>
                      <a:endParaRPr lang="en-VN" dirty="0"/>
                    </a:p>
                  </a:txBody>
                  <a:tcPr anchor="ctr"/>
                </a:tc>
                <a:extLst>
                  <a:ext uri="{0D108BD9-81ED-4DB2-BD59-A6C34878D82A}">
                    <a16:rowId xmlns:a16="http://schemas.microsoft.com/office/drawing/2014/main" val="3522337357"/>
                  </a:ext>
                </a:extLst>
              </a:tr>
            </a:tbl>
          </a:graphicData>
        </a:graphic>
      </p:graphicFrame>
      <p:sp>
        <p:nvSpPr>
          <p:cNvPr id="13" name="Oval 12">
            <a:extLst>
              <a:ext uri="{FF2B5EF4-FFF2-40B4-BE49-F238E27FC236}">
                <a16:creationId xmlns:a16="http://schemas.microsoft.com/office/drawing/2014/main" id="{97651B19-DFF8-D847-9C79-45F0BE6186CA}"/>
              </a:ext>
            </a:extLst>
          </p:cNvPr>
          <p:cNvSpPr/>
          <p:nvPr/>
        </p:nvSpPr>
        <p:spPr>
          <a:xfrm>
            <a:off x="7680959" y="4635416"/>
            <a:ext cx="940526" cy="940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000" dirty="0"/>
              <a:t>120</a:t>
            </a:r>
          </a:p>
        </p:txBody>
      </p:sp>
      <p:graphicFrame>
        <p:nvGraphicFramePr>
          <p:cNvPr id="15" name="Table 6">
            <a:extLst>
              <a:ext uri="{FF2B5EF4-FFF2-40B4-BE49-F238E27FC236}">
                <a16:creationId xmlns:a16="http://schemas.microsoft.com/office/drawing/2014/main" id="{98799ED4-570F-8D41-BF70-FAD9B2C1260E}"/>
              </a:ext>
            </a:extLst>
          </p:cNvPr>
          <p:cNvGraphicFramePr>
            <a:graphicFrameLocks noGrp="1"/>
          </p:cNvGraphicFramePr>
          <p:nvPr>
            <p:extLst>
              <p:ext uri="{D42A27DB-BD31-4B8C-83A1-F6EECF244321}">
                <p14:modId xmlns:p14="http://schemas.microsoft.com/office/powerpoint/2010/main" val="2101734687"/>
              </p:ext>
            </p:extLst>
          </p:nvPr>
        </p:nvGraphicFramePr>
        <p:xfrm>
          <a:off x="1545303" y="3058160"/>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97394135"/>
                    </a:ext>
                  </a:extLst>
                </a:gridCol>
                <a:gridCol w="1354667">
                  <a:extLst>
                    <a:ext uri="{9D8B030D-6E8A-4147-A177-3AD203B41FA5}">
                      <a16:colId xmlns:a16="http://schemas.microsoft.com/office/drawing/2014/main" val="3973517268"/>
                    </a:ext>
                  </a:extLst>
                </a:gridCol>
                <a:gridCol w="1354667">
                  <a:extLst>
                    <a:ext uri="{9D8B030D-6E8A-4147-A177-3AD203B41FA5}">
                      <a16:colId xmlns:a16="http://schemas.microsoft.com/office/drawing/2014/main" val="44270046"/>
                    </a:ext>
                  </a:extLst>
                </a:gridCol>
                <a:gridCol w="1354667">
                  <a:extLst>
                    <a:ext uri="{9D8B030D-6E8A-4147-A177-3AD203B41FA5}">
                      <a16:colId xmlns:a16="http://schemas.microsoft.com/office/drawing/2014/main" val="3218767047"/>
                    </a:ext>
                  </a:extLst>
                </a:gridCol>
                <a:gridCol w="1354667">
                  <a:extLst>
                    <a:ext uri="{9D8B030D-6E8A-4147-A177-3AD203B41FA5}">
                      <a16:colId xmlns:a16="http://schemas.microsoft.com/office/drawing/2014/main" val="497917421"/>
                    </a:ext>
                  </a:extLst>
                </a:gridCol>
                <a:gridCol w="1354667">
                  <a:extLst>
                    <a:ext uri="{9D8B030D-6E8A-4147-A177-3AD203B41FA5}">
                      <a16:colId xmlns:a16="http://schemas.microsoft.com/office/drawing/2014/main" val="3175740224"/>
                    </a:ext>
                  </a:extLst>
                </a:gridCol>
              </a:tblGrid>
              <a:tr h="574040">
                <a:tc>
                  <a:txBody>
                    <a:bodyPr/>
                    <a:lstStyle/>
                    <a:p>
                      <a:pPr algn="ctr"/>
                      <a:r>
                        <a:rPr lang="en-VN" dirty="0"/>
                        <a:t>10</a:t>
                      </a:r>
                    </a:p>
                  </a:txBody>
                  <a:tcPr anchor="ctr">
                    <a:solidFill>
                      <a:srgbClr val="FF0000"/>
                    </a:solidFill>
                  </a:tcPr>
                </a:tc>
                <a:tc>
                  <a:txBody>
                    <a:bodyPr/>
                    <a:lstStyle/>
                    <a:p>
                      <a:pPr algn="ctr"/>
                      <a:r>
                        <a:rPr lang="en-VN" dirty="0"/>
                        <a:t>40</a:t>
                      </a:r>
                    </a:p>
                  </a:txBody>
                  <a:tcPr anchor="ctr">
                    <a:solidFill>
                      <a:srgbClr val="FF0000"/>
                    </a:solidFill>
                  </a:tcPr>
                </a:tc>
                <a:tc>
                  <a:txBody>
                    <a:bodyPr/>
                    <a:lstStyle/>
                    <a:p>
                      <a:pPr algn="ctr"/>
                      <a:r>
                        <a:rPr lang="en-VN" dirty="0"/>
                        <a:t>20</a:t>
                      </a:r>
                    </a:p>
                  </a:txBody>
                  <a:tcPr anchor="ctr">
                    <a:solidFill>
                      <a:srgbClr val="FF0000"/>
                    </a:solidFill>
                  </a:tcPr>
                </a:tc>
                <a:tc>
                  <a:txBody>
                    <a:bodyPr/>
                    <a:lstStyle/>
                    <a:p>
                      <a:pPr algn="ctr"/>
                      <a:r>
                        <a:rPr lang="en-VN" dirty="0"/>
                        <a:t>30</a:t>
                      </a:r>
                    </a:p>
                  </a:txBody>
                  <a:tcPr anchor="ctr">
                    <a:solidFill>
                      <a:srgbClr val="0070C0"/>
                    </a:solidFill>
                  </a:tcPr>
                </a:tc>
                <a:tc>
                  <a:txBody>
                    <a:bodyPr/>
                    <a:lstStyle/>
                    <a:p>
                      <a:pPr algn="ctr"/>
                      <a:r>
                        <a:rPr lang="en-VN" dirty="0"/>
                        <a:t>40</a:t>
                      </a:r>
                    </a:p>
                  </a:txBody>
                  <a:tcPr anchor="ctr"/>
                </a:tc>
                <a:tc>
                  <a:txBody>
                    <a:bodyPr/>
                    <a:lstStyle/>
                    <a:p>
                      <a:pPr algn="ctr"/>
                      <a:r>
                        <a:rPr lang="en-VN" dirty="0"/>
                        <a:t>50</a:t>
                      </a:r>
                    </a:p>
                  </a:txBody>
                  <a:tcPr anchor="ctr"/>
                </a:tc>
                <a:extLst>
                  <a:ext uri="{0D108BD9-81ED-4DB2-BD59-A6C34878D82A}">
                    <a16:rowId xmlns:a16="http://schemas.microsoft.com/office/drawing/2014/main" val="1085181677"/>
                  </a:ext>
                </a:extLst>
              </a:tr>
              <a:tr h="574040">
                <a:tc gridSpan="3">
                  <a:txBody>
                    <a:bodyPr/>
                    <a:lstStyle/>
                    <a:p>
                      <a:pPr algn="ctr"/>
                      <a:r>
                        <a:rPr lang="en-VN" dirty="0"/>
                        <a:t>70</a:t>
                      </a:r>
                    </a:p>
                  </a:txBody>
                  <a:tcPr anchor="ctr"/>
                </a:tc>
                <a:tc hMerge="1">
                  <a:txBody>
                    <a:bodyPr/>
                    <a:lstStyle/>
                    <a:p>
                      <a:pPr algn="ctr"/>
                      <a:r>
                        <a:rPr lang="en-VN" dirty="0"/>
                        <a:t>40</a:t>
                      </a:r>
                    </a:p>
                  </a:txBody>
                  <a:tcPr anchor="ctr"/>
                </a:tc>
                <a:tc hMerge="1">
                  <a:txBody>
                    <a:bodyPr/>
                    <a:lstStyle/>
                    <a:p>
                      <a:pPr algn="ctr"/>
                      <a:r>
                        <a:rPr lang="en-VN" dirty="0"/>
                        <a:t>20</a:t>
                      </a:r>
                    </a:p>
                  </a:txBody>
                  <a:tcPr anchor="ctr"/>
                </a:tc>
                <a:tc>
                  <a:txBody>
                    <a:bodyPr/>
                    <a:lstStyle/>
                    <a:p>
                      <a:pPr algn="ctr"/>
                      <a:r>
                        <a:rPr lang="en-VN" dirty="0"/>
                        <a:t>30</a:t>
                      </a:r>
                    </a:p>
                  </a:txBody>
                  <a:tcPr anchor="ctr"/>
                </a:tc>
                <a:tc gridSpan="2">
                  <a:txBody>
                    <a:bodyPr/>
                    <a:lstStyle/>
                    <a:p>
                      <a:pPr algn="ctr"/>
                      <a:r>
                        <a:rPr lang="en-VN" dirty="0"/>
                        <a:t>90</a:t>
                      </a:r>
                    </a:p>
                  </a:txBody>
                  <a:tcPr anchor="ctr"/>
                </a:tc>
                <a:tc hMerge="1">
                  <a:txBody>
                    <a:bodyPr/>
                    <a:lstStyle/>
                    <a:p>
                      <a:pPr algn="ctr"/>
                      <a:endParaRPr lang="en-VN" dirty="0"/>
                    </a:p>
                  </a:txBody>
                  <a:tcPr anchor="ctr"/>
                </a:tc>
                <a:extLst>
                  <a:ext uri="{0D108BD9-81ED-4DB2-BD59-A6C34878D82A}">
                    <a16:rowId xmlns:a16="http://schemas.microsoft.com/office/drawing/2014/main" val="3522337357"/>
                  </a:ext>
                </a:extLst>
              </a:tr>
            </a:tbl>
          </a:graphicData>
        </a:graphic>
      </p:graphicFrame>
      <p:sp>
        <p:nvSpPr>
          <p:cNvPr id="16" name="Oval 15">
            <a:extLst>
              <a:ext uri="{FF2B5EF4-FFF2-40B4-BE49-F238E27FC236}">
                <a16:creationId xmlns:a16="http://schemas.microsoft.com/office/drawing/2014/main" id="{C48A1EE6-1F9A-3840-8AAA-AC6CCE192B1A}"/>
              </a:ext>
            </a:extLst>
          </p:cNvPr>
          <p:cNvSpPr/>
          <p:nvPr/>
        </p:nvSpPr>
        <p:spPr>
          <a:xfrm>
            <a:off x="7680959" y="4696394"/>
            <a:ext cx="940526" cy="940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000" dirty="0"/>
              <a:t>90</a:t>
            </a:r>
          </a:p>
        </p:txBody>
      </p:sp>
      <p:graphicFrame>
        <p:nvGraphicFramePr>
          <p:cNvPr id="17" name="Table 6">
            <a:extLst>
              <a:ext uri="{FF2B5EF4-FFF2-40B4-BE49-F238E27FC236}">
                <a16:creationId xmlns:a16="http://schemas.microsoft.com/office/drawing/2014/main" id="{41D1A38F-B988-714E-9B4B-38DDCF686B1B}"/>
              </a:ext>
            </a:extLst>
          </p:cNvPr>
          <p:cNvGraphicFramePr>
            <a:graphicFrameLocks noGrp="1"/>
          </p:cNvGraphicFramePr>
          <p:nvPr>
            <p:extLst>
              <p:ext uri="{D42A27DB-BD31-4B8C-83A1-F6EECF244321}">
                <p14:modId xmlns:p14="http://schemas.microsoft.com/office/powerpoint/2010/main" val="1534230490"/>
              </p:ext>
            </p:extLst>
          </p:nvPr>
        </p:nvGraphicFramePr>
        <p:xfrm>
          <a:off x="1545303" y="3055722"/>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97394135"/>
                    </a:ext>
                  </a:extLst>
                </a:gridCol>
                <a:gridCol w="1354667">
                  <a:extLst>
                    <a:ext uri="{9D8B030D-6E8A-4147-A177-3AD203B41FA5}">
                      <a16:colId xmlns:a16="http://schemas.microsoft.com/office/drawing/2014/main" val="3973517268"/>
                    </a:ext>
                  </a:extLst>
                </a:gridCol>
                <a:gridCol w="1354667">
                  <a:extLst>
                    <a:ext uri="{9D8B030D-6E8A-4147-A177-3AD203B41FA5}">
                      <a16:colId xmlns:a16="http://schemas.microsoft.com/office/drawing/2014/main" val="44270046"/>
                    </a:ext>
                  </a:extLst>
                </a:gridCol>
                <a:gridCol w="1354667">
                  <a:extLst>
                    <a:ext uri="{9D8B030D-6E8A-4147-A177-3AD203B41FA5}">
                      <a16:colId xmlns:a16="http://schemas.microsoft.com/office/drawing/2014/main" val="3218767047"/>
                    </a:ext>
                  </a:extLst>
                </a:gridCol>
                <a:gridCol w="1354667">
                  <a:extLst>
                    <a:ext uri="{9D8B030D-6E8A-4147-A177-3AD203B41FA5}">
                      <a16:colId xmlns:a16="http://schemas.microsoft.com/office/drawing/2014/main" val="497917421"/>
                    </a:ext>
                  </a:extLst>
                </a:gridCol>
                <a:gridCol w="1354667">
                  <a:extLst>
                    <a:ext uri="{9D8B030D-6E8A-4147-A177-3AD203B41FA5}">
                      <a16:colId xmlns:a16="http://schemas.microsoft.com/office/drawing/2014/main" val="3175740224"/>
                    </a:ext>
                  </a:extLst>
                </a:gridCol>
              </a:tblGrid>
              <a:tr h="574040">
                <a:tc>
                  <a:txBody>
                    <a:bodyPr/>
                    <a:lstStyle/>
                    <a:p>
                      <a:pPr algn="ctr"/>
                      <a:r>
                        <a:rPr lang="en-VN" dirty="0"/>
                        <a:t>10</a:t>
                      </a:r>
                    </a:p>
                  </a:txBody>
                  <a:tcPr anchor="ctr">
                    <a:solidFill>
                      <a:srgbClr val="FF0000"/>
                    </a:solidFill>
                  </a:tcPr>
                </a:tc>
                <a:tc>
                  <a:txBody>
                    <a:bodyPr/>
                    <a:lstStyle/>
                    <a:p>
                      <a:pPr algn="ctr"/>
                      <a:r>
                        <a:rPr lang="en-VN" dirty="0"/>
                        <a:t>40</a:t>
                      </a:r>
                    </a:p>
                  </a:txBody>
                  <a:tcPr anchor="ctr">
                    <a:solidFill>
                      <a:srgbClr val="FF0000"/>
                    </a:solidFill>
                  </a:tcPr>
                </a:tc>
                <a:tc>
                  <a:txBody>
                    <a:bodyPr/>
                    <a:lstStyle/>
                    <a:p>
                      <a:pPr algn="ctr"/>
                      <a:r>
                        <a:rPr lang="en-VN" dirty="0"/>
                        <a:t>20</a:t>
                      </a:r>
                    </a:p>
                  </a:txBody>
                  <a:tcPr anchor="ctr">
                    <a:solidFill>
                      <a:srgbClr val="FF0000"/>
                    </a:solidFill>
                  </a:tcPr>
                </a:tc>
                <a:tc>
                  <a:txBody>
                    <a:bodyPr/>
                    <a:lstStyle/>
                    <a:p>
                      <a:pPr algn="ctr"/>
                      <a:r>
                        <a:rPr lang="en-VN" dirty="0"/>
                        <a:t>30</a:t>
                      </a:r>
                    </a:p>
                  </a:txBody>
                  <a:tcPr anchor="ctr">
                    <a:solidFill>
                      <a:srgbClr val="FF0000"/>
                    </a:solidFill>
                  </a:tcPr>
                </a:tc>
                <a:tc>
                  <a:txBody>
                    <a:bodyPr/>
                    <a:lstStyle/>
                    <a:p>
                      <a:pPr algn="ctr"/>
                      <a:r>
                        <a:rPr lang="en-VN" dirty="0"/>
                        <a:t>40</a:t>
                      </a:r>
                    </a:p>
                  </a:txBody>
                  <a:tcPr anchor="ctr">
                    <a:solidFill>
                      <a:srgbClr val="0070C0"/>
                    </a:solidFill>
                  </a:tcPr>
                </a:tc>
                <a:tc>
                  <a:txBody>
                    <a:bodyPr/>
                    <a:lstStyle/>
                    <a:p>
                      <a:pPr algn="ctr"/>
                      <a:r>
                        <a:rPr lang="en-VN" dirty="0"/>
                        <a:t>50</a:t>
                      </a:r>
                    </a:p>
                  </a:txBody>
                  <a:tcPr anchor="ctr"/>
                </a:tc>
                <a:extLst>
                  <a:ext uri="{0D108BD9-81ED-4DB2-BD59-A6C34878D82A}">
                    <a16:rowId xmlns:a16="http://schemas.microsoft.com/office/drawing/2014/main" val="1085181677"/>
                  </a:ext>
                </a:extLst>
              </a:tr>
              <a:tr h="574040">
                <a:tc gridSpan="4">
                  <a:txBody>
                    <a:bodyPr/>
                    <a:lstStyle/>
                    <a:p>
                      <a:pPr algn="ctr"/>
                      <a:r>
                        <a:rPr lang="en-VN" dirty="0"/>
                        <a:t>100</a:t>
                      </a:r>
                    </a:p>
                  </a:txBody>
                  <a:tcPr anchor="ctr"/>
                </a:tc>
                <a:tc hMerge="1">
                  <a:txBody>
                    <a:bodyPr/>
                    <a:lstStyle/>
                    <a:p>
                      <a:pPr algn="ctr"/>
                      <a:r>
                        <a:rPr lang="en-VN" dirty="0"/>
                        <a:t>40</a:t>
                      </a:r>
                    </a:p>
                  </a:txBody>
                  <a:tcPr anchor="ctr"/>
                </a:tc>
                <a:tc hMerge="1">
                  <a:txBody>
                    <a:bodyPr/>
                    <a:lstStyle/>
                    <a:p>
                      <a:pPr algn="ctr"/>
                      <a:r>
                        <a:rPr lang="en-VN" dirty="0"/>
                        <a:t>20</a:t>
                      </a:r>
                    </a:p>
                  </a:txBody>
                  <a:tcPr anchor="ctr"/>
                </a:tc>
                <a:tc hMerge="1">
                  <a:txBody>
                    <a:bodyPr/>
                    <a:lstStyle/>
                    <a:p>
                      <a:pPr algn="ctr"/>
                      <a:r>
                        <a:rPr lang="en-VN" dirty="0"/>
                        <a:t>30</a:t>
                      </a:r>
                    </a:p>
                  </a:txBody>
                  <a:tcPr anchor="ctr"/>
                </a:tc>
                <a:tc>
                  <a:txBody>
                    <a:bodyPr/>
                    <a:lstStyle/>
                    <a:p>
                      <a:pPr algn="ctr"/>
                      <a:r>
                        <a:rPr lang="en-VN" dirty="0"/>
                        <a:t>90</a:t>
                      </a:r>
                    </a:p>
                  </a:txBody>
                  <a:tcPr anchor="ctr"/>
                </a:tc>
                <a:tc>
                  <a:txBody>
                    <a:bodyPr/>
                    <a:lstStyle/>
                    <a:p>
                      <a:pPr algn="ctr"/>
                      <a:r>
                        <a:rPr lang="en-VN" dirty="0"/>
                        <a:t>50</a:t>
                      </a:r>
                    </a:p>
                  </a:txBody>
                  <a:tcPr anchor="ctr"/>
                </a:tc>
                <a:extLst>
                  <a:ext uri="{0D108BD9-81ED-4DB2-BD59-A6C34878D82A}">
                    <a16:rowId xmlns:a16="http://schemas.microsoft.com/office/drawing/2014/main" val="3522337357"/>
                  </a:ext>
                </a:extLst>
              </a:tr>
            </a:tbl>
          </a:graphicData>
        </a:graphic>
      </p:graphicFrame>
      <p:graphicFrame>
        <p:nvGraphicFramePr>
          <p:cNvPr id="3" name="Table 8">
            <a:extLst>
              <a:ext uri="{FF2B5EF4-FFF2-40B4-BE49-F238E27FC236}">
                <a16:creationId xmlns:a16="http://schemas.microsoft.com/office/drawing/2014/main" id="{F88B1650-E8AF-4E40-8078-FACAE58E00B4}"/>
              </a:ext>
            </a:extLst>
          </p:cNvPr>
          <p:cNvGraphicFramePr>
            <a:graphicFrameLocks noGrp="1"/>
          </p:cNvGraphicFramePr>
          <p:nvPr>
            <p:extLst>
              <p:ext uri="{D42A27DB-BD31-4B8C-83A1-F6EECF244321}">
                <p14:modId xmlns:p14="http://schemas.microsoft.com/office/powerpoint/2010/main" val="2931552573"/>
              </p:ext>
            </p:extLst>
          </p:nvPr>
        </p:nvGraphicFramePr>
        <p:xfrm>
          <a:off x="1545303" y="3053284"/>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53726585"/>
                    </a:ext>
                  </a:extLst>
                </a:gridCol>
                <a:gridCol w="1354667">
                  <a:extLst>
                    <a:ext uri="{9D8B030D-6E8A-4147-A177-3AD203B41FA5}">
                      <a16:colId xmlns:a16="http://schemas.microsoft.com/office/drawing/2014/main" val="2475959668"/>
                    </a:ext>
                  </a:extLst>
                </a:gridCol>
                <a:gridCol w="1354667">
                  <a:extLst>
                    <a:ext uri="{9D8B030D-6E8A-4147-A177-3AD203B41FA5}">
                      <a16:colId xmlns:a16="http://schemas.microsoft.com/office/drawing/2014/main" val="1326263782"/>
                    </a:ext>
                  </a:extLst>
                </a:gridCol>
                <a:gridCol w="1354667">
                  <a:extLst>
                    <a:ext uri="{9D8B030D-6E8A-4147-A177-3AD203B41FA5}">
                      <a16:colId xmlns:a16="http://schemas.microsoft.com/office/drawing/2014/main" val="1488361682"/>
                    </a:ext>
                  </a:extLst>
                </a:gridCol>
                <a:gridCol w="1354667">
                  <a:extLst>
                    <a:ext uri="{9D8B030D-6E8A-4147-A177-3AD203B41FA5}">
                      <a16:colId xmlns:a16="http://schemas.microsoft.com/office/drawing/2014/main" val="3970891874"/>
                    </a:ext>
                  </a:extLst>
                </a:gridCol>
                <a:gridCol w="1354667">
                  <a:extLst>
                    <a:ext uri="{9D8B030D-6E8A-4147-A177-3AD203B41FA5}">
                      <a16:colId xmlns:a16="http://schemas.microsoft.com/office/drawing/2014/main" val="3582442353"/>
                    </a:ext>
                  </a:extLst>
                </a:gridCol>
              </a:tblGrid>
              <a:tr h="574040">
                <a:tc>
                  <a:txBody>
                    <a:bodyPr/>
                    <a:lstStyle/>
                    <a:p>
                      <a:pPr algn="ctr"/>
                      <a:r>
                        <a:rPr lang="en-VN" sz="1800" dirty="0"/>
                        <a:t>10</a:t>
                      </a:r>
                    </a:p>
                  </a:txBody>
                  <a:tcPr anchor="ctr">
                    <a:solidFill>
                      <a:srgbClr val="FF0000"/>
                    </a:solidFill>
                  </a:tcPr>
                </a:tc>
                <a:tc>
                  <a:txBody>
                    <a:bodyPr/>
                    <a:lstStyle/>
                    <a:p>
                      <a:pPr algn="ctr"/>
                      <a:r>
                        <a:rPr lang="en-VN" sz="1800" dirty="0"/>
                        <a:t>40</a:t>
                      </a:r>
                    </a:p>
                  </a:txBody>
                  <a:tcPr anchor="ctr">
                    <a:solidFill>
                      <a:srgbClr val="0070C0"/>
                    </a:solidFill>
                  </a:tcPr>
                </a:tc>
                <a:tc>
                  <a:txBody>
                    <a:bodyPr/>
                    <a:lstStyle/>
                    <a:p>
                      <a:pPr algn="ctr"/>
                      <a:r>
                        <a:rPr lang="en-VN" sz="1800" dirty="0"/>
                        <a:t>20</a:t>
                      </a:r>
                    </a:p>
                  </a:txBody>
                  <a:tcPr anchor="ctr">
                    <a:solidFill>
                      <a:srgbClr val="0070C0"/>
                    </a:solidFill>
                  </a:tcPr>
                </a:tc>
                <a:tc>
                  <a:txBody>
                    <a:bodyPr/>
                    <a:lstStyle/>
                    <a:p>
                      <a:pPr algn="ctr"/>
                      <a:r>
                        <a:rPr lang="en-VN" sz="1800" dirty="0"/>
                        <a:t>30</a:t>
                      </a:r>
                    </a:p>
                  </a:txBody>
                  <a:tcPr anchor="ctr"/>
                </a:tc>
                <a:tc>
                  <a:txBody>
                    <a:bodyPr/>
                    <a:lstStyle/>
                    <a:p>
                      <a:pPr algn="ctr"/>
                      <a:r>
                        <a:rPr lang="en-VN" sz="1800" dirty="0"/>
                        <a:t>40</a:t>
                      </a:r>
                    </a:p>
                  </a:txBody>
                  <a:tcPr anchor="ctr"/>
                </a:tc>
                <a:tc>
                  <a:txBody>
                    <a:bodyPr/>
                    <a:lstStyle/>
                    <a:p>
                      <a:pPr algn="ctr"/>
                      <a:r>
                        <a:rPr lang="en-VN" sz="1800" dirty="0"/>
                        <a:t>50</a:t>
                      </a:r>
                    </a:p>
                  </a:txBody>
                  <a:tcPr anchor="ctr"/>
                </a:tc>
                <a:extLst>
                  <a:ext uri="{0D108BD9-81ED-4DB2-BD59-A6C34878D82A}">
                    <a16:rowId xmlns:a16="http://schemas.microsoft.com/office/drawing/2014/main" val="1321274100"/>
                  </a:ext>
                </a:extLst>
              </a:tr>
              <a:tr h="574040">
                <a:tc>
                  <a:txBody>
                    <a:bodyPr/>
                    <a:lstStyle/>
                    <a:p>
                      <a:pPr algn="ctr"/>
                      <a:r>
                        <a:rPr lang="en-VN" sz="1800" dirty="0"/>
                        <a:t>10</a:t>
                      </a:r>
                    </a:p>
                  </a:txBody>
                  <a:tcPr anchor="ctr"/>
                </a:tc>
                <a:tc gridSpan="2">
                  <a:txBody>
                    <a:bodyPr/>
                    <a:lstStyle/>
                    <a:p>
                      <a:pPr algn="ctr"/>
                      <a:r>
                        <a:rPr lang="en-VN" sz="1800" dirty="0"/>
                        <a:t>60</a:t>
                      </a:r>
                    </a:p>
                  </a:txBody>
                  <a:tcPr anchor="ctr"/>
                </a:tc>
                <a:tc hMerge="1">
                  <a:txBody>
                    <a:bodyPr/>
                    <a:lstStyle/>
                    <a:p>
                      <a:pPr algn="ctr"/>
                      <a:endParaRPr lang="en-VN" sz="1800" dirty="0"/>
                    </a:p>
                  </a:txBody>
                  <a:tcPr anchor="ctr"/>
                </a:tc>
                <a:tc gridSpan="3">
                  <a:txBody>
                    <a:bodyPr/>
                    <a:lstStyle/>
                    <a:p>
                      <a:pPr algn="ctr"/>
                      <a:r>
                        <a:rPr lang="en-VN" sz="1800" dirty="0"/>
                        <a:t>120</a:t>
                      </a:r>
                    </a:p>
                  </a:txBody>
                  <a:tcPr anchor="ctr"/>
                </a:tc>
                <a:tc hMerge="1">
                  <a:txBody>
                    <a:bodyPr/>
                    <a:lstStyle/>
                    <a:p>
                      <a:pPr algn="ctr"/>
                      <a:endParaRPr lang="en-VN" sz="1800" dirty="0"/>
                    </a:p>
                  </a:txBody>
                  <a:tcPr anchor="ctr"/>
                </a:tc>
                <a:tc hMerge="1">
                  <a:txBody>
                    <a:bodyPr/>
                    <a:lstStyle/>
                    <a:p>
                      <a:pPr algn="ctr"/>
                      <a:endParaRPr lang="en-VN" sz="1800" dirty="0"/>
                    </a:p>
                  </a:txBody>
                  <a:tcPr anchor="ctr"/>
                </a:tc>
                <a:extLst>
                  <a:ext uri="{0D108BD9-81ED-4DB2-BD59-A6C34878D82A}">
                    <a16:rowId xmlns:a16="http://schemas.microsoft.com/office/drawing/2014/main" val="3615406084"/>
                  </a:ext>
                </a:extLst>
              </a:tr>
            </a:tbl>
          </a:graphicData>
        </a:graphic>
      </p:graphicFrame>
      <p:graphicFrame>
        <p:nvGraphicFramePr>
          <p:cNvPr id="19" name="Table 8">
            <a:extLst>
              <a:ext uri="{FF2B5EF4-FFF2-40B4-BE49-F238E27FC236}">
                <a16:creationId xmlns:a16="http://schemas.microsoft.com/office/drawing/2014/main" id="{DD311BFD-5783-1040-98D9-C6F8E708B7C4}"/>
              </a:ext>
            </a:extLst>
          </p:cNvPr>
          <p:cNvGraphicFramePr>
            <a:graphicFrameLocks noGrp="1"/>
          </p:cNvGraphicFramePr>
          <p:nvPr>
            <p:extLst>
              <p:ext uri="{D42A27DB-BD31-4B8C-83A1-F6EECF244321}">
                <p14:modId xmlns:p14="http://schemas.microsoft.com/office/powerpoint/2010/main" val="1959467260"/>
              </p:ext>
            </p:extLst>
          </p:nvPr>
        </p:nvGraphicFramePr>
        <p:xfrm>
          <a:off x="1545303" y="3050846"/>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53726585"/>
                    </a:ext>
                  </a:extLst>
                </a:gridCol>
                <a:gridCol w="1354667">
                  <a:extLst>
                    <a:ext uri="{9D8B030D-6E8A-4147-A177-3AD203B41FA5}">
                      <a16:colId xmlns:a16="http://schemas.microsoft.com/office/drawing/2014/main" val="2475959668"/>
                    </a:ext>
                  </a:extLst>
                </a:gridCol>
                <a:gridCol w="1354667">
                  <a:extLst>
                    <a:ext uri="{9D8B030D-6E8A-4147-A177-3AD203B41FA5}">
                      <a16:colId xmlns:a16="http://schemas.microsoft.com/office/drawing/2014/main" val="1326263782"/>
                    </a:ext>
                  </a:extLst>
                </a:gridCol>
                <a:gridCol w="1354667">
                  <a:extLst>
                    <a:ext uri="{9D8B030D-6E8A-4147-A177-3AD203B41FA5}">
                      <a16:colId xmlns:a16="http://schemas.microsoft.com/office/drawing/2014/main" val="1488361682"/>
                    </a:ext>
                  </a:extLst>
                </a:gridCol>
                <a:gridCol w="1354667">
                  <a:extLst>
                    <a:ext uri="{9D8B030D-6E8A-4147-A177-3AD203B41FA5}">
                      <a16:colId xmlns:a16="http://schemas.microsoft.com/office/drawing/2014/main" val="3970891874"/>
                    </a:ext>
                  </a:extLst>
                </a:gridCol>
                <a:gridCol w="1354667">
                  <a:extLst>
                    <a:ext uri="{9D8B030D-6E8A-4147-A177-3AD203B41FA5}">
                      <a16:colId xmlns:a16="http://schemas.microsoft.com/office/drawing/2014/main" val="3582442353"/>
                    </a:ext>
                  </a:extLst>
                </a:gridCol>
              </a:tblGrid>
              <a:tr h="574040">
                <a:tc>
                  <a:txBody>
                    <a:bodyPr/>
                    <a:lstStyle/>
                    <a:p>
                      <a:pPr algn="ctr"/>
                      <a:r>
                        <a:rPr lang="en-VN" sz="1800" dirty="0"/>
                        <a:t>10</a:t>
                      </a:r>
                    </a:p>
                  </a:txBody>
                  <a:tcPr anchor="ctr">
                    <a:solidFill>
                      <a:srgbClr val="FF0000"/>
                    </a:solidFill>
                  </a:tcPr>
                </a:tc>
                <a:tc>
                  <a:txBody>
                    <a:bodyPr/>
                    <a:lstStyle/>
                    <a:p>
                      <a:pPr algn="ctr"/>
                      <a:r>
                        <a:rPr lang="en-VN" sz="1800" dirty="0"/>
                        <a:t>40</a:t>
                      </a:r>
                    </a:p>
                  </a:txBody>
                  <a:tcPr anchor="ctr">
                    <a:solidFill>
                      <a:srgbClr val="FF0000"/>
                    </a:solidFill>
                  </a:tcPr>
                </a:tc>
                <a:tc>
                  <a:txBody>
                    <a:bodyPr/>
                    <a:lstStyle/>
                    <a:p>
                      <a:pPr algn="ctr"/>
                      <a:r>
                        <a:rPr lang="en-VN" sz="1800" dirty="0"/>
                        <a:t>20</a:t>
                      </a:r>
                    </a:p>
                  </a:txBody>
                  <a:tcPr anchor="ctr">
                    <a:solidFill>
                      <a:srgbClr val="0070C0"/>
                    </a:solidFill>
                  </a:tcPr>
                </a:tc>
                <a:tc>
                  <a:txBody>
                    <a:bodyPr/>
                    <a:lstStyle/>
                    <a:p>
                      <a:pPr algn="ctr"/>
                      <a:r>
                        <a:rPr lang="en-VN" sz="1800" dirty="0"/>
                        <a:t>30</a:t>
                      </a:r>
                    </a:p>
                  </a:txBody>
                  <a:tcPr anchor="ctr">
                    <a:solidFill>
                      <a:srgbClr val="0070C0"/>
                    </a:solidFill>
                  </a:tcPr>
                </a:tc>
                <a:tc>
                  <a:txBody>
                    <a:bodyPr/>
                    <a:lstStyle/>
                    <a:p>
                      <a:pPr algn="ctr"/>
                      <a:r>
                        <a:rPr lang="en-VN" sz="1800" dirty="0"/>
                        <a:t>40</a:t>
                      </a:r>
                    </a:p>
                  </a:txBody>
                  <a:tcPr anchor="ctr"/>
                </a:tc>
                <a:tc>
                  <a:txBody>
                    <a:bodyPr/>
                    <a:lstStyle/>
                    <a:p>
                      <a:pPr algn="ctr"/>
                      <a:r>
                        <a:rPr lang="en-VN" sz="1800" dirty="0"/>
                        <a:t>50</a:t>
                      </a:r>
                    </a:p>
                  </a:txBody>
                  <a:tcPr anchor="ctr"/>
                </a:tc>
                <a:extLst>
                  <a:ext uri="{0D108BD9-81ED-4DB2-BD59-A6C34878D82A}">
                    <a16:rowId xmlns:a16="http://schemas.microsoft.com/office/drawing/2014/main" val="1321274100"/>
                  </a:ext>
                </a:extLst>
              </a:tr>
              <a:tr h="574040">
                <a:tc gridSpan="2">
                  <a:txBody>
                    <a:bodyPr/>
                    <a:lstStyle/>
                    <a:p>
                      <a:pPr algn="ctr"/>
                      <a:r>
                        <a:rPr lang="en-VN" sz="1800" dirty="0"/>
                        <a:t>50</a:t>
                      </a:r>
                    </a:p>
                  </a:txBody>
                  <a:tcPr anchor="ctr"/>
                </a:tc>
                <a:tc hMerge="1">
                  <a:txBody>
                    <a:bodyPr/>
                    <a:lstStyle/>
                    <a:p>
                      <a:pPr algn="ctr"/>
                      <a:r>
                        <a:rPr lang="en-VN" sz="1800" dirty="0"/>
                        <a:t>60</a:t>
                      </a:r>
                    </a:p>
                  </a:txBody>
                  <a:tcPr anchor="ctr"/>
                </a:tc>
                <a:tc gridSpan="2">
                  <a:txBody>
                    <a:bodyPr/>
                    <a:lstStyle/>
                    <a:p>
                      <a:pPr algn="ctr"/>
                      <a:r>
                        <a:rPr lang="en-VN" sz="1800" dirty="0"/>
                        <a:t>50</a:t>
                      </a:r>
                    </a:p>
                  </a:txBody>
                  <a:tcPr anchor="ctr"/>
                </a:tc>
                <a:tc hMerge="1">
                  <a:txBody>
                    <a:bodyPr/>
                    <a:lstStyle/>
                    <a:p>
                      <a:pPr algn="ctr"/>
                      <a:r>
                        <a:rPr lang="en-VN" sz="1800" dirty="0"/>
                        <a:t>120</a:t>
                      </a:r>
                    </a:p>
                  </a:txBody>
                  <a:tcPr anchor="ctr"/>
                </a:tc>
                <a:tc gridSpan="2">
                  <a:txBody>
                    <a:bodyPr/>
                    <a:lstStyle/>
                    <a:p>
                      <a:pPr algn="ctr"/>
                      <a:r>
                        <a:rPr lang="en-VN" sz="1800" dirty="0"/>
                        <a:t>90</a:t>
                      </a:r>
                    </a:p>
                  </a:txBody>
                  <a:tcPr anchor="ctr"/>
                </a:tc>
                <a:tc hMerge="1">
                  <a:txBody>
                    <a:bodyPr/>
                    <a:lstStyle/>
                    <a:p>
                      <a:pPr algn="ctr"/>
                      <a:endParaRPr lang="en-VN" sz="1800" dirty="0"/>
                    </a:p>
                  </a:txBody>
                  <a:tcPr anchor="ctr"/>
                </a:tc>
                <a:extLst>
                  <a:ext uri="{0D108BD9-81ED-4DB2-BD59-A6C34878D82A}">
                    <a16:rowId xmlns:a16="http://schemas.microsoft.com/office/drawing/2014/main" val="3615406084"/>
                  </a:ext>
                </a:extLst>
              </a:tr>
            </a:tbl>
          </a:graphicData>
        </a:graphic>
      </p:graphicFrame>
    </p:spTree>
    <p:extLst>
      <p:ext uri="{BB962C8B-B14F-4D97-AF65-F5344CB8AC3E}">
        <p14:creationId xmlns:p14="http://schemas.microsoft.com/office/powerpoint/2010/main" val="277134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25">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54CD73-5E22-644B-88E5-F7CA977BF6F5}"/>
              </a:ext>
            </a:extLst>
          </p:cNvPr>
          <p:cNvSpPr>
            <a:spLocks noGrp="1"/>
          </p:cNvSpPr>
          <p:nvPr>
            <p:ph type="title"/>
          </p:nvPr>
        </p:nvSpPr>
        <p:spPr>
          <a:xfrm>
            <a:off x="914400" y="1122362"/>
            <a:ext cx="3814549" cy="3354104"/>
          </a:xfrm>
        </p:spPr>
        <p:txBody>
          <a:bodyPr vert="horz" lIns="91440" tIns="45720" rIns="91440" bIns="45720" rtlCol="0" anchor="b">
            <a:normAutofit/>
          </a:bodyPr>
          <a:lstStyle/>
          <a:p>
            <a:r>
              <a:rPr lang="en-US" sz="4400" dirty="0">
                <a:solidFill>
                  <a:srgbClr val="FFFFFF"/>
                </a:solidFill>
              </a:rPr>
              <a:t>Code Python</a:t>
            </a:r>
            <a:br>
              <a:rPr lang="en-US" sz="4400" dirty="0">
                <a:solidFill>
                  <a:srgbClr val="FFFFFF"/>
                </a:solidFill>
              </a:rPr>
            </a:br>
            <a:br>
              <a:rPr lang="en-US" sz="4400" dirty="0">
                <a:solidFill>
                  <a:srgbClr val="FFFFFF"/>
                </a:solidFill>
              </a:rPr>
            </a:br>
            <a:r>
              <a:rPr lang="en-US" sz="3200" dirty="0">
                <a:solidFill>
                  <a:schemeClr val="bg1"/>
                </a:solidFill>
              </a:rPr>
              <a:t>Time complexity: O(</a:t>
            </a:r>
            <a:r>
              <a:rPr lang="en-US" sz="3200" dirty="0" err="1">
                <a:solidFill>
                  <a:schemeClr val="bg1"/>
                </a:solidFill>
              </a:rPr>
              <a:t>N</a:t>
            </a:r>
            <a:r>
              <a:rPr lang="en-US" sz="3200" baseline="30000" dirty="0" err="1">
                <a:solidFill>
                  <a:schemeClr val="bg1"/>
                </a:solidFill>
              </a:rPr>
              <a:t>k</a:t>
            </a:r>
            <a:r>
              <a:rPr lang="en-US" sz="3200" dirty="0">
                <a:solidFill>
                  <a:schemeClr val="bg1"/>
                </a:solidFill>
              </a:rPr>
              <a:t>)</a:t>
            </a:r>
          </a:p>
        </p:txBody>
      </p:sp>
      <p:pic>
        <p:nvPicPr>
          <p:cNvPr id="11" name="Picture 10" descr="Text&#10;&#10;Description automatically generated">
            <a:extLst>
              <a:ext uri="{FF2B5EF4-FFF2-40B4-BE49-F238E27FC236}">
                <a16:creationId xmlns:a16="http://schemas.microsoft.com/office/drawing/2014/main" id="{62E71451-6414-7142-B3A6-66C1881912D5}"/>
              </a:ext>
            </a:extLst>
          </p:cNvPr>
          <p:cNvPicPr>
            <a:picLocks noChangeAspect="1"/>
          </p:cNvPicPr>
          <p:nvPr/>
        </p:nvPicPr>
        <p:blipFill>
          <a:blip r:embed="rId2"/>
          <a:stretch>
            <a:fillRect/>
          </a:stretch>
        </p:blipFill>
        <p:spPr>
          <a:xfrm>
            <a:off x="5200085" y="-37889"/>
            <a:ext cx="6978504" cy="6838933"/>
          </a:xfrm>
          <a:prstGeom prst="rect">
            <a:avLst/>
          </a:prstGeom>
        </p:spPr>
      </p:pic>
      <p:sp>
        <p:nvSpPr>
          <p:cNvPr id="4" name="Slide Number Placeholder 3">
            <a:extLst>
              <a:ext uri="{FF2B5EF4-FFF2-40B4-BE49-F238E27FC236}">
                <a16:creationId xmlns:a16="http://schemas.microsoft.com/office/drawing/2014/main" id="{DAD5155B-7672-E241-B19B-30B4059E1358}"/>
              </a:ext>
            </a:extLst>
          </p:cNvPr>
          <p:cNvSpPr>
            <a:spLocks noGrp="1"/>
          </p:cNvSpPr>
          <p:nvPr>
            <p:ph type="sldNum" sz="quarter" idx="12"/>
          </p:nvPr>
        </p:nvSpPr>
        <p:spPr>
          <a:xfrm>
            <a:off x="11391152" y="6433203"/>
            <a:ext cx="702781" cy="367842"/>
          </a:xfrm>
        </p:spPr>
        <p:txBody>
          <a:bodyPr vert="horz" lIns="91440" tIns="45720" rIns="91440" bIns="45720" rtlCol="0" anchor="ctr">
            <a:normAutofit/>
          </a:bodyPr>
          <a:lstStyle/>
          <a:p>
            <a:pPr>
              <a:lnSpc>
                <a:spcPct val="90000"/>
              </a:lnSpc>
              <a:spcAft>
                <a:spcPts val="600"/>
              </a:spcAft>
            </a:pPr>
            <a:fld id="{08AB70BE-1769-45B8-85A6-0C837432C7E6}" type="slidenum">
              <a:rPr lang="en-US" sz="1900" smtClean="0">
                <a:solidFill>
                  <a:schemeClr val="accent2"/>
                </a:solidFill>
              </a:rPr>
              <a:pPr>
                <a:lnSpc>
                  <a:spcPct val="90000"/>
                </a:lnSpc>
                <a:spcAft>
                  <a:spcPts val="600"/>
                </a:spcAft>
              </a:pPr>
              <a:t>11</a:t>
            </a:fld>
            <a:endParaRPr lang="en-US" sz="1900">
              <a:solidFill>
                <a:schemeClr val="accent2"/>
              </a:solidFill>
            </a:endParaRPr>
          </a:p>
        </p:txBody>
      </p:sp>
    </p:spTree>
    <p:extLst>
      <p:ext uri="{BB962C8B-B14F-4D97-AF65-F5344CB8AC3E}">
        <p14:creationId xmlns:p14="http://schemas.microsoft.com/office/powerpoint/2010/main" val="214789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4CB081-51BC-D640-BEF3-472652AFA4E4}"/>
              </a:ext>
            </a:extLst>
          </p:cNvPr>
          <p:cNvSpPr>
            <a:spLocks noGrp="1"/>
          </p:cNvSpPr>
          <p:nvPr>
            <p:ph type="title"/>
          </p:nvPr>
        </p:nvSpPr>
        <p:spPr>
          <a:xfrm>
            <a:off x="914400" y="510988"/>
            <a:ext cx="9344578" cy="1156448"/>
          </a:xfrm>
        </p:spPr>
        <p:txBody>
          <a:bodyPr>
            <a:normAutofit/>
          </a:bodyPr>
          <a:lstStyle/>
          <a:p>
            <a:pPr>
              <a:lnSpc>
                <a:spcPct val="90000"/>
              </a:lnSpc>
            </a:pPr>
            <a:r>
              <a:rPr lang="en-VN" sz="3700">
                <a:solidFill>
                  <a:srgbClr val="FFFFFF"/>
                </a:solidFill>
              </a:rPr>
              <a:t>1. </a:t>
            </a:r>
            <a:r>
              <a:rPr lang="vi-VN" sz="3700">
                <a:solidFill>
                  <a:srgbClr val="FFFFFF"/>
                </a:solidFill>
              </a:rPr>
              <a:t>Cấu trúc con tối ưu (Optimal Substructure)</a:t>
            </a:r>
            <a:endParaRPr lang="en-VN" sz="3700">
              <a:solidFill>
                <a:srgbClr val="FFFFFF"/>
              </a:solidFill>
            </a:endParaRPr>
          </a:p>
        </p:txBody>
      </p:sp>
      <p:pic>
        <p:nvPicPr>
          <p:cNvPr id="2050" name="Picture 2">
            <a:extLst>
              <a:ext uri="{FF2B5EF4-FFF2-40B4-BE49-F238E27FC236}">
                <a16:creationId xmlns:a16="http://schemas.microsoft.com/office/drawing/2014/main" id="{147F665D-BD6C-8C4B-90F5-BC8C87243D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02857" y="2431958"/>
            <a:ext cx="6018895" cy="400256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1C06F4-35EE-4147-BAD1-C9590F81786F}"/>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12</a:t>
            </a:fld>
            <a:endParaRPr lang="en-US" sz="1900">
              <a:solidFill>
                <a:schemeClr val="accent2"/>
              </a:solidFill>
            </a:endParaRPr>
          </a:p>
        </p:txBody>
      </p:sp>
    </p:spTree>
    <p:extLst>
      <p:ext uri="{BB962C8B-B14F-4D97-AF65-F5344CB8AC3E}">
        <p14:creationId xmlns:p14="http://schemas.microsoft.com/office/powerpoint/2010/main" val="411879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FB39A5-85B5-7A42-BCAC-223D2AC73DDE}"/>
              </a:ext>
            </a:extLst>
          </p:cNvPr>
          <p:cNvSpPr>
            <a:spLocks noGrp="1"/>
          </p:cNvSpPr>
          <p:nvPr>
            <p:ph type="title"/>
          </p:nvPr>
        </p:nvSpPr>
        <p:spPr>
          <a:xfrm>
            <a:off x="914401" y="430307"/>
            <a:ext cx="9914859" cy="1371600"/>
          </a:xfrm>
        </p:spPr>
        <p:txBody>
          <a:bodyPr>
            <a:normAutofit/>
          </a:bodyPr>
          <a:lstStyle/>
          <a:p>
            <a:r>
              <a:rPr lang="en-US" dirty="0">
                <a:solidFill>
                  <a:srgbClr val="FFFFFF"/>
                </a:solidFill>
              </a:rPr>
              <a:t>2. </a:t>
            </a:r>
            <a:r>
              <a:rPr lang="en-US" dirty="0" err="1">
                <a:solidFill>
                  <a:srgbClr val="FFFFFF"/>
                </a:solidFill>
              </a:rPr>
              <a:t>Bài</a:t>
            </a:r>
            <a:r>
              <a:rPr lang="en-US" dirty="0">
                <a:solidFill>
                  <a:srgbClr val="FFFFFF"/>
                </a:solidFill>
              </a:rPr>
              <a:t> </a:t>
            </a:r>
            <a:r>
              <a:rPr lang="en-US" dirty="0" err="1">
                <a:solidFill>
                  <a:srgbClr val="FFFFFF"/>
                </a:solidFill>
              </a:rPr>
              <a:t>toán</a:t>
            </a:r>
            <a:r>
              <a:rPr lang="en-US" dirty="0">
                <a:solidFill>
                  <a:srgbClr val="FFFFFF"/>
                </a:solidFill>
              </a:rPr>
              <a:t> con </a:t>
            </a:r>
            <a:r>
              <a:rPr lang="en-US" dirty="0" err="1">
                <a:solidFill>
                  <a:srgbClr val="FFFFFF"/>
                </a:solidFill>
              </a:rPr>
              <a:t>gối</a:t>
            </a:r>
            <a:r>
              <a:rPr lang="en-US" dirty="0">
                <a:solidFill>
                  <a:srgbClr val="FFFFFF"/>
                </a:solidFill>
              </a:rPr>
              <a:t> </a:t>
            </a:r>
            <a:r>
              <a:rPr lang="en-US" dirty="0" err="1">
                <a:solidFill>
                  <a:srgbClr val="FFFFFF"/>
                </a:solidFill>
              </a:rPr>
              <a:t>nhau</a:t>
            </a:r>
            <a:r>
              <a:rPr lang="en-US" dirty="0">
                <a:solidFill>
                  <a:srgbClr val="FFFFFF"/>
                </a:solidFill>
              </a:rPr>
              <a:t> (Overlapping subproblems)</a:t>
            </a:r>
            <a:endParaRPr lang="en-VN" dirty="0">
              <a:solidFill>
                <a:srgbClr val="FFFFFF"/>
              </a:solidFill>
            </a:endParaRPr>
          </a:p>
        </p:txBody>
      </p:sp>
      <p:sp>
        <p:nvSpPr>
          <p:cNvPr id="3" name="Content Placeholder 2">
            <a:extLst>
              <a:ext uri="{FF2B5EF4-FFF2-40B4-BE49-F238E27FC236}">
                <a16:creationId xmlns:a16="http://schemas.microsoft.com/office/drawing/2014/main" id="{D51BE2D2-BF62-4241-B9E5-6A4E6E6EA126}"/>
              </a:ext>
            </a:extLst>
          </p:cNvPr>
          <p:cNvSpPr>
            <a:spLocks noGrp="1"/>
          </p:cNvSpPr>
          <p:nvPr>
            <p:ph idx="1"/>
          </p:nvPr>
        </p:nvSpPr>
        <p:spPr>
          <a:xfrm>
            <a:off x="1799303" y="2232214"/>
            <a:ext cx="8583562" cy="4330817"/>
          </a:xfrm>
        </p:spPr>
        <p:txBody>
          <a:bodyPr>
            <a:normAutofit fontScale="92500" lnSpcReduction="10000"/>
          </a:bodyPr>
          <a:lstStyle/>
          <a:p>
            <a:pPr marL="0" indent="0">
              <a:buNone/>
            </a:pPr>
            <a:r>
              <a:rPr lang="vi-VN" dirty="0"/>
              <a:t>Sau đây là cây đệ quy từng phần cho T (4, 3) trong phương trình trên.</a:t>
            </a:r>
          </a:p>
          <a:p>
            <a:pPr marL="0" indent="0">
              <a:buNone/>
            </a:pPr>
            <a:endParaRPr lang="en-US" sz="2400" dirty="0"/>
          </a:p>
          <a:p>
            <a:pPr marL="0" indent="0">
              <a:buNone/>
            </a:pPr>
            <a:r>
              <a:rPr lang="en-US" sz="2400" dirty="0"/>
              <a:t>                T(4,  3)</a:t>
            </a:r>
          </a:p>
          <a:p>
            <a:pPr marL="0" indent="0">
              <a:buNone/>
            </a:pPr>
            <a:r>
              <a:rPr lang="en-US" sz="2400" dirty="0"/>
              <a:t>              /        /           \ …</a:t>
            </a:r>
          </a:p>
          <a:p>
            <a:pPr marL="0" indent="0">
              <a:buNone/>
            </a:pPr>
            <a:r>
              <a:rPr lang="en-US" sz="2400" dirty="0"/>
              <a:t>    T(1, 2)       T(2, 2)       T(3, 2)</a:t>
            </a:r>
          </a:p>
          <a:p>
            <a:pPr marL="0" indent="0">
              <a:buNone/>
            </a:pPr>
            <a:r>
              <a:rPr lang="en-US" sz="2400" dirty="0"/>
              <a:t>                       /…               /…</a:t>
            </a:r>
          </a:p>
          <a:p>
            <a:pPr marL="0" indent="0">
              <a:buNone/>
            </a:pPr>
            <a:r>
              <a:rPr lang="en-US" sz="2400" dirty="0"/>
              <a:t>                 T(1, 1).        T(1, 1)</a:t>
            </a:r>
          </a:p>
          <a:p>
            <a:pPr marL="0" indent="0">
              <a:buNone/>
            </a:pPr>
            <a:endParaRPr lang="en-US" sz="2400" dirty="0"/>
          </a:p>
          <a:p>
            <a:pPr marL="0" indent="0">
              <a:buNone/>
            </a:pPr>
            <a:r>
              <a:rPr lang="vi-VN" dirty="0"/>
              <a:t>Việc tính toán T(1,1) được lặp đi nhiều lần.</a:t>
            </a:r>
            <a:endParaRPr lang="en-VN" sz="2400" dirty="0"/>
          </a:p>
        </p:txBody>
      </p:sp>
      <p:sp>
        <p:nvSpPr>
          <p:cNvPr id="4" name="Slide Number Placeholder 3">
            <a:extLst>
              <a:ext uri="{FF2B5EF4-FFF2-40B4-BE49-F238E27FC236}">
                <a16:creationId xmlns:a16="http://schemas.microsoft.com/office/drawing/2014/main" id="{B22093C4-6077-6F42-B9B7-A96C78FBD666}"/>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13</a:t>
            </a:fld>
            <a:endParaRPr lang="en-US" sz="1900">
              <a:solidFill>
                <a:schemeClr val="accent2"/>
              </a:solidFill>
            </a:endParaRPr>
          </a:p>
        </p:txBody>
      </p:sp>
    </p:spTree>
    <p:extLst>
      <p:ext uri="{BB962C8B-B14F-4D97-AF65-F5344CB8AC3E}">
        <p14:creationId xmlns:p14="http://schemas.microsoft.com/office/powerpoint/2010/main" val="399257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1FE4-5FB9-5E40-8DA4-66BCF26600A0}"/>
              </a:ext>
            </a:extLst>
          </p:cNvPr>
          <p:cNvSpPr>
            <a:spLocks noGrp="1"/>
          </p:cNvSpPr>
          <p:nvPr>
            <p:ph type="title"/>
          </p:nvPr>
        </p:nvSpPr>
        <p:spPr>
          <a:xfrm>
            <a:off x="3347884" y="2764498"/>
            <a:ext cx="9914859" cy="1329004"/>
          </a:xfrm>
        </p:spPr>
        <p:txBody>
          <a:bodyPr/>
          <a:lstStyle/>
          <a:p>
            <a:r>
              <a:rPr lang="en-VN" b="1" dirty="0">
                <a:sym typeface="Wingdings" pitchFamily="2" charset="2"/>
              </a:rPr>
              <a:t>Dynamic </a:t>
            </a:r>
            <a:r>
              <a:rPr lang="en-US" b="1" dirty="0"/>
              <a:t>programming</a:t>
            </a:r>
            <a:endParaRPr lang="en-VN" b="1" dirty="0"/>
          </a:p>
        </p:txBody>
      </p:sp>
      <p:sp>
        <p:nvSpPr>
          <p:cNvPr id="5" name="Right Arrow 4">
            <a:extLst>
              <a:ext uri="{FF2B5EF4-FFF2-40B4-BE49-F238E27FC236}">
                <a16:creationId xmlns:a16="http://schemas.microsoft.com/office/drawing/2014/main" id="{5EDD9463-3751-7D41-8F75-DD2D8C8E94B6}"/>
              </a:ext>
            </a:extLst>
          </p:cNvPr>
          <p:cNvSpPr/>
          <p:nvPr/>
        </p:nvSpPr>
        <p:spPr>
          <a:xfrm>
            <a:off x="825909" y="2934929"/>
            <a:ext cx="2256504" cy="988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aphicFrame>
        <p:nvGraphicFramePr>
          <p:cNvPr id="3" name="Table 5">
            <a:extLst>
              <a:ext uri="{FF2B5EF4-FFF2-40B4-BE49-F238E27FC236}">
                <a16:creationId xmlns:a16="http://schemas.microsoft.com/office/drawing/2014/main" id="{517D64ED-8FE7-5A4E-97B0-6B0AA696E509}"/>
              </a:ext>
            </a:extLst>
          </p:cNvPr>
          <p:cNvGraphicFramePr>
            <a:graphicFrameLocks noGrp="1"/>
          </p:cNvGraphicFramePr>
          <p:nvPr>
            <p:extLst>
              <p:ext uri="{D42A27DB-BD31-4B8C-83A1-F6EECF244321}">
                <p14:modId xmlns:p14="http://schemas.microsoft.com/office/powerpoint/2010/main" val="3460034282"/>
              </p:ext>
            </p:extLst>
          </p:nvPr>
        </p:nvGraphicFramePr>
        <p:xfrm>
          <a:off x="1181931"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6" name="Table 5">
            <a:extLst>
              <a:ext uri="{FF2B5EF4-FFF2-40B4-BE49-F238E27FC236}">
                <a16:creationId xmlns:a16="http://schemas.microsoft.com/office/drawing/2014/main" id="{E4EF20D6-01EA-0448-9517-0CFF20E127EF}"/>
              </a:ext>
            </a:extLst>
          </p:cNvPr>
          <p:cNvGraphicFramePr>
            <a:graphicFrameLocks noGrp="1"/>
          </p:cNvGraphicFramePr>
          <p:nvPr>
            <p:extLst>
              <p:ext uri="{D42A27DB-BD31-4B8C-83A1-F6EECF244321}">
                <p14:modId xmlns:p14="http://schemas.microsoft.com/office/powerpoint/2010/main" val="3788625566"/>
              </p:ext>
            </p:extLst>
          </p:nvPr>
        </p:nvGraphicFramePr>
        <p:xfrm>
          <a:off x="1181929"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pic>
        <p:nvPicPr>
          <p:cNvPr id="9" name="Picture 8" descr="A picture containing text&#10;&#10;Description automatically generated">
            <a:extLst>
              <a:ext uri="{FF2B5EF4-FFF2-40B4-BE49-F238E27FC236}">
                <a16:creationId xmlns:a16="http://schemas.microsoft.com/office/drawing/2014/main" id="{06CB7E78-B5CE-BA46-B3DA-A3EB9A97F424}"/>
              </a:ext>
            </a:extLst>
          </p:cNvPr>
          <p:cNvPicPr>
            <a:picLocks noChangeAspect="1"/>
          </p:cNvPicPr>
          <p:nvPr/>
        </p:nvPicPr>
        <p:blipFill>
          <a:blip r:embed="rId2"/>
          <a:stretch>
            <a:fillRect/>
          </a:stretch>
        </p:blipFill>
        <p:spPr>
          <a:xfrm>
            <a:off x="8793995" y="1746282"/>
            <a:ext cx="3398005" cy="1682718"/>
          </a:xfrm>
          <a:prstGeom prst="rect">
            <a:avLst/>
          </a:prstGeom>
        </p:spPr>
      </p:pic>
      <p:graphicFrame>
        <p:nvGraphicFramePr>
          <p:cNvPr id="10" name="Table 10">
            <a:extLst>
              <a:ext uri="{FF2B5EF4-FFF2-40B4-BE49-F238E27FC236}">
                <a16:creationId xmlns:a16="http://schemas.microsoft.com/office/drawing/2014/main" id="{C536ADAD-5218-544E-AF4A-596DF3900D5C}"/>
              </a:ext>
            </a:extLst>
          </p:cNvPr>
          <p:cNvGraphicFramePr>
            <a:graphicFrameLocks noGrp="1"/>
          </p:cNvGraphicFramePr>
          <p:nvPr>
            <p:extLst>
              <p:ext uri="{D42A27DB-BD31-4B8C-83A1-F6EECF244321}">
                <p14:modId xmlns:p14="http://schemas.microsoft.com/office/powerpoint/2010/main" val="509591816"/>
              </p:ext>
            </p:extLst>
          </p:nvPr>
        </p:nvGraphicFramePr>
        <p:xfrm>
          <a:off x="3082413" y="1392543"/>
          <a:ext cx="5711580" cy="524520"/>
        </p:xfrm>
        <a:graphic>
          <a:graphicData uri="http://schemas.openxmlformats.org/drawingml/2006/table">
            <a:tbl>
              <a:tblPr firstRow="1" bandRow="1">
                <a:tableStyleId>{5C22544A-7EE6-4342-B048-85BDC9FD1C3A}</a:tableStyleId>
              </a:tblPr>
              <a:tblGrid>
                <a:gridCol w="951930">
                  <a:extLst>
                    <a:ext uri="{9D8B030D-6E8A-4147-A177-3AD203B41FA5}">
                      <a16:colId xmlns:a16="http://schemas.microsoft.com/office/drawing/2014/main" val="2407560557"/>
                    </a:ext>
                  </a:extLst>
                </a:gridCol>
                <a:gridCol w="951930">
                  <a:extLst>
                    <a:ext uri="{9D8B030D-6E8A-4147-A177-3AD203B41FA5}">
                      <a16:colId xmlns:a16="http://schemas.microsoft.com/office/drawing/2014/main" val="1751553588"/>
                    </a:ext>
                  </a:extLst>
                </a:gridCol>
                <a:gridCol w="951930">
                  <a:extLst>
                    <a:ext uri="{9D8B030D-6E8A-4147-A177-3AD203B41FA5}">
                      <a16:colId xmlns:a16="http://schemas.microsoft.com/office/drawing/2014/main" val="4020771597"/>
                    </a:ext>
                  </a:extLst>
                </a:gridCol>
                <a:gridCol w="951930">
                  <a:extLst>
                    <a:ext uri="{9D8B030D-6E8A-4147-A177-3AD203B41FA5}">
                      <a16:colId xmlns:a16="http://schemas.microsoft.com/office/drawing/2014/main" val="1981436688"/>
                    </a:ext>
                  </a:extLst>
                </a:gridCol>
                <a:gridCol w="951930">
                  <a:extLst>
                    <a:ext uri="{9D8B030D-6E8A-4147-A177-3AD203B41FA5}">
                      <a16:colId xmlns:a16="http://schemas.microsoft.com/office/drawing/2014/main" val="3518894393"/>
                    </a:ext>
                  </a:extLst>
                </a:gridCol>
                <a:gridCol w="951930">
                  <a:extLst>
                    <a:ext uri="{9D8B030D-6E8A-4147-A177-3AD203B41FA5}">
                      <a16:colId xmlns:a16="http://schemas.microsoft.com/office/drawing/2014/main" val="1871609428"/>
                    </a:ext>
                  </a:extLst>
                </a:gridCol>
              </a:tblGrid>
              <a:tr h="524520">
                <a:tc>
                  <a:txBody>
                    <a:bodyPr/>
                    <a:lstStyle/>
                    <a:p>
                      <a:pPr algn="ctr"/>
                      <a:r>
                        <a:rPr lang="en-VN" sz="2000" dirty="0"/>
                        <a:t>10</a:t>
                      </a:r>
                    </a:p>
                  </a:txBody>
                  <a:tcPr anchor="ctr">
                    <a:solidFill>
                      <a:schemeClr val="accent3">
                        <a:lumMod val="75000"/>
                      </a:schemeClr>
                    </a:solidFill>
                  </a:tcPr>
                </a:tc>
                <a:tc>
                  <a:txBody>
                    <a:bodyPr/>
                    <a:lstStyle/>
                    <a:p>
                      <a:pPr algn="ctr"/>
                      <a:r>
                        <a:rPr lang="en-VN" sz="2000" dirty="0"/>
                        <a:t>40</a:t>
                      </a:r>
                    </a:p>
                  </a:txBody>
                  <a:tcPr anchor="ctr">
                    <a:solidFill>
                      <a:schemeClr val="accent3">
                        <a:lumMod val="75000"/>
                      </a:schemeClr>
                    </a:solidFill>
                  </a:tcPr>
                </a:tc>
                <a:tc>
                  <a:txBody>
                    <a:bodyPr/>
                    <a:lstStyle/>
                    <a:p>
                      <a:pPr algn="ctr"/>
                      <a:r>
                        <a:rPr lang="en-VN" sz="2000" dirty="0"/>
                        <a:t>20</a:t>
                      </a:r>
                    </a:p>
                  </a:txBody>
                  <a:tcPr anchor="ctr">
                    <a:solidFill>
                      <a:schemeClr val="accent3">
                        <a:lumMod val="75000"/>
                      </a:schemeClr>
                    </a:solidFill>
                  </a:tcPr>
                </a:tc>
                <a:tc>
                  <a:txBody>
                    <a:bodyPr/>
                    <a:lstStyle/>
                    <a:p>
                      <a:pPr algn="ctr"/>
                      <a:r>
                        <a:rPr lang="en-VN" sz="2000" dirty="0"/>
                        <a:t>30</a:t>
                      </a:r>
                    </a:p>
                  </a:txBody>
                  <a:tcPr anchor="ctr">
                    <a:solidFill>
                      <a:schemeClr val="accent3">
                        <a:lumMod val="75000"/>
                      </a:schemeClr>
                    </a:solidFill>
                  </a:tcPr>
                </a:tc>
                <a:tc>
                  <a:txBody>
                    <a:bodyPr/>
                    <a:lstStyle/>
                    <a:p>
                      <a:pPr algn="ctr"/>
                      <a:r>
                        <a:rPr lang="en-VN" sz="2000" dirty="0"/>
                        <a:t>40</a:t>
                      </a:r>
                    </a:p>
                  </a:txBody>
                  <a:tcPr anchor="ctr">
                    <a:solidFill>
                      <a:schemeClr val="accent3">
                        <a:lumMod val="75000"/>
                      </a:schemeClr>
                    </a:solidFill>
                  </a:tcPr>
                </a:tc>
                <a:tc>
                  <a:txBody>
                    <a:bodyPr/>
                    <a:lstStyle/>
                    <a:p>
                      <a:pPr algn="ctr"/>
                      <a:r>
                        <a:rPr lang="en-VN" sz="2000" dirty="0"/>
                        <a:t>50</a:t>
                      </a:r>
                    </a:p>
                  </a:txBody>
                  <a:tcPr anchor="ctr">
                    <a:solidFill>
                      <a:schemeClr val="accent3">
                        <a:lumMod val="75000"/>
                      </a:schemeClr>
                    </a:solidFill>
                  </a:tcPr>
                </a:tc>
                <a:extLst>
                  <a:ext uri="{0D108BD9-81ED-4DB2-BD59-A6C34878D82A}">
                    <a16:rowId xmlns:a16="http://schemas.microsoft.com/office/drawing/2014/main" val="4242076392"/>
                  </a:ext>
                </a:extLst>
              </a:tr>
            </a:tbl>
          </a:graphicData>
        </a:graphic>
      </p:graphicFrame>
      <p:graphicFrame>
        <p:nvGraphicFramePr>
          <p:cNvPr id="13" name="Table 12">
            <a:extLst>
              <a:ext uri="{FF2B5EF4-FFF2-40B4-BE49-F238E27FC236}">
                <a16:creationId xmlns:a16="http://schemas.microsoft.com/office/drawing/2014/main" id="{32A0D052-FD65-8F46-BE0C-AEBFC06DA79B}"/>
              </a:ext>
            </a:extLst>
          </p:cNvPr>
          <p:cNvGraphicFramePr>
            <a:graphicFrameLocks noGrp="1"/>
          </p:cNvGraphicFramePr>
          <p:nvPr>
            <p:extLst>
              <p:ext uri="{D42A27DB-BD31-4B8C-83A1-F6EECF244321}">
                <p14:modId xmlns:p14="http://schemas.microsoft.com/office/powerpoint/2010/main" val="3639445015"/>
              </p:ext>
            </p:extLst>
          </p:nvPr>
        </p:nvGraphicFramePr>
        <p:xfrm>
          <a:off x="1181927"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4" name="Table 13">
            <a:extLst>
              <a:ext uri="{FF2B5EF4-FFF2-40B4-BE49-F238E27FC236}">
                <a16:creationId xmlns:a16="http://schemas.microsoft.com/office/drawing/2014/main" id="{C12BD417-A515-0E41-B015-E03CDD22C943}"/>
              </a:ext>
            </a:extLst>
          </p:cNvPr>
          <p:cNvGraphicFramePr>
            <a:graphicFrameLocks noGrp="1"/>
          </p:cNvGraphicFramePr>
          <p:nvPr>
            <p:extLst>
              <p:ext uri="{D42A27DB-BD31-4B8C-83A1-F6EECF244321}">
                <p14:modId xmlns:p14="http://schemas.microsoft.com/office/powerpoint/2010/main" val="3647627453"/>
              </p:ext>
            </p:extLst>
          </p:nvPr>
        </p:nvGraphicFramePr>
        <p:xfrm>
          <a:off x="1181927"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5" name="Table 14">
            <a:extLst>
              <a:ext uri="{FF2B5EF4-FFF2-40B4-BE49-F238E27FC236}">
                <a16:creationId xmlns:a16="http://schemas.microsoft.com/office/drawing/2014/main" id="{3FEB9770-E119-1745-BFF3-CA034DA45084}"/>
              </a:ext>
            </a:extLst>
          </p:cNvPr>
          <p:cNvGraphicFramePr>
            <a:graphicFrameLocks noGrp="1"/>
          </p:cNvGraphicFramePr>
          <p:nvPr>
            <p:extLst>
              <p:ext uri="{D42A27DB-BD31-4B8C-83A1-F6EECF244321}">
                <p14:modId xmlns:p14="http://schemas.microsoft.com/office/powerpoint/2010/main" val="3043722861"/>
              </p:ext>
            </p:extLst>
          </p:nvPr>
        </p:nvGraphicFramePr>
        <p:xfrm>
          <a:off x="1181925"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6" name="Table 15">
            <a:extLst>
              <a:ext uri="{FF2B5EF4-FFF2-40B4-BE49-F238E27FC236}">
                <a16:creationId xmlns:a16="http://schemas.microsoft.com/office/drawing/2014/main" id="{983A3382-8C94-2446-8BF3-F54163FFD8A3}"/>
              </a:ext>
            </a:extLst>
          </p:cNvPr>
          <p:cNvGraphicFramePr>
            <a:graphicFrameLocks noGrp="1"/>
          </p:cNvGraphicFramePr>
          <p:nvPr>
            <p:extLst>
              <p:ext uri="{D42A27DB-BD31-4B8C-83A1-F6EECF244321}">
                <p14:modId xmlns:p14="http://schemas.microsoft.com/office/powerpoint/2010/main" val="3089242475"/>
              </p:ext>
            </p:extLst>
          </p:nvPr>
        </p:nvGraphicFramePr>
        <p:xfrm>
          <a:off x="1181925"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7" name="Table 16">
            <a:extLst>
              <a:ext uri="{FF2B5EF4-FFF2-40B4-BE49-F238E27FC236}">
                <a16:creationId xmlns:a16="http://schemas.microsoft.com/office/drawing/2014/main" id="{3C1D05A9-9241-3B4B-AC32-DBF9FE738E2E}"/>
              </a:ext>
            </a:extLst>
          </p:cNvPr>
          <p:cNvGraphicFramePr>
            <a:graphicFrameLocks noGrp="1"/>
          </p:cNvGraphicFramePr>
          <p:nvPr>
            <p:extLst>
              <p:ext uri="{D42A27DB-BD31-4B8C-83A1-F6EECF244321}">
                <p14:modId xmlns:p14="http://schemas.microsoft.com/office/powerpoint/2010/main" val="891123181"/>
              </p:ext>
            </p:extLst>
          </p:nvPr>
        </p:nvGraphicFramePr>
        <p:xfrm>
          <a:off x="1181925"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dirty="0"/>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8" name="Table 17">
            <a:extLst>
              <a:ext uri="{FF2B5EF4-FFF2-40B4-BE49-F238E27FC236}">
                <a16:creationId xmlns:a16="http://schemas.microsoft.com/office/drawing/2014/main" id="{86A37D57-9E7D-4945-959D-3A282D7D4C64}"/>
              </a:ext>
            </a:extLst>
          </p:cNvPr>
          <p:cNvGraphicFramePr>
            <a:graphicFrameLocks noGrp="1"/>
          </p:cNvGraphicFramePr>
          <p:nvPr>
            <p:extLst>
              <p:ext uri="{D42A27DB-BD31-4B8C-83A1-F6EECF244321}">
                <p14:modId xmlns:p14="http://schemas.microsoft.com/office/powerpoint/2010/main" val="1432104125"/>
              </p:ext>
            </p:extLst>
          </p:nvPr>
        </p:nvGraphicFramePr>
        <p:xfrm>
          <a:off x="1181925" y="231565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9" name="Table 18">
            <a:extLst>
              <a:ext uri="{FF2B5EF4-FFF2-40B4-BE49-F238E27FC236}">
                <a16:creationId xmlns:a16="http://schemas.microsoft.com/office/drawing/2014/main" id="{6BCED021-C288-AD45-B64A-7F2962367592}"/>
              </a:ext>
            </a:extLst>
          </p:cNvPr>
          <p:cNvGraphicFramePr>
            <a:graphicFrameLocks noGrp="1"/>
          </p:cNvGraphicFramePr>
          <p:nvPr>
            <p:extLst>
              <p:ext uri="{D42A27DB-BD31-4B8C-83A1-F6EECF244321}">
                <p14:modId xmlns:p14="http://schemas.microsoft.com/office/powerpoint/2010/main" val="843432050"/>
              </p:ext>
            </p:extLst>
          </p:nvPr>
        </p:nvGraphicFramePr>
        <p:xfrm>
          <a:off x="1181919" y="231407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40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20" name="Table 19">
            <a:extLst>
              <a:ext uri="{FF2B5EF4-FFF2-40B4-BE49-F238E27FC236}">
                <a16:creationId xmlns:a16="http://schemas.microsoft.com/office/drawing/2014/main" id="{8700627F-7264-464F-9893-CE73CCF1065F}"/>
              </a:ext>
            </a:extLst>
          </p:cNvPr>
          <p:cNvGraphicFramePr>
            <a:graphicFrameLocks noGrp="1"/>
          </p:cNvGraphicFramePr>
          <p:nvPr>
            <p:extLst>
              <p:ext uri="{D42A27DB-BD31-4B8C-83A1-F6EECF244321}">
                <p14:modId xmlns:p14="http://schemas.microsoft.com/office/powerpoint/2010/main" val="3482314023"/>
              </p:ext>
            </p:extLst>
          </p:nvPr>
        </p:nvGraphicFramePr>
        <p:xfrm>
          <a:off x="1181907" y="231407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endParaRPr lang="en-VN" sz="2000" dirty="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21" name="Table 20">
            <a:extLst>
              <a:ext uri="{FF2B5EF4-FFF2-40B4-BE49-F238E27FC236}">
                <a16:creationId xmlns:a16="http://schemas.microsoft.com/office/drawing/2014/main" id="{7F876011-5980-CF41-AA99-D5762F157F34}"/>
              </a:ext>
            </a:extLst>
          </p:cNvPr>
          <p:cNvGraphicFramePr>
            <a:graphicFrameLocks noGrp="1"/>
          </p:cNvGraphicFramePr>
          <p:nvPr>
            <p:extLst>
              <p:ext uri="{D42A27DB-BD31-4B8C-83A1-F6EECF244321}">
                <p14:modId xmlns:p14="http://schemas.microsoft.com/office/powerpoint/2010/main" val="109572549"/>
              </p:ext>
            </p:extLst>
          </p:nvPr>
        </p:nvGraphicFramePr>
        <p:xfrm>
          <a:off x="1181907" y="231091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22" name="Table 21">
            <a:extLst>
              <a:ext uri="{FF2B5EF4-FFF2-40B4-BE49-F238E27FC236}">
                <a16:creationId xmlns:a16="http://schemas.microsoft.com/office/drawing/2014/main" id="{8F3542A3-8136-7B4B-AE1C-3193E68E05DF}"/>
              </a:ext>
            </a:extLst>
          </p:cNvPr>
          <p:cNvGraphicFramePr>
            <a:graphicFrameLocks noGrp="1"/>
          </p:cNvGraphicFramePr>
          <p:nvPr>
            <p:extLst>
              <p:ext uri="{D42A27DB-BD31-4B8C-83A1-F6EECF244321}">
                <p14:modId xmlns:p14="http://schemas.microsoft.com/office/powerpoint/2010/main" val="263221701"/>
              </p:ext>
            </p:extLst>
          </p:nvPr>
        </p:nvGraphicFramePr>
        <p:xfrm>
          <a:off x="1181907" y="231881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extLst>
                  <a:ext uri="{0D108BD9-81ED-4DB2-BD59-A6C34878D82A}">
                    <a16:rowId xmlns:a16="http://schemas.microsoft.com/office/drawing/2014/main" val="3663082156"/>
                  </a:ext>
                </a:extLst>
              </a:tr>
            </a:tbl>
          </a:graphicData>
        </a:graphic>
      </p:graphicFrame>
      <p:sp>
        <p:nvSpPr>
          <p:cNvPr id="4" name="Slide Number Placeholder 3">
            <a:extLst>
              <a:ext uri="{FF2B5EF4-FFF2-40B4-BE49-F238E27FC236}">
                <a16:creationId xmlns:a16="http://schemas.microsoft.com/office/drawing/2014/main" id="{16CDAC5A-D59E-194C-AFD9-B39B774F891B}"/>
              </a:ext>
            </a:extLst>
          </p:cNvPr>
          <p:cNvSpPr>
            <a:spLocks noGrp="1"/>
          </p:cNvSpPr>
          <p:nvPr>
            <p:ph type="sldNum" sz="quarter" idx="12"/>
          </p:nvPr>
        </p:nvSpPr>
        <p:spPr/>
        <p:txBody>
          <a:bodyPr/>
          <a:lstStyle/>
          <a:p>
            <a:fld id="{08AB70BE-1769-45B8-85A6-0C837432C7E6}" type="slidenum">
              <a:rPr lang="en-US" smtClean="0"/>
              <a:t>14</a:t>
            </a:fld>
            <a:endParaRPr lang="en-US"/>
          </a:p>
        </p:txBody>
      </p:sp>
    </p:spTree>
    <p:extLst>
      <p:ext uri="{BB962C8B-B14F-4D97-AF65-F5344CB8AC3E}">
        <p14:creationId xmlns:p14="http://schemas.microsoft.com/office/powerpoint/2010/main" val="1033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2.08333E-7 0 L -0.18112 -0.39792 " pathEditMode="relative" rAng="0" ptsTypes="AA">
                                      <p:cBhvr>
                                        <p:cTn id="9" dur="2000" fill="hold"/>
                                        <p:tgtEl>
                                          <p:spTgt spid="2"/>
                                        </p:tgtEl>
                                        <p:attrNameLst>
                                          <p:attrName>ppt_x</p:attrName>
                                          <p:attrName>ppt_y</p:attrName>
                                        </p:attrNameLst>
                                      </p:cBhvr>
                                      <p:rCtr x="-9063" y="-1990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30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3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30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3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30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30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30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30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30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30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3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D2FE1895-D723-4291-9D23-34ABCE972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9C3614-2A4F-446E-99B0-D1589D997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8537" y="0"/>
            <a:ext cx="63367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1BC7C971-803E-4F15-ACE9-AE0BFA876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499" y="4485"/>
            <a:ext cx="4221130" cy="6858000"/>
          </a:xfrm>
          <a:custGeom>
            <a:avLst/>
            <a:gdLst>
              <a:gd name="connsiteX0" fmla="*/ 0 w 7010402"/>
              <a:gd name="connsiteY0" fmla="*/ 685409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 name="connsiteX0" fmla="*/ 0 w 7010402"/>
              <a:gd name="connsiteY0" fmla="*/ 685800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 name="connsiteX10" fmla="*/ 3098547 w 7010402"/>
              <a:gd name="connsiteY10" fmla="*/ 0 h 6858000"/>
              <a:gd name="connsiteX0" fmla="*/ 154631 w 4221130"/>
              <a:gd name="connsiteY0" fmla="*/ 6858000 h 6858000"/>
              <a:gd name="connsiteX1" fmla="*/ 0 w 4221130"/>
              <a:gd name="connsiteY1" fmla="*/ 6854090 h 6858000"/>
              <a:gd name="connsiteX2" fmla="*/ 154631 w 4221130"/>
              <a:gd name="connsiteY2" fmla="*/ 6858000 h 6858000"/>
              <a:gd name="connsiteX3" fmla="*/ 309275 w 4221130"/>
              <a:gd name="connsiteY3" fmla="*/ 0 h 6858000"/>
              <a:gd name="connsiteX4" fmla="*/ 4221130 w 4221130"/>
              <a:gd name="connsiteY4" fmla="*/ 0 h 6858000"/>
              <a:gd name="connsiteX5" fmla="*/ 4221130 w 4221130"/>
              <a:gd name="connsiteY5" fmla="*/ 6858000 h 6858000"/>
              <a:gd name="connsiteX6" fmla="*/ 154631 w 4221130"/>
              <a:gd name="connsiteY6" fmla="*/ 6858000 h 6858000"/>
              <a:gd name="connsiteX7" fmla="*/ 3585586 w 4221130"/>
              <a:gd name="connsiteY7" fmla="*/ 3427045 h 6858000"/>
              <a:gd name="connsiteX8" fmla="*/ 331187 w 4221130"/>
              <a:gd name="connsiteY8" fmla="*/ 554 h 6858000"/>
              <a:gd name="connsiteX9" fmla="*/ 309275 w 4221130"/>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1130" h="6858000">
                <a:moveTo>
                  <a:pt x="154631" y="6858000"/>
                </a:moveTo>
                <a:lnTo>
                  <a:pt x="0" y="6854090"/>
                </a:lnTo>
                <a:lnTo>
                  <a:pt x="154631" y="6858000"/>
                </a:lnTo>
                <a:close/>
                <a:moveTo>
                  <a:pt x="309275" y="0"/>
                </a:moveTo>
                <a:lnTo>
                  <a:pt x="4221130" y="0"/>
                </a:lnTo>
                <a:lnTo>
                  <a:pt x="4221130" y="6858000"/>
                </a:lnTo>
                <a:lnTo>
                  <a:pt x="154631" y="6858000"/>
                </a:lnTo>
                <a:cubicBezTo>
                  <a:pt x="2049495" y="6858000"/>
                  <a:pt x="3585586" y="5321909"/>
                  <a:pt x="3585586" y="3427045"/>
                </a:cubicBezTo>
                <a:cubicBezTo>
                  <a:pt x="3585586" y="1591396"/>
                  <a:pt x="2144001" y="92446"/>
                  <a:pt x="331187" y="554"/>
                </a:cubicBezTo>
                <a:lnTo>
                  <a:pt x="309275"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F20620-7DD5-934B-B08E-13C40ABE2102}"/>
              </a:ext>
            </a:extLst>
          </p:cNvPr>
          <p:cNvSpPr>
            <a:spLocks noGrp="1"/>
          </p:cNvSpPr>
          <p:nvPr>
            <p:ph type="title"/>
          </p:nvPr>
        </p:nvSpPr>
        <p:spPr>
          <a:xfrm>
            <a:off x="6658112" y="685800"/>
            <a:ext cx="4846951" cy="3367585"/>
          </a:xfrm>
        </p:spPr>
        <p:txBody>
          <a:bodyPr vert="horz" lIns="91440" tIns="45720" rIns="91440" bIns="45720" rtlCol="0" anchor="b">
            <a:normAutofit/>
          </a:bodyPr>
          <a:lstStyle/>
          <a:p>
            <a:r>
              <a:rPr lang="en-US" sz="5400">
                <a:solidFill>
                  <a:srgbClr val="FFFFFF"/>
                </a:solidFill>
              </a:rPr>
              <a:t>Code Python</a:t>
            </a:r>
          </a:p>
        </p:txBody>
      </p:sp>
      <p:sp>
        <p:nvSpPr>
          <p:cNvPr id="21" name="Freeform: Shape 20">
            <a:extLst>
              <a:ext uri="{FF2B5EF4-FFF2-40B4-BE49-F238E27FC236}">
                <a16:creationId xmlns:a16="http://schemas.microsoft.com/office/drawing/2014/main" id="{74319818-7012-46F7-BE23-777D5B2E6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3658" y="4376919"/>
            <a:ext cx="6321600" cy="2476500"/>
          </a:xfrm>
          <a:custGeom>
            <a:avLst/>
            <a:gdLst>
              <a:gd name="connsiteX0" fmla="*/ 3879260 w 6321600"/>
              <a:gd name="connsiteY0" fmla="*/ 0 h 2476500"/>
              <a:gd name="connsiteX1" fmla="*/ 1075569 w 6321600"/>
              <a:gd name="connsiteY1" fmla="*/ 0 h 2476500"/>
              <a:gd name="connsiteX2" fmla="*/ 0 w 6321600"/>
              <a:gd name="connsiteY2" fmla="*/ 0 h 2476500"/>
              <a:gd name="connsiteX3" fmla="*/ 0 w 6321600"/>
              <a:gd name="connsiteY3" fmla="*/ 2476500 h 2476500"/>
              <a:gd name="connsiteX4" fmla="*/ 6320613 w 6321600"/>
              <a:gd name="connsiteY4" fmla="*/ 2476500 h 2476500"/>
              <a:gd name="connsiteX5" fmla="*/ 6321600 w 6321600"/>
              <a:gd name="connsiteY5" fmla="*/ 2455651 h 2476500"/>
              <a:gd name="connsiteX6" fmla="*/ 4125863 w 6321600"/>
              <a:gd name="connsiteY6" fmla="*/ 22472 h 247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1600" h="2476500">
                <a:moveTo>
                  <a:pt x="3879260" y="0"/>
                </a:moveTo>
                <a:lnTo>
                  <a:pt x="1075569" y="0"/>
                </a:lnTo>
                <a:lnTo>
                  <a:pt x="0" y="0"/>
                </a:lnTo>
                <a:lnTo>
                  <a:pt x="0" y="2476500"/>
                </a:lnTo>
                <a:lnTo>
                  <a:pt x="6320613" y="2476500"/>
                </a:lnTo>
                <a:lnTo>
                  <a:pt x="6321600" y="2455651"/>
                </a:lnTo>
                <a:cubicBezTo>
                  <a:pt x="6321600" y="1189293"/>
                  <a:pt x="5359176" y="147721"/>
                  <a:pt x="4125863" y="22472"/>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ext&#10;&#10;Description automatically generated with low confidence">
            <a:extLst>
              <a:ext uri="{FF2B5EF4-FFF2-40B4-BE49-F238E27FC236}">
                <a16:creationId xmlns:a16="http://schemas.microsoft.com/office/drawing/2014/main" id="{FA182ECD-8521-864C-A952-9C004852733C}"/>
              </a:ext>
            </a:extLst>
          </p:cNvPr>
          <p:cNvPicPr>
            <a:picLocks noChangeAspect="1"/>
          </p:cNvPicPr>
          <p:nvPr/>
        </p:nvPicPr>
        <p:blipFill>
          <a:blip r:embed="rId2"/>
          <a:stretch>
            <a:fillRect/>
          </a:stretch>
        </p:blipFill>
        <p:spPr>
          <a:xfrm>
            <a:off x="559709" y="0"/>
            <a:ext cx="5301268" cy="6862485"/>
          </a:xfrm>
          <a:prstGeom prst="rect">
            <a:avLst/>
          </a:prstGeom>
        </p:spPr>
      </p:pic>
      <p:sp>
        <p:nvSpPr>
          <p:cNvPr id="4" name="Slide Number Placeholder 3">
            <a:extLst>
              <a:ext uri="{FF2B5EF4-FFF2-40B4-BE49-F238E27FC236}">
                <a16:creationId xmlns:a16="http://schemas.microsoft.com/office/drawing/2014/main" id="{E0F81E9F-3C84-6A45-A855-61870E0825B5}"/>
              </a:ext>
            </a:extLst>
          </p:cNvPr>
          <p:cNvSpPr>
            <a:spLocks noGrp="1"/>
          </p:cNvSpPr>
          <p:nvPr>
            <p:ph type="sldNum" sz="quarter" idx="12"/>
          </p:nvPr>
        </p:nvSpPr>
        <p:spPr>
          <a:xfrm>
            <a:off x="11391152" y="6433203"/>
            <a:ext cx="702781" cy="367842"/>
          </a:xfrm>
        </p:spPr>
        <p:txBody>
          <a:bodyPr vert="horz" lIns="91440" tIns="45720" rIns="91440" bIns="45720" rtlCol="0" anchor="ctr">
            <a:normAutofit/>
          </a:bodyPr>
          <a:lstStyle/>
          <a:p>
            <a:pPr>
              <a:lnSpc>
                <a:spcPct val="90000"/>
              </a:lnSpc>
              <a:spcAft>
                <a:spcPts val="600"/>
              </a:spcAft>
            </a:pPr>
            <a:fld id="{08AB70BE-1769-45B8-85A6-0C837432C7E6}" type="slidenum">
              <a:rPr lang="en-US" sz="1900">
                <a:solidFill>
                  <a:srgbClr val="FFFFFF"/>
                </a:solidFill>
              </a:rPr>
              <a:pPr>
                <a:lnSpc>
                  <a:spcPct val="90000"/>
                </a:lnSpc>
                <a:spcAft>
                  <a:spcPts val="600"/>
                </a:spcAft>
              </a:pPr>
              <a:t>15</a:t>
            </a:fld>
            <a:endParaRPr lang="en-US" sz="1900">
              <a:solidFill>
                <a:srgbClr val="FFFFFF"/>
              </a:solidFill>
            </a:endParaRPr>
          </a:p>
        </p:txBody>
      </p:sp>
    </p:spTree>
    <p:extLst>
      <p:ext uri="{BB962C8B-B14F-4D97-AF65-F5344CB8AC3E}">
        <p14:creationId xmlns:p14="http://schemas.microsoft.com/office/powerpoint/2010/main" val="249862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81B7-04EB-104B-9CCB-045A813453CA}"/>
              </a:ext>
            </a:extLst>
          </p:cNvPr>
          <p:cNvSpPr>
            <a:spLocks noGrp="1"/>
          </p:cNvSpPr>
          <p:nvPr>
            <p:ph type="title"/>
          </p:nvPr>
        </p:nvSpPr>
        <p:spPr/>
        <p:txBody>
          <a:bodyPr/>
          <a:lstStyle/>
          <a:p>
            <a:r>
              <a:rPr lang="vi-VN" dirty="0"/>
              <a:t>Tối ưu hóa:</a:t>
            </a:r>
            <a:endParaRPr lang="en-VN" dirty="0"/>
          </a:p>
        </p:txBody>
      </p:sp>
      <p:sp>
        <p:nvSpPr>
          <p:cNvPr id="3" name="Content Placeholder 2">
            <a:extLst>
              <a:ext uri="{FF2B5EF4-FFF2-40B4-BE49-F238E27FC236}">
                <a16:creationId xmlns:a16="http://schemas.microsoft.com/office/drawing/2014/main" id="{8063F6D3-8850-9A48-9897-607E8DD31BAF}"/>
              </a:ext>
            </a:extLst>
          </p:cNvPr>
          <p:cNvSpPr>
            <a:spLocks noGrp="1"/>
          </p:cNvSpPr>
          <p:nvPr>
            <p:ph idx="1"/>
          </p:nvPr>
        </p:nvSpPr>
        <p:spPr/>
        <p:txBody>
          <a:bodyPr/>
          <a:lstStyle/>
          <a:p>
            <a:pPr marL="0" indent="0">
              <a:buNone/>
            </a:pPr>
            <a:r>
              <a:rPr lang="vi-VN" dirty="0"/>
              <a:t>1) Độ phức tạp về thời gian của chương trình trên là O (k*N</a:t>
            </a:r>
            <a:r>
              <a:rPr lang="vi-VN" baseline="30000" dirty="0"/>
              <a:t>3</a:t>
            </a:r>
            <a:r>
              <a:rPr lang="vi-VN" dirty="0"/>
              <a:t>). Chúng ta có thể dễ dàng được giảm còn O(k*N</a:t>
            </a:r>
            <a:r>
              <a:rPr lang="vi-VN" baseline="30000" dirty="0"/>
              <a:t>2</a:t>
            </a:r>
            <a:r>
              <a:rPr lang="vi-VN" dirty="0"/>
              <a:t>)bằng cách tính toán trước các tổng tích lũy trong một mảng, do đó tránh các việc gọi lặp lại hàm sum:</a:t>
            </a:r>
          </a:p>
          <a:p>
            <a:endParaRPr lang="en-VN" dirty="0"/>
          </a:p>
        </p:txBody>
      </p:sp>
      <p:sp>
        <p:nvSpPr>
          <p:cNvPr id="4" name="Slide Number Placeholder 3">
            <a:extLst>
              <a:ext uri="{FF2B5EF4-FFF2-40B4-BE49-F238E27FC236}">
                <a16:creationId xmlns:a16="http://schemas.microsoft.com/office/drawing/2014/main" id="{9E8B7344-99FC-BC4F-96AE-50C1074F8437}"/>
              </a:ext>
            </a:extLst>
          </p:cNvPr>
          <p:cNvSpPr>
            <a:spLocks noGrp="1"/>
          </p:cNvSpPr>
          <p:nvPr>
            <p:ph type="sldNum" sz="quarter" idx="12"/>
          </p:nvPr>
        </p:nvSpPr>
        <p:spPr/>
        <p:txBody>
          <a:bodyPr/>
          <a:lstStyle/>
          <a:p>
            <a:fld id="{08AB70BE-1769-45B8-85A6-0C837432C7E6}" type="slidenum">
              <a:rPr lang="en-US" smtClean="0"/>
              <a:t>16</a:t>
            </a:fld>
            <a:endParaRPr lang="en-US"/>
          </a:p>
        </p:txBody>
      </p:sp>
      <p:pic>
        <p:nvPicPr>
          <p:cNvPr id="9" name="Picture 8" descr="Text, letter&#10;&#10;Description automatically generated">
            <a:extLst>
              <a:ext uri="{FF2B5EF4-FFF2-40B4-BE49-F238E27FC236}">
                <a16:creationId xmlns:a16="http://schemas.microsoft.com/office/drawing/2014/main" id="{4C1A7849-E53F-9C4C-AF71-2143090DB137}"/>
              </a:ext>
            </a:extLst>
          </p:cNvPr>
          <p:cNvPicPr>
            <a:picLocks noChangeAspect="1"/>
          </p:cNvPicPr>
          <p:nvPr/>
        </p:nvPicPr>
        <p:blipFill>
          <a:blip r:embed="rId2"/>
          <a:stretch>
            <a:fillRect/>
          </a:stretch>
        </p:blipFill>
        <p:spPr>
          <a:xfrm>
            <a:off x="1557338" y="3313782"/>
            <a:ext cx="6916645" cy="3120742"/>
          </a:xfrm>
          <a:prstGeom prst="rect">
            <a:avLst/>
          </a:prstGeom>
        </p:spPr>
      </p:pic>
    </p:spTree>
    <p:extLst>
      <p:ext uri="{BB962C8B-B14F-4D97-AF65-F5344CB8AC3E}">
        <p14:creationId xmlns:p14="http://schemas.microsoft.com/office/powerpoint/2010/main" val="3685854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B631-D5E9-E646-A808-44786C131A92}"/>
              </a:ext>
            </a:extLst>
          </p:cNvPr>
          <p:cNvSpPr>
            <a:spLocks noGrp="1"/>
          </p:cNvSpPr>
          <p:nvPr>
            <p:ph type="title"/>
          </p:nvPr>
        </p:nvSpPr>
        <p:spPr/>
        <p:txBody>
          <a:bodyPr/>
          <a:lstStyle/>
          <a:p>
            <a:r>
              <a:rPr lang="en-VN" dirty="0"/>
              <a:t>Tối ưu hoá:</a:t>
            </a:r>
          </a:p>
        </p:txBody>
      </p:sp>
      <p:sp>
        <p:nvSpPr>
          <p:cNvPr id="3" name="Content Placeholder 2">
            <a:extLst>
              <a:ext uri="{FF2B5EF4-FFF2-40B4-BE49-F238E27FC236}">
                <a16:creationId xmlns:a16="http://schemas.microsoft.com/office/drawing/2014/main" id="{64A5C0E5-5B28-A440-A5A1-1992530BC3C1}"/>
              </a:ext>
            </a:extLst>
          </p:cNvPr>
          <p:cNvSpPr>
            <a:spLocks noGrp="1"/>
          </p:cNvSpPr>
          <p:nvPr>
            <p:ph idx="1"/>
          </p:nvPr>
        </p:nvSpPr>
        <p:spPr/>
        <p:txBody>
          <a:bodyPr/>
          <a:lstStyle/>
          <a:p>
            <a:pPr marL="0" indent="0">
              <a:buNone/>
            </a:pPr>
            <a:r>
              <a:rPr lang="vi-VN" dirty="0"/>
              <a:t>2) Mặc dù ở đây chúng ta thực hiện chia A thành k phân vùng hoặc ít hơn, chúng ta có thể thấy rằng trường hợp tối ưu luôn xảy ra khi chúng ta chia A thành đúng k phân vùng. Vì vậy, chúng ta có thể sử dụng:</a:t>
            </a:r>
            <a:endParaRPr lang="en-VN" dirty="0"/>
          </a:p>
        </p:txBody>
      </p:sp>
      <p:sp>
        <p:nvSpPr>
          <p:cNvPr id="4" name="Slide Number Placeholder 3">
            <a:extLst>
              <a:ext uri="{FF2B5EF4-FFF2-40B4-BE49-F238E27FC236}">
                <a16:creationId xmlns:a16="http://schemas.microsoft.com/office/drawing/2014/main" id="{92C1167E-A619-4040-AFF4-8FBC3AADCE33}"/>
              </a:ext>
            </a:extLst>
          </p:cNvPr>
          <p:cNvSpPr>
            <a:spLocks noGrp="1"/>
          </p:cNvSpPr>
          <p:nvPr>
            <p:ph type="sldNum" sz="quarter" idx="12"/>
          </p:nvPr>
        </p:nvSpPr>
        <p:spPr/>
        <p:txBody>
          <a:bodyPr/>
          <a:lstStyle/>
          <a:p>
            <a:fld id="{08AB70BE-1769-45B8-85A6-0C837432C7E6}" type="slidenum">
              <a:rPr lang="en-US" smtClean="0"/>
              <a:t>17</a:t>
            </a:fld>
            <a:endParaRPr lang="en-US"/>
          </a:p>
        </p:txBody>
      </p:sp>
      <p:pic>
        <p:nvPicPr>
          <p:cNvPr id="6" name="Picture 5" descr="Text&#10;&#10;Description automatically generated with medium confidence">
            <a:extLst>
              <a:ext uri="{FF2B5EF4-FFF2-40B4-BE49-F238E27FC236}">
                <a16:creationId xmlns:a16="http://schemas.microsoft.com/office/drawing/2014/main" id="{2DEFB074-E446-0347-96DE-214DFB7CEA93}"/>
              </a:ext>
            </a:extLst>
          </p:cNvPr>
          <p:cNvPicPr>
            <a:picLocks noChangeAspect="1"/>
          </p:cNvPicPr>
          <p:nvPr/>
        </p:nvPicPr>
        <p:blipFill>
          <a:blip r:embed="rId2"/>
          <a:stretch>
            <a:fillRect/>
          </a:stretch>
        </p:blipFill>
        <p:spPr>
          <a:xfrm>
            <a:off x="1174750" y="3214687"/>
            <a:ext cx="8054975" cy="1285938"/>
          </a:xfrm>
          <a:prstGeom prst="rect">
            <a:avLst/>
          </a:prstGeom>
        </p:spPr>
      </p:pic>
    </p:spTree>
    <p:extLst>
      <p:ext uri="{BB962C8B-B14F-4D97-AF65-F5344CB8AC3E}">
        <p14:creationId xmlns:p14="http://schemas.microsoft.com/office/powerpoint/2010/main" val="71461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E808CB-B592-694E-B20F-C09549E3ECC4}"/>
              </a:ext>
            </a:extLst>
          </p:cNvPr>
          <p:cNvSpPr>
            <a:spLocks noGrp="1"/>
          </p:cNvSpPr>
          <p:nvPr>
            <p:ph type="title"/>
          </p:nvPr>
        </p:nvSpPr>
        <p:spPr>
          <a:xfrm>
            <a:off x="914401" y="430307"/>
            <a:ext cx="9914859" cy="1371600"/>
          </a:xfrm>
        </p:spPr>
        <p:txBody>
          <a:bodyPr>
            <a:normAutofit/>
          </a:bodyPr>
          <a:lstStyle/>
          <a:p>
            <a:r>
              <a:rPr lang="en-VN" dirty="0">
                <a:solidFill>
                  <a:srgbClr val="FFFFFF"/>
                </a:solidFill>
              </a:rPr>
              <a:t>Binary Search</a:t>
            </a:r>
          </a:p>
        </p:txBody>
      </p:sp>
      <p:sp>
        <p:nvSpPr>
          <p:cNvPr id="4" name="Slide Number Placeholder 3">
            <a:extLst>
              <a:ext uri="{FF2B5EF4-FFF2-40B4-BE49-F238E27FC236}">
                <a16:creationId xmlns:a16="http://schemas.microsoft.com/office/drawing/2014/main" id="{276F951C-5059-3743-933C-6F18E176DE86}"/>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18</a:t>
            </a:fld>
            <a:endParaRPr lang="en-US" sz="1900">
              <a:solidFill>
                <a:schemeClr val="accent2"/>
              </a:solidFill>
            </a:endParaRPr>
          </a:p>
        </p:txBody>
      </p:sp>
      <p:sp>
        <p:nvSpPr>
          <p:cNvPr id="28" name="Tiêu đề 1">
            <a:extLst>
              <a:ext uri="{FF2B5EF4-FFF2-40B4-BE49-F238E27FC236}">
                <a16:creationId xmlns:a16="http://schemas.microsoft.com/office/drawing/2014/main" id="{FA78A5FB-B722-2649-973F-DDBF8DA2BF7E}"/>
              </a:ext>
            </a:extLst>
          </p:cNvPr>
          <p:cNvSpPr txBox="1">
            <a:spLocks/>
          </p:cNvSpPr>
          <p:nvPr/>
        </p:nvSpPr>
        <p:spPr>
          <a:xfrm>
            <a:off x="225287" y="2619910"/>
            <a:ext cx="6838121" cy="2264327"/>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b="1" dirty="0" err="1">
                <a:solidFill>
                  <a:srgbClr val="0000FF"/>
                </a:solidFill>
                <a:effectLst/>
                <a:latin typeface="Courier New" panose="02070309020205020404" pitchFamily="49" charset="0"/>
              </a:rPr>
              <a:t>def</a:t>
            </a:r>
            <a:r>
              <a:rPr lang="vi-VN" b="1" dirty="0">
                <a:solidFill>
                  <a:srgbClr val="000000"/>
                </a:solidFill>
                <a:effectLst/>
                <a:latin typeface="Courier New" panose="02070309020205020404" pitchFamily="49" charset="0"/>
              </a:rPr>
              <a:t> </a:t>
            </a:r>
            <a:r>
              <a:rPr lang="vi-VN" b="1" dirty="0" err="1">
                <a:solidFill>
                  <a:srgbClr val="795E26"/>
                </a:solidFill>
                <a:effectLst/>
                <a:latin typeface="Courier New" panose="02070309020205020404" pitchFamily="49" charset="0"/>
              </a:rPr>
              <a:t>partition</a:t>
            </a:r>
            <a:r>
              <a:rPr lang="vi-VN" b="1" dirty="0">
                <a:solidFill>
                  <a:srgbClr val="000000"/>
                </a:solidFill>
                <a:effectLst/>
                <a:latin typeface="Courier New" panose="02070309020205020404" pitchFamily="49" charset="0"/>
              </a:rPr>
              <a:t>(</a:t>
            </a:r>
            <a:r>
              <a:rPr lang="vi-VN" b="1" dirty="0" err="1">
                <a:solidFill>
                  <a:srgbClr val="00108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,_</a:t>
            </a:r>
            <a:r>
              <a:rPr lang="vi-VN" b="1" dirty="0">
                <a:solidFill>
                  <a:srgbClr val="001080"/>
                </a:solidFill>
                <a:effectLst/>
                <a:latin typeface="Courier New" panose="02070309020205020404" pitchFamily="49" charset="0"/>
              </a:rPr>
              <a:t>sum</a:t>
            </a:r>
            <a:r>
              <a:rPr lang="vi-VN" b="1" dirty="0">
                <a:solidFill>
                  <a:srgbClr val="000000"/>
                </a:solidFill>
                <a:effectLst/>
                <a:latin typeface="Courier New" panose="02070309020205020404" pitchFamily="49" charset="0"/>
              </a:rPr>
              <a:t>, </a:t>
            </a:r>
            <a:r>
              <a:rPr lang="vi-VN" b="1" dirty="0">
                <a:solidFill>
                  <a:srgbClr val="001080"/>
                </a:solidFill>
                <a:effectLst/>
                <a:latin typeface="Courier New" panose="02070309020205020404" pitchFamily="49" charset="0"/>
              </a:rPr>
              <a:t>n</a:t>
            </a:r>
            <a:r>
              <a:rPr lang="vi-VN" b="1" dirty="0">
                <a:solidFill>
                  <a:srgbClr val="000000"/>
                </a:solidFill>
                <a:effectLst/>
                <a:latin typeface="Courier New" panose="02070309020205020404" pitchFamily="49" charset="0"/>
              </a:rPr>
              <a:t>, </a:t>
            </a:r>
            <a:r>
              <a:rPr lang="vi-VN" b="1" dirty="0">
                <a:solidFill>
                  <a:srgbClr val="001080"/>
                </a:solidFill>
                <a:effectLst/>
                <a:latin typeface="Courier New" panose="02070309020205020404" pitchFamily="49" charset="0"/>
              </a:rPr>
              <a:t>k</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lo = </a:t>
            </a:r>
            <a:r>
              <a:rPr lang="vi-VN" b="1" dirty="0" err="1">
                <a:solidFill>
                  <a:srgbClr val="795E26"/>
                </a:solidFill>
                <a:effectLst/>
                <a:latin typeface="Courier New" panose="02070309020205020404" pitchFamily="49" charset="0"/>
              </a:rPr>
              <a:t>max</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hi = </a:t>
            </a:r>
            <a:r>
              <a:rPr lang="vi-VN" b="1" dirty="0">
                <a:solidFill>
                  <a:srgbClr val="795E26"/>
                </a:solidFill>
                <a:effectLst/>
                <a:latin typeface="Courier New" panose="02070309020205020404" pitchFamily="49" charset="0"/>
              </a:rPr>
              <a:t>sum</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a:t>
            </a:r>
          </a:p>
          <a:p>
            <a:pPr algn="l"/>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a:t>
            </a:r>
            <a:r>
              <a:rPr lang="vi-VN" b="1" dirty="0" err="1">
                <a:solidFill>
                  <a:srgbClr val="AF00DB"/>
                </a:solidFill>
                <a:effectLst/>
                <a:latin typeface="Courier New" panose="02070309020205020404" pitchFamily="49" charset="0"/>
              </a:rPr>
              <a:t>while</a:t>
            </a:r>
            <a:r>
              <a:rPr lang="vi-VN" b="1" dirty="0">
                <a:solidFill>
                  <a:srgbClr val="000000"/>
                </a:solidFill>
                <a:effectLst/>
                <a:latin typeface="Courier New" panose="02070309020205020404" pitchFamily="49" charset="0"/>
              </a:rPr>
              <a:t> (lo &lt; hi): </a:t>
            </a:r>
          </a:p>
          <a:p>
            <a:pPr algn="l"/>
            <a:r>
              <a:rPr lang="vi-VN" b="1" dirty="0">
                <a:solidFill>
                  <a:srgbClr val="000000"/>
                </a:solidFill>
                <a:effectLst/>
                <a:latin typeface="Courier New" panose="02070309020205020404" pitchFamily="49" charset="0"/>
              </a:rPr>
              <a:t>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 lo + (hi - lo) / </a:t>
            </a:r>
            <a:r>
              <a:rPr lang="vi-VN" b="1" dirty="0">
                <a:solidFill>
                  <a:srgbClr val="09885A"/>
                </a:solidFill>
                <a:effectLst/>
                <a:latin typeface="Courier New" panose="02070309020205020404" pitchFamily="49" charset="0"/>
              </a:rPr>
              <a:t>2</a:t>
            </a:r>
            <a:endParaRPr lang="vi-VN" b="1" dirty="0">
              <a:solidFill>
                <a:srgbClr val="000000"/>
              </a:solidFill>
              <a:effectLst/>
              <a:latin typeface="Courier New" panose="02070309020205020404" pitchFamily="49" charset="0"/>
            </a:endParaRPr>
          </a:p>
          <a:p>
            <a:pPr algn="l"/>
            <a:r>
              <a:rPr lang="vi-VN" b="1" dirty="0">
                <a:solidFill>
                  <a:srgbClr val="000000"/>
                </a:solidFill>
                <a:effectLst/>
                <a:latin typeface="Courier New" panose="02070309020205020404" pitchFamily="49" charset="0"/>
              </a:rPr>
              <a:t>        </a:t>
            </a:r>
            <a:r>
              <a:rPr lang="vi-VN" b="1" dirty="0" err="1">
                <a:solidFill>
                  <a:srgbClr val="000000"/>
                </a:solidFill>
                <a:effectLst/>
                <a:latin typeface="Courier New" panose="02070309020205020404" pitchFamily="49" charset="0"/>
              </a:rPr>
              <a:t>requiredPainters</a:t>
            </a:r>
            <a:r>
              <a:rPr lang="vi-VN" b="1" dirty="0">
                <a:solidFill>
                  <a:srgbClr val="000000"/>
                </a:solidFill>
                <a:effectLst/>
                <a:latin typeface="Courier New" panose="02070309020205020404" pitchFamily="49" charset="0"/>
              </a:rPr>
              <a:t> = </a:t>
            </a:r>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a:t>
            </a:r>
            <a:r>
              <a:rPr lang="vi-VN" b="1" dirty="0" err="1">
                <a:solidFill>
                  <a:srgbClr val="AF00DB"/>
                </a:solidFill>
                <a:effectLst/>
                <a:latin typeface="Courier New" panose="02070309020205020404" pitchFamily="49" charset="0"/>
              </a:rPr>
              <a:t>if</a:t>
            </a:r>
            <a:r>
              <a:rPr lang="vi-VN" b="1" dirty="0">
                <a:solidFill>
                  <a:srgbClr val="000000"/>
                </a:solidFill>
                <a:effectLst/>
                <a:latin typeface="Courier New" panose="02070309020205020404" pitchFamily="49" charset="0"/>
              </a:rPr>
              <a:t> (</a:t>
            </a:r>
            <a:r>
              <a:rPr lang="vi-VN" b="1" dirty="0" err="1">
                <a:solidFill>
                  <a:srgbClr val="000000"/>
                </a:solidFill>
                <a:effectLst/>
                <a:latin typeface="Courier New" panose="02070309020205020404" pitchFamily="49" charset="0"/>
              </a:rPr>
              <a:t>requiredPainters</a:t>
            </a:r>
            <a:r>
              <a:rPr lang="vi-VN" b="1" dirty="0">
                <a:solidFill>
                  <a:srgbClr val="000000"/>
                </a:solidFill>
                <a:effectLst/>
                <a:latin typeface="Courier New" panose="02070309020205020404" pitchFamily="49" charset="0"/>
              </a:rPr>
              <a:t> &lt;= k): </a:t>
            </a:r>
          </a:p>
          <a:p>
            <a:pPr algn="l"/>
            <a:r>
              <a:rPr lang="vi-VN" b="1" dirty="0">
                <a:solidFill>
                  <a:srgbClr val="000000"/>
                </a:solidFill>
                <a:effectLst/>
                <a:latin typeface="Courier New" panose="02070309020205020404" pitchFamily="49" charset="0"/>
              </a:rPr>
              <a:t>            hi =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a:t>
            </a:r>
            <a:r>
              <a:rPr lang="vi-VN" b="1" dirty="0" err="1">
                <a:solidFill>
                  <a:srgbClr val="AF00DB"/>
                </a:solidFill>
                <a:effectLst/>
                <a:latin typeface="Courier New" panose="02070309020205020404" pitchFamily="49" charset="0"/>
              </a:rPr>
              <a:t>else</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lo =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 </a:t>
            </a:r>
            <a:r>
              <a:rPr lang="vi-VN" b="1" dirty="0">
                <a:solidFill>
                  <a:srgbClr val="09885A"/>
                </a:solidFill>
                <a:effectLst/>
                <a:latin typeface="Courier New" panose="02070309020205020404" pitchFamily="49" charset="0"/>
              </a:rPr>
              <a:t>1</a:t>
            </a:r>
            <a:endParaRPr lang="vi-VN" b="1" dirty="0">
              <a:solidFill>
                <a:srgbClr val="000000"/>
              </a:solidFill>
              <a:effectLst/>
              <a:latin typeface="Courier New" panose="02070309020205020404" pitchFamily="49" charset="0"/>
            </a:endParaRPr>
          </a:p>
          <a:p>
            <a:pPr algn="l"/>
            <a:r>
              <a:rPr lang="vi-VN" b="1" dirty="0">
                <a:solidFill>
                  <a:srgbClr val="000000"/>
                </a:solidFill>
                <a:effectLst/>
                <a:latin typeface="Courier New" panose="02070309020205020404" pitchFamily="49" charset="0"/>
              </a:rPr>
              <a:t>    </a:t>
            </a:r>
            <a:r>
              <a:rPr lang="vi-VN" b="1" dirty="0" err="1">
                <a:solidFill>
                  <a:srgbClr val="AF00DB"/>
                </a:solidFill>
                <a:effectLst/>
                <a:latin typeface="Courier New" panose="02070309020205020404" pitchFamily="49" charset="0"/>
              </a:rPr>
              <a:t>return</a:t>
            </a:r>
            <a:r>
              <a:rPr lang="vi-VN" b="1" dirty="0">
                <a:solidFill>
                  <a:srgbClr val="000000"/>
                </a:solidFill>
                <a:effectLst/>
                <a:latin typeface="Courier New" panose="02070309020205020404" pitchFamily="49" charset="0"/>
              </a:rPr>
              <a:t> lo </a:t>
            </a:r>
          </a:p>
          <a:p>
            <a:pPr algn="l"/>
            <a:endParaRPr lang="vi-VN" b="1" dirty="0"/>
          </a:p>
        </p:txBody>
      </p:sp>
      <p:sp>
        <p:nvSpPr>
          <p:cNvPr id="29" name="Tiêu đề 1">
            <a:extLst>
              <a:ext uri="{FF2B5EF4-FFF2-40B4-BE49-F238E27FC236}">
                <a16:creationId xmlns:a16="http://schemas.microsoft.com/office/drawing/2014/main" id="{3E9B0000-DAC2-B247-B7D4-DE81C7D5E771}"/>
              </a:ext>
            </a:extLst>
          </p:cNvPr>
          <p:cNvSpPr txBox="1">
            <a:spLocks/>
          </p:cNvSpPr>
          <p:nvPr/>
        </p:nvSpPr>
        <p:spPr>
          <a:xfrm>
            <a:off x="-244132" y="6209410"/>
            <a:ext cx="6983896" cy="477837"/>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Time complexity: </a:t>
            </a:r>
            <a:r>
              <a:rPr lang="en-US" b="1" i="1" dirty="0"/>
              <a:t>O(N*</a:t>
            </a:r>
            <a:r>
              <a:rPr lang="en-US" b="1" i="1" dirty="0" err="1"/>
              <a:t>logN</a:t>
            </a:r>
            <a:r>
              <a:rPr lang="en-US" b="1" i="1" dirty="0"/>
              <a:t>)</a:t>
            </a:r>
            <a:endParaRPr lang="vi-VN" b="1" i="1" dirty="0"/>
          </a:p>
        </p:txBody>
      </p:sp>
      <p:sp>
        <p:nvSpPr>
          <p:cNvPr id="30" name="Hộp Văn bản 9">
            <a:extLst>
              <a:ext uri="{FF2B5EF4-FFF2-40B4-BE49-F238E27FC236}">
                <a16:creationId xmlns:a16="http://schemas.microsoft.com/office/drawing/2014/main" id="{7C4378F0-7FC4-044D-8C09-B94D0FED5695}"/>
              </a:ext>
            </a:extLst>
          </p:cNvPr>
          <p:cNvSpPr txBox="1"/>
          <p:nvPr/>
        </p:nvSpPr>
        <p:spPr>
          <a:xfrm>
            <a:off x="6904382" y="2594443"/>
            <a:ext cx="6526696" cy="2400657"/>
          </a:xfrm>
          <a:prstGeom prst="rect">
            <a:avLst/>
          </a:prstGeom>
          <a:noFill/>
        </p:spPr>
        <p:txBody>
          <a:bodyPr wrap="square">
            <a:spAutoFit/>
          </a:bodyPr>
          <a:lstStyle/>
          <a:p>
            <a:r>
              <a:rPr lang="en-US" sz="1500" b="1" dirty="0">
                <a:solidFill>
                  <a:srgbClr val="0000FF"/>
                </a:solidFill>
                <a:effectLst/>
                <a:latin typeface="Courier New" panose="02070309020205020404" pitchFamily="49" charset="0"/>
              </a:rPr>
              <a:t>def</a:t>
            </a:r>
            <a:r>
              <a:rPr lang="en-US" sz="1500" b="1" dirty="0">
                <a:solidFill>
                  <a:srgbClr val="000000"/>
                </a:solidFill>
                <a:effectLst/>
                <a:latin typeface="Courier New" panose="02070309020205020404" pitchFamily="49" charset="0"/>
              </a:rPr>
              <a:t> </a:t>
            </a:r>
            <a:r>
              <a:rPr lang="en-US" sz="1500" b="1" dirty="0" err="1">
                <a:solidFill>
                  <a:srgbClr val="795E26"/>
                </a:solidFill>
                <a:effectLst/>
                <a:latin typeface="Courier New" panose="02070309020205020404" pitchFamily="49" charset="0"/>
              </a:rPr>
              <a:t>numberOfPainters</a:t>
            </a:r>
            <a:r>
              <a:rPr lang="en-US" sz="1500" b="1" dirty="0">
                <a:solidFill>
                  <a:srgbClr val="000000"/>
                </a:solidFill>
                <a:effectLst/>
                <a:latin typeface="Courier New" panose="02070309020205020404" pitchFamily="49" charset="0"/>
              </a:rPr>
              <a:t>(</a:t>
            </a:r>
            <a:r>
              <a:rPr lang="en-US" sz="1500" b="1" dirty="0" err="1">
                <a:solidFill>
                  <a:srgbClr val="001080"/>
                </a:solidFill>
                <a:effectLst/>
                <a:latin typeface="Courier New" panose="02070309020205020404" pitchFamily="49" charset="0"/>
              </a:rPr>
              <a:t>arr</a:t>
            </a:r>
            <a:r>
              <a:rPr lang="en-US" sz="1500" b="1" dirty="0">
                <a:solidFill>
                  <a:srgbClr val="000000"/>
                </a:solidFill>
                <a:effectLst/>
                <a:latin typeface="Courier New" panose="02070309020205020404" pitchFamily="49" charset="0"/>
              </a:rPr>
              <a:t>, </a:t>
            </a:r>
            <a:r>
              <a:rPr lang="en-US" sz="1500" b="1" dirty="0">
                <a:solidFill>
                  <a:srgbClr val="001080"/>
                </a:solidFill>
                <a:effectLst/>
                <a:latin typeface="Courier New" panose="02070309020205020404" pitchFamily="49" charset="0"/>
              </a:rPr>
              <a:t>n</a:t>
            </a:r>
            <a:r>
              <a:rPr lang="en-US" sz="1500" b="1" dirty="0">
                <a:solidFill>
                  <a:srgbClr val="000000"/>
                </a:solidFill>
                <a:effectLst/>
                <a:latin typeface="Courier New" panose="02070309020205020404" pitchFamily="49" charset="0"/>
              </a:rPr>
              <a:t>, </a:t>
            </a:r>
            <a:r>
              <a:rPr lang="en-US" sz="1500" b="1" dirty="0" err="1">
                <a:solidFill>
                  <a:srgbClr val="001080"/>
                </a:solidFill>
                <a:effectLst/>
                <a:latin typeface="Courier New" panose="02070309020205020404" pitchFamily="49" charset="0"/>
              </a:rPr>
              <a:t>maxLen</a:t>
            </a:r>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total = </a:t>
            </a:r>
            <a:r>
              <a:rPr lang="en-US" sz="1500" b="1" dirty="0">
                <a:solidFill>
                  <a:srgbClr val="09885A"/>
                </a:solidFill>
                <a:effectLst/>
                <a:latin typeface="Courier New" panose="02070309020205020404" pitchFamily="49" charset="0"/>
              </a:rPr>
              <a:t>0</a:t>
            </a:r>
            <a:endParaRPr lang="en-US" sz="1500" b="1" dirty="0">
              <a:solidFill>
                <a:srgbClr val="000000"/>
              </a:solidFill>
              <a:effectLst/>
              <a:latin typeface="Courier New" panose="02070309020205020404" pitchFamily="49" charset="0"/>
            </a:endParaRPr>
          </a:p>
          <a:p>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numPainters</a:t>
            </a:r>
            <a:r>
              <a:rPr lang="en-US" sz="1500" b="1" dirty="0">
                <a:solidFill>
                  <a:srgbClr val="000000"/>
                </a:solidFill>
                <a:effectLst/>
                <a:latin typeface="Courier New" panose="02070309020205020404" pitchFamily="49" charset="0"/>
              </a:rPr>
              <a:t> = </a:t>
            </a:r>
            <a:r>
              <a:rPr lang="en-US" sz="1500" b="1" dirty="0">
                <a:solidFill>
                  <a:srgbClr val="09885A"/>
                </a:solidFill>
                <a:effectLst/>
                <a:latin typeface="Courier New" panose="02070309020205020404" pitchFamily="49" charset="0"/>
              </a:rPr>
              <a:t>1</a:t>
            </a:r>
            <a:endParaRPr lang="en-US" sz="1500" b="1" dirty="0">
              <a:solidFill>
                <a:srgbClr val="000000"/>
              </a:solidFill>
              <a:effectLst/>
              <a:latin typeface="Courier New" panose="02070309020205020404" pitchFamily="49" charset="0"/>
            </a:endParaRPr>
          </a:p>
          <a:p>
            <a:r>
              <a:rPr lang="en-US" sz="1500" b="1" dirty="0">
                <a:solidFill>
                  <a:srgbClr val="000000"/>
                </a:solidFill>
                <a:effectLst/>
                <a:latin typeface="Courier New" panose="02070309020205020404" pitchFamily="49" charset="0"/>
              </a:rPr>
              <a:t>    </a:t>
            </a:r>
            <a:r>
              <a:rPr lang="en-US" sz="1500" b="1" dirty="0">
                <a:solidFill>
                  <a:srgbClr val="AF00DB"/>
                </a:solidFill>
                <a:effectLst/>
                <a:latin typeface="Courier New" panose="02070309020205020404" pitchFamily="49" charset="0"/>
              </a:rPr>
              <a:t>for</a:t>
            </a:r>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i</a:t>
            </a:r>
            <a:r>
              <a:rPr lang="en-US" sz="1500" b="1" dirty="0">
                <a:solidFill>
                  <a:srgbClr val="000000"/>
                </a:solidFill>
                <a:effectLst/>
                <a:latin typeface="Courier New" panose="02070309020205020404" pitchFamily="49" charset="0"/>
              </a:rPr>
              <a:t> </a:t>
            </a:r>
            <a:r>
              <a:rPr lang="en-US" sz="1500" b="1" dirty="0">
                <a:solidFill>
                  <a:srgbClr val="0000FF"/>
                </a:solidFill>
                <a:effectLst/>
                <a:latin typeface="Courier New" panose="02070309020205020404" pitchFamily="49" charset="0"/>
              </a:rPr>
              <a:t>in</a:t>
            </a:r>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arr</a:t>
            </a:r>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total += </a:t>
            </a:r>
            <a:r>
              <a:rPr lang="en-US" sz="1500" b="1" dirty="0" err="1">
                <a:solidFill>
                  <a:srgbClr val="000000"/>
                </a:solidFill>
                <a:effectLst/>
                <a:latin typeface="Courier New" panose="02070309020205020404" pitchFamily="49" charset="0"/>
              </a:rPr>
              <a:t>i</a:t>
            </a:r>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a:t>
            </a:r>
            <a:r>
              <a:rPr lang="en-US" sz="1500" b="1" dirty="0">
                <a:solidFill>
                  <a:srgbClr val="AF00DB"/>
                </a:solidFill>
                <a:effectLst/>
                <a:latin typeface="Courier New" panose="02070309020205020404" pitchFamily="49" charset="0"/>
              </a:rPr>
              <a:t>if</a:t>
            </a:r>
            <a:r>
              <a:rPr lang="en-US" sz="1500" b="1" dirty="0">
                <a:solidFill>
                  <a:srgbClr val="000000"/>
                </a:solidFill>
                <a:effectLst/>
                <a:latin typeface="Courier New" panose="02070309020205020404" pitchFamily="49" charset="0"/>
              </a:rPr>
              <a:t> (total &gt; </a:t>
            </a:r>
            <a:r>
              <a:rPr lang="en-US" sz="1500" b="1" dirty="0" err="1">
                <a:solidFill>
                  <a:srgbClr val="000000"/>
                </a:solidFill>
                <a:effectLst/>
                <a:latin typeface="Courier New" panose="02070309020205020404" pitchFamily="49" charset="0"/>
              </a:rPr>
              <a:t>maxLen</a:t>
            </a:r>
            <a:r>
              <a:rPr lang="en-US" sz="1500" b="1" dirty="0">
                <a:solidFill>
                  <a:srgbClr val="000000"/>
                </a:solidFill>
                <a:effectLst/>
                <a:latin typeface="Courier New" panose="02070309020205020404" pitchFamily="49" charset="0"/>
              </a:rPr>
              <a:t>):</a:t>
            </a:r>
          </a:p>
          <a:p>
            <a:r>
              <a:rPr lang="en-US" sz="1500" b="1" dirty="0">
                <a:solidFill>
                  <a:srgbClr val="000000"/>
                </a:solidFill>
                <a:effectLst/>
                <a:latin typeface="Courier New" panose="02070309020205020404" pitchFamily="49" charset="0"/>
              </a:rPr>
              <a:t>            total = </a:t>
            </a:r>
            <a:r>
              <a:rPr lang="en-US" sz="1500" b="1" dirty="0" err="1">
                <a:solidFill>
                  <a:srgbClr val="000000"/>
                </a:solidFill>
                <a:effectLst/>
                <a:latin typeface="Courier New" panose="02070309020205020404" pitchFamily="49" charset="0"/>
              </a:rPr>
              <a:t>i</a:t>
            </a:r>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numPainters</a:t>
            </a:r>
            <a:r>
              <a:rPr lang="en-US" sz="1500" b="1" dirty="0">
                <a:solidFill>
                  <a:srgbClr val="000000"/>
                </a:solidFill>
                <a:effectLst/>
                <a:latin typeface="Courier New" panose="02070309020205020404" pitchFamily="49" charset="0"/>
              </a:rPr>
              <a:t> += </a:t>
            </a:r>
            <a:r>
              <a:rPr lang="en-US" sz="1500" b="1" dirty="0">
                <a:solidFill>
                  <a:srgbClr val="09885A"/>
                </a:solidFill>
                <a:effectLst/>
                <a:latin typeface="Courier New" panose="02070309020205020404" pitchFamily="49" charset="0"/>
              </a:rPr>
              <a:t>1</a:t>
            </a:r>
            <a:endParaRPr lang="en-US" sz="1500" b="1" dirty="0">
              <a:solidFill>
                <a:srgbClr val="000000"/>
              </a:solidFill>
              <a:effectLst/>
              <a:latin typeface="Courier New" panose="02070309020205020404" pitchFamily="49" charset="0"/>
            </a:endParaRPr>
          </a:p>
          <a:p>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a:t>
            </a:r>
            <a:r>
              <a:rPr lang="en-US" sz="1500" b="1" dirty="0">
                <a:solidFill>
                  <a:srgbClr val="AF00DB"/>
                </a:solidFill>
                <a:effectLst/>
                <a:latin typeface="Courier New" panose="02070309020205020404" pitchFamily="49" charset="0"/>
              </a:rPr>
              <a:t>return</a:t>
            </a:r>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numPainters</a:t>
            </a:r>
            <a:r>
              <a:rPr lang="en-US" sz="1500" b="1" dirty="0">
                <a:solidFill>
                  <a:srgbClr val="000000"/>
                </a:solidFill>
                <a:effectLst/>
                <a:latin typeface="Courier New" panose="02070309020205020404" pitchFamily="49" charset="0"/>
              </a:rPr>
              <a:t> </a:t>
            </a:r>
          </a:p>
        </p:txBody>
      </p:sp>
      <p:sp>
        <p:nvSpPr>
          <p:cNvPr id="31" name="Tiêu đề 1">
            <a:extLst>
              <a:ext uri="{FF2B5EF4-FFF2-40B4-BE49-F238E27FC236}">
                <a16:creationId xmlns:a16="http://schemas.microsoft.com/office/drawing/2014/main" id="{A5C92864-D15A-8E49-89A9-E9761FE483CD}"/>
              </a:ext>
            </a:extLst>
          </p:cNvPr>
          <p:cNvSpPr txBox="1">
            <a:spLocks/>
          </p:cNvSpPr>
          <p:nvPr/>
        </p:nvSpPr>
        <p:spPr>
          <a:xfrm>
            <a:off x="225287" y="5105963"/>
            <a:ext cx="11468768" cy="90342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err="1"/>
              <a:t>Hàm</a:t>
            </a:r>
            <a:r>
              <a:rPr lang="en-US" sz="1800" dirty="0"/>
              <a:t> </a:t>
            </a:r>
            <a:r>
              <a:rPr lang="en-US" sz="1800" b="1" dirty="0" err="1">
                <a:solidFill>
                  <a:srgbClr val="FF0000"/>
                </a:solidFill>
              </a:rPr>
              <a:t>numberOfPainters</a:t>
            </a:r>
            <a:r>
              <a:rPr lang="en-US" sz="1800" dirty="0"/>
              <a:t> </a:t>
            </a:r>
            <a:r>
              <a:rPr lang="en-US" sz="1800" dirty="0" err="1"/>
              <a:t>giúp</a:t>
            </a:r>
            <a:r>
              <a:rPr lang="en-US" sz="1800" dirty="0"/>
              <a:t> </a:t>
            </a:r>
            <a:r>
              <a:rPr lang="en-US" sz="1800" dirty="0" err="1"/>
              <a:t>tìm</a:t>
            </a:r>
            <a:r>
              <a:rPr lang="en-US" sz="1800" dirty="0"/>
              <a:t> </a:t>
            </a:r>
            <a:r>
              <a:rPr lang="en-US" sz="1800" dirty="0" err="1"/>
              <a:t>số</a:t>
            </a:r>
            <a:r>
              <a:rPr lang="en-US" sz="1800" dirty="0"/>
              <a:t> </a:t>
            </a:r>
            <a:r>
              <a:rPr lang="en-US" sz="1800" dirty="0" err="1"/>
              <a:t>lượng</a:t>
            </a:r>
            <a:r>
              <a:rPr lang="en-US" sz="1800" dirty="0"/>
              <a:t> </a:t>
            </a:r>
            <a:r>
              <a:rPr lang="en-US" sz="1800" dirty="0" err="1"/>
              <a:t>phân</a:t>
            </a:r>
            <a:r>
              <a:rPr lang="en-US" sz="1800" dirty="0"/>
              <a:t> </a:t>
            </a:r>
            <a:r>
              <a:rPr lang="en-US" sz="1800" dirty="0" err="1"/>
              <a:t>vùng</a:t>
            </a:r>
            <a:r>
              <a:rPr lang="en-US" sz="1800" dirty="0"/>
              <a:t> </a:t>
            </a:r>
            <a:r>
              <a:rPr lang="en-US" sz="1800" dirty="0" err="1"/>
              <a:t>có</a:t>
            </a:r>
            <a:r>
              <a:rPr lang="en-US" sz="1800" dirty="0"/>
              <a:t> </a:t>
            </a:r>
            <a:r>
              <a:rPr lang="en-US" sz="1800" dirty="0" err="1"/>
              <a:t>thể</a:t>
            </a:r>
            <a:r>
              <a:rPr lang="en-US" sz="1800" dirty="0"/>
              <a:t> </a:t>
            </a:r>
            <a:r>
              <a:rPr lang="en-US" sz="1800" dirty="0" err="1"/>
              <a:t>tìm</a:t>
            </a:r>
            <a:r>
              <a:rPr lang="en-US" sz="1800" dirty="0"/>
              <a:t> </a:t>
            </a:r>
            <a:r>
              <a:rPr lang="en-US" sz="1800" dirty="0" err="1"/>
              <a:t>được</a:t>
            </a:r>
            <a:r>
              <a:rPr lang="en-US" sz="1800" dirty="0"/>
              <a:t> </a:t>
            </a:r>
            <a:r>
              <a:rPr lang="en-US" sz="1800" dirty="0" err="1"/>
              <a:t>với</a:t>
            </a:r>
            <a:r>
              <a:rPr lang="en-US" sz="1800" dirty="0"/>
              <a:t> </a:t>
            </a:r>
            <a:r>
              <a:rPr lang="en-US" sz="1800" dirty="0" err="1"/>
              <a:t>tổng</a:t>
            </a:r>
            <a:r>
              <a:rPr lang="en-US" sz="1800" dirty="0"/>
              <a:t> </a:t>
            </a:r>
            <a:r>
              <a:rPr lang="en-US" sz="1800" dirty="0" err="1"/>
              <a:t>các</a:t>
            </a:r>
            <a:r>
              <a:rPr lang="en-US" sz="1800" dirty="0"/>
              <a:t> </a:t>
            </a:r>
            <a:r>
              <a:rPr lang="en-US" sz="1800" dirty="0" err="1"/>
              <a:t>giá</a:t>
            </a:r>
            <a:r>
              <a:rPr lang="en-US" sz="1800" dirty="0"/>
              <a:t> </a:t>
            </a:r>
            <a:r>
              <a:rPr lang="en-US" sz="1800" dirty="0" err="1"/>
              <a:t>trị</a:t>
            </a:r>
            <a:r>
              <a:rPr lang="en-US" sz="1800" dirty="0"/>
              <a:t> </a:t>
            </a:r>
            <a:r>
              <a:rPr lang="en-US" sz="1800" dirty="0" err="1"/>
              <a:t>mỗi</a:t>
            </a:r>
            <a:r>
              <a:rPr lang="en-US" sz="1800" dirty="0"/>
              <a:t> </a:t>
            </a:r>
            <a:r>
              <a:rPr lang="en-US" sz="1800" dirty="0" err="1"/>
              <a:t>vùng</a:t>
            </a:r>
            <a:r>
              <a:rPr lang="en-US" sz="1800" dirty="0"/>
              <a:t> </a:t>
            </a:r>
            <a:r>
              <a:rPr lang="en-US" sz="1800" dirty="0" err="1"/>
              <a:t>không</a:t>
            </a:r>
            <a:r>
              <a:rPr lang="en-US" sz="1800" dirty="0"/>
              <a:t> </a:t>
            </a:r>
            <a:r>
              <a:rPr lang="en-US" sz="1800" dirty="0" err="1"/>
              <a:t>vượt</a:t>
            </a:r>
            <a:r>
              <a:rPr lang="en-US" sz="1800" dirty="0"/>
              <a:t> </a:t>
            </a:r>
            <a:r>
              <a:rPr lang="en-US" sz="1800" dirty="0" err="1"/>
              <a:t>quá</a:t>
            </a:r>
            <a:r>
              <a:rPr lang="en-US" sz="1800" dirty="0"/>
              <a:t> </a:t>
            </a:r>
            <a:r>
              <a:rPr lang="en-US" sz="1800" dirty="0" err="1"/>
              <a:t>giá</a:t>
            </a:r>
            <a:r>
              <a:rPr lang="en-US" sz="1800" dirty="0"/>
              <a:t> </a:t>
            </a:r>
            <a:r>
              <a:rPr lang="en-US" sz="1800" dirty="0" err="1"/>
              <a:t>trị</a:t>
            </a:r>
            <a:r>
              <a:rPr lang="en-US" sz="1800" dirty="0"/>
              <a:t> </a:t>
            </a:r>
            <a:r>
              <a:rPr lang="en-US" sz="1800" b="1" dirty="0">
                <a:solidFill>
                  <a:srgbClr val="FF0000"/>
                </a:solidFill>
              </a:rPr>
              <a:t>mid</a:t>
            </a:r>
            <a:r>
              <a:rPr lang="en-US" sz="1800" dirty="0"/>
              <a:t>. </a:t>
            </a:r>
            <a:endParaRPr lang="vi-VN" sz="1800" dirty="0"/>
          </a:p>
        </p:txBody>
      </p:sp>
    </p:spTree>
    <p:extLst>
      <p:ext uri="{BB962C8B-B14F-4D97-AF65-F5344CB8AC3E}">
        <p14:creationId xmlns:p14="http://schemas.microsoft.com/office/powerpoint/2010/main" val="387654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6B77DB-72ED-A943-8F9E-7B2C6043CAAD}"/>
              </a:ext>
            </a:extLst>
          </p:cNvPr>
          <p:cNvSpPr>
            <a:spLocks noGrp="1"/>
          </p:cNvSpPr>
          <p:nvPr>
            <p:ph type="sldNum" sz="quarter" idx="12"/>
          </p:nvPr>
        </p:nvSpPr>
        <p:spPr/>
        <p:txBody>
          <a:bodyPr/>
          <a:lstStyle/>
          <a:p>
            <a:fld id="{08AB70BE-1769-45B8-85A6-0C837432C7E6}" type="slidenum">
              <a:rPr lang="en-US" smtClean="0"/>
              <a:t>19</a:t>
            </a:fld>
            <a:endParaRPr lang="en-US"/>
          </a:p>
        </p:txBody>
      </p:sp>
      <p:sp>
        <p:nvSpPr>
          <p:cNvPr id="5" name="Tiêu đề 1">
            <a:extLst>
              <a:ext uri="{FF2B5EF4-FFF2-40B4-BE49-F238E27FC236}">
                <a16:creationId xmlns:a16="http://schemas.microsoft.com/office/drawing/2014/main" id="{68CD06D0-9D98-AF46-838F-2B62CEE109BC}"/>
              </a:ext>
            </a:extLst>
          </p:cNvPr>
          <p:cNvSpPr txBox="1">
            <a:spLocks noGrp="1"/>
          </p:cNvSpPr>
          <p:nvPr>
            <p:ph type="title"/>
          </p:nvPr>
        </p:nvSpPr>
        <p:spPr>
          <a:xfrm>
            <a:off x="-185531" y="212035"/>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VD</a:t>
            </a:r>
            <a:r>
              <a:rPr lang="en-US" sz="3600" dirty="0"/>
              <a:t>: n = 6, k = 3, A[] = [2,5,7,2,3,4]</a:t>
            </a:r>
            <a:endParaRPr lang="vi-VN" sz="3600" dirty="0"/>
          </a:p>
        </p:txBody>
      </p:sp>
      <p:sp>
        <p:nvSpPr>
          <p:cNvPr id="6" name="Hình Bầu dục 4">
            <a:extLst>
              <a:ext uri="{FF2B5EF4-FFF2-40B4-BE49-F238E27FC236}">
                <a16:creationId xmlns:a16="http://schemas.microsoft.com/office/drawing/2014/main" id="{0F6E4BE7-EBC4-AB44-ADDA-BB013A7E1161}"/>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121BCDC7-895E-2F47-A484-2CB0615718B7}"/>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8E5EBB6C-E6B3-2F41-A1AD-71E3BE1086AD}"/>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5195B800-C657-764F-88FD-6634025AD6F2}"/>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E9722FC7-4C65-9A4C-8A42-0C36FE13F773}"/>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3507B00A-C9B5-0C4D-B0AF-C0814CEBAD4A}"/>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D7A667D0-FC2F-F342-984D-6EBF80066815}"/>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Low = max(A[]) = 7 / High = </a:t>
            </a:r>
            <a:r>
              <a:rPr lang="en-US" sz="3600" b="1" dirty="0">
                <a:solidFill>
                  <a:srgbClr val="FF0000"/>
                </a:solidFill>
              </a:rPr>
              <a:t>23</a:t>
            </a:r>
            <a:endParaRPr lang="vi-VN" sz="3600" dirty="0">
              <a:solidFill>
                <a:srgbClr val="FF0000"/>
              </a:solidFill>
            </a:endParaRPr>
          </a:p>
        </p:txBody>
      </p:sp>
      <p:sp>
        <p:nvSpPr>
          <p:cNvPr id="13" name="Hộp Văn bản 11">
            <a:extLst>
              <a:ext uri="{FF2B5EF4-FFF2-40B4-BE49-F238E27FC236}">
                <a16:creationId xmlns:a16="http://schemas.microsoft.com/office/drawing/2014/main" id="{619F298F-C0C2-5449-BF5B-9998702F67DC}"/>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1:  Mid = </a:t>
            </a:r>
            <a:r>
              <a:rPr lang="en-US" sz="2800" b="1" dirty="0">
                <a:solidFill>
                  <a:srgbClr val="FF0000"/>
                </a:solidFill>
              </a:rPr>
              <a:t>15</a:t>
            </a:r>
            <a:endParaRPr lang="vi-VN" sz="2800" b="1" dirty="0">
              <a:solidFill>
                <a:srgbClr val="FF0000"/>
              </a:solidFill>
            </a:endParaRPr>
          </a:p>
        </p:txBody>
      </p:sp>
      <p:sp>
        <p:nvSpPr>
          <p:cNvPr id="14" name="Hộp Văn bản 1">
            <a:extLst>
              <a:ext uri="{FF2B5EF4-FFF2-40B4-BE49-F238E27FC236}">
                <a16:creationId xmlns:a16="http://schemas.microsoft.com/office/drawing/2014/main" id="{0D64BEBD-BAB0-584B-8026-2F75E385FDDF}"/>
              </a:ext>
            </a:extLst>
          </p:cNvPr>
          <p:cNvSpPr txBox="1"/>
          <p:nvPr/>
        </p:nvSpPr>
        <p:spPr>
          <a:xfrm>
            <a:off x="4459253" y="6066927"/>
            <a:ext cx="4733988" cy="369332"/>
          </a:xfrm>
          <a:prstGeom prst="rect">
            <a:avLst/>
          </a:prstGeom>
          <a:noFill/>
        </p:spPr>
        <p:txBody>
          <a:bodyPr wrap="non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effectLst/>
                <a:latin typeface="Courier New" panose="02070309020205020404" pitchFamily="49" charset="0"/>
              </a:rPr>
              <a:t>2</a:t>
            </a:r>
            <a:r>
              <a:rPr lang="vi-VN" b="1" dirty="0">
                <a:solidFill>
                  <a:srgbClr val="000000"/>
                </a:solidFill>
                <a:effectLst/>
                <a:latin typeface="Courier New" panose="02070309020205020404" pitchFamily="49" charset="0"/>
              </a:rPr>
              <a:t> </a:t>
            </a:r>
            <a:endParaRPr lang="vi-VN" dirty="0"/>
          </a:p>
        </p:txBody>
      </p:sp>
      <p:sp>
        <p:nvSpPr>
          <p:cNvPr id="15" name="Hình chữ nhật 2">
            <a:extLst>
              <a:ext uri="{FF2B5EF4-FFF2-40B4-BE49-F238E27FC236}">
                <a16:creationId xmlns:a16="http://schemas.microsoft.com/office/drawing/2014/main" id="{28A851D8-DE58-C344-8C6A-02E4F5CCA876}"/>
              </a:ext>
            </a:extLst>
          </p:cNvPr>
          <p:cNvSpPr/>
          <p:nvPr/>
        </p:nvSpPr>
        <p:spPr>
          <a:xfrm>
            <a:off x="1590261" y="3087757"/>
            <a:ext cx="403528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14</a:t>
            </a:r>
          </a:p>
        </p:txBody>
      </p:sp>
      <p:sp>
        <p:nvSpPr>
          <p:cNvPr id="16" name="Hình chữ nhật 12">
            <a:extLst>
              <a:ext uri="{FF2B5EF4-FFF2-40B4-BE49-F238E27FC236}">
                <a16:creationId xmlns:a16="http://schemas.microsoft.com/office/drawing/2014/main" id="{89EBFBA1-A4E8-0A4D-BE2D-4B18048131E6}"/>
              </a:ext>
            </a:extLst>
          </p:cNvPr>
          <p:cNvSpPr/>
          <p:nvPr/>
        </p:nvSpPr>
        <p:spPr>
          <a:xfrm>
            <a:off x="6096000" y="3087757"/>
            <a:ext cx="400878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9</a:t>
            </a:r>
          </a:p>
        </p:txBody>
      </p:sp>
    </p:spTree>
    <p:extLst>
      <p:ext uri="{BB962C8B-B14F-4D97-AF65-F5344CB8AC3E}">
        <p14:creationId xmlns:p14="http://schemas.microsoft.com/office/powerpoint/2010/main" val="385932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9DB5D3-4B63-4FD1-BA37-8EBACA587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650669-C083-4D8C-BC61-0EE74F1CC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8" y="0"/>
            <a:ext cx="7875323" cy="6853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214C731-4700-4E5F-92C1-54F9C83FB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8624"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595347F-4232-144B-B9BB-8D1E698D8970}"/>
              </a:ext>
            </a:extLst>
          </p:cNvPr>
          <p:cNvSpPr>
            <a:spLocks noGrp="1"/>
          </p:cNvSpPr>
          <p:nvPr>
            <p:ph type="title"/>
          </p:nvPr>
        </p:nvSpPr>
        <p:spPr>
          <a:xfrm>
            <a:off x="609600" y="685800"/>
            <a:ext cx="2952465" cy="5486400"/>
          </a:xfrm>
        </p:spPr>
        <p:txBody>
          <a:bodyPr anchor="ctr">
            <a:normAutofit/>
          </a:bodyPr>
          <a:lstStyle/>
          <a:p>
            <a:r>
              <a:rPr lang="en-VN">
                <a:solidFill>
                  <a:srgbClr val="FFFFFF"/>
                </a:solidFill>
              </a:rPr>
              <a:t>ÔN TẬP KIẾN THỨC</a:t>
            </a:r>
          </a:p>
        </p:txBody>
      </p:sp>
      <p:sp useBgFill="1">
        <p:nvSpPr>
          <p:cNvPr id="15" name="Freeform: Shape 14">
            <a:extLst>
              <a:ext uri="{FF2B5EF4-FFF2-40B4-BE49-F238E27FC236}">
                <a16:creationId xmlns:a16="http://schemas.microsoft.com/office/drawing/2014/main" id="{26C151D7-1FA6-4D02-9CDD-5C3205DB2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904573" y="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 name="connsiteX0" fmla="*/ 2532276 w 5963231"/>
              <a:gd name="connsiteY0" fmla="*/ 6861910 h 6861910"/>
              <a:gd name="connsiteX1" fmla="*/ 0 w 5963231"/>
              <a:gd name="connsiteY1" fmla="*/ 6858000 h 6861910"/>
              <a:gd name="connsiteX2" fmla="*/ 0 w 5963231"/>
              <a:gd name="connsiteY2" fmla="*/ 0 h 6861910"/>
              <a:gd name="connsiteX3" fmla="*/ 2532276 w 5963231"/>
              <a:gd name="connsiteY3" fmla="*/ 0 h 6861910"/>
              <a:gd name="connsiteX4" fmla="*/ 2547568 w 5963231"/>
              <a:gd name="connsiteY4" fmla="*/ 0 h 6861910"/>
              <a:gd name="connsiteX5" fmla="*/ 2547568 w 5963231"/>
              <a:gd name="connsiteY5" fmla="*/ 387 h 6861910"/>
              <a:gd name="connsiteX6" fmla="*/ 2708832 w 5963231"/>
              <a:gd name="connsiteY6" fmla="*/ 4464 h 6861910"/>
              <a:gd name="connsiteX7" fmla="*/ 5963231 w 5963231"/>
              <a:gd name="connsiteY7" fmla="*/ 3430955 h 6861910"/>
              <a:gd name="connsiteX8" fmla="*/ 2532276 w 5963231"/>
              <a:gd name="connsiteY8"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3231" h="6861910">
                <a:moveTo>
                  <a:pt x="2532276" y="6861910"/>
                </a:move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D5E4DA-56DB-0D46-87C5-85701F6FB134}"/>
              </a:ext>
            </a:extLst>
          </p:cNvPr>
          <p:cNvSpPr>
            <a:spLocks noGrp="1"/>
          </p:cNvSpPr>
          <p:nvPr>
            <p:ph idx="1"/>
          </p:nvPr>
        </p:nvSpPr>
        <p:spPr>
          <a:xfrm>
            <a:off x="5181600" y="685800"/>
            <a:ext cx="6096000" cy="5491163"/>
          </a:xfrm>
        </p:spPr>
        <p:txBody>
          <a:bodyPr anchor="ctr">
            <a:normAutofit/>
          </a:bodyPr>
          <a:lstStyle/>
          <a:p>
            <a:r>
              <a:rPr lang="en-VN" sz="3200" dirty="0"/>
              <a:t>MÃ SOCRATIVE:</a:t>
            </a:r>
          </a:p>
          <a:p>
            <a:pPr marL="0" indent="0">
              <a:buNone/>
            </a:pPr>
            <a:r>
              <a:rPr lang="en-VN" sz="6000" b="1" dirty="0">
                <a:latin typeface="Arial" panose="020B0604020202020204" pitchFamily="34" charset="0"/>
                <a:cs typeface="Arial" panose="020B0604020202020204" pitchFamily="34" charset="0"/>
              </a:rPr>
              <a:t>FGFGFGF</a:t>
            </a:r>
          </a:p>
        </p:txBody>
      </p:sp>
      <p:sp>
        <p:nvSpPr>
          <p:cNvPr id="4" name="Slide Number Placeholder 3">
            <a:extLst>
              <a:ext uri="{FF2B5EF4-FFF2-40B4-BE49-F238E27FC236}">
                <a16:creationId xmlns:a16="http://schemas.microsoft.com/office/drawing/2014/main" id="{4236F584-FA5A-964A-981D-880308BDF60B}"/>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2</a:t>
            </a:fld>
            <a:endParaRPr lang="en-US" sz="1900">
              <a:solidFill>
                <a:schemeClr val="accent2"/>
              </a:solidFill>
            </a:endParaRPr>
          </a:p>
        </p:txBody>
      </p:sp>
    </p:spTree>
    <p:extLst>
      <p:ext uri="{BB962C8B-B14F-4D97-AF65-F5344CB8AC3E}">
        <p14:creationId xmlns:p14="http://schemas.microsoft.com/office/powerpoint/2010/main" val="2323549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5AAE3B-322F-484B-B102-CC5ABF892E61}"/>
              </a:ext>
            </a:extLst>
          </p:cNvPr>
          <p:cNvSpPr>
            <a:spLocks noGrp="1"/>
          </p:cNvSpPr>
          <p:nvPr>
            <p:ph type="sldNum" sz="quarter" idx="12"/>
          </p:nvPr>
        </p:nvSpPr>
        <p:spPr/>
        <p:txBody>
          <a:bodyPr/>
          <a:lstStyle/>
          <a:p>
            <a:fld id="{08AB70BE-1769-45B8-85A6-0C837432C7E6}" type="slidenum">
              <a:rPr lang="en-US" smtClean="0"/>
              <a:t>20</a:t>
            </a:fld>
            <a:endParaRPr lang="en-US"/>
          </a:p>
        </p:txBody>
      </p:sp>
      <p:sp>
        <p:nvSpPr>
          <p:cNvPr id="5" name="Tiêu đề 1">
            <a:extLst>
              <a:ext uri="{FF2B5EF4-FFF2-40B4-BE49-F238E27FC236}">
                <a16:creationId xmlns:a16="http://schemas.microsoft.com/office/drawing/2014/main" id="{A8F71B3C-D492-6846-98A2-E0F9510CC987}"/>
              </a:ext>
            </a:extLst>
          </p:cNvPr>
          <p:cNvSpPr txBox="1">
            <a:spLocks noGrp="1"/>
          </p:cNvSpPr>
          <p:nvPr>
            <p:ph type="title"/>
          </p:nvPr>
        </p:nvSpPr>
        <p:spPr>
          <a:xfrm>
            <a:off x="-185531" y="212035"/>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VD</a:t>
            </a:r>
            <a:r>
              <a:rPr lang="en-US" sz="3600" dirty="0"/>
              <a:t>: n = 6, k = 3, A[] = [2,5,7,2,3,4]</a:t>
            </a:r>
            <a:endParaRPr lang="vi-VN" sz="3600" dirty="0"/>
          </a:p>
        </p:txBody>
      </p:sp>
      <p:sp>
        <p:nvSpPr>
          <p:cNvPr id="6" name="Hình Bầu dục 4">
            <a:extLst>
              <a:ext uri="{FF2B5EF4-FFF2-40B4-BE49-F238E27FC236}">
                <a16:creationId xmlns:a16="http://schemas.microsoft.com/office/drawing/2014/main" id="{AF92DEAD-B8A2-8342-B634-F7BC5E255B87}"/>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B0F1221B-E8F9-F343-AEF2-4DD10A0F550B}"/>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25C69134-6EB0-E649-B3B5-EADA886A1B27}"/>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1F59B3F2-AB52-EF45-99AB-2EFAD9645EE8}"/>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369AAA8C-7D8D-BB41-9CC8-0BCC6C7B1596}"/>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B1D2E903-F764-7B45-89A6-18A4C4D0A470}"/>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25B6ED61-842D-304B-A8CB-82908F5DD57A}"/>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Low = max(A[]) = 7 / High = </a:t>
            </a:r>
            <a:r>
              <a:rPr lang="en-US" sz="3600" b="1" dirty="0">
                <a:solidFill>
                  <a:srgbClr val="FF0000"/>
                </a:solidFill>
              </a:rPr>
              <a:t>15</a:t>
            </a:r>
            <a:endParaRPr lang="vi-VN" sz="3600" dirty="0">
              <a:solidFill>
                <a:srgbClr val="FF0000"/>
              </a:solidFill>
            </a:endParaRPr>
          </a:p>
        </p:txBody>
      </p:sp>
      <p:sp>
        <p:nvSpPr>
          <p:cNvPr id="13" name="Hộp Văn bản 11">
            <a:extLst>
              <a:ext uri="{FF2B5EF4-FFF2-40B4-BE49-F238E27FC236}">
                <a16:creationId xmlns:a16="http://schemas.microsoft.com/office/drawing/2014/main" id="{912FEFF4-CF40-7442-9B2A-3CA28C345524}"/>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2:  Mid = </a:t>
            </a:r>
            <a:r>
              <a:rPr lang="en-US" sz="2800" b="1" dirty="0">
                <a:solidFill>
                  <a:srgbClr val="FF0000"/>
                </a:solidFill>
              </a:rPr>
              <a:t>11</a:t>
            </a:r>
            <a:endParaRPr lang="vi-VN" sz="2800" b="1" dirty="0">
              <a:solidFill>
                <a:srgbClr val="FF0000"/>
              </a:solidFill>
            </a:endParaRPr>
          </a:p>
        </p:txBody>
      </p:sp>
      <p:sp>
        <p:nvSpPr>
          <p:cNvPr id="14" name="Hộp Văn bản 1">
            <a:extLst>
              <a:ext uri="{FF2B5EF4-FFF2-40B4-BE49-F238E27FC236}">
                <a16:creationId xmlns:a16="http://schemas.microsoft.com/office/drawing/2014/main" id="{82AA4CA3-AFC1-3140-A85C-1633A437C783}"/>
              </a:ext>
            </a:extLst>
          </p:cNvPr>
          <p:cNvSpPr txBox="1"/>
          <p:nvPr/>
        </p:nvSpPr>
        <p:spPr>
          <a:xfrm>
            <a:off x="4459252" y="6066927"/>
            <a:ext cx="5784677" cy="369332"/>
          </a:xfrm>
          <a:prstGeom prst="rect">
            <a:avLst/>
          </a:prstGeom>
          <a:noFill/>
        </p:spPr>
        <p:txBody>
          <a:bodyPr wrap="squar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effectLst/>
                <a:latin typeface="Courier New" panose="02070309020205020404" pitchFamily="49" charset="0"/>
              </a:rPr>
              <a:t>3</a:t>
            </a:r>
            <a:r>
              <a:rPr lang="vi-VN" b="1" dirty="0">
                <a:solidFill>
                  <a:srgbClr val="000000"/>
                </a:solidFill>
                <a:effectLst/>
                <a:latin typeface="Courier New" panose="02070309020205020404" pitchFamily="49" charset="0"/>
              </a:rPr>
              <a:t> </a:t>
            </a:r>
            <a:endParaRPr lang="vi-VN" dirty="0"/>
          </a:p>
        </p:txBody>
      </p:sp>
      <p:sp>
        <p:nvSpPr>
          <p:cNvPr id="15" name="Hình chữ nhật 2">
            <a:extLst>
              <a:ext uri="{FF2B5EF4-FFF2-40B4-BE49-F238E27FC236}">
                <a16:creationId xmlns:a16="http://schemas.microsoft.com/office/drawing/2014/main" id="{1CBC79ED-F8C0-A14F-848D-B18D5BE93309}"/>
              </a:ext>
            </a:extLst>
          </p:cNvPr>
          <p:cNvSpPr/>
          <p:nvPr/>
        </p:nvSpPr>
        <p:spPr>
          <a:xfrm>
            <a:off x="1590261" y="3087757"/>
            <a:ext cx="233900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6" name="Hình chữ nhật 12">
            <a:extLst>
              <a:ext uri="{FF2B5EF4-FFF2-40B4-BE49-F238E27FC236}">
                <a16:creationId xmlns:a16="http://schemas.microsoft.com/office/drawing/2014/main" id="{65871E1F-F2E7-BB47-8810-D1569986CE56}"/>
              </a:ext>
            </a:extLst>
          </p:cNvPr>
          <p:cNvSpPr/>
          <p:nvPr/>
        </p:nvSpPr>
        <p:spPr>
          <a:xfrm>
            <a:off x="4552122" y="3087757"/>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9</a:t>
            </a:r>
          </a:p>
        </p:txBody>
      </p:sp>
      <p:sp>
        <p:nvSpPr>
          <p:cNvPr id="17" name="Hình chữ nhật 13">
            <a:extLst>
              <a:ext uri="{FF2B5EF4-FFF2-40B4-BE49-F238E27FC236}">
                <a16:creationId xmlns:a16="http://schemas.microsoft.com/office/drawing/2014/main" id="{6E049298-E9F1-2543-9535-9AFEDF4425BD}"/>
              </a:ext>
            </a:extLst>
          </p:cNvPr>
          <p:cNvSpPr/>
          <p:nvPr/>
        </p:nvSpPr>
        <p:spPr>
          <a:xfrm>
            <a:off x="7639878" y="3043104"/>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Tree>
    <p:extLst>
      <p:ext uri="{BB962C8B-B14F-4D97-AF65-F5344CB8AC3E}">
        <p14:creationId xmlns:p14="http://schemas.microsoft.com/office/powerpoint/2010/main" val="141727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C70476-4FAE-BC46-A265-16050A9E49C5}"/>
              </a:ext>
            </a:extLst>
          </p:cNvPr>
          <p:cNvSpPr>
            <a:spLocks noGrp="1"/>
          </p:cNvSpPr>
          <p:nvPr>
            <p:ph type="sldNum" sz="quarter" idx="12"/>
          </p:nvPr>
        </p:nvSpPr>
        <p:spPr/>
        <p:txBody>
          <a:bodyPr/>
          <a:lstStyle/>
          <a:p>
            <a:fld id="{08AB70BE-1769-45B8-85A6-0C837432C7E6}" type="slidenum">
              <a:rPr lang="en-US" smtClean="0"/>
              <a:t>21</a:t>
            </a:fld>
            <a:endParaRPr lang="en-US"/>
          </a:p>
        </p:txBody>
      </p:sp>
      <p:sp>
        <p:nvSpPr>
          <p:cNvPr id="5" name="Tiêu đề 1">
            <a:extLst>
              <a:ext uri="{FF2B5EF4-FFF2-40B4-BE49-F238E27FC236}">
                <a16:creationId xmlns:a16="http://schemas.microsoft.com/office/drawing/2014/main" id="{5152054E-6BD1-624C-AD11-97F8DDC0B39F}"/>
              </a:ext>
            </a:extLst>
          </p:cNvPr>
          <p:cNvSpPr txBox="1">
            <a:spLocks noGrp="1"/>
          </p:cNvSpPr>
          <p:nvPr>
            <p:ph type="title"/>
          </p:nvPr>
        </p:nvSpPr>
        <p:spPr>
          <a:xfrm>
            <a:off x="-59635" y="222545"/>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VD</a:t>
            </a:r>
            <a:r>
              <a:rPr lang="en-US" sz="3600" dirty="0"/>
              <a:t>: n = 6, k = 3, A[] = [2,5,7,2,3,4]</a:t>
            </a:r>
            <a:endParaRPr lang="vi-VN" sz="3600" dirty="0"/>
          </a:p>
        </p:txBody>
      </p:sp>
      <p:sp>
        <p:nvSpPr>
          <p:cNvPr id="6" name="Hình Bầu dục 4">
            <a:extLst>
              <a:ext uri="{FF2B5EF4-FFF2-40B4-BE49-F238E27FC236}">
                <a16:creationId xmlns:a16="http://schemas.microsoft.com/office/drawing/2014/main" id="{45EF7FF5-D5E5-A049-AD03-C8F839373CE8}"/>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B8A64344-30BA-684E-A3AD-294617D188B5}"/>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EA3F9A49-2D10-9B4D-80BA-7569E4F3379C}"/>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D8B33A60-9A5F-E442-8433-E78B563B2E36}"/>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B6D6EBBB-09EB-BE47-8FAB-24FFC164E40B}"/>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DAB05944-6169-F04D-9B7F-DF0A3DDD501D}"/>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2C533A89-CDB4-5E4A-BDEE-20B7E04BD9F0}"/>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Low = max(A[]) = 7 / High = </a:t>
            </a:r>
            <a:r>
              <a:rPr lang="en-US" sz="3600" b="1" dirty="0">
                <a:solidFill>
                  <a:srgbClr val="FF0000"/>
                </a:solidFill>
              </a:rPr>
              <a:t>11</a:t>
            </a:r>
            <a:endParaRPr lang="vi-VN" sz="3600" dirty="0">
              <a:solidFill>
                <a:srgbClr val="FF0000"/>
              </a:solidFill>
            </a:endParaRPr>
          </a:p>
        </p:txBody>
      </p:sp>
      <p:sp>
        <p:nvSpPr>
          <p:cNvPr id="13" name="Hộp Văn bản 11">
            <a:extLst>
              <a:ext uri="{FF2B5EF4-FFF2-40B4-BE49-F238E27FC236}">
                <a16:creationId xmlns:a16="http://schemas.microsoft.com/office/drawing/2014/main" id="{E227DB69-DDB7-C849-BF9A-D69E365F67DE}"/>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3:  Mid = </a:t>
            </a:r>
            <a:r>
              <a:rPr lang="en-US" sz="2800" b="1" dirty="0">
                <a:solidFill>
                  <a:srgbClr val="FF0000"/>
                </a:solidFill>
              </a:rPr>
              <a:t>9</a:t>
            </a:r>
            <a:endParaRPr lang="vi-VN" sz="2800" b="1" dirty="0">
              <a:solidFill>
                <a:srgbClr val="FF0000"/>
              </a:solidFill>
            </a:endParaRPr>
          </a:p>
        </p:txBody>
      </p:sp>
      <p:sp>
        <p:nvSpPr>
          <p:cNvPr id="14" name="Hộp Văn bản 1">
            <a:extLst>
              <a:ext uri="{FF2B5EF4-FFF2-40B4-BE49-F238E27FC236}">
                <a16:creationId xmlns:a16="http://schemas.microsoft.com/office/drawing/2014/main" id="{C4C32CD6-D14D-7743-B24F-ECCD52E5DD5C}"/>
              </a:ext>
            </a:extLst>
          </p:cNvPr>
          <p:cNvSpPr txBox="1"/>
          <p:nvPr/>
        </p:nvSpPr>
        <p:spPr>
          <a:xfrm>
            <a:off x="4459252" y="6066927"/>
            <a:ext cx="5784677" cy="369332"/>
          </a:xfrm>
          <a:prstGeom prst="rect">
            <a:avLst/>
          </a:prstGeom>
          <a:noFill/>
        </p:spPr>
        <p:txBody>
          <a:bodyPr wrap="squar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effectLst/>
                <a:latin typeface="Courier New" panose="02070309020205020404" pitchFamily="49" charset="0"/>
              </a:rPr>
              <a:t>3</a:t>
            </a:r>
            <a:r>
              <a:rPr lang="vi-VN" b="1" dirty="0">
                <a:solidFill>
                  <a:srgbClr val="000000"/>
                </a:solidFill>
                <a:effectLst/>
                <a:latin typeface="Courier New" panose="02070309020205020404" pitchFamily="49" charset="0"/>
              </a:rPr>
              <a:t> </a:t>
            </a:r>
            <a:endParaRPr lang="vi-VN" dirty="0"/>
          </a:p>
        </p:txBody>
      </p:sp>
      <p:sp>
        <p:nvSpPr>
          <p:cNvPr id="15" name="Hình chữ nhật 2">
            <a:extLst>
              <a:ext uri="{FF2B5EF4-FFF2-40B4-BE49-F238E27FC236}">
                <a16:creationId xmlns:a16="http://schemas.microsoft.com/office/drawing/2014/main" id="{EC039119-3AA7-8743-8F38-611005F3F1AF}"/>
              </a:ext>
            </a:extLst>
          </p:cNvPr>
          <p:cNvSpPr/>
          <p:nvPr/>
        </p:nvSpPr>
        <p:spPr>
          <a:xfrm>
            <a:off x="1590261" y="3087757"/>
            <a:ext cx="233900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6" name="Hình chữ nhật 12">
            <a:extLst>
              <a:ext uri="{FF2B5EF4-FFF2-40B4-BE49-F238E27FC236}">
                <a16:creationId xmlns:a16="http://schemas.microsoft.com/office/drawing/2014/main" id="{86E5D623-1C3D-CC47-AA03-6488D30BA3D0}"/>
              </a:ext>
            </a:extLst>
          </p:cNvPr>
          <p:cNvSpPr/>
          <p:nvPr/>
        </p:nvSpPr>
        <p:spPr>
          <a:xfrm>
            <a:off x="4552122" y="3087757"/>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9</a:t>
            </a:r>
          </a:p>
        </p:txBody>
      </p:sp>
      <p:sp>
        <p:nvSpPr>
          <p:cNvPr id="17" name="Hình chữ nhật 13">
            <a:extLst>
              <a:ext uri="{FF2B5EF4-FFF2-40B4-BE49-F238E27FC236}">
                <a16:creationId xmlns:a16="http://schemas.microsoft.com/office/drawing/2014/main" id="{C8C7A620-7BF0-DD46-953F-6327E0D6BB66}"/>
              </a:ext>
            </a:extLst>
          </p:cNvPr>
          <p:cNvSpPr/>
          <p:nvPr/>
        </p:nvSpPr>
        <p:spPr>
          <a:xfrm>
            <a:off x="7639878" y="3043104"/>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Tree>
    <p:extLst>
      <p:ext uri="{BB962C8B-B14F-4D97-AF65-F5344CB8AC3E}">
        <p14:creationId xmlns:p14="http://schemas.microsoft.com/office/powerpoint/2010/main" val="1754948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C37E4D-9D6F-AF47-B61E-92CD9D71049C}"/>
              </a:ext>
            </a:extLst>
          </p:cNvPr>
          <p:cNvSpPr>
            <a:spLocks noGrp="1"/>
          </p:cNvSpPr>
          <p:nvPr>
            <p:ph type="sldNum" sz="quarter" idx="12"/>
          </p:nvPr>
        </p:nvSpPr>
        <p:spPr/>
        <p:txBody>
          <a:bodyPr/>
          <a:lstStyle/>
          <a:p>
            <a:fld id="{08AB70BE-1769-45B8-85A6-0C837432C7E6}" type="slidenum">
              <a:rPr lang="en-US" smtClean="0"/>
              <a:t>22</a:t>
            </a:fld>
            <a:endParaRPr lang="en-US"/>
          </a:p>
        </p:txBody>
      </p:sp>
      <p:sp>
        <p:nvSpPr>
          <p:cNvPr id="5" name="Tiêu đề 1">
            <a:extLst>
              <a:ext uri="{FF2B5EF4-FFF2-40B4-BE49-F238E27FC236}">
                <a16:creationId xmlns:a16="http://schemas.microsoft.com/office/drawing/2014/main" id="{985022E8-3F66-2A47-A1FD-EF3885E0748A}"/>
              </a:ext>
            </a:extLst>
          </p:cNvPr>
          <p:cNvSpPr txBox="1">
            <a:spLocks noGrp="1"/>
          </p:cNvSpPr>
          <p:nvPr>
            <p:ph type="title"/>
          </p:nvPr>
        </p:nvSpPr>
        <p:spPr>
          <a:xfrm>
            <a:off x="-185531" y="212035"/>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VD</a:t>
            </a:r>
            <a:r>
              <a:rPr lang="en-US" sz="3600" dirty="0"/>
              <a:t>: n = 6, k = 3, A[] = [2,5,7,2,3,4]</a:t>
            </a:r>
            <a:endParaRPr lang="vi-VN" sz="3600" dirty="0"/>
          </a:p>
        </p:txBody>
      </p:sp>
      <p:sp>
        <p:nvSpPr>
          <p:cNvPr id="6" name="Hình Bầu dục 4">
            <a:extLst>
              <a:ext uri="{FF2B5EF4-FFF2-40B4-BE49-F238E27FC236}">
                <a16:creationId xmlns:a16="http://schemas.microsoft.com/office/drawing/2014/main" id="{CCB94293-27EC-2F4A-B0D7-E03608BDBF99}"/>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BA12D50E-B5D8-1544-B961-0DFA3064806D}"/>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73C4A27C-8788-8B4D-9DAD-F7D1AA2A4456}"/>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B3A7EC80-1C19-9540-937B-BE4FF3D62055}"/>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E7833143-6F70-4646-8369-9A29C1C8BAAC}"/>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A840A598-35B7-A145-83F6-1F0D6F5777E2}"/>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12B67B78-3A26-EB47-B0DB-D41662C6C216}"/>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Low = max(A[]) = 7 / High = </a:t>
            </a:r>
            <a:r>
              <a:rPr lang="en-US" sz="3600" b="1" dirty="0">
                <a:solidFill>
                  <a:srgbClr val="FF0000"/>
                </a:solidFill>
              </a:rPr>
              <a:t>9</a:t>
            </a:r>
            <a:endParaRPr lang="vi-VN" sz="3600" dirty="0">
              <a:solidFill>
                <a:srgbClr val="FF0000"/>
              </a:solidFill>
            </a:endParaRPr>
          </a:p>
        </p:txBody>
      </p:sp>
      <p:sp>
        <p:nvSpPr>
          <p:cNvPr id="13" name="Hộp Văn bản 11">
            <a:extLst>
              <a:ext uri="{FF2B5EF4-FFF2-40B4-BE49-F238E27FC236}">
                <a16:creationId xmlns:a16="http://schemas.microsoft.com/office/drawing/2014/main" id="{DF2CF9AE-F684-764E-93A3-24CD1B6A8E1E}"/>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3:  Mid = </a:t>
            </a:r>
            <a:r>
              <a:rPr lang="en-US" sz="2800" b="1" dirty="0">
                <a:solidFill>
                  <a:srgbClr val="FF0000"/>
                </a:solidFill>
              </a:rPr>
              <a:t>8</a:t>
            </a:r>
            <a:endParaRPr lang="vi-VN" sz="2800" b="1" dirty="0">
              <a:solidFill>
                <a:srgbClr val="FF0000"/>
              </a:solidFill>
            </a:endParaRPr>
          </a:p>
        </p:txBody>
      </p:sp>
      <p:sp>
        <p:nvSpPr>
          <p:cNvPr id="14" name="Hộp Văn bản 1">
            <a:extLst>
              <a:ext uri="{FF2B5EF4-FFF2-40B4-BE49-F238E27FC236}">
                <a16:creationId xmlns:a16="http://schemas.microsoft.com/office/drawing/2014/main" id="{448F1814-6CAD-8E40-9969-EE1802DAC352}"/>
              </a:ext>
            </a:extLst>
          </p:cNvPr>
          <p:cNvSpPr txBox="1"/>
          <p:nvPr/>
        </p:nvSpPr>
        <p:spPr>
          <a:xfrm>
            <a:off x="4459252" y="6066927"/>
            <a:ext cx="7560470" cy="369332"/>
          </a:xfrm>
          <a:prstGeom prst="rect">
            <a:avLst/>
          </a:prstGeom>
          <a:noFill/>
        </p:spPr>
        <p:txBody>
          <a:bodyPr wrap="squar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latin typeface="Courier New" panose="02070309020205020404" pitchFamily="49" charset="0"/>
              </a:rPr>
              <a:t>4 &gt; 3</a:t>
            </a:r>
            <a:r>
              <a:rPr lang="vi-VN" b="1" dirty="0">
                <a:solidFill>
                  <a:srgbClr val="000000"/>
                </a:solidFill>
                <a:effectLst/>
                <a:latin typeface="Courier New" panose="02070309020205020404" pitchFamily="49" charset="0"/>
              </a:rPr>
              <a:t> → </a:t>
            </a:r>
            <a:r>
              <a:rPr lang="vi-VN" b="1" dirty="0">
                <a:solidFill>
                  <a:srgbClr val="000000"/>
                </a:solidFill>
                <a:effectLst/>
                <a:highlight>
                  <a:srgbClr val="FFFF00"/>
                </a:highlight>
                <a:latin typeface="Courier New" panose="02070309020205020404" pitchFamily="49" charset="0"/>
              </a:rPr>
              <a:t>lo = </a:t>
            </a:r>
            <a:r>
              <a:rPr lang="vi-VN" b="1" dirty="0" err="1">
                <a:solidFill>
                  <a:srgbClr val="000000"/>
                </a:solidFill>
                <a:effectLst/>
                <a:highlight>
                  <a:srgbClr val="FFFF00"/>
                </a:highlight>
                <a:latin typeface="Courier New" panose="02070309020205020404" pitchFamily="49" charset="0"/>
              </a:rPr>
              <a:t>mid</a:t>
            </a:r>
            <a:r>
              <a:rPr lang="vi-VN" b="1" dirty="0">
                <a:solidFill>
                  <a:srgbClr val="000000"/>
                </a:solidFill>
                <a:effectLst/>
                <a:highlight>
                  <a:srgbClr val="FFFF00"/>
                </a:highlight>
                <a:latin typeface="Courier New" panose="02070309020205020404" pitchFamily="49" charset="0"/>
              </a:rPr>
              <a:t> + 1</a:t>
            </a:r>
            <a:endParaRPr lang="vi-VN" dirty="0">
              <a:highlight>
                <a:srgbClr val="FFFF00"/>
              </a:highlight>
            </a:endParaRPr>
          </a:p>
        </p:txBody>
      </p:sp>
      <p:sp>
        <p:nvSpPr>
          <p:cNvPr id="15" name="Hình chữ nhật 2">
            <a:extLst>
              <a:ext uri="{FF2B5EF4-FFF2-40B4-BE49-F238E27FC236}">
                <a16:creationId xmlns:a16="http://schemas.microsoft.com/office/drawing/2014/main" id="{6A78C6DE-6D6D-D143-816E-402F6323D018}"/>
              </a:ext>
            </a:extLst>
          </p:cNvPr>
          <p:cNvSpPr/>
          <p:nvPr/>
        </p:nvSpPr>
        <p:spPr>
          <a:xfrm>
            <a:off x="1590261" y="3087757"/>
            <a:ext cx="233900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6" name="Hình chữ nhật 12">
            <a:extLst>
              <a:ext uri="{FF2B5EF4-FFF2-40B4-BE49-F238E27FC236}">
                <a16:creationId xmlns:a16="http://schemas.microsoft.com/office/drawing/2014/main" id="{3F2843EC-57F1-0D4E-8706-AB985CA8AEC5}"/>
              </a:ext>
            </a:extLst>
          </p:cNvPr>
          <p:cNvSpPr/>
          <p:nvPr/>
        </p:nvSpPr>
        <p:spPr>
          <a:xfrm>
            <a:off x="4552122" y="3087757"/>
            <a:ext cx="92102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7" name="Hình chữ nhật 13">
            <a:extLst>
              <a:ext uri="{FF2B5EF4-FFF2-40B4-BE49-F238E27FC236}">
                <a16:creationId xmlns:a16="http://schemas.microsoft.com/office/drawing/2014/main" id="{1A81EE01-5F8A-B14D-B3B5-989D0723C06E}"/>
              </a:ext>
            </a:extLst>
          </p:cNvPr>
          <p:cNvSpPr/>
          <p:nvPr/>
        </p:nvSpPr>
        <p:spPr>
          <a:xfrm>
            <a:off x="6221895" y="3087757"/>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5</a:t>
            </a:r>
          </a:p>
        </p:txBody>
      </p:sp>
      <p:sp>
        <p:nvSpPr>
          <p:cNvPr id="18" name="Hình chữ nhật 14">
            <a:extLst>
              <a:ext uri="{FF2B5EF4-FFF2-40B4-BE49-F238E27FC236}">
                <a16:creationId xmlns:a16="http://schemas.microsoft.com/office/drawing/2014/main" id="{E398B4D2-3A86-D042-BAD1-7FB031D52053}"/>
              </a:ext>
            </a:extLst>
          </p:cNvPr>
          <p:cNvSpPr/>
          <p:nvPr/>
        </p:nvSpPr>
        <p:spPr>
          <a:xfrm>
            <a:off x="9309651" y="3087757"/>
            <a:ext cx="92102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4</a:t>
            </a:r>
          </a:p>
        </p:txBody>
      </p:sp>
    </p:spTree>
    <p:extLst>
      <p:ext uri="{BB962C8B-B14F-4D97-AF65-F5344CB8AC3E}">
        <p14:creationId xmlns:p14="http://schemas.microsoft.com/office/powerpoint/2010/main" val="1659025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6E521D-862A-D849-9463-CB1E9DC69E41}"/>
              </a:ext>
            </a:extLst>
          </p:cNvPr>
          <p:cNvSpPr>
            <a:spLocks noGrp="1"/>
          </p:cNvSpPr>
          <p:nvPr>
            <p:ph type="sldNum" sz="quarter" idx="12"/>
          </p:nvPr>
        </p:nvSpPr>
        <p:spPr/>
        <p:txBody>
          <a:bodyPr/>
          <a:lstStyle/>
          <a:p>
            <a:fld id="{08AB70BE-1769-45B8-85A6-0C837432C7E6}" type="slidenum">
              <a:rPr lang="en-US" smtClean="0"/>
              <a:t>23</a:t>
            </a:fld>
            <a:endParaRPr lang="en-US"/>
          </a:p>
        </p:txBody>
      </p:sp>
      <p:sp>
        <p:nvSpPr>
          <p:cNvPr id="5" name="Tiêu đề 1">
            <a:extLst>
              <a:ext uri="{FF2B5EF4-FFF2-40B4-BE49-F238E27FC236}">
                <a16:creationId xmlns:a16="http://schemas.microsoft.com/office/drawing/2014/main" id="{97B5E082-112F-5347-9B4A-88F81C10BCB0}"/>
              </a:ext>
            </a:extLst>
          </p:cNvPr>
          <p:cNvSpPr txBox="1">
            <a:spLocks noGrp="1"/>
          </p:cNvSpPr>
          <p:nvPr>
            <p:ph type="title"/>
          </p:nvPr>
        </p:nvSpPr>
        <p:spPr>
          <a:xfrm>
            <a:off x="-185531" y="212035"/>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VD</a:t>
            </a:r>
            <a:r>
              <a:rPr lang="en-US" sz="3600" dirty="0"/>
              <a:t>: n = 6, k = 3, A[] = [2,5,7,2,3,4]</a:t>
            </a:r>
            <a:endParaRPr lang="vi-VN" sz="3600" dirty="0"/>
          </a:p>
        </p:txBody>
      </p:sp>
      <p:sp>
        <p:nvSpPr>
          <p:cNvPr id="6" name="Hình Bầu dục 4">
            <a:extLst>
              <a:ext uri="{FF2B5EF4-FFF2-40B4-BE49-F238E27FC236}">
                <a16:creationId xmlns:a16="http://schemas.microsoft.com/office/drawing/2014/main" id="{C9B5BB85-D0D1-3C47-BD7C-A7F5F464C1E8}"/>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D4A64EE4-4BB9-8F4C-BDA5-66196ED13929}"/>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4510D4F5-F463-7E4D-BF53-A15525A45161}"/>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FC05F668-C9C1-E84B-BA3B-E4BB9CB6D47B}"/>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10ECE8A0-2CA3-1F43-80AD-827FC10FD4F2}"/>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7B02F4DB-A096-7543-9DC1-8E4D50C614E9}"/>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7498D9CF-0D07-FA46-A77F-C4BDC751DA11}"/>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Low = </a:t>
            </a:r>
            <a:r>
              <a:rPr lang="en-US" sz="3600" b="1" dirty="0">
                <a:solidFill>
                  <a:srgbClr val="FF0000"/>
                </a:solidFill>
              </a:rPr>
              <a:t>9</a:t>
            </a:r>
            <a:r>
              <a:rPr lang="en-US" sz="3600" b="1" dirty="0"/>
              <a:t> / High = </a:t>
            </a:r>
            <a:r>
              <a:rPr lang="en-US" sz="3600" b="1" dirty="0">
                <a:solidFill>
                  <a:srgbClr val="FF0000"/>
                </a:solidFill>
              </a:rPr>
              <a:t>9</a:t>
            </a:r>
            <a:endParaRPr lang="vi-VN" sz="3600" dirty="0">
              <a:solidFill>
                <a:srgbClr val="FF0000"/>
              </a:solidFill>
            </a:endParaRPr>
          </a:p>
        </p:txBody>
      </p:sp>
      <p:sp>
        <p:nvSpPr>
          <p:cNvPr id="13" name="Hộp Văn bản 11">
            <a:extLst>
              <a:ext uri="{FF2B5EF4-FFF2-40B4-BE49-F238E27FC236}">
                <a16:creationId xmlns:a16="http://schemas.microsoft.com/office/drawing/2014/main" id="{8549DFCE-C206-8A4F-B28A-1944F8FB810D}"/>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4:  Mid = </a:t>
            </a:r>
            <a:r>
              <a:rPr lang="en-US" sz="2800" b="1" dirty="0">
                <a:solidFill>
                  <a:srgbClr val="FF0000"/>
                </a:solidFill>
              </a:rPr>
              <a:t>9</a:t>
            </a:r>
            <a:endParaRPr lang="vi-VN" sz="2800" b="1" dirty="0">
              <a:solidFill>
                <a:srgbClr val="FF0000"/>
              </a:solidFill>
            </a:endParaRPr>
          </a:p>
        </p:txBody>
      </p:sp>
      <p:sp>
        <p:nvSpPr>
          <p:cNvPr id="14" name="Hộp Văn bản 1">
            <a:extLst>
              <a:ext uri="{FF2B5EF4-FFF2-40B4-BE49-F238E27FC236}">
                <a16:creationId xmlns:a16="http://schemas.microsoft.com/office/drawing/2014/main" id="{412CB0E6-68BF-244A-AAED-3097CACDBECB}"/>
              </a:ext>
            </a:extLst>
          </p:cNvPr>
          <p:cNvSpPr txBox="1"/>
          <p:nvPr/>
        </p:nvSpPr>
        <p:spPr>
          <a:xfrm>
            <a:off x="4459252" y="6066927"/>
            <a:ext cx="5784677" cy="369332"/>
          </a:xfrm>
          <a:prstGeom prst="rect">
            <a:avLst/>
          </a:prstGeom>
          <a:noFill/>
        </p:spPr>
        <p:txBody>
          <a:bodyPr wrap="squar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effectLst/>
                <a:latin typeface="Courier New" panose="02070309020205020404" pitchFamily="49" charset="0"/>
              </a:rPr>
              <a:t>3</a:t>
            </a:r>
            <a:r>
              <a:rPr lang="vi-VN" b="1" dirty="0">
                <a:solidFill>
                  <a:srgbClr val="000000"/>
                </a:solidFill>
                <a:effectLst/>
                <a:latin typeface="Courier New" panose="02070309020205020404" pitchFamily="49" charset="0"/>
              </a:rPr>
              <a:t> </a:t>
            </a:r>
            <a:endParaRPr lang="vi-VN" dirty="0"/>
          </a:p>
        </p:txBody>
      </p:sp>
      <p:sp>
        <p:nvSpPr>
          <p:cNvPr id="15" name="Hình chữ nhật 15">
            <a:extLst>
              <a:ext uri="{FF2B5EF4-FFF2-40B4-BE49-F238E27FC236}">
                <a16:creationId xmlns:a16="http://schemas.microsoft.com/office/drawing/2014/main" id="{80A632BD-DD8C-F849-BE59-0E466E4C2C28}"/>
              </a:ext>
            </a:extLst>
          </p:cNvPr>
          <p:cNvSpPr/>
          <p:nvPr/>
        </p:nvSpPr>
        <p:spPr>
          <a:xfrm>
            <a:off x="1716156" y="2989529"/>
            <a:ext cx="233900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6" name="Hình chữ nhật 16">
            <a:extLst>
              <a:ext uri="{FF2B5EF4-FFF2-40B4-BE49-F238E27FC236}">
                <a16:creationId xmlns:a16="http://schemas.microsoft.com/office/drawing/2014/main" id="{033B3844-A3BE-414B-8286-D3BA150246EB}"/>
              </a:ext>
            </a:extLst>
          </p:cNvPr>
          <p:cNvSpPr/>
          <p:nvPr/>
        </p:nvSpPr>
        <p:spPr>
          <a:xfrm>
            <a:off x="4678017" y="2989529"/>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9</a:t>
            </a:r>
          </a:p>
        </p:txBody>
      </p:sp>
      <p:sp>
        <p:nvSpPr>
          <p:cNvPr id="17" name="Hình chữ nhật 17">
            <a:extLst>
              <a:ext uri="{FF2B5EF4-FFF2-40B4-BE49-F238E27FC236}">
                <a16:creationId xmlns:a16="http://schemas.microsoft.com/office/drawing/2014/main" id="{0401E3C8-C508-CF40-8BE2-D2763A76F995}"/>
              </a:ext>
            </a:extLst>
          </p:cNvPr>
          <p:cNvSpPr/>
          <p:nvPr/>
        </p:nvSpPr>
        <p:spPr>
          <a:xfrm>
            <a:off x="7765773" y="2944876"/>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8" name="Tiêu đề 1">
            <a:extLst>
              <a:ext uri="{FF2B5EF4-FFF2-40B4-BE49-F238E27FC236}">
                <a16:creationId xmlns:a16="http://schemas.microsoft.com/office/drawing/2014/main" id="{9DAC32C2-2863-2546-8466-F8470CD2D9CE}"/>
              </a:ext>
            </a:extLst>
          </p:cNvPr>
          <p:cNvSpPr txBox="1">
            <a:spLocks/>
          </p:cNvSpPr>
          <p:nvPr/>
        </p:nvSpPr>
        <p:spPr>
          <a:xfrm>
            <a:off x="1987826" y="4625009"/>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err="1">
                <a:highlight>
                  <a:srgbClr val="FFFF00"/>
                </a:highlight>
              </a:rPr>
              <a:t>Kết</a:t>
            </a:r>
            <a:r>
              <a:rPr lang="en-US" sz="3600" b="1" dirty="0">
                <a:highlight>
                  <a:srgbClr val="FFFF00"/>
                </a:highlight>
              </a:rPr>
              <a:t> </a:t>
            </a:r>
            <a:r>
              <a:rPr lang="en-US" sz="3600" b="1" dirty="0" err="1">
                <a:highlight>
                  <a:srgbClr val="FFFF00"/>
                </a:highlight>
              </a:rPr>
              <a:t>quả</a:t>
            </a:r>
            <a:r>
              <a:rPr lang="en-US" sz="3600" b="1" dirty="0">
                <a:highlight>
                  <a:srgbClr val="FFFF00"/>
                </a:highlight>
              </a:rPr>
              <a:t> </a:t>
            </a:r>
            <a:r>
              <a:rPr lang="en-US" sz="3600" b="1" dirty="0" err="1">
                <a:highlight>
                  <a:srgbClr val="FFFF00"/>
                </a:highlight>
              </a:rPr>
              <a:t>là</a:t>
            </a:r>
            <a:r>
              <a:rPr lang="en-US" sz="3600" b="1" dirty="0">
                <a:highlight>
                  <a:srgbClr val="FFFF00"/>
                </a:highlight>
              </a:rPr>
              <a:t> </a:t>
            </a:r>
            <a:r>
              <a:rPr lang="en-US" sz="3600" b="1" dirty="0">
                <a:solidFill>
                  <a:srgbClr val="FF0000"/>
                </a:solidFill>
                <a:highlight>
                  <a:srgbClr val="FFFF00"/>
                </a:highlight>
              </a:rPr>
              <a:t>9</a:t>
            </a:r>
            <a:endParaRPr lang="vi-VN" sz="3600" dirty="0">
              <a:solidFill>
                <a:srgbClr val="FF0000"/>
              </a:solidFill>
              <a:highlight>
                <a:srgbClr val="FFFF00"/>
              </a:highlight>
            </a:endParaRPr>
          </a:p>
        </p:txBody>
      </p:sp>
    </p:spTree>
    <p:extLst>
      <p:ext uri="{BB962C8B-B14F-4D97-AF65-F5344CB8AC3E}">
        <p14:creationId xmlns:p14="http://schemas.microsoft.com/office/powerpoint/2010/main" val="2061763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4CB5-3B8E-B844-920B-2DA5C573F5FB}"/>
              </a:ext>
            </a:extLst>
          </p:cNvPr>
          <p:cNvSpPr>
            <a:spLocks noGrp="1"/>
          </p:cNvSpPr>
          <p:nvPr>
            <p:ph type="title"/>
          </p:nvPr>
        </p:nvSpPr>
        <p:spPr/>
        <p:txBody>
          <a:bodyPr/>
          <a:lstStyle/>
          <a:p>
            <a:r>
              <a:rPr lang="en-VN" dirty="0"/>
              <a:t>PROBLEM 2: VỊNH HẠ LONG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C3016D-FB8B-1F41-AD38-3F1F0004E4D0}"/>
                  </a:ext>
                </a:extLst>
              </p:cNvPr>
              <p:cNvSpPr>
                <a:spLocks noGrp="1"/>
              </p:cNvSpPr>
              <p:nvPr>
                <p:ph idx="1"/>
              </p:nvPr>
            </p:nvSpPr>
            <p:spPr>
              <a:xfrm>
                <a:off x="914400" y="1594022"/>
                <a:ext cx="9914860" cy="4448969"/>
              </a:xfrm>
              <a:solidFill>
                <a:schemeClr val="bg1"/>
              </a:solidFill>
            </p:spPr>
            <p:txBody>
              <a:bodyPr>
                <a:normAutofit fontScale="92500" lnSpcReduction="10000"/>
              </a:bodyPr>
              <a:lstStyle/>
              <a:p>
                <a:r>
                  <a:rPr lang="vi-VN" dirty="0"/>
                  <a:t>Vịnh Hạ Long – được Unesco nhiều lần công nhận là di sản thiên nhiên của thế giới với hàng nghìn hòn đảo được làm nên bởi tạo hoá kỳ vĩ và sống động. Vịnh Hạ Long có phong cảnh tuyệt đẹp nên nơi đây là một điểm du lịch rất hấp dẫn với du khách trong nước và quốc tế. Khi biểu thị bản đồ của Vịnh Hạ Long dưới dạng một ma trận boolean bao gồm ‘0’ và ‘1’, bất kỳ ô nào chứa ‘1’ thì được gọi là phần đảo và có diện tích là 1 (đơn vị). Hai ô được cho là được kết nối nếu chúng nằm kề nhau theo chiều ngang, chiều dọc hoặc đường chéo. Nếu một hoặc nhiều ô ‘1’ cũng được kết nối với nhau, chúng tạo thành một đảo.</a:t>
                </a:r>
              </a:p>
              <a:p>
                <a:r>
                  <a:rPr lang="en-US" dirty="0" err="1"/>
                  <a:t>Hãy</a:t>
                </a:r>
                <a:r>
                  <a:rPr lang="en-US" dirty="0"/>
                  <a:t> </a:t>
                </a:r>
                <a:r>
                  <a:rPr lang="en-US" dirty="0" err="1"/>
                  <a:t>xác</a:t>
                </a:r>
                <a:r>
                  <a:rPr lang="en-US" dirty="0"/>
                  <a:t> </a:t>
                </a:r>
                <a:r>
                  <a:rPr lang="en-US" dirty="0" err="1"/>
                  <a:t>định</a:t>
                </a:r>
                <a:r>
                  <a:rPr lang="en-US" dirty="0"/>
                  <a:t> </a:t>
                </a:r>
                <a:r>
                  <a:rPr lang="en-US" dirty="0" err="1"/>
                  <a:t>diện</a:t>
                </a:r>
                <a:r>
                  <a:rPr lang="en-US" dirty="0"/>
                  <a:t> </a:t>
                </a:r>
                <a:r>
                  <a:rPr lang="en-US" dirty="0" err="1"/>
                  <a:t>tích</a:t>
                </a:r>
                <a:r>
                  <a:rPr lang="en-US" dirty="0"/>
                  <a:t> </a:t>
                </a:r>
                <a:r>
                  <a:rPr lang="en-US" dirty="0" err="1"/>
                  <a:t>của</a:t>
                </a:r>
                <a:r>
                  <a:rPr lang="en-US" dirty="0"/>
                  <a:t> </a:t>
                </a:r>
                <a:r>
                  <a:rPr lang="en-US" dirty="0" err="1"/>
                  <a:t>hòn</a:t>
                </a:r>
                <a:r>
                  <a:rPr lang="en-US" dirty="0"/>
                  <a:t> </a:t>
                </a:r>
                <a:r>
                  <a:rPr lang="en-US" dirty="0" err="1"/>
                  <a:t>đảo</a:t>
                </a:r>
                <a:r>
                  <a:rPr lang="en-US" dirty="0"/>
                  <a:t> </a:t>
                </a:r>
                <a:r>
                  <a:rPr lang="en-US" dirty="0" err="1"/>
                  <a:t>lớn</a:t>
                </a:r>
                <a:r>
                  <a:rPr lang="en-US" dirty="0"/>
                  <a:t> </a:t>
                </a:r>
                <a:r>
                  <a:rPr lang="en-US" dirty="0" err="1"/>
                  <a:t>nhất</a:t>
                </a:r>
                <a:r>
                  <a:rPr lang="en-US" dirty="0"/>
                  <a:t> </a:t>
                </a:r>
                <a:r>
                  <a:rPr lang="en-US" dirty="0" err="1"/>
                  <a:t>ở</a:t>
                </a:r>
                <a:r>
                  <a:rPr lang="en-US" dirty="0"/>
                  <a:t> </a:t>
                </a:r>
                <a:r>
                  <a:rPr lang="en-US" dirty="0" err="1"/>
                  <a:t>Vịnh</a:t>
                </a:r>
                <a:r>
                  <a:rPr lang="en-US" dirty="0"/>
                  <a:t> </a:t>
                </a:r>
                <a:r>
                  <a:rPr lang="en-US" dirty="0" err="1"/>
                  <a:t>Hạ</a:t>
                </a:r>
                <a:r>
                  <a:rPr lang="en-US" dirty="0"/>
                  <a:t> Long</a:t>
                </a:r>
              </a:p>
              <a:p>
                <a:r>
                  <a:rPr lang="en-US" b="1" dirty="0" err="1"/>
                  <a:t>Dữ</a:t>
                </a:r>
                <a:r>
                  <a:rPr lang="en-US" b="1" dirty="0"/>
                  <a:t> </a:t>
                </a:r>
                <a:r>
                  <a:rPr lang="en-US" b="1" dirty="0" err="1"/>
                  <a:t>liệu</a:t>
                </a:r>
                <a:r>
                  <a:rPr lang="en-US" b="1" dirty="0"/>
                  <a:t>: </a:t>
                </a:r>
                <a:r>
                  <a:rPr lang="en-US" dirty="0" err="1"/>
                  <a:t>Vào</a:t>
                </a:r>
                <a:r>
                  <a:rPr lang="en-US" dirty="0"/>
                  <a:t> </a:t>
                </a:r>
                <a:r>
                  <a:rPr lang="en-US" dirty="0" err="1"/>
                  <a:t>từ</a:t>
                </a:r>
                <a:r>
                  <a:rPr lang="en-US" dirty="0"/>
                  <a:t> </a:t>
                </a:r>
                <a:r>
                  <a:rPr lang="en-US" dirty="0" err="1"/>
                  <a:t>thiết</a:t>
                </a:r>
                <a:r>
                  <a:rPr lang="en-US" dirty="0"/>
                  <a:t> </a:t>
                </a:r>
                <a:r>
                  <a:rPr lang="en-US" dirty="0" err="1"/>
                  <a:t>bị</a:t>
                </a:r>
                <a:r>
                  <a:rPr lang="en-US" dirty="0"/>
                  <a:t> </a:t>
                </a:r>
                <a:r>
                  <a:rPr lang="en-US" dirty="0" err="1"/>
                  <a:t>nhập</a:t>
                </a:r>
                <a:r>
                  <a:rPr lang="en-US" dirty="0"/>
                  <a:t> </a:t>
                </a:r>
                <a:r>
                  <a:rPr lang="en-US" dirty="0" err="1"/>
                  <a:t>chuẩn</a:t>
                </a:r>
                <a:r>
                  <a:rPr lang="en-US" dirty="0"/>
                  <a:t> </a:t>
                </a:r>
                <a:r>
                  <a:rPr lang="en-US" dirty="0" err="1"/>
                  <a:t>gồm</a:t>
                </a:r>
                <a:r>
                  <a:rPr lang="en-US" dirty="0"/>
                  <a:t>:</a:t>
                </a:r>
              </a:p>
              <a:p>
                <a:pPr lvl="1"/>
                <a:r>
                  <a:rPr lang="en-US" dirty="0" err="1"/>
                  <a:t>Dòng</a:t>
                </a:r>
                <a:r>
                  <a:rPr lang="en-US" dirty="0"/>
                  <a:t> </a:t>
                </a:r>
                <a:r>
                  <a:rPr lang="en-US" dirty="0" err="1"/>
                  <a:t>thứ</a:t>
                </a:r>
                <a:r>
                  <a:rPr lang="en-US" dirty="0"/>
                  <a:t> </a:t>
                </a:r>
                <a:r>
                  <a:rPr lang="en-US" dirty="0" err="1"/>
                  <a:t>nhất</a:t>
                </a:r>
                <a:r>
                  <a:rPr lang="en-US" dirty="0"/>
                  <a:t> </a:t>
                </a:r>
                <a:r>
                  <a:rPr lang="en-US" dirty="0" err="1"/>
                  <a:t>chứa</a:t>
                </a:r>
                <a:r>
                  <a:rPr lang="en-US" dirty="0"/>
                  <a:t> 2 </a:t>
                </a:r>
                <a:r>
                  <a:rPr lang="en-US" dirty="0" err="1"/>
                  <a:t>số</a:t>
                </a:r>
                <a:r>
                  <a:rPr lang="en-US" dirty="0"/>
                  <a:t> </a:t>
                </a:r>
                <a:r>
                  <a:rPr lang="en-US" dirty="0" err="1"/>
                  <a:t>nguyên</a:t>
                </a:r>
                <a:r>
                  <a:rPr lang="en-US" dirty="0"/>
                  <a:t> </a:t>
                </a:r>
                <a:r>
                  <a:rPr lang="en-US" b="1" i="1" dirty="0"/>
                  <a:t>m, n </a:t>
                </a:r>
                <a:r>
                  <a:rPr lang="en-US" dirty="0" err="1"/>
                  <a:t>là</a:t>
                </a:r>
                <a:r>
                  <a:rPr lang="en-US" dirty="0"/>
                  <a:t> </a:t>
                </a:r>
                <a:r>
                  <a:rPr lang="en-US" dirty="0" err="1"/>
                  <a:t>kích</a:t>
                </a:r>
                <a:r>
                  <a:rPr lang="en-US" dirty="0"/>
                  <a:t> </a:t>
                </a:r>
                <a:r>
                  <a:rPr lang="en-US" dirty="0" err="1"/>
                  <a:t>thước</a:t>
                </a:r>
                <a:r>
                  <a:rPr lang="en-US" dirty="0"/>
                  <a:t> </a:t>
                </a:r>
                <a:r>
                  <a:rPr lang="en-US" dirty="0" err="1"/>
                  <a:t>của</a:t>
                </a:r>
                <a:r>
                  <a:rPr lang="en-US" dirty="0"/>
                  <a:t> ma </a:t>
                </a:r>
                <a:r>
                  <a:rPr lang="en-US" dirty="0" err="1"/>
                  <a:t>trận</a:t>
                </a:r>
                <a:r>
                  <a:rPr lang="en-US" dirty="0"/>
                  <a:t> ( 1 &lt;= </a:t>
                </a:r>
                <a:r>
                  <a:rPr lang="en-US" b="1" i="1" dirty="0"/>
                  <a:t> </a:t>
                </a:r>
                <a:r>
                  <a:rPr lang="en-US" b="1" i="1" dirty="0" err="1"/>
                  <a:t>m,n</a:t>
                </a:r>
                <a:r>
                  <a:rPr lang="en-US" dirty="0"/>
                  <a:t> &lt;= 100 ).</a:t>
                </a:r>
              </a:p>
              <a:p>
                <a:pPr lvl="1"/>
                <a:r>
                  <a:rPr lang="en-US" dirty="0"/>
                  <a:t>Sau </a:t>
                </a:r>
                <a:r>
                  <a:rPr lang="en-US" dirty="0" err="1"/>
                  <a:t>đó</a:t>
                </a:r>
                <a:r>
                  <a:rPr lang="en-US" dirty="0"/>
                  <a:t>, </a:t>
                </a:r>
                <a:r>
                  <a:rPr lang="en-US" dirty="0" err="1"/>
                  <a:t>ở</a:t>
                </a:r>
                <a:r>
                  <a:rPr lang="en-US" dirty="0"/>
                  <a:t> </a:t>
                </a:r>
                <a:r>
                  <a:rPr lang="en-US" dirty="0" err="1"/>
                  <a:t>dòng</a:t>
                </a:r>
                <a:r>
                  <a:rPr lang="en-US" dirty="0"/>
                  <a:t> </a:t>
                </a:r>
                <a:r>
                  <a:rPr lang="en-US" dirty="0" err="1"/>
                  <a:t>tiếp</a:t>
                </a:r>
                <a:r>
                  <a:rPr lang="en-US" dirty="0"/>
                  <a:t> </a:t>
                </a:r>
                <a:r>
                  <a:rPr lang="en-US" dirty="0" err="1"/>
                  <a:t>theo</a:t>
                </a:r>
                <a:r>
                  <a:rPr lang="en-US" dirty="0"/>
                  <a:t> </a:t>
                </a:r>
                <a:r>
                  <a:rPr lang="en-US" dirty="0" err="1"/>
                  <a:t>là</a:t>
                </a:r>
                <a:r>
                  <a:rPr lang="en-US" dirty="0"/>
                  <a:t> </a:t>
                </a:r>
                <a:r>
                  <a:rPr lang="en-US" b="1" i="1" dirty="0"/>
                  <a:t>n*m</a:t>
                </a:r>
                <a:r>
                  <a:rPr lang="en-US" dirty="0"/>
                  <a:t>  </a:t>
                </a:r>
                <a:r>
                  <a:rPr lang="en-US" dirty="0" err="1"/>
                  <a:t>đầu</a:t>
                </a:r>
                <a:r>
                  <a:rPr lang="en-US" dirty="0"/>
                  <a:t> </a:t>
                </a:r>
                <a:r>
                  <a:rPr lang="en-US" dirty="0" err="1"/>
                  <a:t>vào</a:t>
                </a:r>
                <a:r>
                  <a:rPr lang="en-US" dirty="0"/>
                  <a:t> </a:t>
                </a:r>
                <a:r>
                  <a:rPr lang="en-US" dirty="0" err="1"/>
                  <a:t>của</a:t>
                </a:r>
                <a:r>
                  <a:rPr lang="en-US" dirty="0"/>
                  <a:t> ma </a:t>
                </a:r>
                <a:r>
                  <a:rPr lang="en-US" dirty="0" err="1"/>
                  <a:t>trận</a:t>
                </a:r>
                <a:r>
                  <a:rPr lang="en-US" dirty="0"/>
                  <a:t> A </a:t>
                </a:r>
                <a:r>
                  <a:rPr lang="en-US" dirty="0" err="1"/>
                  <a:t>cách</a:t>
                </a:r>
                <a:r>
                  <a:rPr lang="en-US" dirty="0"/>
                  <a:t> </a:t>
                </a:r>
                <a:r>
                  <a:rPr lang="en-US" dirty="0" err="1"/>
                  <a:t>nhau</a:t>
                </a:r>
                <a:r>
                  <a:rPr lang="en-US" dirty="0"/>
                  <a:t> </a:t>
                </a:r>
                <a:r>
                  <a:rPr lang="en-US" dirty="0" err="1"/>
                  <a:t>bởi</a:t>
                </a:r>
                <a:r>
                  <a:rPr lang="en-US" dirty="0"/>
                  <a:t> </a:t>
                </a:r>
                <a:r>
                  <a:rPr lang="en-US" dirty="0" err="1"/>
                  <a:t>dấu</a:t>
                </a:r>
                <a:r>
                  <a:rPr lang="en-US" dirty="0"/>
                  <a:t> </a:t>
                </a:r>
                <a:r>
                  <a:rPr lang="en-US" dirty="0" err="1"/>
                  <a:t>cách</a:t>
                </a:r>
                <a:r>
                  <a:rPr lang="en-US" dirty="0"/>
                  <a:t> </a:t>
                </a:r>
                <a:r>
                  <a:rPr lang="vi-VN" dirty="0"/>
                  <a:t>( </a:t>
                </a:r>
                <a:r>
                  <a:rPr lang="en-US" dirty="0"/>
                  <a:t>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{0,1} )</a:t>
                </a:r>
                <a:r>
                  <a:rPr lang="vi-VN" dirty="0"/>
                  <a:t>.</a:t>
                </a:r>
              </a:p>
              <a:p>
                <a:pPr marL="228600" lvl="1">
                  <a:spcBef>
                    <a:spcPts val="1000"/>
                  </a:spcBef>
                </a:pPr>
                <a:r>
                  <a:rPr lang="en-US" sz="2000" b="1" dirty="0" err="1"/>
                  <a:t>Kết</a:t>
                </a:r>
                <a:r>
                  <a:rPr lang="en-US" sz="2000" b="1" dirty="0"/>
                  <a:t> </a:t>
                </a:r>
                <a:r>
                  <a:rPr lang="en-US" sz="2000" b="1" dirty="0" err="1"/>
                  <a:t>quả</a:t>
                </a:r>
                <a:r>
                  <a:rPr lang="en-US" sz="2000" b="1" dirty="0"/>
                  <a:t>: </a:t>
                </a:r>
                <a:r>
                  <a:rPr lang="vi-VN" sz="2000" dirty="0"/>
                  <a:t>Đưa ra thiết bị xuất một số nguyên – diện tích hòn đảo lớn nhất tính được.</a:t>
                </a:r>
                <a:endParaRPr lang="vi-VN" dirty="0"/>
              </a:p>
            </p:txBody>
          </p:sp>
        </mc:Choice>
        <mc:Fallback>
          <p:sp>
            <p:nvSpPr>
              <p:cNvPr id="3" name="Content Placeholder 2">
                <a:extLst>
                  <a:ext uri="{FF2B5EF4-FFF2-40B4-BE49-F238E27FC236}">
                    <a16:creationId xmlns:a16="http://schemas.microsoft.com/office/drawing/2014/main" id="{A4C3016D-FB8B-1F41-AD38-3F1F0004E4D0}"/>
                  </a:ext>
                </a:extLst>
              </p:cNvPr>
              <p:cNvSpPr>
                <a:spLocks noGrp="1" noRot="1" noChangeAspect="1" noMove="1" noResize="1" noEditPoints="1" noAdjustHandles="1" noChangeArrowheads="1" noChangeShapeType="1" noTextEdit="1"/>
              </p:cNvSpPr>
              <p:nvPr>
                <p:ph idx="1"/>
              </p:nvPr>
            </p:nvSpPr>
            <p:spPr>
              <a:xfrm>
                <a:off x="914400" y="1594022"/>
                <a:ext cx="9914860" cy="4448969"/>
              </a:xfrm>
              <a:blipFill>
                <a:blip r:embed="rId2"/>
                <a:stretch>
                  <a:fillRect l="-512" t="-570" r="-384"/>
                </a:stretch>
              </a:blipFill>
            </p:spPr>
            <p:txBody>
              <a:bodyPr/>
              <a:lstStyle/>
              <a:p>
                <a:r>
                  <a:rPr lang="en-VN">
                    <a:noFill/>
                  </a:rPr>
                  <a:t> </a:t>
                </a:r>
              </a:p>
            </p:txBody>
          </p:sp>
        </mc:Fallback>
      </mc:AlternateContent>
      <p:sp>
        <p:nvSpPr>
          <p:cNvPr id="4" name="Slide Number Placeholder 3">
            <a:extLst>
              <a:ext uri="{FF2B5EF4-FFF2-40B4-BE49-F238E27FC236}">
                <a16:creationId xmlns:a16="http://schemas.microsoft.com/office/drawing/2014/main" id="{1F6AF91F-EAEA-9E4E-A442-1166AA283C8E}"/>
              </a:ext>
            </a:extLst>
          </p:cNvPr>
          <p:cNvSpPr>
            <a:spLocks noGrp="1"/>
          </p:cNvSpPr>
          <p:nvPr>
            <p:ph type="sldNum" sz="quarter" idx="12"/>
          </p:nvPr>
        </p:nvSpPr>
        <p:spPr/>
        <p:txBody>
          <a:bodyPr/>
          <a:lstStyle/>
          <a:p>
            <a:fld id="{08AB70BE-1769-45B8-85A6-0C837432C7E6}" type="slidenum">
              <a:rPr lang="en-US" smtClean="0"/>
              <a:t>24</a:t>
            </a:fld>
            <a:endParaRPr lang="en-US"/>
          </a:p>
        </p:txBody>
      </p:sp>
    </p:spTree>
    <p:extLst>
      <p:ext uri="{BB962C8B-B14F-4D97-AF65-F5344CB8AC3E}">
        <p14:creationId xmlns:p14="http://schemas.microsoft.com/office/powerpoint/2010/main" val="2242438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C6A-511C-AB4C-9043-FA6E3F67B146}"/>
              </a:ext>
            </a:extLst>
          </p:cNvPr>
          <p:cNvSpPr>
            <a:spLocks noGrp="1"/>
          </p:cNvSpPr>
          <p:nvPr>
            <p:ph type="title"/>
          </p:nvPr>
        </p:nvSpPr>
        <p:spPr/>
        <p:txBody>
          <a:bodyPr/>
          <a:lstStyle/>
          <a:p>
            <a:r>
              <a:rPr lang="en-VN" dirty="0"/>
              <a:t>Ví dụ</a:t>
            </a:r>
          </a:p>
        </p:txBody>
      </p:sp>
      <p:sp>
        <p:nvSpPr>
          <p:cNvPr id="4" name="Slide Number Placeholder 3">
            <a:extLst>
              <a:ext uri="{FF2B5EF4-FFF2-40B4-BE49-F238E27FC236}">
                <a16:creationId xmlns:a16="http://schemas.microsoft.com/office/drawing/2014/main" id="{E925B1AF-59F0-7F42-979A-DC4C3829C78A}"/>
              </a:ext>
            </a:extLst>
          </p:cNvPr>
          <p:cNvSpPr>
            <a:spLocks noGrp="1"/>
          </p:cNvSpPr>
          <p:nvPr>
            <p:ph type="sldNum" sz="quarter" idx="12"/>
          </p:nvPr>
        </p:nvSpPr>
        <p:spPr/>
        <p:txBody>
          <a:bodyPr/>
          <a:lstStyle/>
          <a:p>
            <a:fld id="{08AB70BE-1769-45B8-85A6-0C837432C7E6}" type="slidenum">
              <a:rPr lang="en-US" smtClean="0"/>
              <a:t>25</a:t>
            </a:fld>
            <a:endParaRPr lang="en-US"/>
          </a:p>
        </p:txBody>
      </p:sp>
      <p:graphicFrame>
        <p:nvGraphicFramePr>
          <p:cNvPr id="5" name="Table 5">
            <a:extLst>
              <a:ext uri="{FF2B5EF4-FFF2-40B4-BE49-F238E27FC236}">
                <a16:creationId xmlns:a16="http://schemas.microsoft.com/office/drawing/2014/main" id="{FC642572-67F5-A34F-9D7F-CE6F6CB6D956}"/>
              </a:ext>
            </a:extLst>
          </p:cNvPr>
          <p:cNvGraphicFramePr>
            <a:graphicFrameLocks noGrp="1"/>
          </p:cNvGraphicFramePr>
          <p:nvPr>
            <p:extLst>
              <p:ext uri="{D42A27DB-BD31-4B8C-83A1-F6EECF244321}">
                <p14:modId xmlns:p14="http://schemas.microsoft.com/office/powerpoint/2010/main" val="1599064369"/>
              </p:ext>
            </p:extLst>
          </p:nvPr>
        </p:nvGraphicFramePr>
        <p:xfrm>
          <a:off x="2032000" y="1919671"/>
          <a:ext cx="8128000" cy="331736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9589912"/>
                    </a:ext>
                  </a:extLst>
                </a:gridCol>
                <a:gridCol w="4064000">
                  <a:extLst>
                    <a:ext uri="{9D8B030D-6E8A-4147-A177-3AD203B41FA5}">
                      <a16:colId xmlns:a16="http://schemas.microsoft.com/office/drawing/2014/main" val="3020764653"/>
                    </a:ext>
                  </a:extLst>
                </a:gridCol>
              </a:tblGrid>
              <a:tr h="766379">
                <a:tc>
                  <a:txBody>
                    <a:bodyPr/>
                    <a:lstStyle/>
                    <a:p>
                      <a:pPr algn="ctr"/>
                      <a:r>
                        <a:rPr lang="en-VN" dirty="0"/>
                        <a:t>INPUT</a:t>
                      </a:r>
                    </a:p>
                  </a:txBody>
                  <a:tcPr anchor="ctr"/>
                </a:tc>
                <a:tc>
                  <a:txBody>
                    <a:bodyPr/>
                    <a:lstStyle/>
                    <a:p>
                      <a:pPr algn="ctr"/>
                      <a:r>
                        <a:rPr lang="en-VN" dirty="0"/>
                        <a:t>OUTPUT</a:t>
                      </a:r>
                    </a:p>
                  </a:txBody>
                  <a:tcPr anchor="ctr"/>
                </a:tc>
                <a:extLst>
                  <a:ext uri="{0D108BD9-81ED-4DB2-BD59-A6C34878D82A}">
                    <a16:rowId xmlns:a16="http://schemas.microsoft.com/office/drawing/2014/main" val="1295488049"/>
                  </a:ext>
                </a:extLst>
              </a:tr>
              <a:tr h="1428750">
                <a:tc>
                  <a:txBody>
                    <a:bodyPr/>
                    <a:lstStyle/>
                    <a:p>
                      <a:pPr algn="l"/>
                      <a:r>
                        <a:rPr lang="en-VN" dirty="0"/>
                        <a:t>5 5</a:t>
                      </a:r>
                    </a:p>
                    <a:p>
                      <a:pPr algn="l"/>
                      <a:r>
                        <a:rPr lang="en-VN" dirty="0"/>
                        <a:t>0 0 1 1 0 1 0 1 1 0 0 1 0 0 0 0 0 0 0 1</a:t>
                      </a:r>
                    </a:p>
                  </a:txBody>
                  <a:tcPr anchor="ctr"/>
                </a:tc>
                <a:tc>
                  <a:txBody>
                    <a:bodyPr/>
                    <a:lstStyle/>
                    <a:p>
                      <a:pPr algn="l"/>
                      <a:r>
                        <a:rPr lang="en-VN" dirty="0"/>
                        <a:t>6</a:t>
                      </a:r>
                    </a:p>
                  </a:txBody>
                  <a:tcPr anchor="ctr"/>
                </a:tc>
                <a:extLst>
                  <a:ext uri="{0D108BD9-81ED-4DB2-BD59-A6C34878D82A}">
                    <a16:rowId xmlns:a16="http://schemas.microsoft.com/office/drawing/2014/main" val="3472577979"/>
                  </a:ext>
                </a:extLst>
              </a:tr>
              <a:tr h="1122234">
                <a:tc>
                  <a:txBody>
                    <a:bodyPr/>
                    <a:lstStyle/>
                    <a:p>
                      <a:pPr algn="l"/>
                      <a:r>
                        <a:rPr lang="en-VN" dirty="0"/>
                        <a:t>5 5</a:t>
                      </a:r>
                    </a:p>
                    <a:p>
                      <a:pPr algn="l"/>
                      <a:r>
                        <a:rPr lang="en-VN" dirty="0"/>
                        <a:t>0 0 1 1 0 0 0 1 1 0 0 0 0 0 0 0 0 0 0 1</a:t>
                      </a:r>
                    </a:p>
                  </a:txBody>
                  <a:tcPr anchor="ctr"/>
                </a:tc>
                <a:tc>
                  <a:txBody>
                    <a:bodyPr/>
                    <a:lstStyle/>
                    <a:p>
                      <a:pPr algn="l"/>
                      <a:r>
                        <a:rPr lang="en-VN" dirty="0"/>
                        <a:t>4</a:t>
                      </a:r>
                    </a:p>
                  </a:txBody>
                  <a:tcPr anchor="ctr"/>
                </a:tc>
                <a:extLst>
                  <a:ext uri="{0D108BD9-81ED-4DB2-BD59-A6C34878D82A}">
                    <a16:rowId xmlns:a16="http://schemas.microsoft.com/office/drawing/2014/main" val="1813846983"/>
                  </a:ext>
                </a:extLst>
              </a:tr>
            </a:tbl>
          </a:graphicData>
        </a:graphic>
      </p:graphicFrame>
    </p:spTree>
    <p:extLst>
      <p:ext uri="{BB962C8B-B14F-4D97-AF65-F5344CB8AC3E}">
        <p14:creationId xmlns:p14="http://schemas.microsoft.com/office/powerpoint/2010/main" val="3396775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25B5FF-E13A-45B8-AE8F-C24F2DD7D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A23B282-46D3-4D08-AA8B-B34C55AD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309C63A-BB43-4695-A368-9B4D722F1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038142-BAE5-C24F-A0C4-F38E3812AFEB}"/>
              </a:ext>
            </a:extLst>
          </p:cNvPr>
          <p:cNvSpPr>
            <a:spLocks noGrp="1"/>
          </p:cNvSpPr>
          <p:nvPr>
            <p:ph type="title"/>
          </p:nvPr>
        </p:nvSpPr>
        <p:spPr>
          <a:xfrm>
            <a:off x="914401" y="443459"/>
            <a:ext cx="9914859" cy="1291210"/>
          </a:xfrm>
        </p:spPr>
        <p:txBody>
          <a:bodyPr>
            <a:normAutofit/>
          </a:bodyPr>
          <a:lstStyle/>
          <a:p>
            <a:r>
              <a:rPr lang="en-VN">
                <a:solidFill>
                  <a:srgbClr val="FFFFFF"/>
                </a:solidFill>
              </a:rPr>
              <a:t>Abstraction</a:t>
            </a:r>
          </a:p>
        </p:txBody>
      </p:sp>
      <p:sp>
        <p:nvSpPr>
          <p:cNvPr id="3" name="Content Placeholder 2">
            <a:extLst>
              <a:ext uri="{FF2B5EF4-FFF2-40B4-BE49-F238E27FC236}">
                <a16:creationId xmlns:a16="http://schemas.microsoft.com/office/drawing/2014/main" id="{AC3355B2-F34A-6247-84D7-FCB32E5CDA4D}"/>
              </a:ext>
            </a:extLst>
          </p:cNvPr>
          <p:cNvSpPr>
            <a:spLocks noGrp="1"/>
          </p:cNvSpPr>
          <p:nvPr>
            <p:ph idx="1"/>
          </p:nvPr>
        </p:nvSpPr>
        <p:spPr>
          <a:xfrm>
            <a:off x="914400" y="2766727"/>
            <a:ext cx="6705600" cy="3410236"/>
          </a:xfrm>
        </p:spPr>
        <p:txBody>
          <a:bodyPr>
            <a:normAutofit/>
          </a:bodyPr>
          <a:lstStyle/>
          <a:p>
            <a:pPr marL="0" indent="0">
              <a:buNone/>
            </a:pPr>
            <a:r>
              <a:rPr lang="en-VN" sz="3200" dirty="0"/>
              <a:t>Tìm vùng có số lượng các “số 1” liên kết với nhau nhiều nhất trong ma trận boolean 2 chiều.</a:t>
            </a:r>
          </a:p>
        </p:txBody>
      </p:sp>
      <p:pic>
        <p:nvPicPr>
          <p:cNvPr id="8" name="Graphic 7" descr="Questions">
            <a:extLst>
              <a:ext uri="{FF2B5EF4-FFF2-40B4-BE49-F238E27FC236}">
                <a16:creationId xmlns:a16="http://schemas.microsoft.com/office/drawing/2014/main" id="{4852F486-F025-40D4-B7CC-8DD7A860F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6583" y="2752726"/>
            <a:ext cx="3410236" cy="3410236"/>
          </a:xfrm>
          <a:prstGeom prst="rect">
            <a:avLst/>
          </a:prstGeom>
        </p:spPr>
      </p:pic>
      <p:sp>
        <p:nvSpPr>
          <p:cNvPr id="4" name="Slide Number Placeholder 3">
            <a:extLst>
              <a:ext uri="{FF2B5EF4-FFF2-40B4-BE49-F238E27FC236}">
                <a16:creationId xmlns:a16="http://schemas.microsoft.com/office/drawing/2014/main" id="{0CF52127-759C-FE4F-A137-5A9ADEE4CC02}"/>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26</a:t>
            </a:fld>
            <a:endParaRPr lang="en-US" sz="1900">
              <a:solidFill>
                <a:schemeClr val="accent2"/>
              </a:solidFill>
            </a:endParaRPr>
          </a:p>
        </p:txBody>
      </p:sp>
    </p:spTree>
    <p:extLst>
      <p:ext uri="{BB962C8B-B14F-4D97-AF65-F5344CB8AC3E}">
        <p14:creationId xmlns:p14="http://schemas.microsoft.com/office/powerpoint/2010/main" val="4254126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C6A-511C-AB4C-9043-FA6E3F67B146}"/>
              </a:ext>
            </a:extLst>
          </p:cNvPr>
          <p:cNvSpPr>
            <a:spLocks noGrp="1"/>
          </p:cNvSpPr>
          <p:nvPr>
            <p:ph type="title"/>
          </p:nvPr>
        </p:nvSpPr>
        <p:spPr/>
        <p:txBody>
          <a:bodyPr/>
          <a:lstStyle/>
          <a:p>
            <a:r>
              <a:rPr lang="en-VN" dirty="0"/>
              <a:t>Giải thích ví dụ</a:t>
            </a:r>
          </a:p>
        </p:txBody>
      </p:sp>
      <p:sp>
        <p:nvSpPr>
          <p:cNvPr id="4" name="Slide Number Placeholder 3">
            <a:extLst>
              <a:ext uri="{FF2B5EF4-FFF2-40B4-BE49-F238E27FC236}">
                <a16:creationId xmlns:a16="http://schemas.microsoft.com/office/drawing/2014/main" id="{E925B1AF-59F0-7F42-979A-DC4C3829C78A}"/>
              </a:ext>
            </a:extLst>
          </p:cNvPr>
          <p:cNvSpPr>
            <a:spLocks noGrp="1"/>
          </p:cNvSpPr>
          <p:nvPr>
            <p:ph type="sldNum" sz="quarter" idx="12"/>
          </p:nvPr>
        </p:nvSpPr>
        <p:spPr/>
        <p:txBody>
          <a:bodyPr/>
          <a:lstStyle/>
          <a:p>
            <a:fld id="{08AB70BE-1769-45B8-85A6-0C837432C7E6}" type="slidenum">
              <a:rPr lang="en-US" smtClean="0"/>
              <a:t>27</a:t>
            </a:fld>
            <a:endParaRPr lang="en-US"/>
          </a:p>
        </p:txBody>
      </p:sp>
      <p:graphicFrame>
        <p:nvGraphicFramePr>
          <p:cNvPr id="5" name="Table 5">
            <a:extLst>
              <a:ext uri="{FF2B5EF4-FFF2-40B4-BE49-F238E27FC236}">
                <a16:creationId xmlns:a16="http://schemas.microsoft.com/office/drawing/2014/main" id="{FC642572-67F5-A34F-9D7F-CE6F6CB6D956}"/>
              </a:ext>
            </a:extLst>
          </p:cNvPr>
          <p:cNvGraphicFramePr>
            <a:graphicFrameLocks noGrp="1"/>
          </p:cNvGraphicFramePr>
          <p:nvPr>
            <p:extLst>
              <p:ext uri="{D42A27DB-BD31-4B8C-83A1-F6EECF244321}">
                <p14:modId xmlns:p14="http://schemas.microsoft.com/office/powerpoint/2010/main" val="72941696"/>
              </p:ext>
            </p:extLst>
          </p:nvPr>
        </p:nvGraphicFramePr>
        <p:xfrm>
          <a:off x="2032000" y="1919671"/>
          <a:ext cx="8128000" cy="369245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9589912"/>
                    </a:ext>
                  </a:extLst>
                </a:gridCol>
                <a:gridCol w="4064000">
                  <a:extLst>
                    <a:ext uri="{9D8B030D-6E8A-4147-A177-3AD203B41FA5}">
                      <a16:colId xmlns:a16="http://schemas.microsoft.com/office/drawing/2014/main" val="3020764653"/>
                    </a:ext>
                  </a:extLst>
                </a:gridCol>
              </a:tblGrid>
              <a:tr h="766379">
                <a:tc>
                  <a:txBody>
                    <a:bodyPr/>
                    <a:lstStyle/>
                    <a:p>
                      <a:pPr algn="ctr"/>
                      <a:r>
                        <a:rPr lang="en-VN" dirty="0"/>
                        <a:t>INPUT</a:t>
                      </a:r>
                    </a:p>
                  </a:txBody>
                  <a:tcPr anchor="ctr"/>
                </a:tc>
                <a:tc>
                  <a:txBody>
                    <a:bodyPr/>
                    <a:lstStyle/>
                    <a:p>
                      <a:pPr algn="ctr"/>
                      <a:r>
                        <a:rPr lang="en-VN" dirty="0"/>
                        <a:t>OUTPUT</a:t>
                      </a:r>
                    </a:p>
                  </a:txBody>
                  <a:tcPr anchor="ctr"/>
                </a:tc>
                <a:extLst>
                  <a:ext uri="{0D108BD9-81ED-4DB2-BD59-A6C34878D82A}">
                    <a16:rowId xmlns:a16="http://schemas.microsoft.com/office/drawing/2014/main" val="1295488049"/>
                  </a:ext>
                </a:extLst>
              </a:tr>
              <a:tr h="1428750">
                <a:tc>
                  <a:txBody>
                    <a:bodyPr/>
                    <a:lstStyle/>
                    <a:p>
                      <a:pPr algn="l"/>
                      <a:r>
                        <a:rPr lang="en-VN" dirty="0"/>
                        <a:t>5 5</a:t>
                      </a:r>
                    </a:p>
                    <a:p>
                      <a:pPr algn="l"/>
                      <a:r>
                        <a:rPr lang="en-VN" dirty="0"/>
                        <a:t>0 0 </a:t>
                      </a:r>
                      <a:r>
                        <a:rPr lang="en-VN" dirty="0">
                          <a:solidFill>
                            <a:srgbClr val="FF0000"/>
                          </a:solidFill>
                        </a:rPr>
                        <a:t>1 1</a:t>
                      </a:r>
                      <a:r>
                        <a:rPr lang="en-VN" dirty="0"/>
                        <a:t> 0</a:t>
                      </a:r>
                    </a:p>
                    <a:p>
                      <a:pPr algn="l"/>
                      <a:r>
                        <a:rPr lang="en-VN" dirty="0">
                          <a:solidFill>
                            <a:srgbClr val="FF0000"/>
                          </a:solidFill>
                        </a:rPr>
                        <a:t>1</a:t>
                      </a:r>
                      <a:r>
                        <a:rPr lang="en-VN" dirty="0"/>
                        <a:t> 0 </a:t>
                      </a:r>
                      <a:r>
                        <a:rPr lang="en-VN" dirty="0">
                          <a:solidFill>
                            <a:srgbClr val="FF0000"/>
                          </a:solidFill>
                        </a:rPr>
                        <a:t>1 1</a:t>
                      </a:r>
                      <a:r>
                        <a:rPr lang="en-VN" dirty="0"/>
                        <a:t> 0</a:t>
                      </a:r>
                    </a:p>
                    <a:p>
                      <a:pPr algn="l"/>
                      <a:r>
                        <a:rPr lang="en-VN" dirty="0"/>
                        <a:t>0 </a:t>
                      </a:r>
                      <a:r>
                        <a:rPr lang="en-VN" dirty="0">
                          <a:solidFill>
                            <a:srgbClr val="FF0000"/>
                          </a:solidFill>
                        </a:rPr>
                        <a:t>1</a:t>
                      </a:r>
                      <a:r>
                        <a:rPr lang="en-VN" dirty="0"/>
                        <a:t> 0 0 0</a:t>
                      </a:r>
                    </a:p>
                    <a:p>
                      <a:pPr algn="l"/>
                      <a:r>
                        <a:rPr lang="en-VN" dirty="0"/>
                        <a:t>0 0 0 0 1</a:t>
                      </a:r>
                    </a:p>
                  </a:txBody>
                  <a:tcPr anchor="ctr"/>
                </a:tc>
                <a:tc>
                  <a:txBody>
                    <a:bodyPr/>
                    <a:lstStyle/>
                    <a:p>
                      <a:pPr algn="l"/>
                      <a:r>
                        <a:rPr lang="en-VN" dirty="0"/>
                        <a:t>6</a:t>
                      </a:r>
                    </a:p>
                  </a:txBody>
                  <a:tcPr anchor="ctr"/>
                </a:tc>
                <a:extLst>
                  <a:ext uri="{0D108BD9-81ED-4DB2-BD59-A6C34878D82A}">
                    <a16:rowId xmlns:a16="http://schemas.microsoft.com/office/drawing/2014/main" val="3472577979"/>
                  </a:ext>
                </a:extLst>
              </a:tr>
              <a:tr h="1122234">
                <a:tc>
                  <a:txBody>
                    <a:bodyPr/>
                    <a:lstStyle/>
                    <a:p>
                      <a:pPr algn="l"/>
                      <a:r>
                        <a:rPr lang="en-VN" dirty="0"/>
                        <a:t>5 5</a:t>
                      </a:r>
                    </a:p>
                    <a:p>
                      <a:pPr algn="l"/>
                      <a:r>
                        <a:rPr lang="en-VN" dirty="0"/>
                        <a:t>0 0 </a:t>
                      </a:r>
                      <a:r>
                        <a:rPr lang="en-VN" dirty="0">
                          <a:solidFill>
                            <a:srgbClr val="FF0000"/>
                          </a:solidFill>
                        </a:rPr>
                        <a:t>1 1 </a:t>
                      </a:r>
                      <a:r>
                        <a:rPr lang="en-VN" dirty="0"/>
                        <a:t>0</a:t>
                      </a:r>
                    </a:p>
                    <a:p>
                      <a:pPr algn="l"/>
                      <a:r>
                        <a:rPr lang="en-VN" dirty="0"/>
                        <a:t>0 0 </a:t>
                      </a:r>
                      <a:r>
                        <a:rPr lang="en-VN" dirty="0">
                          <a:solidFill>
                            <a:srgbClr val="FF0000"/>
                          </a:solidFill>
                        </a:rPr>
                        <a:t>1 1 </a:t>
                      </a:r>
                      <a:r>
                        <a:rPr lang="en-VN" dirty="0"/>
                        <a:t>0</a:t>
                      </a:r>
                    </a:p>
                    <a:p>
                      <a:pPr algn="l"/>
                      <a:r>
                        <a:rPr lang="en-VN" dirty="0"/>
                        <a:t>0 0 0 0 0</a:t>
                      </a:r>
                    </a:p>
                    <a:p>
                      <a:pPr algn="l"/>
                      <a:r>
                        <a:rPr lang="en-VN" dirty="0"/>
                        <a:t>0 0 0 0 1</a:t>
                      </a:r>
                    </a:p>
                  </a:txBody>
                  <a:tcPr anchor="ctr"/>
                </a:tc>
                <a:tc>
                  <a:txBody>
                    <a:bodyPr/>
                    <a:lstStyle/>
                    <a:p>
                      <a:pPr algn="l"/>
                      <a:r>
                        <a:rPr lang="en-VN" dirty="0"/>
                        <a:t>4</a:t>
                      </a:r>
                    </a:p>
                  </a:txBody>
                  <a:tcPr anchor="ctr"/>
                </a:tc>
                <a:extLst>
                  <a:ext uri="{0D108BD9-81ED-4DB2-BD59-A6C34878D82A}">
                    <a16:rowId xmlns:a16="http://schemas.microsoft.com/office/drawing/2014/main" val="1813846983"/>
                  </a:ext>
                </a:extLst>
              </a:tr>
            </a:tbl>
          </a:graphicData>
        </a:graphic>
      </p:graphicFrame>
    </p:spTree>
    <p:extLst>
      <p:ext uri="{BB962C8B-B14F-4D97-AF65-F5344CB8AC3E}">
        <p14:creationId xmlns:p14="http://schemas.microsoft.com/office/powerpoint/2010/main" val="1393429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CDD9-32F5-C14E-9D09-9860D6DEE2E1}"/>
              </a:ext>
            </a:extLst>
          </p:cNvPr>
          <p:cNvSpPr>
            <a:spLocks noGrp="1"/>
          </p:cNvSpPr>
          <p:nvPr>
            <p:ph type="title"/>
          </p:nvPr>
        </p:nvSpPr>
        <p:spPr/>
        <p:txBody>
          <a:bodyPr/>
          <a:lstStyle/>
          <a:p>
            <a:r>
              <a:rPr lang="en-US" b="1" dirty="0"/>
              <a:t>Pattern Recognition</a:t>
            </a:r>
            <a:br>
              <a:rPr lang="en-US" b="1" dirty="0"/>
            </a:br>
            <a:r>
              <a:rPr lang="en-US" sz="3200" dirty="0">
                <a:solidFill>
                  <a:schemeClr val="tx1"/>
                </a:solidFill>
              </a:rPr>
              <a:t>Graph Algorithm</a:t>
            </a:r>
          </a:p>
        </p:txBody>
      </p:sp>
      <p:sp>
        <p:nvSpPr>
          <p:cNvPr id="3" name="Content Placeholder 2">
            <a:extLst>
              <a:ext uri="{FF2B5EF4-FFF2-40B4-BE49-F238E27FC236}">
                <a16:creationId xmlns:a16="http://schemas.microsoft.com/office/drawing/2014/main" id="{6449373B-13E2-C843-AC5E-DE1F101CAF91}"/>
              </a:ext>
            </a:extLst>
          </p:cNvPr>
          <p:cNvSpPr>
            <a:spLocks noGrp="1"/>
          </p:cNvSpPr>
          <p:nvPr>
            <p:ph idx="1"/>
          </p:nvPr>
        </p:nvSpPr>
        <p:spPr/>
        <p:txBody>
          <a:bodyPr>
            <a:noAutofit/>
          </a:bodyPr>
          <a:lstStyle/>
          <a:p>
            <a:pPr fontAlgn="base"/>
            <a:r>
              <a:rPr lang="vi-VN" sz="2400" dirty="0"/>
              <a:t>Một ô trong ma trận 2D có thể được kết nối với nhiều nhất 8 ô lân cận.</a:t>
            </a:r>
          </a:p>
          <a:p>
            <a:pPr fontAlgn="base"/>
            <a:r>
              <a:rPr lang="vi-VN" sz="2400" dirty="0"/>
              <a:t>Vì vậy, trong DFS, thực hiện các việc gọi đệ quy cho 8 ô lân cận của ô đó.</a:t>
            </a:r>
          </a:p>
          <a:p>
            <a:pPr fontAlgn="base"/>
            <a:r>
              <a:rPr lang="vi-VN" sz="2400" dirty="0"/>
              <a:t>Giữ một Hash-map đã truy cập để theo dõi tất cả các ô đã truy cập.</a:t>
            </a:r>
          </a:p>
          <a:p>
            <a:pPr fontAlgn="base"/>
            <a:r>
              <a:rPr lang="vi-VN" sz="2400" dirty="0"/>
              <a:t>Đồng thời theo dõi số lượt truy cập “1” trong mọi DFS và cập nhật vùng độ dài tối đa.</a:t>
            </a:r>
          </a:p>
        </p:txBody>
      </p:sp>
      <p:sp>
        <p:nvSpPr>
          <p:cNvPr id="4" name="Slide Number Placeholder 3">
            <a:extLst>
              <a:ext uri="{FF2B5EF4-FFF2-40B4-BE49-F238E27FC236}">
                <a16:creationId xmlns:a16="http://schemas.microsoft.com/office/drawing/2014/main" id="{D9AFFE78-B430-434C-A423-9FB84181D0DF}"/>
              </a:ext>
            </a:extLst>
          </p:cNvPr>
          <p:cNvSpPr>
            <a:spLocks noGrp="1"/>
          </p:cNvSpPr>
          <p:nvPr>
            <p:ph type="sldNum" sz="quarter" idx="12"/>
          </p:nvPr>
        </p:nvSpPr>
        <p:spPr/>
        <p:txBody>
          <a:bodyPr/>
          <a:lstStyle/>
          <a:p>
            <a:fld id="{08AB70BE-1769-45B8-85A6-0C837432C7E6}" type="slidenum">
              <a:rPr lang="en-US" smtClean="0"/>
              <a:t>28</a:t>
            </a:fld>
            <a:endParaRPr lang="en-US"/>
          </a:p>
        </p:txBody>
      </p:sp>
    </p:spTree>
    <p:extLst>
      <p:ext uri="{BB962C8B-B14F-4D97-AF65-F5344CB8AC3E}">
        <p14:creationId xmlns:p14="http://schemas.microsoft.com/office/powerpoint/2010/main" val="2641602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900C-DE1B-3C43-AFD5-06C29BA7A6ED}"/>
              </a:ext>
            </a:extLst>
          </p:cNvPr>
          <p:cNvSpPr>
            <a:spLocks noGrp="1"/>
          </p:cNvSpPr>
          <p:nvPr>
            <p:ph type="title"/>
          </p:nvPr>
        </p:nvSpPr>
        <p:spPr/>
        <p:txBody>
          <a:bodyPr/>
          <a:lstStyle/>
          <a:p>
            <a:r>
              <a:rPr lang="en-US" b="1" dirty="0"/>
              <a:t>Decomposition</a:t>
            </a:r>
            <a:endParaRPr lang="en-VN" dirty="0"/>
          </a:p>
        </p:txBody>
      </p:sp>
      <p:sp>
        <p:nvSpPr>
          <p:cNvPr id="3" name="Content Placeholder 2">
            <a:extLst>
              <a:ext uri="{FF2B5EF4-FFF2-40B4-BE49-F238E27FC236}">
                <a16:creationId xmlns:a16="http://schemas.microsoft.com/office/drawing/2014/main" id="{41904071-24EA-594E-97FC-DD235530A8C4}"/>
              </a:ext>
            </a:extLst>
          </p:cNvPr>
          <p:cNvSpPr>
            <a:spLocks noGrp="1"/>
          </p:cNvSpPr>
          <p:nvPr>
            <p:ph idx="1"/>
          </p:nvPr>
        </p:nvSpPr>
        <p:spPr/>
        <p:txBody>
          <a:bodyPr>
            <a:normAutofit/>
          </a:bodyPr>
          <a:lstStyle/>
          <a:p>
            <a:r>
              <a:rPr lang="vi-VN" sz="2400" dirty="0"/>
              <a:t>Hàm để kiểm tra xem một ô nhất định (row, col) có thể được đưa vào DFS</a:t>
            </a:r>
          </a:p>
          <a:p>
            <a:r>
              <a:rPr lang="en-US" sz="2400" dirty="0" err="1"/>
              <a:t>Hàm</a:t>
            </a:r>
            <a:r>
              <a:rPr lang="en-US" sz="2400" dirty="0"/>
              <a:t> </a:t>
            </a:r>
            <a:r>
              <a:rPr lang="en-US" sz="2400" dirty="0" err="1"/>
              <a:t>để</a:t>
            </a:r>
            <a:r>
              <a:rPr lang="en-US" sz="2400" dirty="0"/>
              <a:t> </a:t>
            </a:r>
            <a:r>
              <a:rPr lang="en-US" sz="2400" dirty="0" err="1"/>
              <a:t>thực</a:t>
            </a:r>
            <a:r>
              <a:rPr lang="en-US" sz="2400" dirty="0"/>
              <a:t> </a:t>
            </a:r>
            <a:r>
              <a:rPr lang="en-US" sz="2400" dirty="0" err="1"/>
              <a:t>hiện</a:t>
            </a:r>
            <a:r>
              <a:rPr lang="en-US" sz="2400" dirty="0"/>
              <a:t> DFS </a:t>
            </a:r>
            <a:r>
              <a:rPr lang="en-US" sz="2400" dirty="0" err="1"/>
              <a:t>cho</a:t>
            </a:r>
            <a:r>
              <a:rPr lang="en-US" sz="2400" dirty="0"/>
              <a:t> </a:t>
            </a:r>
            <a:r>
              <a:rPr lang="en-US" sz="2400" dirty="0" err="1"/>
              <a:t>một</a:t>
            </a:r>
            <a:r>
              <a:rPr lang="en-US" sz="2400" dirty="0"/>
              <a:t> ma </a:t>
            </a:r>
            <a:r>
              <a:rPr lang="en-US" sz="2400" dirty="0" err="1"/>
              <a:t>trận</a:t>
            </a:r>
            <a:r>
              <a:rPr lang="en-US" sz="2400" dirty="0"/>
              <a:t> </a:t>
            </a:r>
            <a:r>
              <a:rPr lang="en-US" sz="2400" dirty="0" err="1"/>
              <a:t>hai</a:t>
            </a:r>
            <a:r>
              <a:rPr lang="en-US" sz="2400" dirty="0"/>
              <a:t> </a:t>
            </a:r>
            <a:r>
              <a:rPr lang="en-US" sz="2400" dirty="0" err="1"/>
              <a:t>chiều</a:t>
            </a:r>
            <a:r>
              <a:rPr lang="en-US" sz="2400" dirty="0"/>
              <a:t>. </a:t>
            </a:r>
            <a:r>
              <a:rPr lang="en-US" sz="2400" dirty="0" err="1"/>
              <a:t>Nó</a:t>
            </a:r>
            <a:r>
              <a:rPr lang="en-US" sz="2400" dirty="0"/>
              <a:t> </a:t>
            </a:r>
            <a:r>
              <a:rPr lang="en-US" sz="2400" dirty="0" err="1"/>
              <a:t>chỉ</a:t>
            </a:r>
            <a:r>
              <a:rPr lang="en-US" sz="2400" dirty="0"/>
              <a:t> </a:t>
            </a:r>
            <a:r>
              <a:rPr lang="en-US" sz="2400" dirty="0" err="1"/>
              <a:t>coi</a:t>
            </a:r>
            <a:r>
              <a:rPr lang="en-US" sz="2400" dirty="0"/>
              <a:t> 8 </a:t>
            </a:r>
            <a:r>
              <a:rPr lang="en-US" sz="2400" dirty="0" err="1"/>
              <a:t>ô</a:t>
            </a:r>
            <a:r>
              <a:rPr lang="en-US" sz="2400" dirty="0"/>
              <a:t> </a:t>
            </a:r>
            <a:r>
              <a:rPr lang="en-US" sz="2400" dirty="0" err="1"/>
              <a:t>lân</a:t>
            </a:r>
            <a:r>
              <a:rPr lang="en-US" sz="2400" dirty="0"/>
              <a:t> </a:t>
            </a:r>
            <a:r>
              <a:rPr lang="en-US" sz="2400" dirty="0" err="1"/>
              <a:t>cận</a:t>
            </a:r>
            <a:r>
              <a:rPr lang="en-US" sz="2400" dirty="0"/>
              <a:t> </a:t>
            </a:r>
            <a:r>
              <a:rPr lang="en-US" sz="2400" dirty="0" err="1"/>
              <a:t>là</a:t>
            </a:r>
            <a:r>
              <a:rPr lang="en-US" sz="2400" dirty="0"/>
              <a:t> </a:t>
            </a:r>
            <a:r>
              <a:rPr lang="en-US" sz="2400" dirty="0" err="1"/>
              <a:t>các</a:t>
            </a:r>
            <a:r>
              <a:rPr lang="en-US" sz="2400" dirty="0"/>
              <a:t> </a:t>
            </a:r>
            <a:r>
              <a:rPr lang="en-US" sz="2400" dirty="0" err="1"/>
              <a:t>đỉnh</a:t>
            </a:r>
            <a:r>
              <a:rPr lang="en-US" sz="2400" dirty="0"/>
              <a:t> </a:t>
            </a:r>
            <a:r>
              <a:rPr lang="en-US" sz="2400" dirty="0" err="1"/>
              <a:t>liền</a:t>
            </a:r>
            <a:r>
              <a:rPr lang="en-US" sz="2400" dirty="0"/>
              <a:t> </a:t>
            </a:r>
            <a:r>
              <a:rPr lang="en-US" sz="2400" dirty="0" err="1"/>
              <a:t>kề</a:t>
            </a:r>
            <a:r>
              <a:rPr lang="en-US" sz="2400" dirty="0"/>
              <a:t>.</a:t>
            </a:r>
          </a:p>
          <a:p>
            <a:r>
              <a:rPr lang="en-US" sz="2400" dirty="0" err="1"/>
              <a:t>Hàm</a:t>
            </a:r>
            <a:r>
              <a:rPr lang="en-US" sz="2400" dirty="0"/>
              <a:t> </a:t>
            </a:r>
            <a:r>
              <a:rPr lang="en-US" sz="2400" dirty="0" err="1"/>
              <a:t>chính</a:t>
            </a:r>
            <a:r>
              <a:rPr lang="en-US" sz="2400" dirty="0"/>
              <a:t> </a:t>
            </a:r>
            <a:r>
              <a:rPr lang="en-US" sz="2400" dirty="0" err="1"/>
              <a:t>trả</a:t>
            </a:r>
            <a:r>
              <a:rPr lang="en-US" sz="2400" dirty="0"/>
              <a:t> </a:t>
            </a:r>
            <a:r>
              <a:rPr lang="en-US" sz="2400" dirty="0" err="1"/>
              <a:t>về</a:t>
            </a:r>
            <a:r>
              <a:rPr lang="en-US" sz="2400" dirty="0"/>
              <a:t> </a:t>
            </a:r>
            <a:r>
              <a:rPr lang="en-US" sz="2400" dirty="0" err="1"/>
              <a:t>vùng</a:t>
            </a:r>
            <a:r>
              <a:rPr lang="en-US" sz="2400" dirty="0"/>
              <a:t> </a:t>
            </a:r>
            <a:r>
              <a:rPr lang="en-US" sz="2400" dirty="0" err="1"/>
              <a:t>có</a:t>
            </a:r>
            <a:r>
              <a:rPr lang="en-US" sz="2400" dirty="0"/>
              <a:t> </a:t>
            </a:r>
            <a:r>
              <a:rPr lang="en-US" sz="2400" dirty="0" err="1"/>
              <a:t>độ</a:t>
            </a:r>
            <a:r>
              <a:rPr lang="en-US" sz="2400" dirty="0"/>
              <a:t> </a:t>
            </a:r>
            <a:r>
              <a:rPr lang="en-US" sz="2400" dirty="0" err="1"/>
              <a:t>dài</a:t>
            </a:r>
            <a:r>
              <a:rPr lang="en-US" sz="2400" dirty="0"/>
              <a:t> </a:t>
            </a:r>
            <a:r>
              <a:rPr lang="en-US" sz="2400" dirty="0" err="1"/>
              <a:t>lớn</a:t>
            </a:r>
            <a:r>
              <a:rPr lang="en-US" sz="2400" dirty="0"/>
              <a:t> </a:t>
            </a:r>
            <a:r>
              <a:rPr lang="en-US" sz="2400" dirty="0" err="1"/>
              <a:t>nhất</a:t>
            </a:r>
            <a:r>
              <a:rPr lang="en-US" sz="2400" dirty="0"/>
              <a:t> </a:t>
            </a:r>
            <a:r>
              <a:rPr lang="en-US" sz="2400" dirty="0" err="1"/>
              <a:t>của</a:t>
            </a:r>
            <a:r>
              <a:rPr lang="en-US" sz="2400" dirty="0"/>
              <a:t> ma </a:t>
            </a:r>
            <a:r>
              <a:rPr lang="en-US" sz="2400" dirty="0" err="1"/>
              <a:t>trận</a:t>
            </a:r>
            <a:r>
              <a:rPr lang="en-US" sz="2400" dirty="0"/>
              <a:t> </a:t>
            </a:r>
            <a:r>
              <a:rPr lang="en-US" sz="2400" dirty="0" err="1"/>
              <a:t>boolean</a:t>
            </a:r>
            <a:r>
              <a:rPr lang="en-US" sz="2400" dirty="0"/>
              <a:t> 2D </a:t>
            </a:r>
            <a:r>
              <a:rPr lang="en-US" sz="2400" dirty="0" err="1"/>
              <a:t>đã</a:t>
            </a:r>
            <a:r>
              <a:rPr lang="en-US" sz="2400" dirty="0"/>
              <a:t> </a:t>
            </a:r>
            <a:r>
              <a:rPr lang="en-US" sz="2400" dirty="0" err="1"/>
              <a:t>cho</a:t>
            </a:r>
            <a:r>
              <a:rPr lang="en-US" sz="2400" dirty="0"/>
              <a:t>.</a:t>
            </a:r>
            <a:endParaRPr lang="en-VN" sz="2400" dirty="0"/>
          </a:p>
        </p:txBody>
      </p:sp>
      <p:sp>
        <p:nvSpPr>
          <p:cNvPr id="4" name="Slide Number Placeholder 3">
            <a:extLst>
              <a:ext uri="{FF2B5EF4-FFF2-40B4-BE49-F238E27FC236}">
                <a16:creationId xmlns:a16="http://schemas.microsoft.com/office/drawing/2014/main" id="{78E8387F-9CCA-F94B-8742-4D5B6F80EA30}"/>
              </a:ext>
            </a:extLst>
          </p:cNvPr>
          <p:cNvSpPr>
            <a:spLocks noGrp="1"/>
          </p:cNvSpPr>
          <p:nvPr>
            <p:ph type="sldNum" sz="quarter" idx="12"/>
          </p:nvPr>
        </p:nvSpPr>
        <p:spPr/>
        <p:txBody>
          <a:bodyPr/>
          <a:lstStyle/>
          <a:p>
            <a:fld id="{08AB70BE-1769-45B8-85A6-0C837432C7E6}" type="slidenum">
              <a:rPr lang="en-US" smtClean="0"/>
              <a:t>29</a:t>
            </a:fld>
            <a:endParaRPr lang="en-US"/>
          </a:p>
        </p:txBody>
      </p:sp>
    </p:spTree>
    <p:extLst>
      <p:ext uri="{BB962C8B-B14F-4D97-AF65-F5344CB8AC3E}">
        <p14:creationId xmlns:p14="http://schemas.microsoft.com/office/powerpoint/2010/main" val="140625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EC438479-D9C4-405C-839E-83EF682CD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34D00-59E6-4E94-8FF4-B6FCB8FA9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010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962110E-7495-4BA4-8F6E-F141ED485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010402" cy="6858000"/>
          </a:xfrm>
          <a:custGeom>
            <a:avLst/>
            <a:gdLst>
              <a:gd name="connsiteX0" fmla="*/ 0 w 7010402"/>
              <a:gd name="connsiteY0" fmla="*/ 685409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0402" h="6858000">
                <a:moveTo>
                  <a:pt x="0" y="6854090"/>
                </a:moveTo>
                <a:lnTo>
                  <a:pt x="2789272" y="6854090"/>
                </a:lnTo>
                <a:lnTo>
                  <a:pt x="2943903" y="6858000"/>
                </a:lnTo>
                <a:lnTo>
                  <a:pt x="0" y="6858000"/>
                </a:lnTo>
                <a:close/>
                <a:moveTo>
                  <a:pt x="3098547" y="0"/>
                </a:moveTo>
                <a:lnTo>
                  <a:pt x="7010402" y="0"/>
                </a:lnTo>
                <a:lnTo>
                  <a:pt x="7010402" y="6858000"/>
                </a:lnTo>
                <a:lnTo>
                  <a:pt x="2943903" y="6858000"/>
                </a:lnTo>
                <a:cubicBezTo>
                  <a:pt x="4838767" y="6858000"/>
                  <a:pt x="6374858" y="5321909"/>
                  <a:pt x="6374858" y="3427045"/>
                </a:cubicBezTo>
                <a:cubicBezTo>
                  <a:pt x="6374858" y="1591396"/>
                  <a:pt x="4933273" y="92446"/>
                  <a:pt x="3120459" y="554"/>
                </a:cubicBez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E33478-DF05-834E-92CA-0227AE66B81D}"/>
              </a:ext>
            </a:extLst>
          </p:cNvPr>
          <p:cNvSpPr>
            <a:spLocks noGrp="1"/>
          </p:cNvSpPr>
          <p:nvPr>
            <p:ph type="title"/>
          </p:nvPr>
        </p:nvSpPr>
        <p:spPr>
          <a:xfrm>
            <a:off x="914400" y="1033895"/>
            <a:ext cx="5495925" cy="3394804"/>
          </a:xfrm>
        </p:spPr>
        <p:txBody>
          <a:bodyPr vert="horz" lIns="91440" tIns="45720" rIns="91440" bIns="45720" rtlCol="0" anchor="b">
            <a:normAutofit/>
          </a:bodyPr>
          <a:lstStyle/>
          <a:p>
            <a:r>
              <a:rPr lang="en-US" sz="5400">
                <a:solidFill>
                  <a:srgbClr val="FFFFFF"/>
                </a:solidFill>
              </a:rPr>
              <a:t>Mã QR các Problem</a:t>
            </a:r>
          </a:p>
        </p:txBody>
      </p:sp>
      <p:pic>
        <p:nvPicPr>
          <p:cNvPr id="6" name="Picture 5" descr="Qr code&#10;&#10;Description automatically generated">
            <a:extLst>
              <a:ext uri="{FF2B5EF4-FFF2-40B4-BE49-F238E27FC236}">
                <a16:creationId xmlns:a16="http://schemas.microsoft.com/office/drawing/2014/main" id="{4801AF97-AF3E-AA40-AAEB-972AA2D45E89}"/>
              </a:ext>
            </a:extLst>
          </p:cNvPr>
          <p:cNvPicPr>
            <a:picLocks noChangeAspect="1"/>
          </p:cNvPicPr>
          <p:nvPr/>
        </p:nvPicPr>
        <p:blipFill>
          <a:blip r:embed="rId2"/>
          <a:stretch>
            <a:fillRect/>
          </a:stretch>
        </p:blipFill>
        <p:spPr>
          <a:xfrm>
            <a:off x="7762875" y="1563910"/>
            <a:ext cx="3819526" cy="3730179"/>
          </a:xfrm>
          <a:prstGeom prst="rect">
            <a:avLst/>
          </a:prstGeom>
        </p:spPr>
      </p:pic>
      <p:sp>
        <p:nvSpPr>
          <p:cNvPr id="4" name="Slide Number Placeholder 3">
            <a:extLst>
              <a:ext uri="{FF2B5EF4-FFF2-40B4-BE49-F238E27FC236}">
                <a16:creationId xmlns:a16="http://schemas.microsoft.com/office/drawing/2014/main" id="{A0B47A43-E5FC-E74B-9A2B-AA446EEE230C}"/>
              </a:ext>
            </a:extLst>
          </p:cNvPr>
          <p:cNvSpPr>
            <a:spLocks noGrp="1"/>
          </p:cNvSpPr>
          <p:nvPr>
            <p:ph type="sldNum" sz="quarter" idx="12"/>
          </p:nvPr>
        </p:nvSpPr>
        <p:spPr>
          <a:xfrm>
            <a:off x="11391152" y="6433203"/>
            <a:ext cx="702781" cy="367842"/>
          </a:xfrm>
        </p:spPr>
        <p:txBody>
          <a:bodyPr vert="horz" lIns="91440" tIns="45720" rIns="91440" bIns="45720" rtlCol="0" anchor="ct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3</a:t>
            </a:fld>
            <a:endParaRPr lang="en-US" sz="1900">
              <a:solidFill>
                <a:schemeClr val="accent2"/>
              </a:solidFill>
            </a:endParaRPr>
          </a:p>
        </p:txBody>
      </p:sp>
    </p:spTree>
    <p:extLst>
      <p:ext uri="{BB962C8B-B14F-4D97-AF65-F5344CB8AC3E}">
        <p14:creationId xmlns:p14="http://schemas.microsoft.com/office/powerpoint/2010/main" val="1153158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02CC-E00B-0D45-9BFE-BC960FAF9A07}"/>
              </a:ext>
            </a:extLst>
          </p:cNvPr>
          <p:cNvSpPr>
            <a:spLocks noGrp="1"/>
          </p:cNvSpPr>
          <p:nvPr>
            <p:ph type="title"/>
          </p:nvPr>
        </p:nvSpPr>
        <p:spPr/>
        <p:txBody>
          <a:bodyPr/>
          <a:lstStyle/>
          <a:p>
            <a:r>
              <a:rPr lang="en-VN" dirty="0"/>
              <a:t>Các bạn gửi source code đến email: </a:t>
            </a:r>
          </a:p>
        </p:txBody>
      </p:sp>
      <p:sp>
        <p:nvSpPr>
          <p:cNvPr id="3" name="Content Placeholder 2">
            <a:extLst>
              <a:ext uri="{FF2B5EF4-FFF2-40B4-BE49-F238E27FC236}">
                <a16:creationId xmlns:a16="http://schemas.microsoft.com/office/drawing/2014/main" id="{878E9A9C-7A9C-EB4E-92B4-2BDD8C8C4889}"/>
              </a:ext>
            </a:extLst>
          </p:cNvPr>
          <p:cNvSpPr>
            <a:spLocks noGrp="1"/>
          </p:cNvSpPr>
          <p:nvPr>
            <p:ph idx="1"/>
          </p:nvPr>
        </p:nvSpPr>
        <p:spPr/>
        <p:txBody>
          <a:bodyPr>
            <a:normAutofit/>
          </a:bodyPr>
          <a:lstStyle/>
          <a:p>
            <a:pPr marL="0" indent="0">
              <a:buNone/>
            </a:pPr>
            <a:r>
              <a:rPr lang="en-VN" sz="5400" dirty="0">
                <a:hlinkClick r:id="rId2"/>
              </a:rPr>
              <a:t>18521558@gm.uit.edu.vn</a:t>
            </a:r>
            <a:endParaRPr lang="en-VN" sz="5400" dirty="0"/>
          </a:p>
          <a:p>
            <a:pPr marL="0" indent="0">
              <a:buNone/>
            </a:pPr>
            <a:endParaRPr lang="en-VN" sz="5400" dirty="0"/>
          </a:p>
          <a:p>
            <a:pPr marL="0" indent="0">
              <a:buNone/>
            </a:pPr>
            <a:r>
              <a:rPr lang="en-VN" sz="5400" dirty="0"/>
              <a:t>Tittle: CS112 – [Nhóm … ]</a:t>
            </a:r>
          </a:p>
          <a:p>
            <a:pPr marL="0" indent="0">
              <a:buNone/>
            </a:pPr>
            <a:r>
              <a:rPr lang="en-VN" sz="2800" dirty="0"/>
              <a:t>Deadline: 23h59 ngày 3-1-2021</a:t>
            </a:r>
          </a:p>
        </p:txBody>
      </p:sp>
      <p:sp>
        <p:nvSpPr>
          <p:cNvPr id="4" name="Slide Number Placeholder 3">
            <a:extLst>
              <a:ext uri="{FF2B5EF4-FFF2-40B4-BE49-F238E27FC236}">
                <a16:creationId xmlns:a16="http://schemas.microsoft.com/office/drawing/2014/main" id="{089FA0C5-5DD4-DA49-A6FD-B60C74C8A1DD}"/>
              </a:ext>
            </a:extLst>
          </p:cNvPr>
          <p:cNvSpPr>
            <a:spLocks noGrp="1"/>
          </p:cNvSpPr>
          <p:nvPr>
            <p:ph type="sldNum" sz="quarter" idx="12"/>
          </p:nvPr>
        </p:nvSpPr>
        <p:spPr/>
        <p:txBody>
          <a:bodyPr/>
          <a:lstStyle/>
          <a:p>
            <a:fld id="{08AB70BE-1769-45B8-85A6-0C837432C7E6}" type="slidenum">
              <a:rPr lang="en-US" smtClean="0"/>
              <a:t>30</a:t>
            </a:fld>
            <a:endParaRPr lang="en-US"/>
          </a:p>
        </p:txBody>
      </p:sp>
    </p:spTree>
    <p:extLst>
      <p:ext uri="{BB962C8B-B14F-4D97-AF65-F5344CB8AC3E}">
        <p14:creationId xmlns:p14="http://schemas.microsoft.com/office/powerpoint/2010/main" val="210940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4CB5-3B8E-B844-920B-2DA5C573F5FB}"/>
              </a:ext>
            </a:extLst>
          </p:cNvPr>
          <p:cNvSpPr>
            <a:spLocks noGrp="1"/>
          </p:cNvSpPr>
          <p:nvPr>
            <p:ph type="title"/>
          </p:nvPr>
        </p:nvSpPr>
        <p:spPr/>
        <p:txBody>
          <a:bodyPr/>
          <a:lstStyle/>
          <a:p>
            <a:r>
              <a:rPr lang="en-VN" dirty="0"/>
              <a:t>PROBLEM 1: ĂN BÁNH</a:t>
            </a:r>
          </a:p>
        </p:txBody>
      </p:sp>
      <p:sp>
        <p:nvSpPr>
          <p:cNvPr id="3" name="Content Placeholder 2">
            <a:extLst>
              <a:ext uri="{FF2B5EF4-FFF2-40B4-BE49-F238E27FC236}">
                <a16:creationId xmlns:a16="http://schemas.microsoft.com/office/drawing/2014/main" id="{A4C3016D-FB8B-1F41-AD38-3F1F0004E4D0}"/>
              </a:ext>
            </a:extLst>
          </p:cNvPr>
          <p:cNvSpPr>
            <a:spLocks noGrp="1"/>
          </p:cNvSpPr>
          <p:nvPr>
            <p:ph idx="1"/>
          </p:nvPr>
        </p:nvSpPr>
        <p:spPr>
          <a:xfrm>
            <a:off x="914400" y="1594022"/>
            <a:ext cx="9914860" cy="4448969"/>
          </a:xfrm>
          <a:solidFill>
            <a:schemeClr val="bg1"/>
          </a:solidFill>
        </p:spPr>
        <p:txBody>
          <a:bodyPr>
            <a:normAutofit fontScale="92500" lnSpcReduction="20000"/>
          </a:bodyPr>
          <a:lstStyle/>
          <a:p>
            <a:r>
              <a:rPr lang="en-VN" dirty="0"/>
              <a:t>Nhân dịp tất niên cuối năm, thầy Sơn mang cho cả lớp một túi bánh gồm </a:t>
            </a:r>
            <a:r>
              <a:rPr lang="en-VN" b="1" i="1" dirty="0">
                <a:solidFill>
                  <a:srgbClr val="FF0000"/>
                </a:solidFill>
              </a:rPr>
              <a:t>n </a:t>
            </a:r>
            <a:r>
              <a:rPr lang="en-VN" sz="2100" dirty="0"/>
              <a:t>cái</a:t>
            </a:r>
            <a:r>
              <a:rPr lang="en-VN" b="1" i="1" dirty="0"/>
              <a:t> </a:t>
            </a:r>
            <a:r>
              <a:rPr lang="en-VN" dirty="0"/>
              <a:t>bánh. Trong đó có rất nhiều loại bánh ngọt cực kỳ thơm ngon, ví dụ như </a:t>
            </a:r>
            <a:r>
              <a:rPr lang="en-US" dirty="0" err="1"/>
              <a:t>bánh</a:t>
            </a:r>
            <a:r>
              <a:rPr lang="en-US" dirty="0"/>
              <a:t> Mochi, </a:t>
            </a:r>
            <a:r>
              <a:rPr lang="en-US" dirty="0" err="1"/>
              <a:t>bánh</a:t>
            </a:r>
            <a:r>
              <a:rPr lang="en-US" dirty="0"/>
              <a:t> Tiramisu, </a:t>
            </a:r>
            <a:r>
              <a:rPr lang="en-US" dirty="0" err="1"/>
              <a:t>bánh</a:t>
            </a:r>
            <a:r>
              <a:rPr lang="en-US" dirty="0"/>
              <a:t> Macaron, </a:t>
            </a:r>
            <a:r>
              <a:rPr lang="en-US" dirty="0" err="1"/>
              <a:t>bánh</a:t>
            </a:r>
            <a:r>
              <a:rPr lang="en-US" dirty="0"/>
              <a:t> Donut,… </a:t>
            </a:r>
            <a:r>
              <a:rPr lang="en-US" dirty="0" err="1"/>
              <a:t>Mỗi</a:t>
            </a:r>
            <a:r>
              <a:rPr lang="en-US" dirty="0"/>
              <a:t> </a:t>
            </a:r>
            <a:r>
              <a:rPr lang="en-US" dirty="0" err="1"/>
              <a:t>cái</a:t>
            </a:r>
            <a:r>
              <a:rPr lang="en-US" dirty="0"/>
              <a:t> </a:t>
            </a:r>
            <a:r>
              <a:rPr lang="en-US" dirty="0" err="1"/>
              <a:t>bánh</a:t>
            </a:r>
            <a:r>
              <a:rPr lang="en-US" dirty="0"/>
              <a:t> </a:t>
            </a:r>
            <a:r>
              <a:rPr lang="en-US" dirty="0" err="1"/>
              <a:t>cần</a:t>
            </a:r>
            <a:r>
              <a:rPr lang="en-US" i="1" dirty="0">
                <a:solidFill>
                  <a:srgbClr val="FF0000"/>
                </a:solidFill>
              </a:rPr>
              <a:t> </a:t>
            </a:r>
            <a:r>
              <a:rPr lang="en-US" b="1" i="1" dirty="0" err="1">
                <a:solidFill>
                  <a:srgbClr val="FF0000"/>
                </a:solidFill>
              </a:rPr>
              <a:t>i</a:t>
            </a:r>
            <a:r>
              <a:rPr lang="en-US" i="1" dirty="0">
                <a:solidFill>
                  <a:srgbClr val="FF0000"/>
                </a:solidFill>
              </a:rPr>
              <a:t> </a:t>
            </a:r>
            <a:r>
              <a:rPr lang="en-US" dirty="0"/>
              <a:t>(</a:t>
            </a:r>
            <a:r>
              <a:rPr lang="en-US" dirty="0" err="1"/>
              <a:t>phút</a:t>
            </a:r>
            <a:r>
              <a:rPr lang="en-US" dirty="0"/>
              <a:t>) </a:t>
            </a:r>
            <a:r>
              <a:rPr lang="en-US" dirty="0" err="1"/>
              <a:t>để</a:t>
            </a:r>
            <a:r>
              <a:rPr lang="en-US" dirty="0"/>
              <a:t> </a:t>
            </a:r>
            <a:r>
              <a:rPr lang="en-US" dirty="0" err="1"/>
              <a:t>ăn</a:t>
            </a:r>
            <a:r>
              <a:rPr lang="en-US" dirty="0"/>
              <a:t> </a:t>
            </a:r>
            <a:r>
              <a:rPr lang="en-US" dirty="0" err="1"/>
              <a:t>hết</a:t>
            </a:r>
            <a:r>
              <a:rPr lang="en-US" dirty="0"/>
              <a:t> </a:t>
            </a:r>
            <a:r>
              <a:rPr lang="en-US" dirty="0" err="1"/>
              <a:t>cái</a:t>
            </a:r>
            <a:r>
              <a:rPr lang="en-US" dirty="0"/>
              <a:t> </a:t>
            </a:r>
            <a:r>
              <a:rPr lang="en-US" dirty="0" err="1"/>
              <a:t>bánh</a:t>
            </a:r>
            <a:r>
              <a:rPr lang="en-US" dirty="0"/>
              <a:t> </a:t>
            </a:r>
            <a:r>
              <a:rPr lang="en-US" dirty="0" err="1"/>
              <a:t>đó</a:t>
            </a:r>
            <a:r>
              <a:rPr lang="en-US" dirty="0"/>
              <a:t>. </a:t>
            </a:r>
            <a:r>
              <a:rPr lang="en-US" dirty="0" err="1"/>
              <a:t>Thầy</a:t>
            </a:r>
            <a:r>
              <a:rPr lang="en-US" dirty="0"/>
              <a:t> </a:t>
            </a:r>
            <a:r>
              <a:rPr lang="en-US" dirty="0" err="1"/>
              <a:t>Sơn</a:t>
            </a:r>
            <a:r>
              <a:rPr lang="en-US" dirty="0"/>
              <a:t> </a:t>
            </a:r>
            <a:r>
              <a:rPr lang="en-US" dirty="0" err="1"/>
              <a:t>bày</a:t>
            </a:r>
            <a:r>
              <a:rPr lang="en-US" dirty="0"/>
              <a:t> </a:t>
            </a:r>
            <a:r>
              <a:rPr lang="en-US" dirty="0" err="1"/>
              <a:t>bánh</a:t>
            </a:r>
            <a:r>
              <a:rPr lang="en-US" dirty="0"/>
              <a:t> </a:t>
            </a:r>
            <a:r>
              <a:rPr lang="en-US" dirty="0" err="1"/>
              <a:t>trên</a:t>
            </a:r>
            <a:r>
              <a:rPr lang="en-US" dirty="0"/>
              <a:t> </a:t>
            </a:r>
            <a:r>
              <a:rPr lang="en-US" dirty="0" err="1"/>
              <a:t>một</a:t>
            </a:r>
            <a:r>
              <a:rPr lang="en-US" dirty="0"/>
              <a:t> </a:t>
            </a:r>
            <a:r>
              <a:rPr lang="en-US" dirty="0" err="1"/>
              <a:t>hàng</a:t>
            </a:r>
            <a:r>
              <a:rPr lang="en-US" dirty="0"/>
              <a:t> </a:t>
            </a:r>
            <a:r>
              <a:rPr lang="en-US" dirty="0" err="1"/>
              <a:t>dài</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sẽ</a:t>
            </a:r>
            <a:r>
              <a:rPr lang="en-US" dirty="0"/>
              <a:t> </a:t>
            </a:r>
            <a:r>
              <a:rPr lang="en-US" dirty="0" err="1"/>
              <a:t>lên</a:t>
            </a:r>
            <a:r>
              <a:rPr lang="en-US" dirty="0"/>
              <a:t> </a:t>
            </a:r>
            <a:r>
              <a:rPr lang="en-US" dirty="0" err="1"/>
              <a:t>lấy</a:t>
            </a:r>
            <a:r>
              <a:rPr lang="en-US" dirty="0"/>
              <a:t> </a:t>
            </a:r>
            <a:r>
              <a:rPr lang="en-US" dirty="0" err="1"/>
              <a:t>bánh</a:t>
            </a:r>
            <a:r>
              <a:rPr lang="en-US" dirty="0"/>
              <a:t> </a:t>
            </a:r>
            <a:r>
              <a:rPr lang="en-US" dirty="0" err="1"/>
              <a:t>để</a:t>
            </a:r>
            <a:r>
              <a:rPr lang="en-US" dirty="0"/>
              <a:t> </a:t>
            </a:r>
            <a:r>
              <a:rPr lang="en-US" dirty="0" err="1"/>
              <a:t>ăn</a:t>
            </a:r>
            <a:r>
              <a:rPr lang="en-US" dirty="0"/>
              <a:t>. </a:t>
            </a:r>
            <a:r>
              <a:rPr lang="en-US" dirty="0" err="1"/>
              <a:t>Nhưng</a:t>
            </a:r>
            <a:r>
              <a:rPr lang="en-US" dirty="0"/>
              <a:t> </a:t>
            </a:r>
            <a:r>
              <a:rPr lang="en-US" dirty="0" err="1"/>
              <a:t>mà</a:t>
            </a:r>
            <a:r>
              <a:rPr lang="en-US" dirty="0"/>
              <a:t> </a:t>
            </a:r>
            <a:r>
              <a:rPr lang="en-US" dirty="0" err="1"/>
              <a:t>bây</a:t>
            </a:r>
            <a:r>
              <a:rPr lang="en-US" dirty="0"/>
              <a:t> </a:t>
            </a:r>
            <a:r>
              <a:rPr lang="en-US" dirty="0" err="1"/>
              <a:t>giờ</a:t>
            </a:r>
            <a:r>
              <a:rPr lang="en-US" dirty="0"/>
              <a:t> </a:t>
            </a:r>
            <a:r>
              <a:rPr lang="en-US" dirty="0" err="1"/>
              <a:t>đã</a:t>
            </a:r>
            <a:r>
              <a:rPr lang="en-US" dirty="0"/>
              <a:t> </a:t>
            </a:r>
            <a:r>
              <a:rPr lang="en-US" dirty="0" err="1"/>
              <a:t>hết</a:t>
            </a:r>
            <a:r>
              <a:rPr lang="en-US" dirty="0"/>
              <a:t> </a:t>
            </a:r>
            <a:r>
              <a:rPr lang="en-US" dirty="0" err="1"/>
              <a:t>thời</a:t>
            </a:r>
            <a:r>
              <a:rPr lang="en-US" dirty="0"/>
              <a:t> </a:t>
            </a:r>
            <a:r>
              <a:rPr lang="en-US" dirty="0" err="1"/>
              <a:t>gian</a:t>
            </a:r>
            <a:r>
              <a:rPr lang="en-US" dirty="0"/>
              <a:t> </a:t>
            </a:r>
            <a:r>
              <a:rPr lang="en-US" dirty="0" err="1"/>
              <a:t>của</a:t>
            </a:r>
            <a:r>
              <a:rPr lang="en-US" dirty="0"/>
              <a:t> </a:t>
            </a:r>
            <a:r>
              <a:rPr lang="en-US" dirty="0" err="1"/>
              <a:t>tiết</a:t>
            </a:r>
            <a:r>
              <a:rPr lang="en-US" dirty="0"/>
              <a:t> </a:t>
            </a:r>
            <a:r>
              <a:rPr lang="en-US" dirty="0" err="1"/>
              <a:t>học</a:t>
            </a:r>
            <a:r>
              <a:rPr lang="en-US" dirty="0"/>
              <a:t> </a:t>
            </a:r>
            <a:r>
              <a:rPr lang="en-US" dirty="0" err="1"/>
              <a:t>rồi</a:t>
            </a:r>
            <a:r>
              <a:rPr lang="en-US" dirty="0"/>
              <a:t>. </a:t>
            </a:r>
            <a:r>
              <a:rPr lang="en-US" dirty="0" err="1"/>
              <a:t>Chú</a:t>
            </a:r>
            <a:r>
              <a:rPr lang="en-US" dirty="0"/>
              <a:t> </a:t>
            </a:r>
            <a:r>
              <a:rPr lang="en-US" dirty="0" err="1"/>
              <a:t>quản</a:t>
            </a:r>
            <a:r>
              <a:rPr lang="en-US" dirty="0"/>
              <a:t> </a:t>
            </a:r>
            <a:r>
              <a:rPr lang="en-US" dirty="0" err="1"/>
              <a:t>lý</a:t>
            </a:r>
            <a:r>
              <a:rPr lang="en-US" dirty="0"/>
              <a:t> </a:t>
            </a:r>
            <a:r>
              <a:rPr lang="en-US" dirty="0" err="1"/>
              <a:t>cơ</a:t>
            </a:r>
            <a:r>
              <a:rPr lang="en-US" dirty="0"/>
              <a:t> </a:t>
            </a:r>
            <a:r>
              <a:rPr lang="en-US" dirty="0" err="1"/>
              <a:t>sở</a:t>
            </a:r>
            <a:r>
              <a:rPr lang="en-US" dirty="0"/>
              <a:t> </a:t>
            </a:r>
            <a:r>
              <a:rPr lang="en-US" dirty="0" err="1"/>
              <a:t>yêu</a:t>
            </a:r>
            <a:r>
              <a:rPr lang="en-US" dirty="0"/>
              <a:t> </a:t>
            </a:r>
            <a:r>
              <a:rPr lang="en-US" dirty="0" err="1"/>
              <a:t>cầu</a:t>
            </a:r>
            <a:r>
              <a:rPr lang="en-US" dirty="0"/>
              <a:t> </a:t>
            </a:r>
            <a:r>
              <a:rPr lang="en-US" dirty="0" err="1"/>
              <a:t>đóng</a:t>
            </a:r>
            <a:r>
              <a:rPr lang="en-US" dirty="0"/>
              <a:t> </a:t>
            </a:r>
            <a:r>
              <a:rPr lang="en-US" dirty="0" err="1"/>
              <a:t>cửa</a:t>
            </a:r>
            <a:r>
              <a:rPr lang="en-US" dirty="0"/>
              <a:t> </a:t>
            </a:r>
            <a:r>
              <a:rPr lang="en-US" dirty="0" err="1"/>
              <a:t>phòng</a:t>
            </a:r>
            <a:r>
              <a:rPr lang="en-US" dirty="0"/>
              <a:t> </a:t>
            </a:r>
            <a:r>
              <a:rPr lang="en-US" dirty="0" err="1"/>
              <a:t>học</a:t>
            </a:r>
            <a:r>
              <a:rPr lang="en-US" dirty="0"/>
              <a:t>, </a:t>
            </a:r>
            <a:r>
              <a:rPr lang="en-US" dirty="0" err="1"/>
              <a:t>thầy</a:t>
            </a:r>
            <a:r>
              <a:rPr lang="en-US" dirty="0"/>
              <a:t> </a:t>
            </a:r>
            <a:r>
              <a:rPr lang="en-US" dirty="0" err="1"/>
              <a:t>Sơn</a:t>
            </a:r>
            <a:r>
              <a:rPr lang="en-US" dirty="0"/>
              <a:t> </a:t>
            </a:r>
            <a:r>
              <a:rPr lang="en-US" dirty="0" err="1"/>
              <a:t>đã</a:t>
            </a:r>
            <a:r>
              <a:rPr lang="en-US" dirty="0"/>
              <a:t> </a:t>
            </a:r>
            <a:r>
              <a:rPr lang="en-US" dirty="0" err="1"/>
              <a:t>thương</a:t>
            </a:r>
            <a:r>
              <a:rPr lang="en-US" dirty="0"/>
              <a:t> </a:t>
            </a:r>
            <a:r>
              <a:rPr lang="en-US" dirty="0" err="1"/>
              <a:t>lượng</a:t>
            </a:r>
            <a:r>
              <a:rPr lang="en-US" dirty="0"/>
              <a:t> </a:t>
            </a:r>
            <a:r>
              <a:rPr lang="en-US" dirty="0" err="1"/>
              <a:t>được</a:t>
            </a:r>
            <a:r>
              <a:rPr lang="en-US" dirty="0"/>
              <a:t> </a:t>
            </a:r>
            <a:r>
              <a:rPr lang="en-US" dirty="0" err="1"/>
              <a:t>với</a:t>
            </a:r>
            <a:r>
              <a:rPr lang="en-US" dirty="0"/>
              <a:t> </a:t>
            </a:r>
            <a:r>
              <a:rPr lang="en-US" dirty="0" err="1"/>
              <a:t>chú</a:t>
            </a:r>
            <a:r>
              <a:rPr lang="en-US" dirty="0"/>
              <a:t> </a:t>
            </a:r>
            <a:r>
              <a:rPr lang="en-US" dirty="0" err="1"/>
              <a:t>quản</a:t>
            </a:r>
            <a:r>
              <a:rPr lang="en-US" dirty="0"/>
              <a:t> </a:t>
            </a:r>
            <a:r>
              <a:rPr lang="en-US" dirty="0" err="1"/>
              <a:t>lý</a:t>
            </a:r>
            <a:r>
              <a:rPr lang="en-US" dirty="0"/>
              <a:t> </a:t>
            </a:r>
            <a:r>
              <a:rPr lang="en-US" dirty="0" err="1"/>
              <a:t>là</a:t>
            </a:r>
            <a:r>
              <a:rPr lang="en-US" dirty="0"/>
              <a:t> </a:t>
            </a:r>
            <a:r>
              <a:rPr lang="en-US" dirty="0" err="1"/>
              <a:t>lớp</a:t>
            </a:r>
            <a:r>
              <a:rPr lang="en-US" dirty="0"/>
              <a:t> </a:t>
            </a:r>
            <a:r>
              <a:rPr lang="en-US" dirty="0" err="1"/>
              <a:t>sẽ</a:t>
            </a:r>
            <a:r>
              <a:rPr lang="en-US" dirty="0"/>
              <a:t> </a:t>
            </a:r>
            <a:r>
              <a:rPr lang="en-US" dirty="0" err="1"/>
              <a:t>ăn</a:t>
            </a:r>
            <a:r>
              <a:rPr lang="en-US" dirty="0"/>
              <a:t> </a:t>
            </a:r>
            <a:r>
              <a:rPr lang="en-US" dirty="0" err="1"/>
              <a:t>hết</a:t>
            </a:r>
            <a:r>
              <a:rPr lang="en-US" dirty="0"/>
              <a:t> </a:t>
            </a:r>
            <a:r>
              <a:rPr lang="en-US" dirty="0" err="1"/>
              <a:t>số</a:t>
            </a:r>
            <a:r>
              <a:rPr lang="en-US" dirty="0"/>
              <a:t> </a:t>
            </a:r>
            <a:r>
              <a:rPr lang="en-US" dirty="0" err="1"/>
              <a:t>bánh</a:t>
            </a:r>
            <a:r>
              <a:rPr lang="en-US" dirty="0"/>
              <a:t> </a:t>
            </a:r>
            <a:r>
              <a:rPr lang="en-US" dirty="0" err="1"/>
              <a:t>này</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ngắn</a:t>
            </a:r>
            <a:r>
              <a:rPr lang="en-US" dirty="0"/>
              <a:t> </a:t>
            </a:r>
            <a:r>
              <a:rPr lang="en-US" dirty="0" err="1"/>
              <a:t>nhất</a:t>
            </a:r>
            <a:r>
              <a:rPr lang="en-US" dirty="0"/>
              <a:t> </a:t>
            </a:r>
            <a:r>
              <a:rPr lang="en-US" dirty="0" err="1"/>
              <a:t>và</a:t>
            </a:r>
            <a:r>
              <a:rPr lang="en-US" dirty="0"/>
              <a:t> </a:t>
            </a:r>
            <a:r>
              <a:rPr lang="en-US" dirty="0" err="1"/>
              <a:t>sẽ</a:t>
            </a:r>
            <a:r>
              <a:rPr lang="en-US" dirty="0"/>
              <a:t> </a:t>
            </a:r>
            <a:r>
              <a:rPr lang="en-US" dirty="0" err="1"/>
              <a:t>rời</a:t>
            </a:r>
            <a:r>
              <a:rPr lang="en-US" dirty="0"/>
              <a:t> </a:t>
            </a:r>
            <a:r>
              <a:rPr lang="en-US" dirty="0" err="1"/>
              <a:t>khỏi</a:t>
            </a:r>
            <a:r>
              <a:rPr lang="en-US" dirty="0"/>
              <a:t> </a:t>
            </a:r>
            <a:r>
              <a:rPr lang="en-US" dirty="0" err="1"/>
              <a:t>phòng</a:t>
            </a:r>
            <a:r>
              <a:rPr lang="en-US" dirty="0"/>
              <a:t> </a:t>
            </a:r>
            <a:r>
              <a:rPr lang="en-US" dirty="0" err="1"/>
              <a:t>ngay</a:t>
            </a:r>
            <a:r>
              <a:rPr lang="en-US" dirty="0"/>
              <a:t> </a:t>
            </a:r>
            <a:r>
              <a:rPr lang="en-US" dirty="0" err="1"/>
              <a:t>sau</a:t>
            </a:r>
            <a:r>
              <a:rPr lang="en-US" dirty="0"/>
              <a:t> </a:t>
            </a:r>
            <a:r>
              <a:rPr lang="en-US" dirty="0" err="1"/>
              <a:t>đó</a:t>
            </a:r>
            <a:r>
              <a:rPr lang="en-US" dirty="0"/>
              <a:t>.</a:t>
            </a:r>
          </a:p>
          <a:p>
            <a:r>
              <a:rPr lang="en-US" dirty="0" err="1"/>
              <a:t>Hãy</a:t>
            </a:r>
            <a:r>
              <a:rPr lang="en-US" dirty="0"/>
              <a:t> </a:t>
            </a:r>
            <a:r>
              <a:rPr lang="en-US" dirty="0" err="1"/>
              <a:t>xác</a:t>
            </a:r>
            <a:r>
              <a:rPr lang="en-US" dirty="0"/>
              <a:t> </a:t>
            </a:r>
            <a:r>
              <a:rPr lang="en-US" dirty="0" err="1"/>
              <a:t>định</a:t>
            </a:r>
            <a:r>
              <a:rPr lang="en-US" dirty="0"/>
              <a:t> </a:t>
            </a:r>
            <a:r>
              <a:rPr lang="en-US" dirty="0" err="1"/>
              <a:t>thời</a:t>
            </a:r>
            <a:r>
              <a:rPr lang="en-US" dirty="0"/>
              <a:t> </a:t>
            </a:r>
            <a:r>
              <a:rPr lang="en-US" dirty="0" err="1"/>
              <a:t>gian</a:t>
            </a:r>
            <a:r>
              <a:rPr lang="en-US" dirty="0"/>
              <a:t> </a:t>
            </a:r>
            <a:r>
              <a:rPr lang="en-US" dirty="0" err="1"/>
              <a:t>ngắn</a:t>
            </a:r>
            <a:r>
              <a:rPr lang="en-US" dirty="0"/>
              <a:t> </a:t>
            </a:r>
            <a:r>
              <a:rPr lang="en-US" dirty="0" err="1"/>
              <a:t>nhất</a:t>
            </a:r>
            <a:r>
              <a:rPr lang="en-US" dirty="0"/>
              <a:t> </a:t>
            </a:r>
            <a:r>
              <a:rPr lang="en-US" dirty="0" err="1"/>
              <a:t>để</a:t>
            </a:r>
            <a:r>
              <a:rPr lang="en-US" dirty="0"/>
              <a:t> </a:t>
            </a:r>
            <a:r>
              <a:rPr lang="en-US" dirty="0" err="1"/>
              <a:t>cả</a:t>
            </a:r>
            <a:r>
              <a:rPr lang="en-US" dirty="0"/>
              <a:t> </a:t>
            </a:r>
            <a:r>
              <a:rPr lang="en-US" dirty="0" err="1"/>
              <a:t>lớp</a:t>
            </a:r>
            <a:r>
              <a:rPr lang="en-US" dirty="0"/>
              <a:t> (</a:t>
            </a:r>
            <a:r>
              <a:rPr lang="en-US" b="1" i="1" dirty="0">
                <a:solidFill>
                  <a:srgbClr val="FF0000"/>
                </a:solidFill>
              </a:rPr>
              <a:t>k</a:t>
            </a:r>
            <a:r>
              <a:rPr lang="en-US" dirty="0"/>
              <a:t> </a:t>
            </a:r>
            <a:r>
              <a:rPr lang="en-US" dirty="0" err="1"/>
              <a:t>sinh</a:t>
            </a:r>
            <a:r>
              <a:rPr lang="en-US" dirty="0"/>
              <a:t> </a:t>
            </a:r>
            <a:r>
              <a:rPr lang="en-US" dirty="0" err="1"/>
              <a:t>viên</a:t>
            </a:r>
            <a:r>
              <a:rPr lang="en-US" dirty="0"/>
              <a:t>) </a:t>
            </a:r>
            <a:r>
              <a:rPr lang="en-US" dirty="0" err="1"/>
              <a:t>ăn</a:t>
            </a:r>
            <a:r>
              <a:rPr lang="en-US" dirty="0"/>
              <a:t> </a:t>
            </a:r>
            <a:r>
              <a:rPr lang="en-US" dirty="0" err="1"/>
              <a:t>hết</a:t>
            </a:r>
            <a:r>
              <a:rPr lang="en-US" dirty="0"/>
              <a:t> </a:t>
            </a:r>
            <a:r>
              <a:rPr lang="en-US" dirty="0" err="1"/>
              <a:t>số</a:t>
            </a:r>
            <a:r>
              <a:rPr lang="en-US" dirty="0"/>
              <a:t> </a:t>
            </a:r>
            <a:r>
              <a:rPr lang="en-US" dirty="0" err="1"/>
              <a:t>bánh</a:t>
            </a:r>
            <a:r>
              <a:rPr lang="en-US" dirty="0"/>
              <a:t> </a:t>
            </a:r>
            <a:r>
              <a:rPr lang="en-US" dirty="0" err="1"/>
              <a:t>này</a:t>
            </a:r>
            <a:r>
              <a:rPr lang="en-US" dirty="0"/>
              <a:t>, </a:t>
            </a:r>
            <a:r>
              <a:rPr lang="en-US" dirty="0" err="1"/>
              <a:t>sao</a:t>
            </a:r>
            <a:r>
              <a:rPr lang="en-US" dirty="0"/>
              <a:t> </a:t>
            </a:r>
            <a:r>
              <a:rPr lang="en-US" dirty="0" err="1"/>
              <a:t>cho</a:t>
            </a:r>
            <a:r>
              <a:rPr lang="en-US" dirty="0"/>
              <a:t> </a:t>
            </a:r>
            <a:r>
              <a:rPr lang="en-US" dirty="0" err="1"/>
              <a:t>mỗi</a:t>
            </a:r>
            <a:r>
              <a:rPr lang="en-US" dirty="0"/>
              <a:t> </a:t>
            </a:r>
            <a:r>
              <a:rPr lang="en-US" dirty="0" err="1"/>
              <a:t>bạn</a:t>
            </a:r>
            <a:r>
              <a:rPr lang="en-US" dirty="0"/>
              <a:t> </a:t>
            </a:r>
            <a:r>
              <a:rPr lang="en-US" dirty="0" err="1"/>
              <a:t>chỉ</a:t>
            </a:r>
            <a:r>
              <a:rPr lang="en-US" dirty="0"/>
              <a:t> </a:t>
            </a:r>
            <a:r>
              <a:rPr lang="en-US" dirty="0" err="1"/>
              <a:t>được</a:t>
            </a:r>
            <a:r>
              <a:rPr lang="en-US" dirty="0"/>
              <a:t> </a:t>
            </a:r>
            <a:r>
              <a:rPr lang="en-US" dirty="0" err="1"/>
              <a:t>ăn</a:t>
            </a:r>
            <a:r>
              <a:rPr lang="en-US" dirty="0"/>
              <a:t> </a:t>
            </a:r>
            <a:r>
              <a:rPr lang="en-US" dirty="0" err="1"/>
              <a:t>những</a:t>
            </a:r>
            <a:r>
              <a:rPr lang="en-US" dirty="0"/>
              <a:t> </a:t>
            </a:r>
            <a:r>
              <a:rPr lang="en-US" dirty="0" err="1"/>
              <a:t>bánh</a:t>
            </a:r>
            <a:r>
              <a:rPr lang="en-US" dirty="0"/>
              <a:t> </a:t>
            </a:r>
            <a:r>
              <a:rPr lang="en-US" dirty="0" err="1"/>
              <a:t>liền</a:t>
            </a:r>
            <a:r>
              <a:rPr lang="en-US" dirty="0"/>
              <a:t> </a:t>
            </a:r>
            <a:r>
              <a:rPr lang="en-US" dirty="0" err="1"/>
              <a:t>kề</a:t>
            </a:r>
            <a:r>
              <a:rPr lang="en-US" dirty="0"/>
              <a:t> </a:t>
            </a:r>
            <a:r>
              <a:rPr lang="en-US" dirty="0" err="1"/>
              <a:t>nhau</a:t>
            </a:r>
            <a:r>
              <a:rPr lang="en-US" dirty="0"/>
              <a:t> </a:t>
            </a:r>
            <a:r>
              <a:rPr lang="en-US" dirty="0" err="1"/>
              <a:t>và</a:t>
            </a:r>
            <a:r>
              <a:rPr lang="en-US" dirty="0"/>
              <a:t> </a:t>
            </a:r>
            <a:r>
              <a:rPr lang="en-US" dirty="0" err="1"/>
              <a:t>một</a:t>
            </a:r>
            <a:r>
              <a:rPr lang="en-US" dirty="0"/>
              <a:t> </a:t>
            </a:r>
            <a:r>
              <a:rPr lang="en-US" dirty="0" err="1"/>
              <a:t>cái</a:t>
            </a:r>
            <a:r>
              <a:rPr lang="en-US" dirty="0"/>
              <a:t> </a:t>
            </a:r>
            <a:r>
              <a:rPr lang="en-US" dirty="0" err="1"/>
              <a:t>bánh</a:t>
            </a:r>
            <a:r>
              <a:rPr lang="en-US" dirty="0"/>
              <a:t> </a:t>
            </a:r>
            <a:r>
              <a:rPr lang="en-US" dirty="0" err="1"/>
              <a:t>chỉ</a:t>
            </a:r>
            <a:r>
              <a:rPr lang="en-US" dirty="0"/>
              <a:t> </a:t>
            </a:r>
            <a:r>
              <a:rPr lang="en-US" dirty="0" err="1"/>
              <a:t>được</a:t>
            </a:r>
            <a:r>
              <a:rPr lang="en-US" dirty="0"/>
              <a:t> </a:t>
            </a:r>
            <a:r>
              <a:rPr lang="en-US" dirty="0" err="1"/>
              <a:t>ăn</a:t>
            </a:r>
            <a:r>
              <a:rPr lang="en-US" dirty="0"/>
              <a:t> </a:t>
            </a:r>
            <a:r>
              <a:rPr lang="en-US" dirty="0" err="1"/>
              <a:t>bởi</a:t>
            </a:r>
            <a:r>
              <a:rPr lang="en-US" dirty="0"/>
              <a:t> </a:t>
            </a:r>
            <a:r>
              <a:rPr lang="en-US" dirty="0" err="1"/>
              <a:t>một</a:t>
            </a:r>
            <a:r>
              <a:rPr lang="en-US" dirty="0"/>
              <a:t> </a:t>
            </a:r>
            <a:r>
              <a:rPr lang="en-US" dirty="0" err="1"/>
              <a:t>bạn</a:t>
            </a:r>
            <a:r>
              <a:rPr lang="en-US" dirty="0"/>
              <a:t>.</a:t>
            </a:r>
          </a:p>
          <a:p>
            <a:r>
              <a:rPr lang="en-US" b="1" dirty="0" err="1"/>
              <a:t>Dữ</a:t>
            </a:r>
            <a:r>
              <a:rPr lang="en-US" b="1" dirty="0"/>
              <a:t> </a:t>
            </a:r>
            <a:r>
              <a:rPr lang="en-US" b="1" dirty="0" err="1"/>
              <a:t>liệu</a:t>
            </a:r>
            <a:r>
              <a:rPr lang="en-US" b="1" dirty="0"/>
              <a:t>: </a:t>
            </a:r>
            <a:r>
              <a:rPr lang="en-US" dirty="0" err="1"/>
              <a:t>Vào</a:t>
            </a:r>
            <a:r>
              <a:rPr lang="en-US" dirty="0"/>
              <a:t> </a:t>
            </a:r>
            <a:r>
              <a:rPr lang="en-US" dirty="0" err="1"/>
              <a:t>từ</a:t>
            </a:r>
            <a:r>
              <a:rPr lang="en-US" dirty="0"/>
              <a:t> </a:t>
            </a:r>
            <a:r>
              <a:rPr lang="en-US" dirty="0" err="1"/>
              <a:t>thiết</a:t>
            </a:r>
            <a:r>
              <a:rPr lang="en-US" dirty="0"/>
              <a:t> </a:t>
            </a:r>
            <a:r>
              <a:rPr lang="en-US" dirty="0" err="1"/>
              <a:t>bị</a:t>
            </a:r>
            <a:r>
              <a:rPr lang="en-US" dirty="0"/>
              <a:t> </a:t>
            </a:r>
            <a:r>
              <a:rPr lang="en-US" dirty="0" err="1"/>
              <a:t>nhập</a:t>
            </a:r>
            <a:r>
              <a:rPr lang="en-US" dirty="0"/>
              <a:t> </a:t>
            </a:r>
            <a:r>
              <a:rPr lang="en-US" dirty="0" err="1"/>
              <a:t>chuẩn</a:t>
            </a:r>
            <a:r>
              <a:rPr lang="en-US" dirty="0"/>
              <a:t> </a:t>
            </a:r>
            <a:r>
              <a:rPr lang="en-US" dirty="0" err="1"/>
              <a:t>gồm</a:t>
            </a:r>
            <a:r>
              <a:rPr lang="en-US" dirty="0"/>
              <a:t>:</a:t>
            </a:r>
          </a:p>
          <a:p>
            <a:pPr lvl="1"/>
            <a:r>
              <a:rPr lang="en-US" dirty="0" err="1"/>
              <a:t>Dòng</a:t>
            </a:r>
            <a:r>
              <a:rPr lang="en-US" dirty="0"/>
              <a:t> </a:t>
            </a:r>
            <a:r>
              <a:rPr lang="en-US" dirty="0" err="1"/>
              <a:t>thứ</a:t>
            </a:r>
            <a:r>
              <a:rPr lang="en-US" dirty="0"/>
              <a:t> </a:t>
            </a:r>
            <a:r>
              <a:rPr lang="en-US" dirty="0" err="1"/>
              <a:t>nhất</a:t>
            </a:r>
            <a:r>
              <a:rPr lang="en-US" dirty="0"/>
              <a:t> </a:t>
            </a:r>
            <a:r>
              <a:rPr lang="en-US" dirty="0" err="1"/>
              <a:t>chứa</a:t>
            </a:r>
            <a:r>
              <a:rPr lang="en-US" dirty="0"/>
              <a:t> 2 </a:t>
            </a:r>
            <a:r>
              <a:rPr lang="en-US" dirty="0" err="1"/>
              <a:t>số</a:t>
            </a:r>
            <a:r>
              <a:rPr lang="en-US" dirty="0"/>
              <a:t> </a:t>
            </a:r>
            <a:r>
              <a:rPr lang="en-US" dirty="0" err="1"/>
              <a:t>nguyên</a:t>
            </a:r>
            <a:r>
              <a:rPr lang="en-US" dirty="0"/>
              <a:t> </a:t>
            </a:r>
            <a:r>
              <a:rPr lang="en-US" b="1" i="1" dirty="0"/>
              <a:t>k, n </a:t>
            </a:r>
            <a:r>
              <a:rPr lang="en-US" dirty="0"/>
              <a:t> ( 1 &lt;= </a:t>
            </a:r>
            <a:r>
              <a:rPr lang="en-US" b="1" i="1" dirty="0"/>
              <a:t>n, k</a:t>
            </a:r>
            <a:r>
              <a:rPr lang="en-US" dirty="0"/>
              <a:t> &lt;= 10</a:t>
            </a:r>
            <a:r>
              <a:rPr lang="en-US" baseline="30000" dirty="0"/>
              <a:t>5</a:t>
            </a:r>
            <a:r>
              <a:rPr lang="en-US" dirty="0"/>
              <a:t> ).</a:t>
            </a:r>
          </a:p>
          <a:p>
            <a:pPr lvl="1"/>
            <a:r>
              <a:rPr lang="en-US" dirty="0" err="1"/>
              <a:t>Dòng</a:t>
            </a:r>
            <a:r>
              <a:rPr lang="en-US" dirty="0"/>
              <a:t> </a:t>
            </a:r>
            <a:r>
              <a:rPr lang="en-US" dirty="0" err="1"/>
              <a:t>thứ</a:t>
            </a:r>
            <a:r>
              <a:rPr lang="en-US" dirty="0"/>
              <a:t> 2 </a:t>
            </a:r>
            <a:r>
              <a:rPr lang="en-US" dirty="0" err="1"/>
              <a:t>là</a:t>
            </a:r>
            <a:r>
              <a:rPr lang="en-US" dirty="0"/>
              <a:t> </a:t>
            </a:r>
            <a:r>
              <a:rPr lang="en-US" dirty="0" err="1"/>
              <a:t>mảng</a:t>
            </a:r>
            <a:r>
              <a:rPr lang="en-US" dirty="0"/>
              <a:t> </a:t>
            </a:r>
            <a:r>
              <a:rPr lang="vi-VN" dirty="0"/>
              <a:t>chứa </a:t>
            </a:r>
            <a:r>
              <a:rPr lang="en-US" b="1" i="1" dirty="0"/>
              <a:t>n</a:t>
            </a:r>
            <a:r>
              <a:rPr lang="vi-VN" dirty="0"/>
              <a:t> số nguyên </a:t>
            </a:r>
            <a:r>
              <a:rPr lang="en-US" b="1" i="1" dirty="0" err="1"/>
              <a:t>i</a:t>
            </a:r>
            <a:r>
              <a:rPr lang="vi-VN" b="1" i="1" dirty="0"/>
              <a:t> </a:t>
            </a:r>
            <a:r>
              <a:rPr lang="vi-VN" dirty="0"/>
              <a:t>được phân tách bằng dấu cách ( </a:t>
            </a:r>
            <a:r>
              <a:rPr lang="en-US" dirty="0"/>
              <a:t>1 &lt;=</a:t>
            </a:r>
            <a:r>
              <a:rPr lang="en-US" b="1" i="1" dirty="0"/>
              <a:t> </a:t>
            </a:r>
            <a:r>
              <a:rPr lang="en-US" b="1" i="1" dirty="0" err="1"/>
              <a:t>i</a:t>
            </a:r>
            <a:r>
              <a:rPr lang="en-US" b="1" i="1" dirty="0"/>
              <a:t> </a:t>
            </a:r>
            <a:r>
              <a:rPr lang="en-US" dirty="0"/>
              <a:t> &lt;= 10</a:t>
            </a:r>
            <a:r>
              <a:rPr lang="en-US" baseline="30000" dirty="0"/>
              <a:t>6</a:t>
            </a:r>
            <a:r>
              <a:rPr lang="en-US" dirty="0"/>
              <a:t> )</a:t>
            </a:r>
            <a:r>
              <a:rPr lang="vi-VN" dirty="0"/>
              <a:t>.</a:t>
            </a:r>
          </a:p>
          <a:p>
            <a:pPr marL="228600" lvl="1">
              <a:spcBef>
                <a:spcPts val="1000"/>
              </a:spcBef>
            </a:pPr>
            <a:r>
              <a:rPr lang="en-US" sz="2000" b="1" dirty="0" err="1"/>
              <a:t>Kết</a:t>
            </a:r>
            <a:r>
              <a:rPr lang="en-US" sz="2000" b="1" dirty="0"/>
              <a:t> </a:t>
            </a:r>
            <a:r>
              <a:rPr lang="en-US" sz="2000" b="1" dirty="0" err="1"/>
              <a:t>quả</a:t>
            </a:r>
            <a:r>
              <a:rPr lang="en-US" sz="2000" b="1" dirty="0"/>
              <a:t>: </a:t>
            </a:r>
            <a:r>
              <a:rPr lang="vi-VN" sz="2000" dirty="0"/>
              <a:t>Đưa ra thiết bị xuất chuẩn một số nguyên – số phút ngắn nhất tính được.</a:t>
            </a:r>
            <a:endParaRPr lang="en-US" sz="2000" dirty="0"/>
          </a:p>
          <a:p>
            <a:pPr lvl="1"/>
            <a:endParaRPr lang="vi-VN" dirty="0"/>
          </a:p>
          <a:p>
            <a:pPr marL="457200" lvl="1" indent="0">
              <a:buNone/>
            </a:pPr>
            <a:endParaRPr lang="vi-VN" dirty="0"/>
          </a:p>
          <a:p>
            <a:pPr lvl="1"/>
            <a:endParaRPr lang="en-US" dirty="0"/>
          </a:p>
          <a:p>
            <a:endParaRPr lang="en-US" dirty="0"/>
          </a:p>
          <a:p>
            <a:endParaRPr lang="en-US" dirty="0"/>
          </a:p>
          <a:p>
            <a:endParaRPr lang="en-US" dirty="0"/>
          </a:p>
          <a:p>
            <a:endParaRPr lang="en-US" dirty="0"/>
          </a:p>
          <a:p>
            <a:endParaRPr lang="en-VN" dirty="0"/>
          </a:p>
        </p:txBody>
      </p:sp>
      <p:sp>
        <p:nvSpPr>
          <p:cNvPr id="4" name="Slide Number Placeholder 3">
            <a:extLst>
              <a:ext uri="{FF2B5EF4-FFF2-40B4-BE49-F238E27FC236}">
                <a16:creationId xmlns:a16="http://schemas.microsoft.com/office/drawing/2014/main" id="{1F6AF91F-EAEA-9E4E-A442-1166AA283C8E}"/>
              </a:ext>
            </a:extLst>
          </p:cNvPr>
          <p:cNvSpPr>
            <a:spLocks noGrp="1"/>
          </p:cNvSpPr>
          <p:nvPr>
            <p:ph type="sldNum" sz="quarter" idx="12"/>
          </p:nvPr>
        </p:nvSpPr>
        <p:spPr/>
        <p:txBody>
          <a:bodyPr/>
          <a:lstStyle/>
          <a:p>
            <a:fld id="{08AB70BE-1769-45B8-85A6-0C837432C7E6}" type="slidenum">
              <a:rPr lang="en-US" smtClean="0"/>
              <a:t>4</a:t>
            </a:fld>
            <a:endParaRPr lang="en-US"/>
          </a:p>
        </p:txBody>
      </p:sp>
      <p:pic>
        <p:nvPicPr>
          <p:cNvPr id="8" name="Picture 7" descr="Icon&#10;&#10;Description automatically generated">
            <a:extLst>
              <a:ext uri="{FF2B5EF4-FFF2-40B4-BE49-F238E27FC236}">
                <a16:creationId xmlns:a16="http://schemas.microsoft.com/office/drawing/2014/main" id="{28C49B81-5C57-FA45-8AC8-F912DF4867B9}"/>
              </a:ext>
            </a:extLst>
          </p:cNvPr>
          <p:cNvPicPr>
            <a:picLocks noChangeAspect="1"/>
          </p:cNvPicPr>
          <p:nvPr/>
        </p:nvPicPr>
        <p:blipFill>
          <a:blip r:embed="rId2"/>
          <a:stretch>
            <a:fillRect/>
          </a:stretch>
        </p:blipFill>
        <p:spPr>
          <a:xfrm>
            <a:off x="6096000" y="99652"/>
            <a:ext cx="1433513" cy="1494370"/>
          </a:xfrm>
          <a:prstGeom prst="rect">
            <a:avLst/>
          </a:prstGeom>
        </p:spPr>
      </p:pic>
    </p:spTree>
    <p:extLst>
      <p:ext uri="{BB962C8B-B14F-4D97-AF65-F5344CB8AC3E}">
        <p14:creationId xmlns:p14="http://schemas.microsoft.com/office/powerpoint/2010/main" val="266076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1CF1-81F2-FB49-BE2E-5932174225F1}"/>
              </a:ext>
            </a:extLst>
          </p:cNvPr>
          <p:cNvSpPr>
            <a:spLocks noGrp="1"/>
          </p:cNvSpPr>
          <p:nvPr>
            <p:ph type="title"/>
          </p:nvPr>
        </p:nvSpPr>
        <p:spPr/>
        <p:txBody>
          <a:bodyPr/>
          <a:lstStyle/>
          <a:p>
            <a:r>
              <a:rPr lang="en-VN" dirty="0"/>
              <a:t>Ví dụ:</a:t>
            </a:r>
          </a:p>
        </p:txBody>
      </p:sp>
      <p:sp>
        <p:nvSpPr>
          <p:cNvPr id="4" name="Slide Number Placeholder 3">
            <a:extLst>
              <a:ext uri="{FF2B5EF4-FFF2-40B4-BE49-F238E27FC236}">
                <a16:creationId xmlns:a16="http://schemas.microsoft.com/office/drawing/2014/main" id="{FFDEBDC9-F68D-654F-B4B2-27251C3AF64E}"/>
              </a:ext>
            </a:extLst>
          </p:cNvPr>
          <p:cNvSpPr>
            <a:spLocks noGrp="1"/>
          </p:cNvSpPr>
          <p:nvPr>
            <p:ph type="sldNum" sz="quarter" idx="12"/>
          </p:nvPr>
        </p:nvSpPr>
        <p:spPr/>
        <p:txBody>
          <a:bodyPr/>
          <a:lstStyle/>
          <a:p>
            <a:fld id="{08AB70BE-1769-45B8-85A6-0C837432C7E6}" type="slidenum">
              <a:rPr lang="en-US" smtClean="0"/>
              <a:t>5</a:t>
            </a:fld>
            <a:endParaRPr lang="en-US"/>
          </a:p>
        </p:txBody>
      </p:sp>
      <p:graphicFrame>
        <p:nvGraphicFramePr>
          <p:cNvPr id="5" name="Table 5">
            <a:extLst>
              <a:ext uri="{FF2B5EF4-FFF2-40B4-BE49-F238E27FC236}">
                <a16:creationId xmlns:a16="http://schemas.microsoft.com/office/drawing/2014/main" id="{EC6435D0-6F6F-8E47-89BD-16CBC20718F7}"/>
              </a:ext>
            </a:extLst>
          </p:cNvPr>
          <p:cNvGraphicFramePr>
            <a:graphicFrameLocks noGrp="1"/>
          </p:cNvGraphicFramePr>
          <p:nvPr>
            <p:extLst>
              <p:ext uri="{D42A27DB-BD31-4B8C-83A1-F6EECF244321}">
                <p14:modId xmlns:p14="http://schemas.microsoft.com/office/powerpoint/2010/main" val="2496842840"/>
              </p:ext>
            </p:extLst>
          </p:nvPr>
        </p:nvGraphicFramePr>
        <p:xfrm>
          <a:off x="2032000" y="2205564"/>
          <a:ext cx="8128000" cy="230681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05139477"/>
                    </a:ext>
                  </a:extLst>
                </a:gridCol>
                <a:gridCol w="4064000">
                  <a:extLst>
                    <a:ext uri="{9D8B030D-6E8A-4147-A177-3AD203B41FA5}">
                      <a16:colId xmlns:a16="http://schemas.microsoft.com/office/drawing/2014/main" val="2889612018"/>
                    </a:ext>
                  </a:extLst>
                </a:gridCol>
              </a:tblGrid>
              <a:tr h="723374">
                <a:tc>
                  <a:txBody>
                    <a:bodyPr/>
                    <a:lstStyle/>
                    <a:p>
                      <a:pPr algn="ctr"/>
                      <a:r>
                        <a:rPr lang="en-VN" sz="2400" dirty="0"/>
                        <a:t>INPUT</a:t>
                      </a:r>
                    </a:p>
                  </a:txBody>
                  <a:tcPr anchor="ctr"/>
                </a:tc>
                <a:tc>
                  <a:txBody>
                    <a:bodyPr/>
                    <a:lstStyle/>
                    <a:p>
                      <a:pPr algn="ctr"/>
                      <a:r>
                        <a:rPr lang="en-VN" sz="2400" dirty="0"/>
                        <a:t>OUTPUT</a:t>
                      </a:r>
                    </a:p>
                  </a:txBody>
                  <a:tcPr anchor="ctr"/>
                </a:tc>
                <a:extLst>
                  <a:ext uri="{0D108BD9-81ED-4DB2-BD59-A6C34878D82A}">
                    <a16:rowId xmlns:a16="http://schemas.microsoft.com/office/drawing/2014/main" val="3166550691"/>
                  </a:ext>
                </a:extLst>
              </a:tr>
              <a:tr h="1583440">
                <a:tc>
                  <a:txBody>
                    <a:bodyPr/>
                    <a:lstStyle/>
                    <a:p>
                      <a:r>
                        <a:rPr lang="en-VN" sz="2400" b="0" i="0" kern="1200" dirty="0">
                          <a:solidFill>
                            <a:schemeClr val="dk1"/>
                          </a:solidFill>
                          <a:effectLst/>
                          <a:latin typeface="+mn-lt"/>
                          <a:ea typeface="+mn-ea"/>
                          <a:cs typeface="+mn-cs"/>
                        </a:rPr>
                        <a:t>2 4</a:t>
                      </a:r>
                      <a:br>
                        <a:rPr lang="en-VN" sz="2400" dirty="0"/>
                      </a:br>
                      <a:r>
                        <a:rPr lang="en-VN" sz="2400" b="0" i="0" kern="1200" dirty="0">
                          <a:solidFill>
                            <a:schemeClr val="dk1"/>
                          </a:solidFill>
                          <a:effectLst/>
                          <a:latin typeface="+mn-lt"/>
                          <a:ea typeface="+mn-ea"/>
                          <a:cs typeface="+mn-cs"/>
                        </a:rPr>
                        <a:t>10 20 30 40</a:t>
                      </a:r>
                      <a:endParaRPr lang="en-VN" sz="2400" dirty="0"/>
                    </a:p>
                  </a:txBody>
                  <a:tcPr/>
                </a:tc>
                <a:tc>
                  <a:txBody>
                    <a:bodyPr/>
                    <a:lstStyle/>
                    <a:p>
                      <a:r>
                        <a:rPr lang="en-VN" sz="2400" dirty="0"/>
                        <a:t>60</a:t>
                      </a:r>
                    </a:p>
                  </a:txBody>
                  <a:tcPr/>
                </a:tc>
                <a:extLst>
                  <a:ext uri="{0D108BD9-81ED-4DB2-BD59-A6C34878D82A}">
                    <a16:rowId xmlns:a16="http://schemas.microsoft.com/office/drawing/2014/main" val="869081386"/>
                  </a:ext>
                </a:extLst>
              </a:tr>
            </a:tbl>
          </a:graphicData>
        </a:graphic>
      </p:graphicFrame>
    </p:spTree>
    <p:extLst>
      <p:ext uri="{BB962C8B-B14F-4D97-AF65-F5344CB8AC3E}">
        <p14:creationId xmlns:p14="http://schemas.microsoft.com/office/powerpoint/2010/main" val="99568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25B5FF-E13A-45B8-AE8F-C24F2DD7D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A23B282-46D3-4D08-AA8B-B34C55AD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309C63A-BB43-4695-A368-9B4D722F1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F712CE-8992-DF4E-B6BB-2928798A09AE}"/>
              </a:ext>
            </a:extLst>
          </p:cNvPr>
          <p:cNvSpPr>
            <a:spLocks noGrp="1"/>
          </p:cNvSpPr>
          <p:nvPr>
            <p:ph type="title"/>
          </p:nvPr>
        </p:nvSpPr>
        <p:spPr>
          <a:xfrm>
            <a:off x="914401" y="443459"/>
            <a:ext cx="9914859" cy="1291210"/>
          </a:xfrm>
        </p:spPr>
        <p:txBody>
          <a:bodyPr>
            <a:normAutofit/>
          </a:bodyPr>
          <a:lstStyle/>
          <a:p>
            <a:r>
              <a:rPr lang="en-VN" dirty="0">
                <a:solidFill>
                  <a:srgbClr val="FFFFFF"/>
                </a:solidFill>
              </a:rPr>
              <a:t>Abstraction</a:t>
            </a:r>
          </a:p>
        </p:txBody>
      </p:sp>
      <p:sp>
        <p:nvSpPr>
          <p:cNvPr id="3" name="Content Placeholder 2">
            <a:extLst>
              <a:ext uri="{FF2B5EF4-FFF2-40B4-BE49-F238E27FC236}">
                <a16:creationId xmlns:a16="http://schemas.microsoft.com/office/drawing/2014/main" id="{19882450-AF9F-E04B-BF27-F2B21D1D16F3}"/>
              </a:ext>
            </a:extLst>
          </p:cNvPr>
          <p:cNvSpPr>
            <a:spLocks noGrp="1"/>
          </p:cNvSpPr>
          <p:nvPr>
            <p:ph idx="1"/>
          </p:nvPr>
        </p:nvSpPr>
        <p:spPr>
          <a:xfrm>
            <a:off x="914400" y="2766727"/>
            <a:ext cx="9914860" cy="3410236"/>
          </a:xfrm>
        </p:spPr>
        <p:txBody>
          <a:bodyPr>
            <a:normAutofit/>
          </a:bodyPr>
          <a:lstStyle/>
          <a:p>
            <a:pPr marL="0" indent="0">
              <a:buNone/>
            </a:pPr>
            <a:r>
              <a:rPr lang="en-VN" b="1" dirty="0"/>
              <a:t>Đề bài: </a:t>
            </a:r>
            <a:r>
              <a:rPr lang="en-VN" dirty="0"/>
              <a:t>Cho </a:t>
            </a:r>
            <a:r>
              <a:rPr lang="en-VN" b="1" i="1" dirty="0"/>
              <a:t>n </a:t>
            </a:r>
            <a:r>
              <a:rPr lang="en-VN" dirty="0"/>
              <a:t>cái bánh [</a:t>
            </a:r>
            <a:r>
              <a:rPr lang="en-VN" b="1" i="1" dirty="0"/>
              <a:t>i</a:t>
            </a:r>
            <a:r>
              <a:rPr lang="en-VN" b="1" i="1" baseline="-25000" dirty="0"/>
              <a:t>0</a:t>
            </a:r>
            <a:r>
              <a:rPr lang="en-VN" b="1" i="1" dirty="0"/>
              <a:t>, i</a:t>
            </a:r>
            <a:r>
              <a:rPr lang="en-VN" b="1" i="1" baseline="-25000" dirty="0"/>
              <a:t>1</a:t>
            </a:r>
            <a:r>
              <a:rPr lang="en-VN" b="1" i="1" dirty="0"/>
              <a:t>, i</a:t>
            </a:r>
            <a:r>
              <a:rPr lang="en-VN" b="1" i="1" baseline="-25000" dirty="0"/>
              <a:t>2</a:t>
            </a:r>
            <a:r>
              <a:rPr lang="en-VN" b="1" i="1" dirty="0"/>
              <a:t>,…, i</a:t>
            </a:r>
            <a:r>
              <a:rPr lang="en-VN" b="1" i="1" baseline="-25000" dirty="0"/>
              <a:t>n</a:t>
            </a:r>
            <a:r>
              <a:rPr lang="en-VN" b="1" i="1" dirty="0"/>
              <a:t>] </a:t>
            </a:r>
            <a:r>
              <a:rPr lang="en-VN" dirty="0"/>
              <a:t>với </a:t>
            </a:r>
            <a:r>
              <a:rPr lang="en-VN" b="1" i="1" dirty="0"/>
              <a:t>k </a:t>
            </a:r>
            <a:r>
              <a:rPr lang="en-VN" dirty="0"/>
              <a:t>sinh viên. Mỗi sinh viên mất </a:t>
            </a:r>
            <a:r>
              <a:rPr lang="en-VN" b="1" i="1" dirty="0"/>
              <a:t>i</a:t>
            </a:r>
            <a:r>
              <a:rPr lang="en-VN" b="1" i="1" baseline="-25000" dirty="0"/>
              <a:t>n</a:t>
            </a:r>
            <a:r>
              <a:rPr lang="en-VN" b="1" i="1" dirty="0"/>
              <a:t> </a:t>
            </a:r>
            <a:r>
              <a:rPr lang="en-VN" dirty="0"/>
              <a:t>phút để ăn hêt cái bánh thứ </a:t>
            </a:r>
            <a:r>
              <a:rPr lang="en-VN" b="1" i="1" dirty="0"/>
              <a:t>n</a:t>
            </a:r>
            <a:r>
              <a:rPr lang="en-VN" dirty="0"/>
              <a:t>.</a:t>
            </a:r>
          </a:p>
          <a:p>
            <a:r>
              <a:rPr lang="en-VN" dirty="0">
                <a:sym typeface="Wingdings" pitchFamily="2" charset="2"/>
              </a:rPr>
              <a:t> Tìm </a:t>
            </a:r>
            <a:r>
              <a:rPr lang="en-VN" b="1" dirty="0">
                <a:sym typeface="Wingdings" pitchFamily="2" charset="2"/>
              </a:rPr>
              <a:t>thời gian tối thiểu </a:t>
            </a:r>
            <a:r>
              <a:rPr lang="en-VN" dirty="0">
                <a:sym typeface="Wingdings" pitchFamily="2" charset="2"/>
              </a:rPr>
              <a:t>để ăn hết toàn bộ số bánh với điều kiện mỗi sinh viên phải ăn các bánh liền kề với nhau và các sinh viên bắt đầu cùng một thời gian.</a:t>
            </a:r>
          </a:p>
          <a:p>
            <a:pPr marL="0" indent="0">
              <a:buNone/>
            </a:pPr>
            <a:r>
              <a:rPr lang="vi-VN" b="1" dirty="0"/>
              <a:t>Abstract: </a:t>
            </a:r>
            <a:r>
              <a:rPr lang="vi-VN" dirty="0"/>
              <a:t>Cho một mảng </a:t>
            </a:r>
            <a:r>
              <a:rPr lang="en-VN" b="1" dirty="0">
                <a:latin typeface="ACADEMY ENGRAVED LET PLAIN:1.0" panose="02000000000000000000" pitchFamily="2" charset="0"/>
              </a:rPr>
              <a:t>A</a:t>
            </a:r>
            <a:r>
              <a:rPr lang="vi-VN" dirty="0">
                <a:cs typeface="Aldhabi" pitchFamily="2" charset="-78"/>
              </a:rPr>
              <a:t> </a:t>
            </a:r>
            <a:r>
              <a:rPr lang="vi-VN" dirty="0"/>
              <a:t>gồm các số nguyên không âm và một số nguyên dương </a:t>
            </a:r>
            <a:r>
              <a:rPr lang="vi-VN" b="1" i="1" dirty="0"/>
              <a:t>k</a:t>
            </a:r>
            <a:r>
              <a:rPr lang="vi-VN" dirty="0"/>
              <a:t>, chia </a:t>
            </a:r>
            <a:r>
              <a:rPr lang="en-VN" b="1" dirty="0">
                <a:latin typeface="ACADEMY ENGRAVED LET PLAIN:1.0" panose="02000000000000000000" pitchFamily="2" charset="0"/>
              </a:rPr>
              <a:t>A </a:t>
            </a:r>
            <a:r>
              <a:rPr lang="vi-VN" dirty="0"/>
              <a:t>thành </a:t>
            </a:r>
            <a:r>
              <a:rPr lang="vi-VN" b="1" i="1" dirty="0"/>
              <a:t>k</a:t>
            </a:r>
            <a:r>
              <a:rPr lang="vi-VN" dirty="0"/>
              <a:t> vùng sao cho tổng lớn nhất của các phần tử trong phân vùng là nhỏ nhất.</a:t>
            </a:r>
            <a:endParaRPr lang="en-VN" dirty="0"/>
          </a:p>
        </p:txBody>
      </p:sp>
      <p:sp>
        <p:nvSpPr>
          <p:cNvPr id="4" name="Slide Number Placeholder 3">
            <a:extLst>
              <a:ext uri="{FF2B5EF4-FFF2-40B4-BE49-F238E27FC236}">
                <a16:creationId xmlns:a16="http://schemas.microsoft.com/office/drawing/2014/main" id="{9FDBA91A-655D-404C-B39E-E03CFD0C3954}"/>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6</a:t>
            </a:fld>
            <a:endParaRPr lang="en-US" sz="1900">
              <a:solidFill>
                <a:schemeClr val="accent2"/>
              </a:solidFill>
            </a:endParaRPr>
          </a:p>
        </p:txBody>
      </p:sp>
    </p:spTree>
    <p:extLst>
      <p:ext uri="{BB962C8B-B14F-4D97-AF65-F5344CB8AC3E}">
        <p14:creationId xmlns:p14="http://schemas.microsoft.com/office/powerpoint/2010/main" val="234156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B4D0-FAEE-7A4D-94F7-27EFE566FE05}"/>
              </a:ext>
            </a:extLst>
          </p:cNvPr>
          <p:cNvSpPr>
            <a:spLocks noGrp="1"/>
          </p:cNvSpPr>
          <p:nvPr>
            <p:ph type="title"/>
          </p:nvPr>
        </p:nvSpPr>
        <p:spPr/>
        <p:txBody>
          <a:bodyPr/>
          <a:lstStyle/>
          <a:p>
            <a:r>
              <a:rPr lang="en-VN" dirty="0"/>
              <a:t>Giải thích ví dụ:</a:t>
            </a:r>
          </a:p>
        </p:txBody>
      </p:sp>
      <p:sp>
        <p:nvSpPr>
          <p:cNvPr id="3" name="Content Placeholder 2">
            <a:extLst>
              <a:ext uri="{FF2B5EF4-FFF2-40B4-BE49-F238E27FC236}">
                <a16:creationId xmlns:a16="http://schemas.microsoft.com/office/drawing/2014/main" id="{22D98BB0-6D78-6E41-8855-025CAB565A04}"/>
              </a:ext>
            </a:extLst>
          </p:cNvPr>
          <p:cNvSpPr>
            <a:spLocks noGrp="1"/>
          </p:cNvSpPr>
          <p:nvPr>
            <p:ph idx="1"/>
          </p:nvPr>
        </p:nvSpPr>
        <p:spPr>
          <a:xfrm>
            <a:off x="914399" y="1733935"/>
            <a:ext cx="9914860" cy="4123318"/>
          </a:xfrm>
        </p:spPr>
        <p:txBody>
          <a:bodyPr/>
          <a:lstStyle/>
          <a:p>
            <a:pPr marL="0" indent="0">
              <a:buNone/>
            </a:pPr>
            <a:r>
              <a:rPr lang="vi-VN" b="1" i="1" dirty="0"/>
              <a:t>n</a:t>
            </a:r>
            <a:r>
              <a:rPr lang="vi-VN" dirty="0"/>
              <a:t> = 4, </a:t>
            </a:r>
            <a:r>
              <a:rPr lang="vi-VN" b="1" i="1" dirty="0"/>
              <a:t>k</a:t>
            </a:r>
            <a:r>
              <a:rPr lang="vi-VN" dirty="0"/>
              <a:t> = 2, </a:t>
            </a:r>
            <a:r>
              <a:rPr lang="en-VN" b="1" dirty="0">
                <a:latin typeface="ACADEMY ENGRAVED LET PLAIN:1.0" panose="02000000000000000000" pitchFamily="2" charset="0"/>
              </a:rPr>
              <a:t>A</a:t>
            </a:r>
            <a:r>
              <a:rPr lang="vi-VN" dirty="0"/>
              <a:t> = [10, 20, 30, 40]. Các trường hợp có thể chia là:</a:t>
            </a:r>
            <a:endParaRPr lang="en-VN" dirty="0"/>
          </a:p>
        </p:txBody>
      </p:sp>
      <p:sp>
        <p:nvSpPr>
          <p:cNvPr id="4" name="Slide Number Placeholder 3">
            <a:extLst>
              <a:ext uri="{FF2B5EF4-FFF2-40B4-BE49-F238E27FC236}">
                <a16:creationId xmlns:a16="http://schemas.microsoft.com/office/drawing/2014/main" id="{A6877656-EE72-2342-A2CF-2856F98048A2}"/>
              </a:ext>
            </a:extLst>
          </p:cNvPr>
          <p:cNvSpPr>
            <a:spLocks noGrp="1"/>
          </p:cNvSpPr>
          <p:nvPr>
            <p:ph type="sldNum" sz="quarter" idx="12"/>
          </p:nvPr>
        </p:nvSpPr>
        <p:spPr/>
        <p:txBody>
          <a:bodyPr/>
          <a:lstStyle/>
          <a:p>
            <a:fld id="{08AB70BE-1769-45B8-85A6-0C837432C7E6}" type="slidenum">
              <a:rPr lang="en-US" smtClean="0"/>
              <a:t>7</a:t>
            </a:fld>
            <a:endParaRPr lang="en-US"/>
          </a:p>
        </p:txBody>
      </p:sp>
      <p:graphicFrame>
        <p:nvGraphicFramePr>
          <p:cNvPr id="5" name="Table 5">
            <a:extLst>
              <a:ext uri="{FF2B5EF4-FFF2-40B4-BE49-F238E27FC236}">
                <a16:creationId xmlns:a16="http://schemas.microsoft.com/office/drawing/2014/main" id="{608B0A04-65A2-BC41-822D-AA0724FBD9DD}"/>
              </a:ext>
            </a:extLst>
          </p:cNvPr>
          <p:cNvGraphicFramePr>
            <a:graphicFrameLocks noGrp="1"/>
          </p:cNvGraphicFramePr>
          <p:nvPr>
            <p:extLst>
              <p:ext uri="{D42A27DB-BD31-4B8C-83A1-F6EECF244321}">
                <p14:modId xmlns:p14="http://schemas.microsoft.com/office/powerpoint/2010/main" val="2998980132"/>
              </p:ext>
            </p:extLst>
          </p:nvPr>
        </p:nvGraphicFramePr>
        <p:xfrm>
          <a:off x="1807830" y="2497971"/>
          <a:ext cx="8127999" cy="385425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53163541"/>
                    </a:ext>
                  </a:extLst>
                </a:gridCol>
                <a:gridCol w="2709333">
                  <a:extLst>
                    <a:ext uri="{9D8B030D-6E8A-4147-A177-3AD203B41FA5}">
                      <a16:colId xmlns:a16="http://schemas.microsoft.com/office/drawing/2014/main" val="1621071716"/>
                    </a:ext>
                  </a:extLst>
                </a:gridCol>
                <a:gridCol w="2709333">
                  <a:extLst>
                    <a:ext uri="{9D8B030D-6E8A-4147-A177-3AD203B41FA5}">
                      <a16:colId xmlns:a16="http://schemas.microsoft.com/office/drawing/2014/main" val="3677598108"/>
                    </a:ext>
                  </a:extLst>
                </a:gridCol>
              </a:tblGrid>
              <a:tr h="757823">
                <a:tc>
                  <a:txBody>
                    <a:bodyPr/>
                    <a:lstStyle/>
                    <a:p>
                      <a:pPr algn="ctr"/>
                      <a:r>
                        <a:rPr lang="en-VN" sz="2400" dirty="0"/>
                        <a:t>Trường hợp</a:t>
                      </a:r>
                    </a:p>
                  </a:txBody>
                  <a:tcPr anchor="ctr"/>
                </a:tc>
                <a:tc>
                  <a:txBody>
                    <a:bodyPr/>
                    <a:lstStyle/>
                    <a:p>
                      <a:pPr algn="ctr"/>
                      <a:r>
                        <a:rPr lang="en-VN" sz="2400" dirty="0"/>
                        <a:t>Thời gian hoàn thành</a:t>
                      </a:r>
                    </a:p>
                  </a:txBody>
                  <a:tcPr anchor="ctr"/>
                </a:tc>
                <a:tc>
                  <a:txBody>
                    <a:bodyPr/>
                    <a:lstStyle/>
                    <a:p>
                      <a:pPr algn="ctr"/>
                      <a:r>
                        <a:rPr lang="en-VN" sz="2400" dirty="0"/>
                        <a:t>Thoả mãn yêu cầu</a:t>
                      </a:r>
                    </a:p>
                  </a:txBody>
                  <a:tcPr anchor="ctr"/>
                </a:tc>
                <a:extLst>
                  <a:ext uri="{0D108BD9-81ED-4DB2-BD59-A6C34878D82A}">
                    <a16:rowId xmlns:a16="http://schemas.microsoft.com/office/drawing/2014/main" val="4256074683"/>
                  </a:ext>
                </a:extLst>
              </a:tr>
              <a:tr h="757823">
                <a:tc>
                  <a:txBody>
                    <a:bodyPr/>
                    <a:lstStyle/>
                    <a:p>
                      <a:pPr algn="ctr"/>
                      <a:r>
                        <a:rPr lang="en-VN" sz="2400" dirty="0"/>
                        <a:t>{10,20,30,40},{}</a:t>
                      </a:r>
                    </a:p>
                  </a:txBody>
                  <a:tcPr anchor="ctr"/>
                </a:tc>
                <a:tc>
                  <a:txBody>
                    <a:bodyPr/>
                    <a:lstStyle/>
                    <a:p>
                      <a:pPr algn="ctr"/>
                      <a:r>
                        <a:rPr lang="en-VN" sz="2400" dirty="0"/>
                        <a:t>100</a:t>
                      </a:r>
                    </a:p>
                  </a:txBody>
                  <a:tcPr anchor="ctr"/>
                </a:tc>
                <a:tc>
                  <a:txBody>
                    <a:bodyPr/>
                    <a:lstStyle/>
                    <a:p>
                      <a:pPr algn="ctr"/>
                      <a:endParaRPr lang="en-VN" sz="2400" dirty="0"/>
                    </a:p>
                  </a:txBody>
                  <a:tcPr anchor="ctr"/>
                </a:tc>
                <a:extLst>
                  <a:ext uri="{0D108BD9-81ED-4DB2-BD59-A6C34878D82A}">
                    <a16:rowId xmlns:a16="http://schemas.microsoft.com/office/drawing/2014/main" val="4166243225"/>
                  </a:ext>
                </a:extLst>
              </a:tr>
              <a:tr h="757823">
                <a:tc>
                  <a:txBody>
                    <a:bodyPr/>
                    <a:lstStyle/>
                    <a:p>
                      <a:pPr algn="ctr"/>
                      <a:r>
                        <a:rPr lang="en-VN" sz="2400" b="0" i="0" kern="1200" dirty="0">
                          <a:solidFill>
                            <a:schemeClr val="dk1"/>
                          </a:solidFill>
                          <a:effectLst/>
                          <a:latin typeface="+mn-lt"/>
                          <a:ea typeface="+mn-ea"/>
                          <a:cs typeface="+mn-cs"/>
                        </a:rPr>
                        <a:t>{10},{20,30,40}</a:t>
                      </a:r>
                      <a:endParaRPr lang="en-VN" sz="2400" dirty="0"/>
                    </a:p>
                  </a:txBody>
                  <a:tcPr anchor="ctr"/>
                </a:tc>
                <a:tc>
                  <a:txBody>
                    <a:bodyPr/>
                    <a:lstStyle/>
                    <a:p>
                      <a:pPr algn="ctr"/>
                      <a:r>
                        <a:rPr lang="en-VN" sz="2400" dirty="0"/>
                        <a:t>90</a:t>
                      </a:r>
                    </a:p>
                  </a:txBody>
                  <a:tcPr anchor="ctr"/>
                </a:tc>
                <a:tc>
                  <a:txBody>
                    <a:bodyPr/>
                    <a:lstStyle/>
                    <a:p>
                      <a:pPr algn="ctr"/>
                      <a:endParaRPr lang="en-VN" sz="2400"/>
                    </a:p>
                  </a:txBody>
                  <a:tcPr anchor="ctr"/>
                </a:tc>
                <a:extLst>
                  <a:ext uri="{0D108BD9-81ED-4DB2-BD59-A6C34878D82A}">
                    <a16:rowId xmlns:a16="http://schemas.microsoft.com/office/drawing/2014/main" val="1415322828"/>
                  </a:ext>
                </a:extLst>
              </a:tr>
              <a:tr h="757823">
                <a:tc>
                  <a:txBody>
                    <a:bodyPr/>
                    <a:lstStyle/>
                    <a:p>
                      <a:pPr algn="ctr"/>
                      <a:r>
                        <a:rPr lang="en-VN" sz="2400" b="0" i="0" kern="1200" dirty="0">
                          <a:solidFill>
                            <a:schemeClr val="dk1"/>
                          </a:solidFill>
                          <a:effectLst/>
                          <a:latin typeface="+mn-lt"/>
                          <a:ea typeface="+mn-ea"/>
                          <a:cs typeface="+mn-cs"/>
                        </a:rPr>
                        <a:t>{10,20},{30,40}</a:t>
                      </a:r>
                      <a:endParaRPr lang="en-VN" sz="2400" dirty="0"/>
                    </a:p>
                  </a:txBody>
                  <a:tcPr anchor="ctr"/>
                </a:tc>
                <a:tc>
                  <a:txBody>
                    <a:bodyPr/>
                    <a:lstStyle/>
                    <a:p>
                      <a:pPr algn="ctr"/>
                      <a:r>
                        <a:rPr lang="en-VN" sz="2400" dirty="0"/>
                        <a:t>70</a:t>
                      </a:r>
                    </a:p>
                  </a:txBody>
                  <a:tcPr anchor="ctr"/>
                </a:tc>
                <a:tc>
                  <a:txBody>
                    <a:bodyPr/>
                    <a:lstStyle/>
                    <a:p>
                      <a:pPr algn="ctr"/>
                      <a:endParaRPr lang="en-VN" sz="2400" dirty="0"/>
                    </a:p>
                  </a:txBody>
                  <a:tcPr anchor="ctr"/>
                </a:tc>
                <a:extLst>
                  <a:ext uri="{0D108BD9-81ED-4DB2-BD59-A6C34878D82A}">
                    <a16:rowId xmlns:a16="http://schemas.microsoft.com/office/drawing/2014/main" val="2828062682"/>
                  </a:ext>
                </a:extLst>
              </a:tr>
              <a:tr h="757823">
                <a:tc>
                  <a:txBody>
                    <a:bodyPr/>
                    <a:lstStyle/>
                    <a:p>
                      <a:pPr algn="ctr"/>
                      <a:r>
                        <a:rPr lang="en-VN" sz="2400" b="0" i="0" kern="1200" dirty="0">
                          <a:solidFill>
                            <a:schemeClr val="dk1"/>
                          </a:solidFill>
                          <a:effectLst/>
                          <a:latin typeface="+mn-lt"/>
                          <a:ea typeface="+mn-ea"/>
                          <a:cs typeface="+mn-cs"/>
                        </a:rPr>
                        <a:t>{10,20,30},{40}</a:t>
                      </a:r>
                      <a:endParaRPr lang="en-VN" sz="2400" dirty="0"/>
                    </a:p>
                  </a:txBody>
                  <a:tcPr anchor="ctr"/>
                </a:tc>
                <a:tc>
                  <a:txBody>
                    <a:bodyPr/>
                    <a:lstStyle/>
                    <a:p>
                      <a:pPr algn="ctr"/>
                      <a:r>
                        <a:rPr lang="en-VN" sz="2400" dirty="0"/>
                        <a:t>60</a:t>
                      </a:r>
                    </a:p>
                  </a:txBody>
                  <a:tcPr anchor="ctr"/>
                </a:tc>
                <a:tc>
                  <a:txBody>
                    <a:bodyPr/>
                    <a:lstStyle/>
                    <a:p>
                      <a:pPr algn="ctr"/>
                      <a:r>
                        <a:rPr lang="en-VN" sz="2400" dirty="0"/>
                        <a:t>TRUE</a:t>
                      </a:r>
                    </a:p>
                  </a:txBody>
                  <a:tcPr anchor="ctr"/>
                </a:tc>
                <a:extLst>
                  <a:ext uri="{0D108BD9-81ED-4DB2-BD59-A6C34878D82A}">
                    <a16:rowId xmlns:a16="http://schemas.microsoft.com/office/drawing/2014/main" val="3660752987"/>
                  </a:ext>
                </a:extLst>
              </a:tr>
            </a:tbl>
          </a:graphicData>
        </a:graphic>
      </p:graphicFrame>
    </p:spTree>
    <p:extLst>
      <p:ext uri="{BB962C8B-B14F-4D97-AF65-F5344CB8AC3E}">
        <p14:creationId xmlns:p14="http://schemas.microsoft.com/office/powerpoint/2010/main" val="376645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CDD9-32F5-C14E-9D09-9860D6DEE2E1}"/>
              </a:ext>
            </a:extLst>
          </p:cNvPr>
          <p:cNvSpPr>
            <a:spLocks noGrp="1"/>
          </p:cNvSpPr>
          <p:nvPr>
            <p:ph type="title"/>
          </p:nvPr>
        </p:nvSpPr>
        <p:spPr/>
        <p:txBody>
          <a:bodyPr/>
          <a:lstStyle/>
          <a:p>
            <a:r>
              <a:rPr lang="en-US" b="1" dirty="0"/>
              <a:t>Decomposition</a:t>
            </a:r>
            <a:endParaRPr lang="en-VN" dirty="0"/>
          </a:p>
        </p:txBody>
      </p:sp>
      <p:sp>
        <p:nvSpPr>
          <p:cNvPr id="3" name="Content Placeholder 2">
            <a:extLst>
              <a:ext uri="{FF2B5EF4-FFF2-40B4-BE49-F238E27FC236}">
                <a16:creationId xmlns:a16="http://schemas.microsoft.com/office/drawing/2014/main" id="{6449373B-13E2-C843-AC5E-DE1F101CAF91}"/>
              </a:ext>
            </a:extLst>
          </p:cNvPr>
          <p:cNvSpPr>
            <a:spLocks noGrp="1"/>
          </p:cNvSpPr>
          <p:nvPr>
            <p:ph idx="1"/>
          </p:nvPr>
        </p:nvSpPr>
        <p:spPr/>
        <p:txBody>
          <a:bodyPr>
            <a:normAutofit/>
          </a:bodyPr>
          <a:lstStyle/>
          <a:p>
            <a:r>
              <a:rPr lang="vi-VN" sz="2400" dirty="0"/>
              <a:t>Tính tổng của vùng bất kỳ 1 cách tổng quát.</a:t>
            </a:r>
          </a:p>
          <a:p>
            <a:r>
              <a:rPr lang="vi-VN" sz="2400" dirty="0"/>
              <a:t>Với mỗi lần phân vùng, lấy giá trị lớn nhất trong các tổng của vùng được chia.</a:t>
            </a:r>
          </a:p>
          <a:p>
            <a:r>
              <a:rPr lang="vi-VN" sz="2400" dirty="0"/>
              <a:t>Với các giá trị trên, chọn giá trị nhỏ nhất.</a:t>
            </a:r>
          </a:p>
        </p:txBody>
      </p:sp>
      <p:sp>
        <p:nvSpPr>
          <p:cNvPr id="4" name="Slide Number Placeholder 3">
            <a:extLst>
              <a:ext uri="{FF2B5EF4-FFF2-40B4-BE49-F238E27FC236}">
                <a16:creationId xmlns:a16="http://schemas.microsoft.com/office/drawing/2014/main" id="{D9AFFE78-B430-434C-A423-9FB84181D0DF}"/>
              </a:ext>
            </a:extLst>
          </p:cNvPr>
          <p:cNvSpPr>
            <a:spLocks noGrp="1"/>
          </p:cNvSpPr>
          <p:nvPr>
            <p:ph type="sldNum" sz="quarter" idx="12"/>
          </p:nvPr>
        </p:nvSpPr>
        <p:spPr/>
        <p:txBody>
          <a:bodyPr/>
          <a:lstStyle/>
          <a:p>
            <a:fld id="{08AB70BE-1769-45B8-85A6-0C837432C7E6}" type="slidenum">
              <a:rPr lang="en-US" smtClean="0"/>
              <a:t>8</a:t>
            </a:fld>
            <a:endParaRPr lang="en-US"/>
          </a:p>
        </p:txBody>
      </p:sp>
    </p:spTree>
    <p:extLst>
      <p:ext uri="{BB962C8B-B14F-4D97-AF65-F5344CB8AC3E}">
        <p14:creationId xmlns:p14="http://schemas.microsoft.com/office/powerpoint/2010/main" val="302264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E21143FE-0B66-4CEB-BCCF-554748853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BFA059-1415-46C6-A6DD-9DE6DD80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3F1317-A58A-4BC2-8999-D60F965A6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DAAC9-AF4F-40B3-8AD5-C377F6A55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1510" y="0"/>
            <a:ext cx="3590490" cy="6858000"/>
          </a:xfrm>
          <a:custGeom>
            <a:avLst/>
            <a:gdLst>
              <a:gd name="connsiteX0" fmla="*/ 0 w 3590490"/>
              <a:gd name="connsiteY0" fmla="*/ 0 h 6858000"/>
              <a:gd name="connsiteX1" fmla="*/ 2340963 w 3590490"/>
              <a:gd name="connsiteY1" fmla="*/ 0 h 6858000"/>
              <a:gd name="connsiteX2" fmla="*/ 2588613 w 3590490"/>
              <a:gd name="connsiteY2" fmla="*/ 0 h 6858000"/>
              <a:gd name="connsiteX3" fmla="*/ 3590490 w 3590490"/>
              <a:gd name="connsiteY3" fmla="*/ 0 h 6858000"/>
              <a:gd name="connsiteX4" fmla="*/ 3590490 w 3590490"/>
              <a:gd name="connsiteY4" fmla="*/ 6858000 h 6858000"/>
              <a:gd name="connsiteX5" fmla="*/ 2588613 w 3590490"/>
              <a:gd name="connsiteY5" fmla="*/ 6858000 h 6858000"/>
              <a:gd name="connsiteX6" fmla="*/ 2340963 w 3590490"/>
              <a:gd name="connsiteY6" fmla="*/ 6858000 h 6858000"/>
              <a:gd name="connsiteX7" fmla="*/ 3834 w 3590490"/>
              <a:gd name="connsiteY7" fmla="*/ 6858000 h 6858000"/>
              <a:gd name="connsiteX8" fmla="*/ 11560 w 3590490"/>
              <a:gd name="connsiteY8" fmla="*/ 6852506 h 6858000"/>
              <a:gd name="connsiteX9" fmla="*/ 1727655 w 3590490"/>
              <a:gd name="connsiteY9" fmla="*/ 3429000 h 6858000"/>
              <a:gd name="connsiteX10" fmla="*/ 260951 w 3590490"/>
              <a:gd name="connsiteY10" fmla="*/ 2069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90490" h="6858000">
                <a:moveTo>
                  <a:pt x="0" y="0"/>
                </a:moveTo>
                <a:lnTo>
                  <a:pt x="2340963" y="0"/>
                </a:lnTo>
                <a:lnTo>
                  <a:pt x="2588613" y="0"/>
                </a:lnTo>
                <a:lnTo>
                  <a:pt x="3590490" y="0"/>
                </a:lnTo>
                <a:lnTo>
                  <a:pt x="3590490" y="6858000"/>
                </a:lnTo>
                <a:lnTo>
                  <a:pt x="2588613" y="6858000"/>
                </a:lnTo>
                <a:lnTo>
                  <a:pt x="2340963" y="6858000"/>
                </a:lnTo>
                <a:lnTo>
                  <a:pt x="3834" y="6858000"/>
                </a:lnTo>
                <a:lnTo>
                  <a:pt x="11560" y="6852506"/>
                </a:lnTo>
                <a:cubicBezTo>
                  <a:pt x="1053335" y="6073410"/>
                  <a:pt x="1727655" y="4829953"/>
                  <a:pt x="1727655" y="3429000"/>
                </a:cubicBezTo>
                <a:cubicBezTo>
                  <a:pt x="1727655" y="2143258"/>
                  <a:pt x="1159683" y="990172"/>
                  <a:pt x="260951" y="2069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985506-386F-3149-A51B-FBB22225B2A1}"/>
              </a:ext>
            </a:extLst>
          </p:cNvPr>
          <p:cNvSpPr>
            <a:spLocks noGrp="1"/>
          </p:cNvSpPr>
          <p:nvPr>
            <p:ph type="title"/>
          </p:nvPr>
        </p:nvSpPr>
        <p:spPr>
          <a:xfrm>
            <a:off x="1524001" y="685799"/>
            <a:ext cx="8336972" cy="2839453"/>
          </a:xfrm>
        </p:spPr>
        <p:txBody>
          <a:bodyPr vert="horz" lIns="91440" tIns="45720" rIns="91440" bIns="45720" rtlCol="0" anchor="b">
            <a:normAutofit/>
          </a:bodyPr>
          <a:lstStyle/>
          <a:p>
            <a:r>
              <a:rPr lang="en-US" sz="5400" b="1">
                <a:solidFill>
                  <a:srgbClr val="FFFFFF"/>
                </a:solidFill>
              </a:rPr>
              <a:t>Pattern Recognition</a:t>
            </a:r>
            <a:endParaRPr lang="en-US" sz="5400">
              <a:solidFill>
                <a:srgbClr val="FFFFFF"/>
              </a:solidFill>
            </a:endParaRPr>
          </a:p>
        </p:txBody>
      </p:sp>
      <p:sp>
        <p:nvSpPr>
          <p:cNvPr id="19" name="Freeform: Shape 18">
            <a:extLst>
              <a:ext uri="{FF2B5EF4-FFF2-40B4-BE49-F238E27FC236}">
                <a16:creationId xmlns:a16="http://schemas.microsoft.com/office/drawing/2014/main" id="{A88AB3F2-1AE4-4863-B9EC-BD51ABAE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3948" y="4343400"/>
            <a:ext cx="11398052" cy="2514600"/>
          </a:xfrm>
          <a:custGeom>
            <a:avLst/>
            <a:gdLst>
              <a:gd name="connsiteX0" fmla="*/ 5176520 w 11398052"/>
              <a:gd name="connsiteY0" fmla="*/ 2514600 h 2514600"/>
              <a:gd name="connsiteX1" fmla="*/ 11398052 w 11398052"/>
              <a:gd name="connsiteY1" fmla="*/ 2514600 h 2514600"/>
              <a:gd name="connsiteX2" fmla="*/ 11398052 w 11398052"/>
              <a:gd name="connsiteY2" fmla="*/ 0 h 2514600"/>
              <a:gd name="connsiteX3" fmla="*/ 0 w 11398052"/>
              <a:gd name="connsiteY3" fmla="*/ 0 h 2514600"/>
              <a:gd name="connsiteX4" fmla="*/ 10876 w 11398052"/>
              <a:gd name="connsiteY4" fmla="*/ 43996 h 2514600"/>
              <a:gd name="connsiteX5" fmla="*/ 3326059 w 11398052"/>
              <a:gd name="connsiteY5" fmla="*/ 2514599 h 2514600"/>
              <a:gd name="connsiteX6" fmla="*/ 3481921 w 11398052"/>
              <a:gd name="connsiteY6" fmla="*/ 2510658 h 2514600"/>
              <a:gd name="connsiteX7" fmla="*/ 5176520 w 11398052"/>
              <a:gd name="connsiteY7" fmla="*/ 2510658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98052" h="2514600">
                <a:moveTo>
                  <a:pt x="5176520" y="2514600"/>
                </a:moveTo>
                <a:lnTo>
                  <a:pt x="11398052" y="2514600"/>
                </a:lnTo>
                <a:lnTo>
                  <a:pt x="11398052" y="0"/>
                </a:lnTo>
                <a:lnTo>
                  <a:pt x="0" y="0"/>
                </a:lnTo>
                <a:lnTo>
                  <a:pt x="10876" y="43996"/>
                </a:lnTo>
                <a:cubicBezTo>
                  <a:pt x="435891" y="1472713"/>
                  <a:pt x="1759303" y="2514599"/>
                  <a:pt x="3326059" y="2514599"/>
                </a:cubicBezTo>
                <a:lnTo>
                  <a:pt x="3481921" y="2510658"/>
                </a:lnTo>
                <a:lnTo>
                  <a:pt x="5176520" y="2510658"/>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A2D0194-87E8-FA48-B15F-A5F3E629CEB6}"/>
              </a:ext>
            </a:extLst>
          </p:cNvPr>
          <p:cNvSpPr>
            <a:spLocks noGrp="1"/>
          </p:cNvSpPr>
          <p:nvPr>
            <p:ph type="sldNum" sz="quarter" idx="12"/>
          </p:nvPr>
        </p:nvSpPr>
        <p:spPr>
          <a:xfrm>
            <a:off x="11391152" y="6433203"/>
            <a:ext cx="702781" cy="367842"/>
          </a:xfrm>
        </p:spPr>
        <p:txBody>
          <a:bodyPr vert="horz" lIns="91440" tIns="45720" rIns="91440" bIns="45720" rtlCol="0" anchor="ctr">
            <a:normAutofit/>
          </a:bodyPr>
          <a:lstStyle/>
          <a:p>
            <a:pPr>
              <a:lnSpc>
                <a:spcPct val="90000"/>
              </a:lnSpc>
              <a:spcAft>
                <a:spcPts val="600"/>
              </a:spcAft>
            </a:pPr>
            <a:fld id="{08AB70BE-1769-45B8-85A6-0C837432C7E6}" type="slidenum">
              <a:rPr lang="en-US" sz="1900" smtClean="0">
                <a:solidFill>
                  <a:srgbClr val="FFFFFF"/>
                </a:solidFill>
              </a:rPr>
              <a:pPr>
                <a:lnSpc>
                  <a:spcPct val="90000"/>
                </a:lnSpc>
                <a:spcAft>
                  <a:spcPts val="600"/>
                </a:spcAft>
              </a:pPr>
              <a:t>9</a:t>
            </a:fld>
            <a:endParaRPr lang="en-US" sz="1900">
              <a:solidFill>
                <a:srgbClr val="FFFFFF"/>
              </a:solidFill>
            </a:endParaRPr>
          </a:p>
        </p:txBody>
      </p:sp>
    </p:spTree>
    <p:extLst>
      <p:ext uri="{BB962C8B-B14F-4D97-AF65-F5344CB8AC3E}">
        <p14:creationId xmlns:p14="http://schemas.microsoft.com/office/powerpoint/2010/main" val="3764371677"/>
      </p:ext>
    </p:extLst>
  </p:cSld>
  <p:clrMapOvr>
    <a:masterClrMapping/>
  </p:clrMapOvr>
</p:sld>
</file>

<file path=ppt/theme/theme1.xml><?xml version="1.0" encoding="utf-8"?>
<a:theme xmlns:a="http://schemas.openxmlformats.org/drawingml/2006/main" name="ModOverlayVTI">
  <a:themeElements>
    <a:clrScheme name="AnalogousFromLightSeedRightStep">
      <a:dk1>
        <a:srgbClr val="000000"/>
      </a:dk1>
      <a:lt1>
        <a:srgbClr val="FFFFFF"/>
      </a:lt1>
      <a:dk2>
        <a:srgbClr val="412425"/>
      </a:dk2>
      <a:lt2>
        <a:srgbClr val="E8E2E4"/>
      </a:lt2>
      <a:accent1>
        <a:srgbClr val="80AA9F"/>
      </a:accent1>
      <a:accent2>
        <a:srgbClr val="7AAAB3"/>
      </a:accent2>
      <a:accent3>
        <a:srgbClr val="8CA3C1"/>
      </a:accent3>
      <a:accent4>
        <a:srgbClr val="7F7FBA"/>
      </a:accent4>
      <a:accent5>
        <a:srgbClr val="AA96C6"/>
      </a:accent5>
      <a:accent6>
        <a:srgbClr val="AF7FBA"/>
      </a:accent6>
      <a:hlink>
        <a:srgbClr val="AE697B"/>
      </a:hlink>
      <a:folHlink>
        <a:srgbClr val="7F7F7F"/>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2439</Words>
  <Application>Microsoft Macintosh PowerPoint</Application>
  <PresentationFormat>Widescreen</PresentationFormat>
  <Paragraphs>706</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ACADEMY ENGRAVED LET PLAIN:1.0</vt:lpstr>
      <vt:lpstr>Arial</vt:lpstr>
      <vt:lpstr>Arial Nova Light</vt:lpstr>
      <vt:lpstr>Bradley Hand</vt:lpstr>
      <vt:lpstr>Calibri</vt:lpstr>
      <vt:lpstr>Cambria Math</vt:lpstr>
      <vt:lpstr>Courier New</vt:lpstr>
      <vt:lpstr>Elephant</vt:lpstr>
      <vt:lpstr>ModOverlayVTI</vt:lpstr>
      <vt:lpstr>Luyện tập thiết kế thuật toán</vt:lpstr>
      <vt:lpstr>ÔN TẬP KIẾN THỨC</vt:lpstr>
      <vt:lpstr>Mã QR các Problem</vt:lpstr>
      <vt:lpstr>PROBLEM 1: ĂN BÁNH</vt:lpstr>
      <vt:lpstr>Ví dụ:</vt:lpstr>
      <vt:lpstr>Abstraction</vt:lpstr>
      <vt:lpstr>Giải thích ví dụ:</vt:lpstr>
      <vt:lpstr>Decomposition</vt:lpstr>
      <vt:lpstr>Pattern Recognition</vt:lpstr>
      <vt:lpstr>1. Backtracking Algorithm</vt:lpstr>
      <vt:lpstr>Code Python  Time complexity: O(Nk)</vt:lpstr>
      <vt:lpstr>1. Cấu trúc con tối ưu (Optimal Substructure)</vt:lpstr>
      <vt:lpstr>2. Bài toán con gối nhau (Overlapping subproblems)</vt:lpstr>
      <vt:lpstr>Dynamic programming</vt:lpstr>
      <vt:lpstr>Code Python</vt:lpstr>
      <vt:lpstr>Tối ưu hóa:</vt:lpstr>
      <vt:lpstr>Tối ưu hoá:</vt:lpstr>
      <vt:lpstr>Binary Search</vt:lpstr>
      <vt:lpstr>VD: n = 6, k = 3, A[] = [2,5,7,2,3,4]</vt:lpstr>
      <vt:lpstr>VD: n = 6, k = 3, A[] = [2,5,7,2,3,4]</vt:lpstr>
      <vt:lpstr>VD: n = 6, k = 3, A[] = [2,5,7,2,3,4]</vt:lpstr>
      <vt:lpstr>VD: n = 6, k = 3, A[] = [2,5,7,2,3,4]</vt:lpstr>
      <vt:lpstr>VD: n = 6, k = 3, A[] = [2,5,7,2,3,4]</vt:lpstr>
      <vt:lpstr>PROBLEM 2: VỊNH HẠ LONG</vt:lpstr>
      <vt:lpstr>Ví dụ</vt:lpstr>
      <vt:lpstr>Abstraction</vt:lpstr>
      <vt:lpstr>Giải thích ví dụ</vt:lpstr>
      <vt:lpstr>Pattern Recognition Graph Algorithm</vt:lpstr>
      <vt:lpstr>Decomposition</vt:lpstr>
      <vt:lpstr>Các bạn gửi source code đến email: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Luyện tập thiết kế thuật toán</dc:title>
  <dc:creator>Phạm Tiến Trung</dc:creator>
  <cp:lastModifiedBy>Phạm Tiến Trung</cp:lastModifiedBy>
  <cp:revision>6</cp:revision>
  <dcterms:created xsi:type="dcterms:W3CDTF">2020-12-29T05:44:18Z</dcterms:created>
  <dcterms:modified xsi:type="dcterms:W3CDTF">2020-12-29T08:06:41Z</dcterms:modified>
</cp:coreProperties>
</file>