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8288000" cy="10287000"/>
  <p:notesSz cx="6858000" cy="9144000"/>
  <p:embeddedFontLst>
    <p:embeddedFont>
      <p:font typeface="DM Sans" panose="020B0604020202020204" charset="0"/>
      <p:regular r:id="rId15"/>
    </p:embeddedFon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Oswald Bold" panose="020B0604020202020204" charset="-93"/>
      <p:regular r:id="rId20"/>
    </p:embeddedFont>
    <p:embeddedFont>
      <p:font typeface="Montserrat Classic Bold" panose="020B0604020202020204" charset="0"/>
      <p:regular r:id="rId21"/>
    </p:embeddedFont>
    <p:embeddedFont>
      <p:font typeface="DM Sans Bold" panose="020B0604020202020204" charset="0"/>
      <p:regular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43" d="100"/>
          <a:sy n="43" d="100"/>
        </p:scale>
        <p:origin x="96" y="1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8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3.sv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svg"/><Relationship Id="rId5" Type="http://schemas.openxmlformats.org/officeDocument/2006/relationships/image" Target="../media/image5.png"/><Relationship Id="rId4" Type="http://schemas.openxmlformats.org/officeDocument/2006/relationships/image" Target="../media/image7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sp>
        <p:nvSpPr>
          <p:cNvPr id="3" name="Freeform 3"/>
          <p:cNvSpPr/>
          <p:nvPr/>
        </p:nvSpPr>
        <p:spPr>
          <a:xfrm rot="7659121">
            <a:off x="15091031" y="5585714"/>
            <a:ext cx="7629294" cy="7828566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-3258071" y="-4629150"/>
            <a:ext cx="9022634" cy="9258300"/>
          </a:xfrm>
          <a:custGeom>
            <a:avLst/>
            <a:gdLst/>
            <a:ahLst/>
            <a:cxnLst/>
            <a:rect l="l" t="t" r="r" b="b"/>
            <a:pathLst>
              <a:path w="9022634" h="9258300">
                <a:moveTo>
                  <a:pt x="0" y="0"/>
                </a:moveTo>
                <a:lnTo>
                  <a:pt x="9022634" y="0"/>
                </a:lnTo>
                <a:lnTo>
                  <a:pt x="9022634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5" name="Group 5"/>
          <p:cNvGrpSpPr/>
          <p:nvPr/>
        </p:nvGrpSpPr>
        <p:grpSpPr>
          <a:xfrm>
            <a:off x="4236347" y="3202251"/>
            <a:ext cx="9815307" cy="4208864"/>
            <a:chOff x="0" y="0"/>
            <a:chExt cx="1895495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895495" cy="812800"/>
            </a:xfrm>
            <a:custGeom>
              <a:avLst/>
              <a:gdLst/>
              <a:ahLst/>
              <a:cxnLst/>
              <a:rect l="l" t="t" r="r" b="b"/>
              <a:pathLst>
                <a:path w="1895495" h="812800">
                  <a:moveTo>
                    <a:pt x="0" y="0"/>
                  </a:moveTo>
                  <a:lnTo>
                    <a:pt x="1895495" y="0"/>
                  </a:lnTo>
                  <a:lnTo>
                    <a:pt x="1895495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19050"/>
              <a:ext cx="1895495" cy="831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4236347" y="4501186"/>
            <a:ext cx="9815307" cy="11661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521"/>
              </a:lnSpc>
            </a:pPr>
            <a:r>
              <a:rPr lang="en-US" sz="6899" spc="676">
                <a:solidFill>
                  <a:srgbClr val="231F20"/>
                </a:solidFill>
                <a:latin typeface="Oswald Bold"/>
              </a:rPr>
              <a:t>LUCKY NUMBER GAME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2719596" y="7482578"/>
            <a:ext cx="12848809" cy="4416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61"/>
              </a:lnSpc>
            </a:pPr>
            <a:r>
              <a:rPr lang="en-US" sz="2653" spc="140">
                <a:solidFill>
                  <a:srgbClr val="231F20"/>
                </a:solidFill>
                <a:latin typeface="Montserrat Classic Bold"/>
              </a:rPr>
              <a:t>MODULE: MOCK C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2719596" y="8000416"/>
            <a:ext cx="12848809" cy="4416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61"/>
              </a:lnSpc>
            </a:pPr>
            <a:r>
              <a:rPr lang="en-US" sz="2653" spc="140">
                <a:solidFill>
                  <a:srgbClr val="231F20"/>
                </a:solidFill>
                <a:latin typeface="Montserrat Classic Bold"/>
              </a:rPr>
              <a:t>NGO TAN TRUNG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-2779578" y="7341318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2142191" y="2719809"/>
            <a:ext cx="4602881" cy="2335452"/>
          </a:xfrm>
          <a:custGeom>
            <a:avLst/>
            <a:gdLst/>
            <a:ahLst/>
            <a:cxnLst/>
            <a:rect l="l" t="t" r="r" b="b"/>
            <a:pathLst>
              <a:path w="4602881" h="2335452">
                <a:moveTo>
                  <a:pt x="0" y="0"/>
                </a:moveTo>
                <a:lnTo>
                  <a:pt x="4602881" y="0"/>
                </a:lnTo>
                <a:lnTo>
                  <a:pt x="4602881" y="2335451"/>
                </a:lnTo>
                <a:lnTo>
                  <a:pt x="0" y="233545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2142191" y="888605"/>
            <a:ext cx="7416941" cy="16862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3774"/>
              </a:lnSpc>
            </a:pPr>
            <a:r>
              <a:rPr lang="en-US" sz="9981" spc="978">
                <a:solidFill>
                  <a:srgbClr val="231F20"/>
                </a:solidFill>
                <a:latin typeface="Oswald Bold"/>
              </a:rPr>
              <a:t>RESULT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16557" y="1790700"/>
            <a:ext cx="9319114" cy="747558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173072" y="5356901"/>
            <a:ext cx="457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Struct</a:t>
            </a:r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 of a player</a:t>
            </a:r>
            <a:endParaRPr lang="en-US" sz="3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644266" y="1045062"/>
            <a:ext cx="6553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Functions</a:t>
            </a:r>
            <a:endParaRPr lang="en-US" sz="3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0850714" cy="10287000"/>
          </a:xfrm>
          <a:custGeom>
            <a:avLst/>
            <a:gdLst/>
            <a:ahLst/>
            <a:cxnLst/>
            <a:rect l="l" t="t" r="r" b="b"/>
            <a:pathLst>
              <a:path w="10850714" h="10287000">
                <a:moveTo>
                  <a:pt x="0" y="0"/>
                </a:moveTo>
                <a:lnTo>
                  <a:pt x="10850714" y="0"/>
                </a:lnTo>
                <a:lnTo>
                  <a:pt x="10850714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r="-1879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1096111" y="4648233"/>
            <a:ext cx="7191889" cy="19630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7700" lvl="1" indent="-323850">
              <a:lnSpc>
                <a:spcPts val="3900"/>
              </a:lnSpc>
              <a:buFont typeface="Arial"/>
              <a:buChar char="•"/>
            </a:pPr>
            <a:r>
              <a:rPr lang="en-US" sz="3000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Show welcome screen </a:t>
            </a:r>
          </a:p>
          <a:p>
            <a:pPr marL="647700" lvl="1" indent="-323850">
              <a:lnSpc>
                <a:spcPts val="3900"/>
              </a:lnSpc>
              <a:buFont typeface="Arial"/>
              <a:buChar char="•"/>
            </a:pPr>
            <a:r>
              <a:rPr lang="en-US" sz="3000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 name, number</a:t>
            </a:r>
          </a:p>
          <a:p>
            <a:pPr marL="647700" lvl="1" indent="-323850">
              <a:lnSpc>
                <a:spcPts val="3900"/>
              </a:lnSpc>
              <a:buFont typeface="Arial"/>
              <a:buChar char="•"/>
            </a:pPr>
            <a:r>
              <a:rPr lang="en-US" sz="3000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Compare this number with random number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12588800" y="4077110"/>
            <a:ext cx="5699200" cy="2971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7700" lvl="1" indent="-323850" algn="just">
              <a:lnSpc>
                <a:spcPts val="3900"/>
              </a:lnSpc>
              <a:buFont typeface="Arial"/>
              <a:buChar char="•"/>
            </a:pPr>
            <a:r>
              <a:rPr lang="en-US" sz="3000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Calculate lucky ratio</a:t>
            </a:r>
          </a:p>
          <a:p>
            <a:pPr marL="647700" lvl="1" indent="-323850" algn="just">
              <a:lnSpc>
                <a:spcPts val="3900"/>
              </a:lnSpc>
              <a:buFont typeface="Arial"/>
              <a:buChar char="•"/>
            </a:pPr>
            <a:r>
              <a:rPr lang="en-US" sz="3000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Save to file</a:t>
            </a:r>
          </a:p>
          <a:p>
            <a:pPr marL="647700" lvl="1" indent="-323850" algn="just">
              <a:lnSpc>
                <a:spcPts val="3900"/>
              </a:lnSpc>
              <a:buFont typeface="Arial"/>
              <a:buChar char="•"/>
            </a:pPr>
            <a:r>
              <a:rPr lang="en-US" sz="3000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Ask player:</a:t>
            </a:r>
          </a:p>
          <a:p>
            <a:pPr algn="just">
              <a:lnSpc>
                <a:spcPts val="3900"/>
              </a:lnSpc>
            </a:pPr>
            <a:r>
              <a:rPr lang="en-US" sz="3000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Press n to Exit</a:t>
            </a:r>
          </a:p>
          <a:p>
            <a:pPr algn="just">
              <a:lnSpc>
                <a:spcPts val="3900"/>
              </a:lnSpc>
            </a:pPr>
            <a:r>
              <a:rPr lang="en-US" sz="3000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Press d to see top 5 player</a:t>
            </a:r>
          </a:p>
          <a:p>
            <a:pPr algn="just">
              <a:lnSpc>
                <a:spcPts val="3900"/>
              </a:lnSpc>
            </a:pPr>
            <a:r>
              <a:rPr lang="en-US" sz="3000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Press y to continue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44" y="2781300"/>
            <a:ext cx="12574755" cy="491558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209800" y="179874"/>
            <a:ext cx="12679435" cy="16863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3774"/>
              </a:lnSpc>
            </a:pPr>
            <a:r>
              <a:rPr lang="en-US" sz="9981" spc="978" dirty="0">
                <a:solidFill>
                  <a:srgbClr val="231F20"/>
                </a:solidFill>
                <a:latin typeface="Oswald Bold"/>
              </a:rPr>
              <a:t>RUN THE PROGRAM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-152400" y="1788136"/>
            <a:ext cx="18288000" cy="79501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7700" lvl="1" indent="-323850" algn="just">
              <a:lnSpc>
                <a:spcPts val="3900"/>
              </a:lnSpc>
              <a:buFont typeface="Arial"/>
              <a:buChar char="•"/>
            </a:pPr>
            <a:r>
              <a:rPr lang="en-US" sz="2500" dirty="0">
                <a:solidFill>
                  <a:srgbClr val="CB6CE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WHO PLAY WITH LUCKY RATIO &gt;15% WILL GIVE BONUS POINT FROM </a:t>
            </a:r>
            <a:r>
              <a:rPr lang="en-US" sz="2500" dirty="0" smtClean="0">
                <a:solidFill>
                  <a:srgbClr val="CB6CE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MR.NHA</a:t>
            </a:r>
          </a:p>
          <a:p>
            <a:pPr marL="323850" lvl="1" algn="just">
              <a:lnSpc>
                <a:spcPts val="3900"/>
              </a:lnSpc>
            </a:pPr>
            <a:r>
              <a:rPr lang="en-US" sz="2500" dirty="0">
                <a:solidFill>
                  <a:srgbClr val="CB6CE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500" dirty="0" smtClean="0">
                <a:solidFill>
                  <a:srgbClr val="CB6CE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Instruction:</a:t>
            </a:r>
            <a:endParaRPr lang="en-US" sz="2500" dirty="0" smtClean="0">
              <a:solidFill>
                <a:srgbClr val="13121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47700" lvl="1" indent="-323850" algn="just">
              <a:lnSpc>
                <a:spcPts val="3900"/>
              </a:lnSpc>
              <a:buFont typeface="Arial"/>
              <a:buChar char="•"/>
            </a:pPr>
            <a:r>
              <a:rPr lang="en-US" sz="2500" dirty="0" smtClean="0">
                <a:solidFill>
                  <a:srgbClr val="13121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Enter </a:t>
            </a:r>
            <a:r>
              <a:rPr lang="en-US" sz="2500" dirty="0">
                <a:solidFill>
                  <a:srgbClr val="13121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player's name.</a:t>
            </a:r>
          </a:p>
          <a:p>
            <a:pPr marL="647700" lvl="1" indent="-323850" algn="just">
              <a:lnSpc>
                <a:spcPts val="3900"/>
              </a:lnSpc>
              <a:buFont typeface="Arial"/>
              <a:buChar char="•"/>
            </a:pPr>
            <a:r>
              <a:rPr lang="en-US" sz="2500" dirty="0">
                <a:solidFill>
                  <a:srgbClr val="13121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the number of characters exceeds 30 or has space, an error will be notified, prompting the player to re-enter their name until they have the right name.</a:t>
            </a:r>
          </a:p>
          <a:p>
            <a:pPr marL="647700" lvl="1" indent="-323850" algn="just">
              <a:lnSpc>
                <a:spcPts val="3900"/>
              </a:lnSpc>
              <a:buFont typeface="Arial"/>
              <a:buChar char="•"/>
            </a:pPr>
            <a:r>
              <a:rPr lang="en-US" sz="2500" dirty="0">
                <a:solidFill>
                  <a:srgbClr val="13121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Enter the guessed number.</a:t>
            </a:r>
          </a:p>
          <a:p>
            <a:pPr marL="647700" lvl="1" indent="-323850" algn="just">
              <a:lnSpc>
                <a:spcPts val="3900"/>
              </a:lnSpc>
              <a:buFont typeface="Arial"/>
              <a:buChar char="•"/>
            </a:pPr>
            <a:r>
              <a:rPr lang="en-US" sz="2500" dirty="0">
                <a:solidFill>
                  <a:srgbClr val="13121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guessed number must be in the range of 1000 to 9999. If the entered number falls outside this range, the program will notify an error and request re-entry.</a:t>
            </a:r>
          </a:p>
          <a:p>
            <a:pPr marL="647700" lvl="1" indent="-323850" algn="just">
              <a:lnSpc>
                <a:spcPts val="3900"/>
              </a:lnSpc>
              <a:buFont typeface="Arial"/>
              <a:buChar char="•"/>
            </a:pPr>
            <a:r>
              <a:rPr lang="en-US" sz="2500" dirty="0">
                <a:solidFill>
                  <a:srgbClr val="13121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the guessed number is incorrect, the program allows the player to enter a new number until the correct one is found.</a:t>
            </a:r>
          </a:p>
          <a:p>
            <a:pPr marL="647700" lvl="1" indent="-323850" algn="just">
              <a:lnSpc>
                <a:spcPts val="3900"/>
              </a:lnSpc>
              <a:buFont typeface="Arial"/>
              <a:buChar char="•"/>
            </a:pPr>
            <a:r>
              <a:rPr lang="en-US" sz="2500" dirty="0">
                <a:solidFill>
                  <a:srgbClr val="13121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Once the player discovers the lucky number, the program will display the player's name, the lucky number, and the lucky ratio.</a:t>
            </a:r>
          </a:p>
          <a:p>
            <a:pPr marL="647700" lvl="1" indent="-323850" algn="just">
              <a:lnSpc>
                <a:spcPts val="3900"/>
              </a:lnSpc>
              <a:buFont typeface="Arial"/>
              <a:buChar char="•"/>
            </a:pPr>
            <a:r>
              <a:rPr lang="en-US" sz="2500" dirty="0">
                <a:solidFill>
                  <a:srgbClr val="13121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program will then prompt the player to choose whether to continue:</a:t>
            </a:r>
          </a:p>
          <a:p>
            <a:pPr marL="647700" lvl="1" indent="-323850" algn="just">
              <a:lnSpc>
                <a:spcPts val="3900"/>
              </a:lnSpc>
              <a:buFont typeface="Arial"/>
              <a:buChar char="•"/>
            </a:pPr>
            <a:r>
              <a:rPr lang="en-US" sz="2500" dirty="0">
                <a:solidFill>
                  <a:srgbClr val="13121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Press 'y' to continue playing.</a:t>
            </a:r>
          </a:p>
          <a:p>
            <a:pPr marL="647700" lvl="1" indent="-323850" algn="just">
              <a:lnSpc>
                <a:spcPts val="3900"/>
              </a:lnSpc>
              <a:buFont typeface="Arial"/>
              <a:buChar char="•"/>
            </a:pPr>
            <a:r>
              <a:rPr lang="en-US" sz="2500" dirty="0">
                <a:solidFill>
                  <a:srgbClr val="13121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Press 'n' to stop. </a:t>
            </a:r>
          </a:p>
          <a:p>
            <a:pPr marL="647700" lvl="1" indent="-323850" algn="just">
              <a:lnSpc>
                <a:spcPts val="3900"/>
              </a:lnSpc>
              <a:buFont typeface="Arial"/>
              <a:buChar char="•"/>
            </a:pPr>
            <a:r>
              <a:rPr lang="en-US" sz="2500" dirty="0">
                <a:solidFill>
                  <a:srgbClr val="13121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Press 'd' print out the top 5 players with the highest lucky ratios.</a:t>
            </a:r>
          </a:p>
          <a:p>
            <a:pPr marL="647700" lvl="1" indent="-323850" algn="just">
              <a:lnSpc>
                <a:spcPts val="3900"/>
              </a:lnSpc>
              <a:buFont typeface="Arial"/>
              <a:buChar char="•"/>
            </a:pPr>
            <a:r>
              <a:rPr lang="en-US" sz="2500" dirty="0">
                <a:solidFill>
                  <a:srgbClr val="13121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the player makes a choice that is not in the above table, the program will notify an error and let the user re-enter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7659121">
            <a:off x="-4012602" y="5585714"/>
            <a:ext cx="7629294" cy="7828566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4980992" y="1036994"/>
            <a:ext cx="7416941" cy="16837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774"/>
              </a:lnSpc>
            </a:pPr>
            <a:r>
              <a:rPr lang="en-US" sz="9981" spc="978" dirty="0">
                <a:solidFill>
                  <a:srgbClr val="231F20"/>
                </a:solidFill>
                <a:latin typeface="Oswald Bold"/>
              </a:rPr>
              <a:t>CONTENT</a:t>
            </a:r>
          </a:p>
        </p:txBody>
      </p:sp>
      <p:sp>
        <p:nvSpPr>
          <p:cNvPr id="4" name="Freeform 4"/>
          <p:cNvSpPr/>
          <p:nvPr/>
        </p:nvSpPr>
        <p:spPr>
          <a:xfrm rot="2016048">
            <a:off x="12243487" y="-1005305"/>
            <a:ext cx="10749463" cy="2687366"/>
          </a:xfrm>
          <a:custGeom>
            <a:avLst/>
            <a:gdLst/>
            <a:ahLst/>
            <a:cxnLst/>
            <a:rect l="l" t="t" r="r" b="b"/>
            <a:pathLst>
              <a:path w="10749463" h="2687366">
                <a:moveTo>
                  <a:pt x="0" y="0"/>
                </a:moveTo>
                <a:lnTo>
                  <a:pt x="10749463" y="0"/>
                </a:lnTo>
                <a:lnTo>
                  <a:pt x="10749463" y="2687365"/>
                </a:lnTo>
                <a:lnTo>
                  <a:pt x="0" y="26873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5231353" y="3225185"/>
            <a:ext cx="937219" cy="657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>
                <a:solidFill>
                  <a:srgbClr val="363636"/>
                </a:solidFill>
                <a:latin typeface="Oswald Bold Italics"/>
              </a:rPr>
              <a:t>01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5231352" y="4593174"/>
            <a:ext cx="937219" cy="657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>
                <a:solidFill>
                  <a:srgbClr val="363636"/>
                </a:solidFill>
                <a:latin typeface="Oswald Bold Italics"/>
              </a:rPr>
              <a:t>02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5231353" y="6047518"/>
            <a:ext cx="937219" cy="657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 dirty="0">
                <a:solidFill>
                  <a:srgbClr val="363636"/>
                </a:solidFill>
                <a:latin typeface="Oswald Bold Italics"/>
              </a:rPr>
              <a:t>03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6607430" y="3333137"/>
            <a:ext cx="7870570" cy="134652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483"/>
              </a:lnSpc>
            </a:pPr>
            <a:r>
              <a:rPr lang="en-US" sz="3500" spc="247" dirty="0">
                <a:solidFill>
                  <a:srgbClr val="231F20"/>
                </a:solidFill>
                <a:latin typeface="DM Sans"/>
              </a:rPr>
              <a:t>PLAN AND IMPLEMENTATION PROCESS</a:t>
            </a:r>
          </a:p>
          <a:p>
            <a:pPr>
              <a:lnSpc>
                <a:spcPts val="3483"/>
              </a:lnSpc>
            </a:pPr>
            <a:r>
              <a:rPr lang="en-US" sz="3500" spc="247" dirty="0" smtClean="0">
                <a:solidFill>
                  <a:srgbClr val="231F20"/>
                </a:solidFill>
                <a:latin typeface="DM Sans"/>
              </a:rPr>
              <a:t> </a:t>
            </a:r>
            <a:endParaRPr lang="en-US" sz="3500" spc="247" dirty="0">
              <a:solidFill>
                <a:srgbClr val="231F20"/>
              </a:solidFill>
              <a:latin typeface="DM Sans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6607429" y="4702541"/>
            <a:ext cx="6651371" cy="46487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483"/>
              </a:lnSpc>
            </a:pPr>
            <a:r>
              <a:rPr lang="en-US" sz="3500" spc="247" dirty="0" smtClean="0">
                <a:solidFill>
                  <a:srgbClr val="231F20"/>
                </a:solidFill>
                <a:latin typeface="DM Sans"/>
              </a:rPr>
              <a:t>RESULT</a:t>
            </a:r>
            <a:endParaRPr lang="en-US" sz="3500" spc="247" dirty="0">
              <a:solidFill>
                <a:srgbClr val="231F20"/>
              </a:solidFill>
              <a:latin typeface="DM Sans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6607429" y="6166905"/>
            <a:ext cx="5790503" cy="4648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483"/>
              </a:lnSpc>
              <a:spcBef>
                <a:spcPct val="0"/>
              </a:spcBef>
            </a:pPr>
            <a:r>
              <a:rPr lang="en-US" sz="3500" spc="247" dirty="0" smtClean="0">
                <a:solidFill>
                  <a:srgbClr val="231F20"/>
                </a:solidFill>
                <a:latin typeface="DM Sans"/>
              </a:rPr>
              <a:t>RUNNING PROGRAM</a:t>
            </a:r>
            <a:endParaRPr lang="en-US" sz="3500" spc="247" dirty="0">
              <a:solidFill>
                <a:srgbClr val="231F20"/>
              </a:solidFill>
              <a:latin typeface="DM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12257" y="97076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2779206" y="1920649"/>
            <a:ext cx="2027545" cy="3080525"/>
          </a:xfrm>
          <a:custGeom>
            <a:avLst/>
            <a:gdLst/>
            <a:ahLst/>
            <a:cxnLst/>
            <a:rect l="l" t="t" r="r" b="b"/>
            <a:pathLst>
              <a:path w="2027545" h="3080525">
                <a:moveTo>
                  <a:pt x="0" y="0"/>
                </a:moveTo>
                <a:lnTo>
                  <a:pt x="2027545" y="0"/>
                </a:lnTo>
                <a:lnTo>
                  <a:pt x="2027545" y="3080525"/>
                </a:lnTo>
                <a:lnTo>
                  <a:pt x="0" y="308052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2035253">
            <a:off x="15331117" y="4817487"/>
            <a:ext cx="7835077" cy="10939025"/>
          </a:xfrm>
          <a:custGeom>
            <a:avLst/>
            <a:gdLst/>
            <a:ahLst/>
            <a:cxnLst/>
            <a:rect l="l" t="t" r="r" b="b"/>
            <a:pathLst>
              <a:path w="7835077" h="10939025">
                <a:moveTo>
                  <a:pt x="0" y="0"/>
                </a:moveTo>
                <a:lnTo>
                  <a:pt x="7835077" y="0"/>
                </a:lnTo>
                <a:lnTo>
                  <a:pt x="7835077" y="10939026"/>
                </a:lnTo>
                <a:lnTo>
                  <a:pt x="0" y="1093902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5" name="AutoShape 5"/>
          <p:cNvSpPr/>
          <p:nvPr/>
        </p:nvSpPr>
        <p:spPr>
          <a:xfrm>
            <a:off x="1589541" y="5472067"/>
            <a:ext cx="15108918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6" name="Group 6"/>
          <p:cNvGrpSpPr/>
          <p:nvPr/>
        </p:nvGrpSpPr>
        <p:grpSpPr>
          <a:xfrm>
            <a:off x="3542437" y="5240576"/>
            <a:ext cx="501082" cy="501082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31211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2779206" y="2339199"/>
            <a:ext cx="2027545" cy="11217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141"/>
              </a:lnSpc>
            </a:pPr>
            <a:r>
              <a:rPr lang="en-US" sz="6624" spc="649">
                <a:solidFill>
                  <a:srgbClr val="FFFBFB"/>
                </a:solidFill>
                <a:latin typeface="DM Sans Bold"/>
              </a:rPr>
              <a:t>01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2059451" y="5941547"/>
            <a:ext cx="3467055" cy="9989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73"/>
              </a:lnSpc>
            </a:pPr>
            <a:r>
              <a:rPr lang="en-US" sz="2951" spc="289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RESEARCH AND PLANNING</a:t>
            </a:r>
          </a:p>
        </p:txBody>
      </p:sp>
      <p:sp>
        <p:nvSpPr>
          <p:cNvPr id="11" name="Freeform 11"/>
          <p:cNvSpPr/>
          <p:nvPr/>
        </p:nvSpPr>
        <p:spPr>
          <a:xfrm>
            <a:off x="6267505" y="1920649"/>
            <a:ext cx="2027545" cy="3080525"/>
          </a:xfrm>
          <a:custGeom>
            <a:avLst/>
            <a:gdLst/>
            <a:ahLst/>
            <a:cxnLst/>
            <a:rect l="l" t="t" r="r" b="b"/>
            <a:pathLst>
              <a:path w="2027545" h="3080525">
                <a:moveTo>
                  <a:pt x="0" y="0"/>
                </a:moveTo>
                <a:lnTo>
                  <a:pt x="2027546" y="0"/>
                </a:lnTo>
                <a:lnTo>
                  <a:pt x="2027546" y="3080525"/>
                </a:lnTo>
                <a:lnTo>
                  <a:pt x="0" y="308052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12" name="Group 12"/>
          <p:cNvGrpSpPr/>
          <p:nvPr/>
        </p:nvGrpSpPr>
        <p:grpSpPr>
          <a:xfrm>
            <a:off x="7030737" y="5240576"/>
            <a:ext cx="501082" cy="501082"/>
            <a:chOff x="0" y="0"/>
            <a:chExt cx="812800" cy="8128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31211"/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15" name="TextBox 15"/>
          <p:cNvSpPr txBox="1"/>
          <p:nvPr/>
        </p:nvSpPr>
        <p:spPr>
          <a:xfrm>
            <a:off x="6267505" y="2339199"/>
            <a:ext cx="2027545" cy="11217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141"/>
              </a:lnSpc>
            </a:pPr>
            <a:r>
              <a:rPr lang="en-US" sz="6624" spc="649">
                <a:solidFill>
                  <a:srgbClr val="FFFBFB"/>
                </a:solidFill>
                <a:latin typeface="DM Sans Bold"/>
              </a:rPr>
              <a:t>02</a:t>
            </a:r>
          </a:p>
        </p:txBody>
      </p:sp>
      <p:sp>
        <p:nvSpPr>
          <p:cNvPr id="16" name="Freeform 16"/>
          <p:cNvSpPr/>
          <p:nvPr/>
        </p:nvSpPr>
        <p:spPr>
          <a:xfrm>
            <a:off x="9758062" y="1920649"/>
            <a:ext cx="2027545" cy="3080525"/>
          </a:xfrm>
          <a:custGeom>
            <a:avLst/>
            <a:gdLst/>
            <a:ahLst/>
            <a:cxnLst/>
            <a:rect l="l" t="t" r="r" b="b"/>
            <a:pathLst>
              <a:path w="2027545" h="3080525">
                <a:moveTo>
                  <a:pt x="0" y="0"/>
                </a:moveTo>
                <a:lnTo>
                  <a:pt x="2027546" y="0"/>
                </a:lnTo>
                <a:lnTo>
                  <a:pt x="2027546" y="3080525"/>
                </a:lnTo>
                <a:lnTo>
                  <a:pt x="0" y="308052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17" name="Group 17"/>
          <p:cNvGrpSpPr/>
          <p:nvPr/>
        </p:nvGrpSpPr>
        <p:grpSpPr>
          <a:xfrm>
            <a:off x="10521294" y="5240576"/>
            <a:ext cx="501082" cy="501082"/>
            <a:chOff x="0" y="0"/>
            <a:chExt cx="812800" cy="812800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31211"/>
            </a:solidFill>
          </p:spPr>
        </p:sp>
        <p:sp>
          <p:nvSpPr>
            <p:cNvPr id="19" name="TextBox 19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20" name="TextBox 20"/>
          <p:cNvSpPr txBox="1"/>
          <p:nvPr/>
        </p:nvSpPr>
        <p:spPr>
          <a:xfrm>
            <a:off x="9758062" y="2339199"/>
            <a:ext cx="2027545" cy="11217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141"/>
              </a:lnSpc>
            </a:pPr>
            <a:r>
              <a:rPr lang="en-US" sz="6624" spc="649">
                <a:solidFill>
                  <a:srgbClr val="FFFBFB"/>
                </a:solidFill>
                <a:latin typeface="DM Sans Bold"/>
              </a:rPr>
              <a:t>03</a:t>
            </a:r>
          </a:p>
        </p:txBody>
      </p:sp>
      <p:sp>
        <p:nvSpPr>
          <p:cNvPr id="21" name="Freeform 21"/>
          <p:cNvSpPr/>
          <p:nvPr/>
        </p:nvSpPr>
        <p:spPr>
          <a:xfrm>
            <a:off x="13248619" y="1920649"/>
            <a:ext cx="2027545" cy="3080525"/>
          </a:xfrm>
          <a:custGeom>
            <a:avLst/>
            <a:gdLst/>
            <a:ahLst/>
            <a:cxnLst/>
            <a:rect l="l" t="t" r="r" b="b"/>
            <a:pathLst>
              <a:path w="2027545" h="3080525">
                <a:moveTo>
                  <a:pt x="0" y="0"/>
                </a:moveTo>
                <a:lnTo>
                  <a:pt x="2027546" y="0"/>
                </a:lnTo>
                <a:lnTo>
                  <a:pt x="2027546" y="3080525"/>
                </a:lnTo>
                <a:lnTo>
                  <a:pt x="0" y="308052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22" name="Group 22"/>
          <p:cNvGrpSpPr/>
          <p:nvPr/>
        </p:nvGrpSpPr>
        <p:grpSpPr>
          <a:xfrm>
            <a:off x="14011851" y="5240576"/>
            <a:ext cx="501082" cy="501082"/>
            <a:chOff x="0" y="0"/>
            <a:chExt cx="812800" cy="812800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31211"/>
            </a:solidFill>
          </p:spPr>
        </p:sp>
        <p:sp>
          <p:nvSpPr>
            <p:cNvPr id="24" name="TextBox 24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25" name="TextBox 25"/>
          <p:cNvSpPr txBox="1"/>
          <p:nvPr/>
        </p:nvSpPr>
        <p:spPr>
          <a:xfrm>
            <a:off x="13248619" y="2339199"/>
            <a:ext cx="2027545" cy="11217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141"/>
              </a:lnSpc>
            </a:pPr>
            <a:r>
              <a:rPr lang="en-US" sz="6624" spc="649">
                <a:solidFill>
                  <a:srgbClr val="FFFBFB"/>
                </a:solidFill>
                <a:latin typeface="DM Sans Bold"/>
              </a:rPr>
              <a:t>04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5889722" y="5941547"/>
            <a:ext cx="2709833" cy="4847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73"/>
              </a:lnSpc>
            </a:pPr>
            <a:r>
              <a:rPr lang="en-US" sz="2951" spc="289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DESIGN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9380278" y="5941547"/>
            <a:ext cx="3490557" cy="52578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073"/>
              </a:lnSpc>
            </a:pPr>
            <a:r>
              <a:rPr lang="en-US" sz="2951" spc="289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DEVELOPMENT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12870836" y="5942960"/>
            <a:ext cx="2709833" cy="4847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73"/>
              </a:lnSpc>
            </a:pPr>
            <a:r>
              <a:rPr lang="en-US" sz="2951" spc="289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TESTING</a:t>
            </a:r>
          </a:p>
        </p:txBody>
      </p:sp>
      <p:sp>
        <p:nvSpPr>
          <p:cNvPr id="29" name="Freeform 29"/>
          <p:cNvSpPr/>
          <p:nvPr/>
        </p:nvSpPr>
        <p:spPr>
          <a:xfrm rot="-10799999">
            <a:off x="-2729621" y="-7074240"/>
            <a:ext cx="7835077" cy="10939025"/>
          </a:xfrm>
          <a:custGeom>
            <a:avLst/>
            <a:gdLst/>
            <a:ahLst/>
            <a:cxnLst/>
            <a:rect l="l" t="t" r="r" b="b"/>
            <a:pathLst>
              <a:path w="7835077" h="10939025">
                <a:moveTo>
                  <a:pt x="0" y="0"/>
                </a:moveTo>
                <a:lnTo>
                  <a:pt x="7835076" y="0"/>
                </a:lnTo>
                <a:lnTo>
                  <a:pt x="7835076" y="10939026"/>
                </a:lnTo>
                <a:lnTo>
                  <a:pt x="0" y="1093902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2451592" y="1358722"/>
            <a:ext cx="13740048" cy="13006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601"/>
              </a:lnSpc>
            </a:pPr>
            <a:r>
              <a:rPr lang="en-US" sz="7682" spc="752" dirty="0">
                <a:solidFill>
                  <a:srgbClr val="231F20"/>
                </a:solidFill>
                <a:latin typeface="Oswald Bold"/>
              </a:rPr>
              <a:t>RESEARCH AND PLANNING</a:t>
            </a:r>
          </a:p>
        </p:txBody>
      </p:sp>
      <p:sp>
        <p:nvSpPr>
          <p:cNvPr id="4" name="Freeform 4"/>
          <p:cNvSpPr/>
          <p:nvPr/>
        </p:nvSpPr>
        <p:spPr>
          <a:xfrm>
            <a:off x="-2779578" y="7341318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1" name="Rectangle 10"/>
          <p:cNvSpPr/>
          <p:nvPr/>
        </p:nvSpPr>
        <p:spPr>
          <a:xfrm>
            <a:off x="2743200" y="3086100"/>
            <a:ext cx="12573000" cy="5153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300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Study existing games to gain insights into various game mechanics</a:t>
            </a:r>
            <a:r>
              <a:rPr lang="en-US" sz="3000" dirty="0" smtClean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3000" dirty="0"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300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Identify the basic components of the program including generating random numbers, entering name, guessed numbers, comparing and printing results</a:t>
            </a:r>
            <a:r>
              <a:rPr lang="en-US" sz="3000" dirty="0" smtClean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3000" dirty="0"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300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Determine the algorithm to calculate the lucky ratio</a:t>
            </a:r>
            <a:r>
              <a:rPr lang="en-US" sz="3000" dirty="0" smtClean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3000" dirty="0"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300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Can draw flow charts, sequence diagram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1028700" y="-152400"/>
            <a:ext cx="16230600" cy="14431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1774"/>
              </a:lnSpc>
              <a:spcBef>
                <a:spcPct val="0"/>
              </a:spcBef>
            </a:pPr>
            <a:r>
              <a:rPr lang="en-US" sz="8532" spc="836">
                <a:solidFill>
                  <a:srgbClr val="231F20"/>
                </a:solidFill>
                <a:latin typeface="Oswald Bold"/>
              </a:rPr>
              <a:t> CONSEQUENCE DIAGRAM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5951" y="1714500"/>
            <a:ext cx="10156098" cy="74009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/>
        </p:nvSpPr>
        <p:spPr>
          <a:xfrm>
            <a:off x="0" y="866775"/>
            <a:ext cx="8904094" cy="15940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3015"/>
              </a:lnSpc>
              <a:spcBef>
                <a:spcPct val="0"/>
              </a:spcBef>
            </a:pPr>
            <a:r>
              <a:rPr lang="en-US" sz="9431" spc="924">
                <a:solidFill>
                  <a:srgbClr val="231F20"/>
                </a:solidFill>
                <a:latin typeface="Oswald Bold"/>
              </a:rPr>
              <a:t>FLOW CHART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0400" y="0"/>
            <a:ext cx="3851753" cy="10287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-328036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2142191" y="917180"/>
            <a:ext cx="7416941" cy="1434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1705"/>
              </a:lnSpc>
            </a:pPr>
            <a:r>
              <a:rPr lang="en-US" sz="8482" spc="831">
                <a:solidFill>
                  <a:srgbClr val="231F20"/>
                </a:solidFill>
                <a:latin typeface="Oswald Bold"/>
              </a:rPr>
              <a:t>DESIGN</a:t>
            </a:r>
          </a:p>
        </p:txBody>
      </p:sp>
      <p:sp>
        <p:nvSpPr>
          <p:cNvPr id="4" name="Freeform 4"/>
          <p:cNvSpPr/>
          <p:nvPr/>
        </p:nvSpPr>
        <p:spPr>
          <a:xfrm>
            <a:off x="-2779578" y="7341318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2142191" y="3019391"/>
            <a:ext cx="13631209" cy="55015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647700" lvl="1" indent="-323850">
              <a:lnSpc>
                <a:spcPts val="3900"/>
              </a:lnSpc>
              <a:buFont typeface="Arial"/>
              <a:buChar char="•"/>
            </a:pPr>
            <a:r>
              <a:rPr lang="en-US" sz="3000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Determine how to display player information and lucky ratio history.</a:t>
            </a:r>
          </a:p>
          <a:p>
            <a:pPr>
              <a:lnSpc>
                <a:spcPts val="3900"/>
              </a:lnSpc>
            </a:pPr>
            <a:endParaRPr lang="en-US" sz="3000" dirty="0">
              <a:solidFill>
                <a:srgbClr val="231F2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47700" lvl="1" indent="-323850">
              <a:lnSpc>
                <a:spcPts val="3900"/>
              </a:lnSpc>
              <a:buFont typeface="Arial"/>
              <a:buChar char="•"/>
            </a:pPr>
            <a:r>
              <a:rPr lang="en-US" sz="3000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Format to show on screen when they have a wrong number: Unlucky. Try again</a:t>
            </a:r>
            <a:r>
              <a:rPr lang="en-US" sz="3000" dirty="0" smtClean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647700" lvl="1" indent="-323850">
              <a:lnSpc>
                <a:spcPts val="3900"/>
              </a:lnSpc>
              <a:buFont typeface="Arial"/>
              <a:buChar char="•"/>
            </a:pPr>
            <a:endParaRPr lang="en-US" sz="3000" dirty="0">
              <a:solidFill>
                <a:srgbClr val="231F2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47700" lvl="1" indent="-323850">
              <a:lnSpc>
                <a:spcPts val="3900"/>
              </a:lnSpc>
              <a:buFont typeface="Arial"/>
              <a:buChar char="•"/>
            </a:pPr>
            <a:r>
              <a:rPr lang="en-US" sz="3000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Then show the format:---- if the player doesn't have a matched number on each position.</a:t>
            </a:r>
          </a:p>
          <a:p>
            <a:pPr marL="647700" lvl="1" indent="-323850">
              <a:lnSpc>
                <a:spcPts val="3900"/>
              </a:lnSpc>
              <a:buFont typeface="Arial"/>
              <a:buChar char="•"/>
            </a:pPr>
            <a:r>
              <a:rPr lang="en-US" sz="3000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 show the format: --</a:t>
            </a:r>
            <a:r>
              <a:rPr lang="en-US" sz="3000" dirty="0" err="1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right_number</a:t>
            </a:r>
            <a:r>
              <a:rPr lang="en-US" sz="3000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if they have a right number at 3 position</a:t>
            </a:r>
          </a:p>
          <a:p>
            <a:pPr>
              <a:lnSpc>
                <a:spcPts val="3900"/>
              </a:lnSpc>
            </a:pPr>
            <a:endParaRPr lang="en-US" sz="3000" dirty="0">
              <a:solidFill>
                <a:srgbClr val="231F2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47700" lvl="1" indent="-323850">
              <a:lnSpc>
                <a:spcPts val="3900"/>
              </a:lnSpc>
              <a:buFont typeface="Arial"/>
              <a:buChar char="•"/>
            </a:pPr>
            <a:r>
              <a:rPr lang="en-US" sz="3000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Format to show on screen when they have the right number: Right.</a:t>
            </a:r>
          </a:p>
          <a:p>
            <a:pPr marL="647700" lvl="1" indent="-323850">
              <a:lnSpc>
                <a:spcPts val="3900"/>
              </a:lnSpc>
              <a:buFont typeface="Arial"/>
              <a:buChar char="•"/>
            </a:pPr>
            <a:r>
              <a:rPr lang="en-US" sz="3000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Format to show top 5 players on screen: </a:t>
            </a:r>
            <a:r>
              <a:rPr lang="en-US" sz="3000" dirty="0" err="1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name_right</a:t>
            </a:r>
            <a:r>
              <a:rPr lang="en-US" sz="3000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number_Lucky</a:t>
            </a:r>
            <a:r>
              <a:rPr lang="en-US" sz="3000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ratio.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2142191" y="888605"/>
            <a:ext cx="8987519" cy="16862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3774"/>
              </a:lnSpc>
            </a:pPr>
            <a:r>
              <a:rPr lang="en-US" sz="9981" spc="978">
                <a:solidFill>
                  <a:srgbClr val="231F20"/>
                </a:solidFill>
                <a:latin typeface="Oswald Bold"/>
              </a:rPr>
              <a:t>DEVELOPMENT</a:t>
            </a:r>
          </a:p>
        </p:txBody>
      </p:sp>
      <p:sp>
        <p:nvSpPr>
          <p:cNvPr id="4" name="Freeform 4"/>
          <p:cNvSpPr/>
          <p:nvPr/>
        </p:nvSpPr>
        <p:spPr>
          <a:xfrm>
            <a:off x="-2779578" y="7341318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2142191" y="3658773"/>
            <a:ext cx="13631209" cy="446372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647700" lvl="1" indent="-323850" algn="just">
              <a:lnSpc>
                <a:spcPts val="3900"/>
              </a:lnSpc>
              <a:buFont typeface="Arial"/>
              <a:buChar char="•"/>
            </a:pPr>
            <a:r>
              <a:rPr lang="en-US" sz="3000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Handle cases where players enter incorrectly: name, guessed number, options.</a:t>
            </a:r>
          </a:p>
          <a:p>
            <a:pPr algn="just">
              <a:lnSpc>
                <a:spcPts val="3900"/>
              </a:lnSpc>
            </a:pPr>
            <a:endParaRPr lang="en-US" sz="3000" dirty="0">
              <a:solidFill>
                <a:srgbClr val="231F2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ts val="3900"/>
              </a:lnSpc>
            </a:pPr>
            <a:endParaRPr lang="en-US" sz="3000" dirty="0">
              <a:solidFill>
                <a:srgbClr val="231F2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47700" lvl="1" indent="-323850" algn="just">
              <a:lnSpc>
                <a:spcPts val="3900"/>
              </a:lnSpc>
              <a:buFont typeface="Arial"/>
              <a:buChar char="•"/>
            </a:pPr>
            <a:r>
              <a:rPr lang="en-US" sz="3000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Enhance interface by rewriting the output shown on the screen in 3D format and </a:t>
            </a:r>
            <a:r>
              <a:rPr lang="en-US" sz="3000" dirty="0" err="1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corlor</a:t>
            </a:r>
            <a:endParaRPr lang="en-US" sz="3000" dirty="0">
              <a:solidFill>
                <a:srgbClr val="231F2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ts val="3900"/>
              </a:lnSpc>
            </a:pPr>
            <a:endParaRPr lang="en-US" sz="3000" dirty="0">
              <a:solidFill>
                <a:srgbClr val="231F2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ts val="3900"/>
              </a:lnSpc>
            </a:pPr>
            <a:endParaRPr lang="en-US" sz="3000" dirty="0">
              <a:solidFill>
                <a:srgbClr val="231F2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47700" lvl="1" indent="-323850" algn="just">
              <a:lnSpc>
                <a:spcPts val="3900"/>
              </a:lnSpc>
              <a:buFont typeface="Arial"/>
              <a:buChar char="•"/>
            </a:pPr>
            <a:r>
              <a:rPr lang="en-US" sz="3000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Optimize code.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2142191" y="888605"/>
            <a:ext cx="7416941" cy="16862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3774"/>
              </a:lnSpc>
            </a:pPr>
            <a:r>
              <a:rPr lang="en-US" sz="9981" spc="978">
                <a:solidFill>
                  <a:srgbClr val="231F20"/>
                </a:solidFill>
                <a:latin typeface="Oswald Bold"/>
              </a:rPr>
              <a:t>TESTING</a:t>
            </a:r>
          </a:p>
        </p:txBody>
      </p:sp>
      <p:sp>
        <p:nvSpPr>
          <p:cNvPr id="4" name="Freeform 4"/>
          <p:cNvSpPr/>
          <p:nvPr/>
        </p:nvSpPr>
        <p:spPr>
          <a:xfrm>
            <a:off x="-2779578" y="7341318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1713508" y="4938461"/>
            <a:ext cx="14860985" cy="9627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7700" lvl="1" indent="-323850" algn="ctr">
              <a:lnSpc>
                <a:spcPts val="3900"/>
              </a:lnSpc>
              <a:buFont typeface="Arial"/>
              <a:buChar char="•"/>
            </a:pPr>
            <a:r>
              <a:rPr lang="en-US" sz="3000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Running the program and testing all functions in this game to confirm this game can be run accurately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291</Words>
  <Application>Microsoft Office PowerPoint</Application>
  <PresentationFormat>Custom</PresentationFormat>
  <Paragraphs>75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DM Sans</vt:lpstr>
      <vt:lpstr>Calibri</vt:lpstr>
      <vt:lpstr>Oswald Bold</vt:lpstr>
      <vt:lpstr>Montserrat Classic Bold</vt:lpstr>
      <vt:lpstr>Oswald Bold Italics</vt:lpstr>
      <vt:lpstr>Times New Roman</vt:lpstr>
      <vt:lpstr>Arial</vt:lpstr>
      <vt:lpstr>DM Sans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Grey minimalist business project presentation </dc:title>
  <cp:lastModifiedBy>ADMIN</cp:lastModifiedBy>
  <cp:revision>6</cp:revision>
  <dcterms:created xsi:type="dcterms:W3CDTF">2006-08-16T00:00:00Z</dcterms:created>
  <dcterms:modified xsi:type="dcterms:W3CDTF">2024-03-08T12:25:59Z</dcterms:modified>
  <dc:identifier>DAF-zy_4D-w</dc:identifier>
</cp:coreProperties>
</file>