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Oswald Bold" panose="020B0604020202020204" charset="-93"/>
      <p:regular r:id="rId15"/>
    </p:embeddedFont>
    <p:embeddedFont>
      <p:font typeface="DM Sans Bold" panose="020B0604020202020204" charset="0"/>
      <p:regular r:id="rId16"/>
    </p:embeddedFont>
    <p:embeddedFont>
      <p:font typeface="Montserrat Classic Bold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DM Sans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408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7" y="4501186"/>
            <a:ext cx="9815307" cy="1166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21"/>
              </a:lnSpc>
            </a:pPr>
            <a:r>
              <a:rPr lang="en-US" sz="6899" spc="676">
                <a:solidFill>
                  <a:srgbClr val="231F20"/>
                </a:solidFill>
                <a:latin typeface="Oswald Bold"/>
              </a:rPr>
              <a:t>LUCKY NUMBER GAME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19596" y="7482578"/>
            <a:ext cx="12848809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MODULE: MOCK C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19596" y="8000416"/>
            <a:ext cx="12848809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NGO TAN TRUNG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142191" y="2719809"/>
            <a:ext cx="4602881" cy="2335452"/>
          </a:xfrm>
          <a:custGeom>
            <a:avLst/>
            <a:gdLst/>
            <a:ahLst/>
            <a:cxnLst/>
            <a:rect l="l" t="t" r="r" b="b"/>
            <a:pathLst>
              <a:path w="4602881" h="2335452">
                <a:moveTo>
                  <a:pt x="0" y="0"/>
                </a:moveTo>
                <a:lnTo>
                  <a:pt x="4602881" y="0"/>
                </a:lnTo>
                <a:lnTo>
                  <a:pt x="4602881" y="2335451"/>
                </a:lnTo>
                <a:lnTo>
                  <a:pt x="0" y="23354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142191" y="888605"/>
            <a:ext cx="7416941" cy="1686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RESULT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6557" y="1790700"/>
            <a:ext cx="9319114" cy="74755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73072" y="5356901"/>
            <a:ext cx="457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of a player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44266" y="1045062"/>
            <a:ext cx="6553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850714" cy="10287000"/>
          </a:xfrm>
          <a:custGeom>
            <a:avLst/>
            <a:gdLst/>
            <a:ahLst/>
            <a:cxnLst/>
            <a:rect l="l" t="t" r="r" b="b"/>
            <a:pathLst>
              <a:path w="10850714" h="10287000">
                <a:moveTo>
                  <a:pt x="0" y="0"/>
                </a:moveTo>
                <a:lnTo>
                  <a:pt x="10850714" y="0"/>
                </a:lnTo>
                <a:lnTo>
                  <a:pt x="1085071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87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096111" y="4648233"/>
            <a:ext cx="7191889" cy="1963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welcome screen </a:t>
            </a: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name, number</a:t>
            </a: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this number with random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441271"/>
            <a:ext cx="12588800" cy="3404458"/>
          </a:xfrm>
          <a:custGeom>
            <a:avLst/>
            <a:gdLst/>
            <a:ahLst/>
            <a:cxnLst/>
            <a:rect l="l" t="t" r="r" b="b"/>
            <a:pathLst>
              <a:path w="12588800" h="3404458">
                <a:moveTo>
                  <a:pt x="0" y="0"/>
                </a:moveTo>
                <a:lnTo>
                  <a:pt x="12588800" y="0"/>
                </a:lnTo>
                <a:lnTo>
                  <a:pt x="12588800" y="3404458"/>
                </a:lnTo>
                <a:lnTo>
                  <a:pt x="0" y="34044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588800" y="4077110"/>
            <a:ext cx="5699200" cy="297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lucky ratio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to file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 player:</a:t>
            </a:r>
          </a:p>
          <a:p>
            <a:pPr algn="just">
              <a:lnSpc>
                <a:spcPts val="3900"/>
              </a:lnSpc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n to Exit</a:t>
            </a:r>
          </a:p>
          <a:p>
            <a:pPr algn="just">
              <a:lnSpc>
                <a:spcPts val="3900"/>
              </a:lnSpc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d to see top 5 player</a:t>
            </a:r>
          </a:p>
          <a:p>
            <a:pPr algn="just">
              <a:lnSpc>
                <a:spcPts val="3900"/>
              </a:lnSpc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y to continue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179874"/>
            <a:ext cx="12679435" cy="1686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RUN THE PROGRAM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-152400" y="1788136"/>
            <a:ext cx="18288000" cy="7950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CB6C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PLAY WITH LUCKY RATIO &gt;15% WILL GIVE BONUS POINT FROM </a:t>
            </a:r>
            <a:r>
              <a:rPr lang="en-US" sz="2500" dirty="0" smtClean="0">
                <a:solidFill>
                  <a:srgbClr val="CB6C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MR.NHA</a:t>
            </a:r>
          </a:p>
          <a:p>
            <a:pPr marL="323850" lvl="1" algn="just">
              <a:lnSpc>
                <a:spcPts val="3900"/>
              </a:lnSpc>
            </a:pPr>
            <a:r>
              <a:rPr lang="en-US" sz="2500" dirty="0">
                <a:solidFill>
                  <a:srgbClr val="CB6C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500" dirty="0" smtClean="0">
                <a:solidFill>
                  <a:srgbClr val="CB6C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Instruction:</a:t>
            </a:r>
            <a:endParaRPr lang="en-US" sz="2500" dirty="0" smtClean="0">
              <a:solidFill>
                <a:srgbClr val="1312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 smtClean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player's name.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number of characters exceeds 30 or has space, an error will be notified, prompting the player to re-enter their name until they have the right name.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the guessed number.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guessed number must be in the range of 1000 to 9999. If the entered number falls outside this range, the program will notify an error and request re-entry.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guessed number is incorrect, the program allows the player to enter a new number until the correct one is found.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the player discovers the lucky number, the program will display the player's name, the lucky number, and the lucky ratio.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program will then prompt the player to choose whether to continue: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'y' to continue playing.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'n' to stop. 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'd' print out the top 5 players with the highest lucky ratios.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player makes a choice that is not in the above table, the program will notify an error and let the user re-enter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4" name="Freeform 4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231352" y="459317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231353" y="60475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07430" y="3333137"/>
            <a:ext cx="7870570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3500" spc="247" dirty="0">
                <a:solidFill>
                  <a:srgbClr val="231F20"/>
                </a:solidFill>
                <a:latin typeface="DM Sans"/>
              </a:rPr>
              <a:t>PLAN AND IMPLEMENTATION PROCESS</a:t>
            </a:r>
          </a:p>
          <a:p>
            <a:pPr>
              <a:lnSpc>
                <a:spcPts val="3483"/>
              </a:lnSpc>
            </a:pPr>
            <a:r>
              <a:rPr lang="en-US" sz="3500" spc="247" dirty="0" smtClean="0">
                <a:solidFill>
                  <a:srgbClr val="231F20"/>
                </a:solidFill>
                <a:latin typeface="DM Sans"/>
              </a:rPr>
              <a:t> </a:t>
            </a:r>
            <a:endParaRPr lang="en-US" sz="3500" spc="247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607429" y="4702541"/>
            <a:ext cx="6651371" cy="464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3500" spc="247" dirty="0" smtClean="0">
                <a:solidFill>
                  <a:srgbClr val="231F20"/>
                </a:solidFill>
                <a:latin typeface="DM Sans"/>
              </a:rPr>
              <a:t>RESULT</a:t>
            </a:r>
            <a:endParaRPr lang="en-US" sz="3500" spc="247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607429" y="6166905"/>
            <a:ext cx="5790503" cy="464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3500" spc="247" dirty="0" smtClean="0">
                <a:solidFill>
                  <a:srgbClr val="231F20"/>
                </a:solidFill>
                <a:latin typeface="DM Sans"/>
              </a:rPr>
              <a:t>RUNNING PROGRAM</a:t>
            </a:r>
            <a:endParaRPr lang="en-US" sz="3500" spc="247" dirty="0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2257" y="9707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779206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589541" y="5472067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3542437" y="5240576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79206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59451" y="5941547"/>
            <a:ext cx="3467055" cy="998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AND PLANNING</a:t>
            </a:r>
          </a:p>
        </p:txBody>
      </p:sp>
      <p:sp>
        <p:nvSpPr>
          <p:cNvPr id="11" name="Freeform 11"/>
          <p:cNvSpPr/>
          <p:nvPr/>
        </p:nvSpPr>
        <p:spPr>
          <a:xfrm>
            <a:off x="6267505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7030737" y="5240576"/>
            <a:ext cx="501082" cy="5010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267505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id="16" name="Freeform 16"/>
          <p:cNvSpPr/>
          <p:nvPr/>
        </p:nvSpPr>
        <p:spPr>
          <a:xfrm>
            <a:off x="9758062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0521294" y="5240576"/>
            <a:ext cx="501082" cy="50108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758062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21" name="Freeform 21"/>
          <p:cNvSpPr/>
          <p:nvPr/>
        </p:nvSpPr>
        <p:spPr>
          <a:xfrm>
            <a:off x="13248619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4011851" y="5240576"/>
            <a:ext cx="501082" cy="501082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3248619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889722" y="5941547"/>
            <a:ext cx="2709833" cy="484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380278" y="5941547"/>
            <a:ext cx="3490557" cy="525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870836" y="5942960"/>
            <a:ext cx="2709833" cy="484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</p:txBody>
      </p:sp>
      <p:sp>
        <p:nvSpPr>
          <p:cNvPr id="29" name="Freeform 29"/>
          <p:cNvSpPr/>
          <p:nvPr/>
        </p:nvSpPr>
        <p:spPr>
          <a:xfrm rot="-10799999">
            <a:off x="-2729621" y="-7074240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451592" y="1358722"/>
            <a:ext cx="13740048" cy="1300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601"/>
              </a:lnSpc>
            </a:pPr>
            <a:r>
              <a:rPr lang="en-US" sz="7682" spc="752" dirty="0">
                <a:solidFill>
                  <a:srgbClr val="231F20"/>
                </a:solidFill>
                <a:latin typeface="Oswald Bold"/>
              </a:rPr>
              <a:t>RESEARCH AND PLANNING</a:t>
            </a:r>
          </a:p>
        </p:txBody>
      </p:sp>
      <p:sp>
        <p:nvSpPr>
          <p:cNvPr id="4" name="Freeform 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Rectangle 10"/>
          <p:cNvSpPr/>
          <p:nvPr/>
        </p:nvSpPr>
        <p:spPr>
          <a:xfrm>
            <a:off x="2743200" y="3086100"/>
            <a:ext cx="12573000" cy="515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Study existing games to gain insights into various game mechanics</a:t>
            </a:r>
            <a:r>
              <a:rPr lang="en-US" sz="3000" dirty="0" smtClean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0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Identify the basic components of the program including generating random numbers, entering name, guessed numbers, comparing and printing results</a:t>
            </a:r>
            <a:r>
              <a:rPr lang="en-US" sz="3000" dirty="0" smtClean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30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Determine the algorithm to calculate the lucky ratio</a:t>
            </a:r>
            <a:r>
              <a:rPr lang="en-US" sz="3000" dirty="0" smtClean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30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Can draw flow charts, sequence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-152400"/>
            <a:ext cx="16230600" cy="1443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774"/>
              </a:lnSpc>
              <a:spcBef>
                <a:spcPct val="0"/>
              </a:spcBef>
            </a:pPr>
            <a:r>
              <a:rPr lang="en-US" sz="8532" spc="836">
                <a:solidFill>
                  <a:srgbClr val="231F20"/>
                </a:solidFill>
                <a:latin typeface="Oswald Bold"/>
              </a:rPr>
              <a:t> CONSEQUENCE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51" y="1714500"/>
            <a:ext cx="10156098" cy="7400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0918537" y="0"/>
            <a:ext cx="3710647" cy="10287000"/>
          </a:xfrm>
          <a:custGeom>
            <a:avLst/>
            <a:gdLst/>
            <a:ahLst/>
            <a:cxnLst/>
            <a:rect l="l" t="t" r="r" b="b"/>
            <a:pathLst>
              <a:path w="3710647" h="10287000">
                <a:moveTo>
                  <a:pt x="0" y="0"/>
                </a:moveTo>
                <a:lnTo>
                  <a:pt x="3710647" y="0"/>
                </a:lnTo>
                <a:lnTo>
                  <a:pt x="371064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866775"/>
            <a:ext cx="8904094" cy="1594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FLOW CHART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32803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142191" y="917180"/>
            <a:ext cx="7416941" cy="143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705"/>
              </a:lnSpc>
            </a:pPr>
            <a:r>
              <a:rPr lang="en-US" sz="8482" spc="831">
                <a:solidFill>
                  <a:srgbClr val="231F20"/>
                </a:solidFill>
                <a:latin typeface="Oswald Bold"/>
              </a:rPr>
              <a:t>DESIGN</a:t>
            </a:r>
          </a:p>
        </p:txBody>
      </p:sp>
      <p:sp>
        <p:nvSpPr>
          <p:cNvPr id="4" name="Freeform 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142191" y="3019391"/>
            <a:ext cx="13631209" cy="55015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how to display player information and lucky ratio history.</a:t>
            </a:r>
          </a:p>
          <a:p>
            <a:pPr>
              <a:lnSpc>
                <a:spcPts val="3900"/>
              </a:lnSpc>
            </a:pPr>
            <a:endParaRPr lang="en-US" sz="3000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to show on screen when they have a wrong number: Unlucky. Try again</a:t>
            </a:r>
            <a:r>
              <a:rPr lang="en-US" sz="3000" dirty="0" smtClean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endParaRPr lang="en-US" sz="3000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show the format:---- if the player doesn't have a matched number on each position.</a:t>
            </a: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show the format: --</a:t>
            </a:r>
            <a:r>
              <a:rPr lang="en-US" sz="3000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right_number</a:t>
            </a: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if they have a right number at 3 position</a:t>
            </a:r>
          </a:p>
          <a:p>
            <a:pPr>
              <a:lnSpc>
                <a:spcPts val="3900"/>
              </a:lnSpc>
            </a:pPr>
            <a:endParaRPr lang="en-US" sz="3000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to show on screen when they have the right number: Right.</a:t>
            </a: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to show top 5 players on screen: </a:t>
            </a:r>
            <a:r>
              <a:rPr lang="en-US" sz="3000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name_right</a:t>
            </a: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number_Lucky</a:t>
            </a: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ratio.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142191" y="888605"/>
            <a:ext cx="8987519" cy="1686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DEVELOPMENT</a:t>
            </a:r>
          </a:p>
        </p:txBody>
      </p:sp>
      <p:sp>
        <p:nvSpPr>
          <p:cNvPr id="4" name="Freeform 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142191" y="3658773"/>
            <a:ext cx="13631209" cy="44637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 cases where players enter incorrectly: name, guessed number, options.</a:t>
            </a:r>
          </a:p>
          <a:p>
            <a:pPr algn="just">
              <a:lnSpc>
                <a:spcPts val="3900"/>
              </a:lnSpc>
            </a:pPr>
            <a:endParaRPr lang="en-US" sz="3000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900"/>
              </a:lnSpc>
            </a:pPr>
            <a:endParaRPr lang="en-US" sz="3000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 interface by rewriting the output shown on the screen in 3D format and </a:t>
            </a:r>
            <a:r>
              <a:rPr lang="en-US" sz="3000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corlor</a:t>
            </a:r>
            <a:endParaRPr lang="en-US" sz="3000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900"/>
              </a:lnSpc>
            </a:pPr>
            <a:endParaRPr lang="en-US" sz="3000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900"/>
              </a:lnSpc>
            </a:pPr>
            <a:endParaRPr lang="en-US" sz="3000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142191" y="888605"/>
            <a:ext cx="7416941" cy="1686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TESTING</a:t>
            </a:r>
          </a:p>
        </p:txBody>
      </p:sp>
      <p:sp>
        <p:nvSpPr>
          <p:cNvPr id="4" name="Freeform 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713508" y="4938461"/>
            <a:ext cx="14860985" cy="962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ctr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 the program and testing all functions in this game to confirm this game can be run accurately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291</Words>
  <Application>Microsoft Office PowerPoint</Application>
  <PresentationFormat>Custom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Oswald Bold</vt:lpstr>
      <vt:lpstr>DM Sans Bold</vt:lpstr>
      <vt:lpstr>Oswald Bold Italics</vt:lpstr>
      <vt:lpstr>Times New Roman</vt:lpstr>
      <vt:lpstr>Arial</vt:lpstr>
      <vt:lpstr>Montserrat Classic Bold</vt:lpstr>
      <vt:lpstr>Calibri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ADMIN</cp:lastModifiedBy>
  <cp:revision>3</cp:revision>
  <dcterms:created xsi:type="dcterms:W3CDTF">2006-08-16T00:00:00Z</dcterms:created>
  <dcterms:modified xsi:type="dcterms:W3CDTF">2024-03-08T05:28:31Z</dcterms:modified>
  <dc:identifier>DAF-zy_4D-w</dc:identifier>
</cp:coreProperties>
</file>