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8" r:id="rId4"/>
    <p:sldId id="266" r:id="rId5"/>
    <p:sldId id="269" r:id="rId6"/>
    <p:sldId id="270" r:id="rId7"/>
    <p:sldId id="271" r:id="rId8"/>
    <p:sldId id="272"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5" d="100"/>
          <a:sy n="75"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08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43011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43566-A07C-4B6A-A37C-17F2AFE269DE}"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45680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4643566-A07C-4B6A-A37C-17F2AFE269DE}"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228357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43566-A07C-4B6A-A37C-17F2AFE269DE}"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E50B6-8246-4224-8880-8B158BD367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49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43566-A07C-4B6A-A37C-17F2AFE269DE}"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92213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43566-A07C-4B6A-A37C-17F2AFE269DE}"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84958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643566-A07C-4B6A-A37C-17F2AFE269DE}"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213238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643566-A07C-4B6A-A37C-17F2AFE269DE}" type="datetimeFigureOut">
              <a:rPr lang="en-US" smtClean="0"/>
              <a:t>4/18/2024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355898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643566-A07C-4B6A-A37C-17F2AFE269DE}" type="datetimeFigureOut">
              <a:rPr lang="en-US" smtClean="0"/>
              <a:t>4/18/2024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9E50B6-8246-4224-8880-8B158BD36736}" type="slidenum">
              <a:rPr lang="en-US" smtClean="0"/>
              <a:t>‹#›</a:t>
            </a:fld>
            <a:endParaRPr lang="en-US"/>
          </a:p>
        </p:txBody>
      </p:sp>
    </p:spTree>
    <p:extLst>
      <p:ext uri="{BB962C8B-B14F-4D97-AF65-F5344CB8AC3E}">
        <p14:creationId xmlns:p14="http://schemas.microsoft.com/office/powerpoint/2010/main" val="337474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43566-A07C-4B6A-A37C-17F2AFE269DE}"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E50B6-8246-4224-8880-8B158BD36736}" type="slidenum">
              <a:rPr lang="en-US" smtClean="0"/>
              <a:t>‹#›</a:t>
            </a:fld>
            <a:endParaRPr lang="en-US"/>
          </a:p>
        </p:txBody>
      </p:sp>
    </p:spTree>
    <p:extLst>
      <p:ext uri="{BB962C8B-B14F-4D97-AF65-F5344CB8AC3E}">
        <p14:creationId xmlns:p14="http://schemas.microsoft.com/office/powerpoint/2010/main" val="182136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643566-A07C-4B6A-A37C-17F2AFE269DE}" type="datetimeFigureOut">
              <a:rPr lang="en-US" smtClean="0"/>
              <a:t>4/18/2024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9E50B6-8246-4224-8880-8B158BD3673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05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tatic.grumpycoder.net/pixel/gdb-multiarch-windows/" TargetMode="External"/><Relationship Id="rId2" Type="http://schemas.openxmlformats.org/officeDocument/2006/relationships/hyperlink" Target="https://developer.arm.com/downloads/-/arm-gnu-toolchain-downloads" TargetMode="External"/><Relationship Id="rId1" Type="http://schemas.openxmlformats.org/officeDocument/2006/relationships/slideLayout" Target="../slideLayouts/slideLayout2.xml"/><Relationship Id="rId6" Type="http://schemas.openxmlformats.org/officeDocument/2006/relationships/hyperlink" Target="https://ftp.gnu.org/gnu/make/" TargetMode="External"/><Relationship Id="rId5" Type="http://schemas.openxmlformats.org/officeDocument/2006/relationships/hyperlink" Target="https://github.com/trungpowersystem/Musca-B1_bare_metal" TargetMode="External"/><Relationship Id="rId4" Type="http://schemas.openxmlformats.org/officeDocument/2006/relationships/hyperlink" Target="https://www.qemu.org/download/#windo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7B98A-D1D4-425C-B49A-CF9D7C62237C}"/>
              </a:ext>
            </a:extLst>
          </p:cNvPr>
          <p:cNvSpPr>
            <a:spLocks noGrp="1"/>
          </p:cNvSpPr>
          <p:nvPr>
            <p:ph type="ctrTitle"/>
          </p:nvPr>
        </p:nvSpPr>
        <p:spPr/>
        <p:txBody>
          <a:bodyPr/>
          <a:lstStyle/>
          <a:p>
            <a:r>
              <a:rPr lang="en-US" dirty="0"/>
              <a:t>Arm Cortex Architect</a:t>
            </a:r>
          </a:p>
        </p:txBody>
      </p:sp>
      <p:sp>
        <p:nvSpPr>
          <p:cNvPr id="5" name="Subtitle 4">
            <a:extLst>
              <a:ext uri="{FF2B5EF4-FFF2-40B4-BE49-F238E27FC236}">
                <a16:creationId xmlns:a16="http://schemas.microsoft.com/office/drawing/2014/main" id="{6077B863-D966-4BE1-6B4D-849EFDDBB667}"/>
              </a:ext>
            </a:extLst>
          </p:cNvPr>
          <p:cNvSpPr>
            <a:spLocks noGrp="1"/>
          </p:cNvSpPr>
          <p:nvPr>
            <p:ph type="subTitle" idx="1"/>
          </p:nvPr>
        </p:nvSpPr>
        <p:spPr/>
        <p:txBody>
          <a:bodyPr/>
          <a:lstStyle/>
          <a:p>
            <a:pPr algn="r"/>
            <a:r>
              <a:rPr lang="en-US" dirty="0"/>
              <a:t>Apr 14, 2024</a:t>
            </a:r>
          </a:p>
        </p:txBody>
      </p:sp>
    </p:spTree>
    <p:extLst>
      <p:ext uri="{BB962C8B-B14F-4D97-AF65-F5344CB8AC3E}">
        <p14:creationId xmlns:p14="http://schemas.microsoft.com/office/powerpoint/2010/main" val="392589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AB42-4329-4278-0F84-6E411B61ACA7}"/>
              </a:ext>
            </a:extLst>
          </p:cNvPr>
          <p:cNvSpPr>
            <a:spLocks noGrp="1"/>
          </p:cNvSpPr>
          <p:nvPr>
            <p:ph type="title"/>
          </p:nvPr>
        </p:nvSpPr>
        <p:spPr/>
        <p:txBody>
          <a:bodyPr/>
          <a:lstStyle/>
          <a:p>
            <a:r>
              <a:rPr lang="en-US" dirty="0"/>
              <a:t>9. ARM GCC inline assembly code</a:t>
            </a:r>
          </a:p>
        </p:txBody>
      </p:sp>
      <p:sp>
        <p:nvSpPr>
          <p:cNvPr id="3" name="Content Placeholder 2">
            <a:extLst>
              <a:ext uri="{FF2B5EF4-FFF2-40B4-BE49-F238E27FC236}">
                <a16:creationId xmlns:a16="http://schemas.microsoft.com/office/drawing/2014/main" id="{750CE0AB-515E-1199-F976-8CCD77A9D4D2}"/>
              </a:ext>
            </a:extLst>
          </p:cNvPr>
          <p:cNvSpPr>
            <a:spLocks noGrp="1"/>
          </p:cNvSpPr>
          <p:nvPr>
            <p:ph idx="1"/>
          </p:nvPr>
        </p:nvSpPr>
        <p:spPr>
          <a:xfrm>
            <a:off x="1097280" y="1828956"/>
            <a:ext cx="10058400" cy="4023360"/>
          </a:xfrm>
        </p:spPr>
        <p:txBody>
          <a:bodyPr/>
          <a:lstStyle/>
          <a:p>
            <a:r>
              <a:rPr lang="en-US" dirty="0"/>
              <a:t>Inline assembly code is used to write pure assembly code inside a C program</a:t>
            </a:r>
          </a:p>
          <a:p>
            <a:pPr marL="0" indent="0">
              <a:buNone/>
            </a:pPr>
            <a:endParaRPr lang="en-US" dirty="0"/>
          </a:p>
        </p:txBody>
      </p:sp>
    </p:spTree>
    <p:extLst>
      <p:ext uri="{BB962C8B-B14F-4D97-AF65-F5344CB8AC3E}">
        <p14:creationId xmlns:p14="http://schemas.microsoft.com/office/powerpoint/2010/main" val="329625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1. Environment - Installation</a:t>
            </a:r>
          </a:p>
        </p:txBody>
      </p:sp>
      <p:sp>
        <p:nvSpPr>
          <p:cNvPr id="3" name="Content Placeholder 2">
            <a:extLst>
              <a:ext uri="{FF2B5EF4-FFF2-40B4-BE49-F238E27FC236}">
                <a16:creationId xmlns:a16="http://schemas.microsoft.com/office/drawing/2014/main" id="{49AB4E57-6035-891C-4439-31911156ECA7}"/>
              </a:ext>
            </a:extLst>
          </p:cNvPr>
          <p:cNvSpPr>
            <a:spLocks noGrp="1"/>
          </p:cNvSpPr>
          <p:nvPr>
            <p:ph idx="1"/>
          </p:nvPr>
        </p:nvSpPr>
        <p:spPr/>
        <p:txBody>
          <a:bodyPr>
            <a:normAutofit/>
          </a:bodyPr>
          <a:lstStyle/>
          <a:p>
            <a:r>
              <a:rPr lang="en-US" dirty="0"/>
              <a:t>Window 11 Pro 64-bit (10.0, Build 22631)</a:t>
            </a:r>
          </a:p>
          <a:p>
            <a:pPr marL="0" indent="0">
              <a:buNone/>
            </a:pPr>
            <a:endParaRPr lang="en-US" dirty="0"/>
          </a:p>
          <a:p>
            <a:r>
              <a:rPr lang="en-US" dirty="0"/>
              <a:t>Arm GNU Toolchain Version 13.2.Rel1: </a:t>
            </a:r>
            <a:r>
              <a:rPr lang="en-US" dirty="0" err="1">
                <a:solidFill>
                  <a:srgbClr val="00B0F0"/>
                </a:solidFill>
                <a:hlinkClick r:id="rId2">
                  <a:extLst>
                    <a:ext uri="{A12FA001-AC4F-418D-AE19-62706E023703}">
                      <ahyp:hlinkClr xmlns:ahyp="http://schemas.microsoft.com/office/drawing/2018/hyperlinkcolor" val="tx"/>
                    </a:ext>
                  </a:extLst>
                </a:hlinkClick>
              </a:rPr>
              <a:t>arm_gnu_link</a:t>
            </a:r>
            <a:endParaRPr lang="en-US" dirty="0">
              <a:solidFill>
                <a:srgbClr val="00B0F0"/>
              </a:solidFill>
            </a:endParaRPr>
          </a:p>
          <a:p>
            <a:r>
              <a:rPr lang="en-US" dirty="0"/>
              <a:t>gdb-multiarch-14.1: </a:t>
            </a:r>
            <a:r>
              <a:rPr lang="en-US" dirty="0" err="1">
                <a:solidFill>
                  <a:srgbClr val="00B0F0"/>
                </a:solidFill>
                <a:hlinkClick r:id="rId3">
                  <a:extLst>
                    <a:ext uri="{A12FA001-AC4F-418D-AE19-62706E023703}">
                      <ahyp:hlinkClr xmlns:ahyp="http://schemas.microsoft.com/office/drawing/2018/hyperlinkcolor" val="tx"/>
                    </a:ext>
                  </a:extLst>
                </a:hlinkClick>
              </a:rPr>
              <a:t>gdb_link</a:t>
            </a:r>
            <a:endParaRPr lang="en-US" dirty="0">
              <a:solidFill>
                <a:srgbClr val="00B0F0"/>
              </a:solidFill>
            </a:endParaRPr>
          </a:p>
          <a:p>
            <a:r>
              <a:rPr lang="en-US" dirty="0"/>
              <a:t>qemu-20240411: </a:t>
            </a:r>
            <a:r>
              <a:rPr lang="en-US" dirty="0" err="1">
                <a:solidFill>
                  <a:srgbClr val="00B0F0"/>
                </a:solidFill>
                <a:hlinkClick r:id="rId4">
                  <a:extLst>
                    <a:ext uri="{A12FA001-AC4F-418D-AE19-62706E023703}">
                      <ahyp:hlinkClr xmlns:ahyp="http://schemas.microsoft.com/office/drawing/2018/hyperlinkcolor" val="tx"/>
                    </a:ext>
                  </a:extLst>
                </a:hlinkClick>
              </a:rPr>
              <a:t>qemu_link</a:t>
            </a:r>
            <a:endParaRPr lang="en-US" dirty="0">
              <a:solidFill>
                <a:srgbClr val="00B0F0"/>
              </a:solidFill>
            </a:endParaRPr>
          </a:p>
          <a:p>
            <a:r>
              <a:rPr lang="en-US" dirty="0">
                <a:solidFill>
                  <a:schemeClr val="tx1"/>
                </a:solidFill>
              </a:rPr>
              <a:t>Musca-board b1 bare-metal project: </a:t>
            </a:r>
            <a:r>
              <a:rPr lang="en-US" dirty="0" err="1">
                <a:solidFill>
                  <a:srgbClr val="00B0F0"/>
                </a:solidFill>
                <a:hlinkClick r:id="rId5">
                  <a:extLst>
                    <a:ext uri="{A12FA001-AC4F-418D-AE19-62706E023703}">
                      <ahyp:hlinkClr xmlns:ahyp="http://schemas.microsoft.com/office/drawing/2018/hyperlinkcolor" val="tx"/>
                    </a:ext>
                  </a:extLst>
                </a:hlinkClick>
              </a:rPr>
              <a:t>Musca_link</a:t>
            </a:r>
            <a:r>
              <a:rPr lang="en-US" dirty="0">
                <a:solidFill>
                  <a:srgbClr val="00B0F0"/>
                </a:solidFill>
              </a:rPr>
              <a:t> </a:t>
            </a:r>
          </a:p>
          <a:p>
            <a:r>
              <a:rPr lang="en-US" dirty="0" err="1">
                <a:solidFill>
                  <a:schemeClr val="tx1"/>
                </a:solidFill>
              </a:rPr>
              <a:t>GnuMake</a:t>
            </a:r>
            <a:r>
              <a:rPr lang="en-US" dirty="0">
                <a:solidFill>
                  <a:schemeClr val="tx1"/>
                </a:solidFill>
              </a:rPr>
              <a:t>: </a:t>
            </a:r>
            <a:r>
              <a:rPr lang="en-US" dirty="0" err="1">
                <a:solidFill>
                  <a:srgbClr val="00B0F0"/>
                </a:solidFill>
                <a:hlinkClick r:id="rId6">
                  <a:extLst>
                    <a:ext uri="{A12FA001-AC4F-418D-AE19-62706E023703}">
                      <ahyp:hlinkClr xmlns:ahyp="http://schemas.microsoft.com/office/drawing/2018/hyperlinkcolor" val="tx"/>
                    </a:ext>
                  </a:extLst>
                </a:hlinkClick>
              </a:rPr>
              <a:t>gnumake_link</a:t>
            </a:r>
            <a:endParaRPr lang="en-US" dirty="0">
              <a:solidFill>
                <a:srgbClr val="00B0F0"/>
              </a:solidFill>
            </a:endParaRPr>
          </a:p>
          <a:p>
            <a:pPr marL="0" indent="0">
              <a:buNone/>
            </a:pPr>
            <a:endParaRPr lang="en-US" dirty="0">
              <a:solidFill>
                <a:srgbClr val="00B0F0"/>
              </a:solidFill>
            </a:endParaRPr>
          </a:p>
          <a:p>
            <a:pPr marL="0" indent="0">
              <a:buNone/>
            </a:pPr>
            <a:endParaRPr lang="en-US" dirty="0">
              <a:solidFill>
                <a:srgbClr val="00B0F0"/>
              </a:solidFill>
            </a:endParaRPr>
          </a:p>
          <a:p>
            <a:pPr marL="0" indent="0">
              <a:buNone/>
            </a:pPr>
            <a:r>
              <a:rPr lang="en-US" dirty="0">
                <a:solidFill>
                  <a:srgbClr val="00B0F0"/>
                </a:solidFill>
              </a:rPr>
              <a:t> </a:t>
            </a:r>
          </a:p>
        </p:txBody>
      </p:sp>
    </p:spTree>
    <p:extLst>
      <p:ext uri="{BB962C8B-B14F-4D97-AF65-F5344CB8AC3E}">
        <p14:creationId xmlns:p14="http://schemas.microsoft.com/office/powerpoint/2010/main" val="385467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2. GDB</a:t>
            </a:r>
          </a:p>
        </p:txBody>
      </p:sp>
      <p:graphicFrame>
        <p:nvGraphicFramePr>
          <p:cNvPr id="4" name="Content Placeholder 3">
            <a:extLst>
              <a:ext uri="{FF2B5EF4-FFF2-40B4-BE49-F238E27FC236}">
                <a16:creationId xmlns:a16="http://schemas.microsoft.com/office/drawing/2014/main" id="{3ED98B6A-1975-B7BB-8F25-DB77C8ED40B5}"/>
              </a:ext>
            </a:extLst>
          </p:cNvPr>
          <p:cNvGraphicFramePr>
            <a:graphicFrameLocks noGrp="1"/>
          </p:cNvGraphicFramePr>
          <p:nvPr>
            <p:ph idx="1"/>
            <p:extLst>
              <p:ext uri="{D42A27DB-BD31-4B8C-83A1-F6EECF244321}">
                <p14:modId xmlns:p14="http://schemas.microsoft.com/office/powerpoint/2010/main" val="4062856771"/>
              </p:ext>
            </p:extLst>
          </p:nvPr>
        </p:nvGraphicFramePr>
        <p:xfrm>
          <a:off x="1306688" y="1846263"/>
          <a:ext cx="9733225" cy="4442373"/>
        </p:xfrm>
        <a:graphic>
          <a:graphicData uri="http://schemas.openxmlformats.org/drawingml/2006/table">
            <a:tbl>
              <a:tblPr firstRow="1" bandRow="1">
                <a:tableStyleId>{5C22544A-7EE6-4342-B048-85BDC9FD1C3A}</a:tableStyleId>
              </a:tblPr>
              <a:tblGrid>
                <a:gridCol w="2678572">
                  <a:extLst>
                    <a:ext uri="{9D8B030D-6E8A-4147-A177-3AD203B41FA5}">
                      <a16:colId xmlns:a16="http://schemas.microsoft.com/office/drawing/2014/main" val="2143493972"/>
                    </a:ext>
                  </a:extLst>
                </a:gridCol>
                <a:gridCol w="7054653">
                  <a:extLst>
                    <a:ext uri="{9D8B030D-6E8A-4147-A177-3AD203B41FA5}">
                      <a16:colId xmlns:a16="http://schemas.microsoft.com/office/drawing/2014/main" val="3828153337"/>
                    </a:ext>
                  </a:extLst>
                </a:gridCol>
              </a:tblGrid>
              <a:tr h="341721">
                <a:tc>
                  <a:txBody>
                    <a:bodyPr/>
                    <a:lstStyle/>
                    <a:p>
                      <a:r>
                        <a:rPr lang="en-US" sz="1600" dirty="0"/>
                        <a:t>Command</a:t>
                      </a:r>
                    </a:p>
                  </a:txBody>
                  <a:tcPr/>
                </a:tc>
                <a:tc>
                  <a:txBody>
                    <a:bodyPr/>
                    <a:lstStyle/>
                    <a:p>
                      <a:r>
                        <a:rPr lang="en-US" sz="1600" dirty="0"/>
                        <a:t>Description</a:t>
                      </a:r>
                    </a:p>
                  </a:txBody>
                  <a:tcPr/>
                </a:tc>
                <a:extLst>
                  <a:ext uri="{0D108BD9-81ED-4DB2-BD59-A6C34878D82A}">
                    <a16:rowId xmlns:a16="http://schemas.microsoft.com/office/drawing/2014/main" val="1812528117"/>
                  </a:ext>
                </a:extLst>
              </a:tr>
              <a:tr h="341721">
                <a:tc>
                  <a:txBody>
                    <a:bodyPr/>
                    <a:lstStyle/>
                    <a:p>
                      <a:r>
                        <a:rPr lang="en-US" sz="1600" dirty="0"/>
                        <a:t>run or r</a:t>
                      </a:r>
                    </a:p>
                  </a:txBody>
                  <a:tcPr/>
                </a:tc>
                <a:tc>
                  <a:txBody>
                    <a:bodyPr/>
                    <a:lstStyle/>
                    <a:p>
                      <a:r>
                        <a:rPr lang="en-US" sz="1600" dirty="0"/>
                        <a:t>Executes the program from start to end.</a:t>
                      </a:r>
                    </a:p>
                  </a:txBody>
                  <a:tcPr/>
                </a:tc>
                <a:extLst>
                  <a:ext uri="{0D108BD9-81ED-4DB2-BD59-A6C34878D82A}">
                    <a16:rowId xmlns:a16="http://schemas.microsoft.com/office/drawing/2014/main" val="1503651642"/>
                  </a:ext>
                </a:extLst>
              </a:tr>
              <a:tr h="341721">
                <a:tc>
                  <a:txBody>
                    <a:bodyPr/>
                    <a:lstStyle/>
                    <a:p>
                      <a:r>
                        <a:rPr lang="en-US" sz="1600" dirty="0"/>
                        <a:t>break or b</a:t>
                      </a:r>
                    </a:p>
                  </a:txBody>
                  <a:tcPr/>
                </a:tc>
                <a:tc>
                  <a:txBody>
                    <a:bodyPr/>
                    <a:lstStyle/>
                    <a:p>
                      <a:r>
                        <a:rPr lang="en-US" sz="1600" dirty="0"/>
                        <a:t>Sets a breakpoint on a particular line.</a:t>
                      </a:r>
                    </a:p>
                  </a:txBody>
                  <a:tcPr/>
                </a:tc>
                <a:extLst>
                  <a:ext uri="{0D108BD9-81ED-4DB2-BD59-A6C34878D82A}">
                    <a16:rowId xmlns:a16="http://schemas.microsoft.com/office/drawing/2014/main" val="102168175"/>
                  </a:ext>
                </a:extLst>
              </a:tr>
              <a:tr h="341721">
                <a:tc>
                  <a:txBody>
                    <a:bodyPr/>
                    <a:lstStyle/>
                    <a:p>
                      <a:r>
                        <a:rPr lang="en-US" sz="1600" dirty="0"/>
                        <a:t>disable</a:t>
                      </a:r>
                    </a:p>
                  </a:txBody>
                  <a:tcPr/>
                </a:tc>
                <a:tc>
                  <a:txBody>
                    <a:bodyPr/>
                    <a:lstStyle/>
                    <a:p>
                      <a:r>
                        <a:rPr lang="en-US" sz="1600" dirty="0"/>
                        <a:t>Disables a breakpoint</a:t>
                      </a:r>
                    </a:p>
                  </a:txBody>
                  <a:tcPr/>
                </a:tc>
                <a:extLst>
                  <a:ext uri="{0D108BD9-81ED-4DB2-BD59-A6C34878D82A}">
                    <a16:rowId xmlns:a16="http://schemas.microsoft.com/office/drawing/2014/main" val="137144119"/>
                  </a:ext>
                </a:extLst>
              </a:tr>
              <a:tr h="341721">
                <a:tc>
                  <a:txBody>
                    <a:bodyPr/>
                    <a:lstStyle/>
                    <a:p>
                      <a:r>
                        <a:rPr lang="en-US" sz="1600" dirty="0"/>
                        <a:t>enable</a:t>
                      </a:r>
                    </a:p>
                  </a:txBody>
                  <a:tcPr/>
                </a:tc>
                <a:tc>
                  <a:txBody>
                    <a:bodyPr/>
                    <a:lstStyle/>
                    <a:p>
                      <a:r>
                        <a:rPr lang="en-US" sz="1600" dirty="0"/>
                        <a:t>Enables a disabled breakpoint.</a:t>
                      </a:r>
                    </a:p>
                  </a:txBody>
                  <a:tcPr/>
                </a:tc>
                <a:extLst>
                  <a:ext uri="{0D108BD9-81ED-4DB2-BD59-A6C34878D82A}">
                    <a16:rowId xmlns:a16="http://schemas.microsoft.com/office/drawing/2014/main" val="61488150"/>
                  </a:ext>
                </a:extLst>
              </a:tr>
              <a:tr h="341721">
                <a:tc>
                  <a:txBody>
                    <a:bodyPr/>
                    <a:lstStyle/>
                    <a:p>
                      <a:r>
                        <a:rPr lang="en-US" sz="1600" dirty="0"/>
                        <a:t>next or n</a:t>
                      </a:r>
                    </a:p>
                  </a:txBody>
                  <a:tcPr/>
                </a:tc>
                <a:tc>
                  <a:txBody>
                    <a:bodyPr/>
                    <a:lstStyle/>
                    <a:p>
                      <a:r>
                        <a:rPr lang="en-US" sz="1600" dirty="0"/>
                        <a:t>Executes the next line of code without diving into functions.</a:t>
                      </a:r>
                    </a:p>
                  </a:txBody>
                  <a:tcPr/>
                </a:tc>
                <a:extLst>
                  <a:ext uri="{0D108BD9-81ED-4DB2-BD59-A6C34878D82A}">
                    <a16:rowId xmlns:a16="http://schemas.microsoft.com/office/drawing/2014/main" val="3407766837"/>
                  </a:ext>
                </a:extLst>
              </a:tr>
              <a:tr h="341721">
                <a:tc>
                  <a:txBody>
                    <a:bodyPr/>
                    <a:lstStyle/>
                    <a:p>
                      <a:r>
                        <a:rPr lang="en-US" sz="1600" dirty="0"/>
                        <a:t>step</a:t>
                      </a:r>
                    </a:p>
                  </a:txBody>
                  <a:tcPr/>
                </a:tc>
                <a:tc>
                  <a:txBody>
                    <a:bodyPr/>
                    <a:lstStyle/>
                    <a:p>
                      <a:r>
                        <a:rPr lang="en-US" sz="1600" dirty="0"/>
                        <a:t>Goes to the next instruction, diving into the function.</a:t>
                      </a:r>
                    </a:p>
                  </a:txBody>
                  <a:tcPr/>
                </a:tc>
                <a:extLst>
                  <a:ext uri="{0D108BD9-81ED-4DB2-BD59-A6C34878D82A}">
                    <a16:rowId xmlns:a16="http://schemas.microsoft.com/office/drawing/2014/main" val="2876023053"/>
                  </a:ext>
                </a:extLst>
              </a:tr>
              <a:tr h="341721">
                <a:tc>
                  <a:txBody>
                    <a:bodyPr/>
                    <a:lstStyle/>
                    <a:p>
                      <a:r>
                        <a:rPr lang="en-US" sz="1600" dirty="0"/>
                        <a:t>list or l	</a:t>
                      </a:r>
                    </a:p>
                  </a:txBody>
                  <a:tcPr/>
                </a:tc>
                <a:tc>
                  <a:txBody>
                    <a:bodyPr/>
                    <a:lstStyle/>
                    <a:p>
                      <a:r>
                        <a:rPr lang="en-US" sz="1600" dirty="0"/>
                        <a:t>Displays the code.</a:t>
                      </a:r>
                    </a:p>
                  </a:txBody>
                  <a:tcPr/>
                </a:tc>
                <a:extLst>
                  <a:ext uri="{0D108BD9-81ED-4DB2-BD59-A6C34878D82A}">
                    <a16:rowId xmlns:a16="http://schemas.microsoft.com/office/drawing/2014/main" val="3652385320"/>
                  </a:ext>
                </a:extLst>
              </a:tr>
              <a:tr h="341721">
                <a:tc>
                  <a:txBody>
                    <a:bodyPr/>
                    <a:lstStyle/>
                    <a:p>
                      <a:r>
                        <a:rPr lang="en-US" sz="1600" dirty="0"/>
                        <a:t>print or p	</a:t>
                      </a:r>
                    </a:p>
                  </a:txBody>
                  <a:tcPr/>
                </a:tc>
                <a:tc>
                  <a:txBody>
                    <a:bodyPr/>
                    <a:lstStyle/>
                    <a:p>
                      <a:r>
                        <a:rPr lang="en-US" sz="1600" dirty="0"/>
                        <a:t>Displays the value of a variable.</a:t>
                      </a:r>
                    </a:p>
                  </a:txBody>
                  <a:tcPr/>
                </a:tc>
                <a:extLst>
                  <a:ext uri="{0D108BD9-81ED-4DB2-BD59-A6C34878D82A}">
                    <a16:rowId xmlns:a16="http://schemas.microsoft.com/office/drawing/2014/main" val="2987379685"/>
                  </a:ext>
                </a:extLst>
              </a:tr>
              <a:tr h="341721">
                <a:tc>
                  <a:txBody>
                    <a:bodyPr/>
                    <a:lstStyle/>
                    <a:p>
                      <a:r>
                        <a:rPr lang="en-US" sz="1600" dirty="0"/>
                        <a:t>quit or q	</a:t>
                      </a:r>
                    </a:p>
                  </a:txBody>
                  <a:tcPr/>
                </a:tc>
                <a:tc>
                  <a:txBody>
                    <a:bodyPr/>
                    <a:lstStyle/>
                    <a:p>
                      <a:r>
                        <a:rPr lang="en-US" sz="1600" dirty="0"/>
                        <a:t>Exits out of GDB.</a:t>
                      </a:r>
                    </a:p>
                  </a:txBody>
                  <a:tcPr/>
                </a:tc>
                <a:extLst>
                  <a:ext uri="{0D108BD9-81ED-4DB2-BD59-A6C34878D82A}">
                    <a16:rowId xmlns:a16="http://schemas.microsoft.com/office/drawing/2014/main" val="4244428865"/>
                  </a:ext>
                </a:extLst>
              </a:tr>
              <a:tr h="341721">
                <a:tc>
                  <a:txBody>
                    <a:bodyPr/>
                    <a:lstStyle/>
                    <a:p>
                      <a:r>
                        <a:rPr lang="en-US" sz="1600" dirty="0"/>
                        <a:t>clear</a:t>
                      </a:r>
                    </a:p>
                  </a:txBody>
                  <a:tcPr/>
                </a:tc>
                <a:tc>
                  <a:txBody>
                    <a:bodyPr/>
                    <a:lstStyle/>
                    <a:p>
                      <a:r>
                        <a:rPr lang="en-US" sz="1600" dirty="0"/>
                        <a:t>Clears all breakpoints.</a:t>
                      </a:r>
                    </a:p>
                  </a:txBody>
                  <a:tcPr/>
                </a:tc>
                <a:extLst>
                  <a:ext uri="{0D108BD9-81ED-4DB2-BD59-A6C34878D82A}">
                    <a16:rowId xmlns:a16="http://schemas.microsoft.com/office/drawing/2014/main" val="2710006832"/>
                  </a:ext>
                </a:extLst>
              </a:tr>
              <a:tr h="341721">
                <a:tc>
                  <a:txBody>
                    <a:bodyPr/>
                    <a:lstStyle/>
                    <a:p>
                      <a:r>
                        <a:rPr lang="en-US" sz="1600" dirty="0"/>
                        <a:t>continue</a:t>
                      </a:r>
                    </a:p>
                  </a:txBody>
                  <a:tcPr/>
                </a:tc>
                <a:tc>
                  <a:txBody>
                    <a:bodyPr/>
                    <a:lstStyle/>
                    <a:p>
                      <a:r>
                        <a:rPr lang="en-US" sz="1600" dirty="0"/>
                        <a:t>Continues normal execution</a:t>
                      </a:r>
                    </a:p>
                  </a:txBody>
                  <a:tcPr/>
                </a:tc>
                <a:extLst>
                  <a:ext uri="{0D108BD9-81ED-4DB2-BD59-A6C34878D82A}">
                    <a16:rowId xmlns:a16="http://schemas.microsoft.com/office/drawing/2014/main" val="1644564693"/>
                  </a:ext>
                </a:extLst>
              </a:tr>
              <a:tr h="341721">
                <a:tc>
                  <a:txBody>
                    <a:bodyPr/>
                    <a:lstStyle/>
                    <a:p>
                      <a:r>
                        <a:rPr lang="en-US" sz="1600" dirty="0"/>
                        <a:t>info b, info r</a:t>
                      </a:r>
                    </a:p>
                  </a:txBody>
                  <a:tcPr/>
                </a:tc>
                <a:tc>
                  <a:txBody>
                    <a:bodyPr/>
                    <a:lstStyle/>
                    <a:p>
                      <a:r>
                        <a:rPr lang="en-US" sz="1600" dirty="0"/>
                        <a:t>Displays information of a breakpoint or a register</a:t>
                      </a:r>
                    </a:p>
                  </a:txBody>
                  <a:tcPr/>
                </a:tc>
                <a:extLst>
                  <a:ext uri="{0D108BD9-81ED-4DB2-BD59-A6C34878D82A}">
                    <a16:rowId xmlns:a16="http://schemas.microsoft.com/office/drawing/2014/main" val="2581090758"/>
                  </a:ext>
                </a:extLst>
              </a:tr>
            </a:tbl>
          </a:graphicData>
        </a:graphic>
      </p:graphicFrame>
    </p:spTree>
    <p:extLst>
      <p:ext uri="{BB962C8B-B14F-4D97-AF65-F5344CB8AC3E}">
        <p14:creationId xmlns:p14="http://schemas.microsoft.com/office/powerpoint/2010/main" val="39990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3. Musca B1 bare metal sample project</a:t>
            </a:r>
          </a:p>
        </p:txBody>
      </p:sp>
      <p:pic>
        <p:nvPicPr>
          <p:cNvPr id="1026" name="Picture 2">
            <a:extLst>
              <a:ext uri="{FF2B5EF4-FFF2-40B4-BE49-F238E27FC236}">
                <a16:creationId xmlns:a16="http://schemas.microsoft.com/office/drawing/2014/main" id="{01357D84-B7AF-B0C4-E3DE-1F4C0A2881A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22601" y="1897063"/>
            <a:ext cx="5007757"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96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A0A-C5A3-DC02-C2A7-AF1390AAA5B4}"/>
              </a:ext>
            </a:extLst>
          </p:cNvPr>
          <p:cNvSpPr>
            <a:spLocks noGrp="1"/>
          </p:cNvSpPr>
          <p:nvPr>
            <p:ph type="title"/>
          </p:nvPr>
        </p:nvSpPr>
        <p:spPr/>
        <p:txBody>
          <a:bodyPr/>
          <a:lstStyle/>
          <a:p>
            <a:r>
              <a:rPr lang="en-US" dirty="0"/>
              <a:t>4. Processor core, processor and microcontroller</a:t>
            </a:r>
          </a:p>
        </p:txBody>
      </p:sp>
      <p:pic>
        <p:nvPicPr>
          <p:cNvPr id="5" name="Content Placeholder 4">
            <a:extLst>
              <a:ext uri="{FF2B5EF4-FFF2-40B4-BE49-F238E27FC236}">
                <a16:creationId xmlns:a16="http://schemas.microsoft.com/office/drawing/2014/main" id="{C20C0C78-29B2-5526-9535-64869D0395D6}"/>
              </a:ext>
            </a:extLst>
          </p:cNvPr>
          <p:cNvPicPr>
            <a:picLocks noGrp="1" noChangeAspect="1"/>
          </p:cNvPicPr>
          <p:nvPr>
            <p:ph idx="1"/>
          </p:nvPr>
        </p:nvPicPr>
        <p:blipFill>
          <a:blip r:embed="rId2"/>
          <a:stretch>
            <a:fillRect/>
          </a:stretch>
        </p:blipFill>
        <p:spPr>
          <a:xfrm>
            <a:off x="1617608" y="1888208"/>
            <a:ext cx="4621280" cy="4022725"/>
          </a:xfrm>
        </p:spPr>
      </p:pic>
      <p:pic>
        <p:nvPicPr>
          <p:cNvPr id="7" name="Picture 6">
            <a:extLst>
              <a:ext uri="{FF2B5EF4-FFF2-40B4-BE49-F238E27FC236}">
                <a16:creationId xmlns:a16="http://schemas.microsoft.com/office/drawing/2014/main" id="{B0B633E3-B09B-26EF-3961-4BBCE5512A0D}"/>
              </a:ext>
            </a:extLst>
          </p:cNvPr>
          <p:cNvPicPr>
            <a:picLocks noChangeAspect="1"/>
          </p:cNvPicPr>
          <p:nvPr/>
        </p:nvPicPr>
        <p:blipFill>
          <a:blip r:embed="rId3"/>
          <a:stretch>
            <a:fillRect/>
          </a:stretch>
        </p:blipFill>
        <p:spPr>
          <a:xfrm>
            <a:off x="7284744" y="1812707"/>
            <a:ext cx="3469942" cy="4387107"/>
          </a:xfrm>
          <a:prstGeom prst="rect">
            <a:avLst/>
          </a:prstGeom>
        </p:spPr>
      </p:pic>
    </p:spTree>
    <p:extLst>
      <p:ext uri="{BB962C8B-B14F-4D97-AF65-F5344CB8AC3E}">
        <p14:creationId xmlns:p14="http://schemas.microsoft.com/office/powerpoint/2010/main" val="386975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6971-8368-C58B-FA30-8BD5F6A22783}"/>
              </a:ext>
            </a:extLst>
          </p:cNvPr>
          <p:cNvSpPr>
            <a:spLocks noGrp="1"/>
          </p:cNvSpPr>
          <p:nvPr>
            <p:ph type="title"/>
          </p:nvPr>
        </p:nvSpPr>
        <p:spPr/>
        <p:txBody>
          <a:bodyPr/>
          <a:lstStyle/>
          <a:p>
            <a:r>
              <a:rPr lang="en-US" dirty="0"/>
              <a:t>5. Operational modes of the Cortex-Mx processor</a:t>
            </a:r>
          </a:p>
        </p:txBody>
      </p:sp>
      <p:sp>
        <p:nvSpPr>
          <p:cNvPr id="3" name="Content Placeholder 2">
            <a:extLst>
              <a:ext uri="{FF2B5EF4-FFF2-40B4-BE49-F238E27FC236}">
                <a16:creationId xmlns:a16="http://schemas.microsoft.com/office/drawing/2014/main" id="{273E5195-8ADF-A5BD-C85E-342680C079E3}"/>
              </a:ext>
            </a:extLst>
          </p:cNvPr>
          <p:cNvSpPr>
            <a:spLocks noGrp="1"/>
          </p:cNvSpPr>
          <p:nvPr>
            <p:ph idx="1"/>
          </p:nvPr>
        </p:nvSpPr>
        <p:spPr/>
        <p:txBody>
          <a:bodyPr/>
          <a:lstStyle/>
          <a:p>
            <a:r>
              <a:rPr lang="en-US" dirty="0"/>
              <a:t>Type:</a:t>
            </a:r>
          </a:p>
          <a:p>
            <a:pPr lvl="1"/>
            <a:r>
              <a:rPr lang="en-US" dirty="0"/>
              <a:t>Thread mode</a:t>
            </a:r>
          </a:p>
          <a:p>
            <a:pPr lvl="1"/>
            <a:r>
              <a:rPr lang="en-US" dirty="0"/>
              <a:t>Handler mode</a:t>
            </a:r>
          </a:p>
          <a:p>
            <a:r>
              <a:rPr lang="en-US" dirty="0"/>
              <a:t>All your applications code will be executed under "Thread mode" of the processor. This is also called as "User Mode“.</a:t>
            </a:r>
          </a:p>
          <a:p>
            <a:r>
              <a:rPr lang="en-US" dirty="0"/>
              <a:t>Processor always starts with "Thread mode"</a:t>
            </a:r>
          </a:p>
          <a:p>
            <a:r>
              <a:rPr lang="en-US" dirty="0"/>
              <a:t>Whenever the core meets with the system exception or any external interrupts then the core will change its mode to handler mode in order to service the ISR associated with that system exception or the interrupt.</a:t>
            </a:r>
          </a:p>
        </p:txBody>
      </p:sp>
    </p:spTree>
    <p:extLst>
      <p:ext uri="{BB962C8B-B14F-4D97-AF65-F5344CB8AC3E}">
        <p14:creationId xmlns:p14="http://schemas.microsoft.com/office/powerpoint/2010/main" val="353409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B952-0D0F-B0C9-717B-BE0F4C381C6D}"/>
              </a:ext>
            </a:extLst>
          </p:cNvPr>
          <p:cNvSpPr>
            <a:spLocks noGrp="1"/>
          </p:cNvSpPr>
          <p:nvPr>
            <p:ph type="title"/>
          </p:nvPr>
        </p:nvSpPr>
        <p:spPr/>
        <p:txBody>
          <a:bodyPr/>
          <a:lstStyle/>
          <a:p>
            <a:r>
              <a:rPr lang="en-US" dirty="0"/>
              <a:t>6. Access levels</a:t>
            </a:r>
          </a:p>
        </p:txBody>
      </p:sp>
      <p:sp>
        <p:nvSpPr>
          <p:cNvPr id="3" name="Content Placeholder 2">
            <a:extLst>
              <a:ext uri="{FF2B5EF4-FFF2-40B4-BE49-F238E27FC236}">
                <a16:creationId xmlns:a16="http://schemas.microsoft.com/office/drawing/2014/main" id="{7F8F1684-9FF3-41B4-60AF-3FF743DACD0A}"/>
              </a:ext>
            </a:extLst>
          </p:cNvPr>
          <p:cNvSpPr>
            <a:spLocks noGrp="1"/>
          </p:cNvSpPr>
          <p:nvPr>
            <p:ph idx="1"/>
          </p:nvPr>
        </p:nvSpPr>
        <p:spPr/>
        <p:txBody>
          <a:bodyPr/>
          <a:lstStyle/>
          <a:p>
            <a:r>
              <a:rPr lang="en-US" dirty="0"/>
              <a:t>Types:</a:t>
            </a:r>
          </a:p>
          <a:p>
            <a:pPr lvl="1"/>
            <a:r>
              <a:rPr lang="en-US" dirty="0"/>
              <a:t>Privileged level (PAL)</a:t>
            </a:r>
          </a:p>
          <a:p>
            <a:pPr lvl="2"/>
            <a:r>
              <a:rPr lang="en-US" dirty="0"/>
              <a:t>Full access to processor resources</a:t>
            </a:r>
          </a:p>
          <a:p>
            <a:pPr lvl="2"/>
            <a:r>
              <a:rPr lang="en-US" dirty="0"/>
              <a:t>Handler mode is always privileged</a:t>
            </a:r>
          </a:p>
          <a:p>
            <a:pPr lvl="2"/>
            <a:r>
              <a:rPr lang="en-US" dirty="0"/>
              <a:t>Thread mode is by default privileged, but can be changed to non-privileged</a:t>
            </a:r>
          </a:p>
          <a:p>
            <a:pPr lvl="1"/>
            <a:r>
              <a:rPr lang="en-US" dirty="0"/>
              <a:t>Non-privileged level (NPAL)</a:t>
            </a:r>
          </a:p>
          <a:p>
            <a:pPr lvl="2"/>
            <a:r>
              <a:rPr lang="en-US" dirty="0"/>
              <a:t>Restricted access</a:t>
            </a:r>
          </a:p>
          <a:p>
            <a:pPr lvl="2"/>
            <a:r>
              <a:rPr lang="en-US" dirty="0"/>
              <a:t>You can make thread mode to run in this level</a:t>
            </a:r>
          </a:p>
          <a:p>
            <a:r>
              <a:rPr lang="en-US" dirty="0"/>
              <a:t>You can use the CONTROL register of the processor if you want to switch between the access level</a:t>
            </a:r>
          </a:p>
          <a:p>
            <a:pPr marL="384048" lvl="2" indent="0">
              <a:buNone/>
            </a:pPr>
            <a:endParaRPr lang="en-US" dirty="0"/>
          </a:p>
          <a:p>
            <a:pPr marL="0">
              <a:buNone/>
            </a:pPr>
            <a:endParaRPr lang="en-US" dirty="0"/>
          </a:p>
        </p:txBody>
      </p:sp>
    </p:spTree>
    <p:extLst>
      <p:ext uri="{BB962C8B-B14F-4D97-AF65-F5344CB8AC3E}">
        <p14:creationId xmlns:p14="http://schemas.microsoft.com/office/powerpoint/2010/main" val="71120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5222-3141-07EB-1BE9-82EAB3745B7B}"/>
              </a:ext>
            </a:extLst>
          </p:cNvPr>
          <p:cNvSpPr>
            <a:spLocks noGrp="1"/>
          </p:cNvSpPr>
          <p:nvPr>
            <p:ph type="title"/>
          </p:nvPr>
        </p:nvSpPr>
        <p:spPr/>
        <p:txBody>
          <a:bodyPr/>
          <a:lstStyle/>
          <a:p>
            <a:r>
              <a:rPr lang="en-US" dirty="0"/>
              <a:t>7. Core register</a:t>
            </a:r>
          </a:p>
        </p:txBody>
      </p:sp>
      <p:pic>
        <p:nvPicPr>
          <p:cNvPr id="1026" name="Picture 2" descr="Using the ARMv8-M TrustZone with GCC – Lobaro.com">
            <a:extLst>
              <a:ext uri="{FF2B5EF4-FFF2-40B4-BE49-F238E27FC236}">
                <a16:creationId xmlns:a16="http://schemas.microsoft.com/office/drawing/2014/main" id="{BD3FAF78-78DA-A6DF-5D38-C9DD828B75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1024" y="2024063"/>
            <a:ext cx="661091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8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684E-9572-6783-47B9-50C690383401}"/>
              </a:ext>
            </a:extLst>
          </p:cNvPr>
          <p:cNvSpPr>
            <a:spLocks noGrp="1"/>
          </p:cNvSpPr>
          <p:nvPr>
            <p:ph type="title"/>
          </p:nvPr>
        </p:nvSpPr>
        <p:spPr/>
        <p:txBody>
          <a:bodyPr/>
          <a:lstStyle/>
          <a:p>
            <a:r>
              <a:rPr lang="en-US" dirty="0"/>
              <a:t>8. Memory mapped and non memory mapped registers of the microcontroller</a:t>
            </a:r>
          </a:p>
        </p:txBody>
      </p:sp>
      <p:sp>
        <p:nvSpPr>
          <p:cNvPr id="6" name="Content Placeholder 5">
            <a:extLst>
              <a:ext uri="{FF2B5EF4-FFF2-40B4-BE49-F238E27FC236}">
                <a16:creationId xmlns:a16="http://schemas.microsoft.com/office/drawing/2014/main" id="{051D713E-DDE8-F183-32CF-4BBE9F222205}"/>
              </a:ext>
            </a:extLst>
          </p:cNvPr>
          <p:cNvSpPr>
            <a:spLocks noGrp="1"/>
          </p:cNvSpPr>
          <p:nvPr>
            <p:ph idx="1"/>
          </p:nvPr>
        </p:nvSpPr>
        <p:spPr>
          <a:xfrm>
            <a:off x="1097280" y="1501629"/>
            <a:ext cx="10058400" cy="5356371"/>
          </a:xfrm>
        </p:spPr>
        <p:txBody>
          <a:bodyPr numCol="2" spcCol="457200">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The registers do not have unique addresses to access them. Hence, they are not part of the processor memory map</a:t>
            </a:r>
          </a:p>
          <a:p>
            <a:r>
              <a:rPr lang="en-US" dirty="0"/>
              <a:t>You cannot access these registers in a C program using address dereferencing</a:t>
            </a:r>
          </a:p>
          <a:p>
            <a:r>
              <a:rPr lang="en-US" dirty="0"/>
              <a:t>To access these register in C, you have to use assembly instruction</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Every register has its address in the processor memory map</a:t>
            </a:r>
          </a:p>
          <a:p>
            <a:r>
              <a:rPr lang="en-US" dirty="0"/>
              <a:t>You can access these registers in a C program using address dereferencing</a:t>
            </a:r>
          </a:p>
        </p:txBody>
      </p:sp>
      <p:grpSp>
        <p:nvGrpSpPr>
          <p:cNvPr id="8" name="Group 7">
            <a:extLst>
              <a:ext uri="{FF2B5EF4-FFF2-40B4-BE49-F238E27FC236}">
                <a16:creationId xmlns:a16="http://schemas.microsoft.com/office/drawing/2014/main" id="{4D4C74B9-A92D-5A03-E01C-AED1D1C8D8B4}"/>
              </a:ext>
            </a:extLst>
          </p:cNvPr>
          <p:cNvGrpSpPr/>
          <p:nvPr/>
        </p:nvGrpSpPr>
        <p:grpSpPr>
          <a:xfrm>
            <a:off x="1248941" y="1853967"/>
            <a:ext cx="3625064" cy="2531316"/>
            <a:chOff x="1181829" y="1786855"/>
            <a:chExt cx="3625064" cy="2531316"/>
          </a:xfrm>
        </p:grpSpPr>
        <p:pic>
          <p:nvPicPr>
            <p:cNvPr id="2052" name="Picture 4" descr="Using the ARMv8-M TrustZone with GCC – Lobaro.com">
              <a:extLst>
                <a:ext uri="{FF2B5EF4-FFF2-40B4-BE49-F238E27FC236}">
                  <a16:creationId xmlns:a16="http://schemas.microsoft.com/office/drawing/2014/main" id="{93D53413-B939-17D9-AE7D-789E1D2386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1829" y="1786855"/>
              <a:ext cx="3625064" cy="22059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D460FA-350D-732E-9192-92F2F68B2809}"/>
                </a:ext>
              </a:extLst>
            </p:cNvPr>
            <p:cNvSpPr txBox="1"/>
            <p:nvPr/>
          </p:nvSpPr>
          <p:spPr>
            <a:xfrm>
              <a:off x="1925446" y="4041172"/>
              <a:ext cx="2137829" cy="276999"/>
            </a:xfrm>
            <a:prstGeom prst="rect">
              <a:avLst/>
            </a:prstGeom>
            <a:noFill/>
          </p:spPr>
          <p:txBody>
            <a:bodyPr wrap="none" rtlCol="0">
              <a:spAutoFit/>
            </a:bodyPr>
            <a:lstStyle/>
            <a:p>
              <a:r>
                <a:rPr lang="en-US" sz="1200" dirty="0"/>
                <a:t>Non-memory mapped registers</a:t>
              </a:r>
            </a:p>
          </p:txBody>
        </p:sp>
      </p:grpSp>
      <p:grpSp>
        <p:nvGrpSpPr>
          <p:cNvPr id="14" name="Group 13">
            <a:extLst>
              <a:ext uri="{FF2B5EF4-FFF2-40B4-BE49-F238E27FC236}">
                <a16:creationId xmlns:a16="http://schemas.microsoft.com/office/drawing/2014/main" id="{924B407B-D36A-B3B4-1C06-9B7DE9DCB1BF}"/>
              </a:ext>
            </a:extLst>
          </p:cNvPr>
          <p:cNvGrpSpPr/>
          <p:nvPr/>
        </p:nvGrpSpPr>
        <p:grpSpPr>
          <a:xfrm>
            <a:off x="7317997" y="1946246"/>
            <a:ext cx="2919368" cy="2669132"/>
            <a:chOff x="6719582" y="1963024"/>
            <a:chExt cx="2919368" cy="2669132"/>
          </a:xfrm>
        </p:grpSpPr>
        <p:grpSp>
          <p:nvGrpSpPr>
            <p:cNvPr id="12" name="Group 11">
              <a:extLst>
                <a:ext uri="{FF2B5EF4-FFF2-40B4-BE49-F238E27FC236}">
                  <a16:creationId xmlns:a16="http://schemas.microsoft.com/office/drawing/2014/main" id="{10877DBE-85CE-61F6-B4E0-9A2AEA67221A}"/>
                </a:ext>
              </a:extLst>
            </p:cNvPr>
            <p:cNvGrpSpPr/>
            <p:nvPr/>
          </p:nvGrpSpPr>
          <p:grpSpPr>
            <a:xfrm>
              <a:off x="6719582" y="1963024"/>
              <a:ext cx="2919368" cy="2422259"/>
              <a:chOff x="6719582" y="1963024"/>
              <a:chExt cx="2919368" cy="2422259"/>
            </a:xfrm>
          </p:grpSpPr>
          <p:sp>
            <p:nvSpPr>
              <p:cNvPr id="9" name="TextBox 8">
                <a:extLst>
                  <a:ext uri="{FF2B5EF4-FFF2-40B4-BE49-F238E27FC236}">
                    <a16:creationId xmlns:a16="http://schemas.microsoft.com/office/drawing/2014/main" id="{3D987CA8-45AB-9D3C-A354-FC85EE0A622D}"/>
                  </a:ext>
                </a:extLst>
              </p:cNvPr>
              <p:cNvSpPr txBox="1"/>
              <p:nvPr/>
            </p:nvSpPr>
            <p:spPr>
              <a:xfrm>
                <a:off x="6853805" y="2071637"/>
                <a:ext cx="2659310" cy="923330"/>
              </a:xfrm>
              <a:prstGeom prst="rect">
                <a:avLst/>
              </a:prstGeom>
              <a:solidFill>
                <a:schemeClr val="tx1"/>
              </a:solidFill>
              <a:ln>
                <a:solidFill>
                  <a:schemeClr val="tx1"/>
                </a:solidFill>
              </a:ln>
            </p:spPr>
            <p:txBody>
              <a:bodyPr wrap="square" rtlCol="0">
                <a:spAutoFit/>
              </a:bodyPr>
              <a:lstStyle/>
              <a:p>
                <a:r>
                  <a:rPr lang="en-US" dirty="0">
                    <a:solidFill>
                      <a:schemeClr val="bg1">
                        <a:lumMod val="95000"/>
                      </a:schemeClr>
                    </a:solidFill>
                  </a:rPr>
                  <a:t>Register of the processor specific peripherals (NVIC, MPU, SCB, DEBUG, </a:t>
                </a:r>
                <a:r>
                  <a:rPr lang="en-US" dirty="0" err="1">
                    <a:solidFill>
                      <a:schemeClr val="bg1">
                        <a:lumMod val="95000"/>
                      </a:schemeClr>
                    </a:solidFill>
                  </a:rPr>
                  <a:t>etc</a:t>
                </a:r>
                <a:r>
                  <a:rPr lang="en-US" dirty="0">
                    <a:solidFill>
                      <a:schemeClr val="bg1">
                        <a:lumMod val="95000"/>
                      </a:schemeClr>
                    </a:solidFill>
                  </a:rPr>
                  <a:t>)</a:t>
                </a:r>
              </a:p>
            </p:txBody>
          </p:sp>
          <p:sp>
            <p:nvSpPr>
              <p:cNvPr id="10" name="TextBox 9">
                <a:extLst>
                  <a:ext uri="{FF2B5EF4-FFF2-40B4-BE49-F238E27FC236}">
                    <a16:creationId xmlns:a16="http://schemas.microsoft.com/office/drawing/2014/main" id="{77E6BA63-AB52-B75E-AD67-1841EDC7637F}"/>
                  </a:ext>
                </a:extLst>
              </p:cNvPr>
              <p:cNvSpPr txBox="1"/>
              <p:nvPr/>
            </p:nvSpPr>
            <p:spPr>
              <a:xfrm>
                <a:off x="6853806" y="3078257"/>
                <a:ext cx="2659310" cy="1200329"/>
              </a:xfrm>
              <a:prstGeom prst="rect">
                <a:avLst/>
              </a:prstGeom>
              <a:solidFill>
                <a:schemeClr val="tx1"/>
              </a:solidFill>
              <a:ln>
                <a:solidFill>
                  <a:schemeClr val="tx1"/>
                </a:solidFill>
              </a:ln>
            </p:spPr>
            <p:txBody>
              <a:bodyPr wrap="square" rtlCol="0">
                <a:spAutoFit/>
              </a:bodyPr>
              <a:lstStyle/>
              <a:p>
                <a:r>
                  <a:rPr lang="en-US" dirty="0">
                    <a:solidFill>
                      <a:schemeClr val="bg1">
                        <a:lumMod val="95000"/>
                      </a:schemeClr>
                    </a:solidFill>
                  </a:rPr>
                  <a:t>Register of the microcontroller specific peripherals (RTC, I2C, TIMER, CAN, USB, </a:t>
                </a:r>
                <a:r>
                  <a:rPr lang="en-US" dirty="0" err="1">
                    <a:solidFill>
                      <a:schemeClr val="bg1">
                        <a:lumMod val="95000"/>
                      </a:schemeClr>
                    </a:solidFill>
                  </a:rPr>
                  <a:t>etc</a:t>
                </a:r>
                <a:r>
                  <a:rPr lang="en-US" dirty="0">
                    <a:solidFill>
                      <a:schemeClr val="bg1">
                        <a:lumMod val="95000"/>
                      </a:schemeClr>
                    </a:solidFill>
                  </a:rPr>
                  <a:t>)</a:t>
                </a:r>
              </a:p>
            </p:txBody>
          </p:sp>
          <p:sp>
            <p:nvSpPr>
              <p:cNvPr id="11" name="Rectangle 10">
                <a:extLst>
                  <a:ext uri="{FF2B5EF4-FFF2-40B4-BE49-F238E27FC236}">
                    <a16:creationId xmlns:a16="http://schemas.microsoft.com/office/drawing/2014/main" id="{58356D52-52A2-F381-5930-300FE3AFDE30}"/>
                  </a:ext>
                </a:extLst>
              </p:cNvPr>
              <p:cNvSpPr/>
              <p:nvPr/>
            </p:nvSpPr>
            <p:spPr>
              <a:xfrm>
                <a:off x="6719582" y="1963024"/>
                <a:ext cx="2919368" cy="24222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5B2FE38A-C15D-2D71-D37B-329321485334}"/>
                </a:ext>
              </a:extLst>
            </p:cNvPr>
            <p:cNvSpPr txBox="1"/>
            <p:nvPr/>
          </p:nvSpPr>
          <p:spPr>
            <a:xfrm>
              <a:off x="7260232" y="4355157"/>
              <a:ext cx="1838067" cy="276999"/>
            </a:xfrm>
            <a:prstGeom prst="rect">
              <a:avLst/>
            </a:prstGeom>
            <a:noFill/>
          </p:spPr>
          <p:txBody>
            <a:bodyPr wrap="none" rtlCol="0">
              <a:spAutoFit/>
            </a:bodyPr>
            <a:lstStyle/>
            <a:p>
              <a:r>
                <a:rPr lang="en-US" sz="1200" dirty="0"/>
                <a:t>Memory mapped registers</a:t>
              </a:r>
            </a:p>
          </p:txBody>
        </p:sp>
      </p:grpSp>
    </p:spTree>
    <p:extLst>
      <p:ext uri="{BB962C8B-B14F-4D97-AF65-F5344CB8AC3E}">
        <p14:creationId xmlns:p14="http://schemas.microsoft.com/office/powerpoint/2010/main" val="10740549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1025</TotalTime>
  <Words>489</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Arm Cortex Architect</vt:lpstr>
      <vt:lpstr>1. Environment - Installation</vt:lpstr>
      <vt:lpstr>2. GDB</vt:lpstr>
      <vt:lpstr>3. Musca B1 bare metal sample project</vt:lpstr>
      <vt:lpstr>4. Processor core, processor and microcontroller</vt:lpstr>
      <vt:lpstr>5. Operational modes of the Cortex-Mx processor</vt:lpstr>
      <vt:lpstr>6. Access levels</vt:lpstr>
      <vt:lpstr>7. Core register</vt:lpstr>
      <vt:lpstr>8. Memory mapped and non memory mapped registers of the microcontroller</vt:lpstr>
      <vt:lpstr>9. ARM GCC inline assembly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Thanh. Nguyen (2)</dc:creator>
  <cp:lastModifiedBy>Trung Nguyen</cp:lastModifiedBy>
  <cp:revision>19</cp:revision>
  <dcterms:created xsi:type="dcterms:W3CDTF">2024-03-26T08:56:49Z</dcterms:created>
  <dcterms:modified xsi:type="dcterms:W3CDTF">2024-04-18T07:46:49Z</dcterms:modified>
</cp:coreProperties>
</file>