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65" r:id="rId3"/>
    <p:sldId id="268" r:id="rId4"/>
    <p:sldId id="266" r:id="rId5"/>
    <p:sldId id="269" r:id="rId6"/>
    <p:sldId id="270" r:id="rId7"/>
    <p:sldId id="271" r:id="rId8"/>
    <p:sldId id="272" r:id="rId9"/>
    <p:sldId id="273" r:id="rId10"/>
    <p:sldId id="27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643566-A07C-4B6A-A37C-17F2AFE269DE}"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E50B6-8246-4224-8880-8B158BD3673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2086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43566-A07C-4B6A-A37C-17F2AFE269DE}"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E50B6-8246-4224-8880-8B158BD36736}" type="slidenum">
              <a:rPr lang="en-US" smtClean="0"/>
              <a:t>‹#›</a:t>
            </a:fld>
            <a:endParaRPr lang="en-US"/>
          </a:p>
        </p:txBody>
      </p:sp>
    </p:spTree>
    <p:extLst>
      <p:ext uri="{BB962C8B-B14F-4D97-AF65-F5344CB8AC3E}">
        <p14:creationId xmlns:p14="http://schemas.microsoft.com/office/powerpoint/2010/main" val="430112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43566-A07C-4B6A-A37C-17F2AFE269DE}"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E50B6-8246-4224-8880-8B158BD36736}" type="slidenum">
              <a:rPr lang="en-US" smtClean="0"/>
              <a:t>‹#›</a:t>
            </a:fld>
            <a:endParaRPr lang="en-US"/>
          </a:p>
        </p:txBody>
      </p:sp>
    </p:spTree>
    <p:extLst>
      <p:ext uri="{BB962C8B-B14F-4D97-AF65-F5344CB8AC3E}">
        <p14:creationId xmlns:p14="http://schemas.microsoft.com/office/powerpoint/2010/main" val="3456801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4643566-A07C-4B6A-A37C-17F2AFE269DE}"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E50B6-8246-4224-8880-8B158BD36736}" type="slidenum">
              <a:rPr lang="en-US" smtClean="0"/>
              <a:t>‹#›</a:t>
            </a:fld>
            <a:endParaRPr lang="en-US"/>
          </a:p>
        </p:txBody>
      </p:sp>
    </p:spTree>
    <p:extLst>
      <p:ext uri="{BB962C8B-B14F-4D97-AF65-F5344CB8AC3E}">
        <p14:creationId xmlns:p14="http://schemas.microsoft.com/office/powerpoint/2010/main" val="2283574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643566-A07C-4B6A-A37C-17F2AFE269DE}"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E50B6-8246-4224-8880-8B158BD3673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496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643566-A07C-4B6A-A37C-17F2AFE269DE}"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9E50B6-8246-4224-8880-8B158BD36736}" type="slidenum">
              <a:rPr lang="en-US" smtClean="0"/>
              <a:t>‹#›</a:t>
            </a:fld>
            <a:endParaRPr lang="en-US"/>
          </a:p>
        </p:txBody>
      </p:sp>
    </p:spTree>
    <p:extLst>
      <p:ext uri="{BB962C8B-B14F-4D97-AF65-F5344CB8AC3E}">
        <p14:creationId xmlns:p14="http://schemas.microsoft.com/office/powerpoint/2010/main" val="922132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643566-A07C-4B6A-A37C-17F2AFE269DE}" type="datetimeFigureOut">
              <a:rPr lang="en-US" smtClean="0"/>
              <a:t>4/17/2024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9E50B6-8246-4224-8880-8B158BD36736}" type="slidenum">
              <a:rPr lang="en-US" smtClean="0"/>
              <a:t>‹#›</a:t>
            </a:fld>
            <a:endParaRPr lang="en-US"/>
          </a:p>
        </p:txBody>
      </p:sp>
    </p:spTree>
    <p:extLst>
      <p:ext uri="{BB962C8B-B14F-4D97-AF65-F5344CB8AC3E}">
        <p14:creationId xmlns:p14="http://schemas.microsoft.com/office/powerpoint/2010/main" val="3849580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643566-A07C-4B6A-A37C-17F2AFE269DE}" type="datetimeFigureOut">
              <a:rPr lang="en-US" smtClean="0"/>
              <a:t>4/17/2024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9E50B6-8246-4224-8880-8B158BD36736}" type="slidenum">
              <a:rPr lang="en-US" smtClean="0"/>
              <a:t>‹#›</a:t>
            </a:fld>
            <a:endParaRPr lang="en-US"/>
          </a:p>
        </p:txBody>
      </p:sp>
    </p:spTree>
    <p:extLst>
      <p:ext uri="{BB962C8B-B14F-4D97-AF65-F5344CB8AC3E}">
        <p14:creationId xmlns:p14="http://schemas.microsoft.com/office/powerpoint/2010/main" val="2132385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4643566-A07C-4B6A-A37C-17F2AFE269DE}" type="datetimeFigureOut">
              <a:rPr lang="en-US" smtClean="0"/>
              <a:t>4/17/2024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79E50B6-8246-4224-8880-8B158BD36736}" type="slidenum">
              <a:rPr lang="en-US" smtClean="0"/>
              <a:t>‹#›</a:t>
            </a:fld>
            <a:endParaRPr lang="en-US"/>
          </a:p>
        </p:txBody>
      </p:sp>
    </p:spTree>
    <p:extLst>
      <p:ext uri="{BB962C8B-B14F-4D97-AF65-F5344CB8AC3E}">
        <p14:creationId xmlns:p14="http://schemas.microsoft.com/office/powerpoint/2010/main" val="3558986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4643566-A07C-4B6A-A37C-17F2AFE269DE}" type="datetimeFigureOut">
              <a:rPr lang="en-US" smtClean="0"/>
              <a:t>4/17/2024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79E50B6-8246-4224-8880-8B158BD36736}" type="slidenum">
              <a:rPr lang="en-US" smtClean="0"/>
              <a:t>‹#›</a:t>
            </a:fld>
            <a:endParaRPr lang="en-US"/>
          </a:p>
        </p:txBody>
      </p:sp>
    </p:spTree>
    <p:extLst>
      <p:ext uri="{BB962C8B-B14F-4D97-AF65-F5344CB8AC3E}">
        <p14:creationId xmlns:p14="http://schemas.microsoft.com/office/powerpoint/2010/main" val="3374740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643566-A07C-4B6A-A37C-17F2AFE269DE}"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9E50B6-8246-4224-8880-8B158BD36736}" type="slidenum">
              <a:rPr lang="en-US" smtClean="0"/>
              <a:t>‹#›</a:t>
            </a:fld>
            <a:endParaRPr lang="en-US"/>
          </a:p>
        </p:txBody>
      </p:sp>
    </p:spTree>
    <p:extLst>
      <p:ext uri="{BB962C8B-B14F-4D97-AF65-F5344CB8AC3E}">
        <p14:creationId xmlns:p14="http://schemas.microsoft.com/office/powerpoint/2010/main" val="1821360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4643566-A07C-4B6A-A37C-17F2AFE269DE}" type="datetimeFigureOut">
              <a:rPr lang="en-US" smtClean="0"/>
              <a:t>4/17/2024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79E50B6-8246-4224-8880-8B158BD3673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6056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tatic.grumpycoder.net/pixel/gdb-multiarch-windows/" TargetMode="External"/><Relationship Id="rId2" Type="http://schemas.openxmlformats.org/officeDocument/2006/relationships/hyperlink" Target="https://developer.arm.com/downloads/-/arm-gnu-toolchain-downloads" TargetMode="External"/><Relationship Id="rId1" Type="http://schemas.openxmlformats.org/officeDocument/2006/relationships/slideLayout" Target="../slideLayouts/slideLayout2.xml"/><Relationship Id="rId6" Type="http://schemas.openxmlformats.org/officeDocument/2006/relationships/hyperlink" Target="https://ftp.gnu.org/gnu/make/" TargetMode="External"/><Relationship Id="rId5" Type="http://schemas.openxmlformats.org/officeDocument/2006/relationships/hyperlink" Target="https://github.com/trungpowersystem/Musca-B1_bare_metal" TargetMode="External"/><Relationship Id="rId4" Type="http://schemas.openxmlformats.org/officeDocument/2006/relationships/hyperlink" Target="https://www.qemu.org/download/#window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7B98A-D1D4-425C-B49A-CF9D7C62237C}"/>
              </a:ext>
            </a:extLst>
          </p:cNvPr>
          <p:cNvSpPr>
            <a:spLocks noGrp="1"/>
          </p:cNvSpPr>
          <p:nvPr>
            <p:ph type="ctrTitle"/>
          </p:nvPr>
        </p:nvSpPr>
        <p:spPr/>
        <p:txBody>
          <a:bodyPr/>
          <a:lstStyle/>
          <a:p>
            <a:r>
              <a:rPr lang="en-US" dirty="0"/>
              <a:t>Arm Cortex Architect</a:t>
            </a:r>
          </a:p>
        </p:txBody>
      </p:sp>
      <p:sp>
        <p:nvSpPr>
          <p:cNvPr id="5" name="Subtitle 4">
            <a:extLst>
              <a:ext uri="{FF2B5EF4-FFF2-40B4-BE49-F238E27FC236}">
                <a16:creationId xmlns:a16="http://schemas.microsoft.com/office/drawing/2014/main" id="{6077B863-D966-4BE1-6B4D-849EFDDBB667}"/>
              </a:ext>
            </a:extLst>
          </p:cNvPr>
          <p:cNvSpPr>
            <a:spLocks noGrp="1"/>
          </p:cNvSpPr>
          <p:nvPr>
            <p:ph type="subTitle" idx="1"/>
          </p:nvPr>
        </p:nvSpPr>
        <p:spPr/>
        <p:txBody>
          <a:bodyPr/>
          <a:lstStyle/>
          <a:p>
            <a:pPr algn="r"/>
            <a:r>
              <a:rPr lang="en-US" dirty="0"/>
              <a:t>Apr 14, 2024</a:t>
            </a:r>
          </a:p>
        </p:txBody>
      </p:sp>
    </p:spTree>
    <p:extLst>
      <p:ext uri="{BB962C8B-B14F-4D97-AF65-F5344CB8AC3E}">
        <p14:creationId xmlns:p14="http://schemas.microsoft.com/office/powerpoint/2010/main" val="3925894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AAB42-4329-4278-0F84-6E411B61ACA7}"/>
              </a:ext>
            </a:extLst>
          </p:cNvPr>
          <p:cNvSpPr>
            <a:spLocks noGrp="1"/>
          </p:cNvSpPr>
          <p:nvPr>
            <p:ph type="title"/>
          </p:nvPr>
        </p:nvSpPr>
        <p:spPr/>
        <p:txBody>
          <a:bodyPr/>
          <a:lstStyle/>
          <a:p>
            <a:r>
              <a:rPr lang="en-US" dirty="0"/>
              <a:t>9. ARM GCC inline assembly code</a:t>
            </a:r>
          </a:p>
        </p:txBody>
      </p:sp>
      <p:sp>
        <p:nvSpPr>
          <p:cNvPr id="3" name="Content Placeholder 2">
            <a:extLst>
              <a:ext uri="{FF2B5EF4-FFF2-40B4-BE49-F238E27FC236}">
                <a16:creationId xmlns:a16="http://schemas.microsoft.com/office/drawing/2014/main" id="{750CE0AB-515E-1199-F976-8CCD77A9D4D2}"/>
              </a:ext>
            </a:extLst>
          </p:cNvPr>
          <p:cNvSpPr>
            <a:spLocks noGrp="1"/>
          </p:cNvSpPr>
          <p:nvPr>
            <p:ph idx="1"/>
          </p:nvPr>
        </p:nvSpPr>
        <p:spPr>
          <a:xfrm>
            <a:off x="1097280" y="1828956"/>
            <a:ext cx="10058400" cy="4023360"/>
          </a:xfrm>
        </p:spPr>
        <p:txBody>
          <a:bodyPr/>
          <a:lstStyle/>
          <a:p>
            <a:r>
              <a:rPr lang="en-US" dirty="0"/>
              <a:t>Inline assembly code is used to write pure assembly code inside a C program</a:t>
            </a:r>
          </a:p>
          <a:p>
            <a:pPr marL="0" indent="0">
              <a:buNone/>
            </a:pPr>
            <a:endParaRPr lang="en-US" dirty="0"/>
          </a:p>
        </p:txBody>
      </p:sp>
    </p:spTree>
    <p:extLst>
      <p:ext uri="{BB962C8B-B14F-4D97-AF65-F5344CB8AC3E}">
        <p14:creationId xmlns:p14="http://schemas.microsoft.com/office/powerpoint/2010/main" val="3296254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B3A0A-C5A3-DC02-C2A7-AF1390AAA5B4}"/>
              </a:ext>
            </a:extLst>
          </p:cNvPr>
          <p:cNvSpPr>
            <a:spLocks noGrp="1"/>
          </p:cNvSpPr>
          <p:nvPr>
            <p:ph type="title"/>
          </p:nvPr>
        </p:nvSpPr>
        <p:spPr/>
        <p:txBody>
          <a:bodyPr/>
          <a:lstStyle/>
          <a:p>
            <a:r>
              <a:rPr lang="en-US" dirty="0"/>
              <a:t>1. Environment - Installation</a:t>
            </a:r>
          </a:p>
        </p:txBody>
      </p:sp>
      <p:sp>
        <p:nvSpPr>
          <p:cNvPr id="3" name="Content Placeholder 2">
            <a:extLst>
              <a:ext uri="{FF2B5EF4-FFF2-40B4-BE49-F238E27FC236}">
                <a16:creationId xmlns:a16="http://schemas.microsoft.com/office/drawing/2014/main" id="{49AB4E57-6035-891C-4439-31911156ECA7}"/>
              </a:ext>
            </a:extLst>
          </p:cNvPr>
          <p:cNvSpPr>
            <a:spLocks noGrp="1"/>
          </p:cNvSpPr>
          <p:nvPr>
            <p:ph idx="1"/>
          </p:nvPr>
        </p:nvSpPr>
        <p:spPr/>
        <p:txBody>
          <a:bodyPr>
            <a:normAutofit/>
          </a:bodyPr>
          <a:lstStyle/>
          <a:p>
            <a:r>
              <a:rPr lang="en-US" dirty="0"/>
              <a:t>Window 11 Pro 64-bit (10.0, Build 22631)</a:t>
            </a:r>
          </a:p>
          <a:p>
            <a:pPr marL="0" indent="0">
              <a:buNone/>
            </a:pPr>
            <a:endParaRPr lang="en-US" dirty="0"/>
          </a:p>
          <a:p>
            <a:r>
              <a:rPr lang="en-US" dirty="0"/>
              <a:t>Arm GNU Toolchain Version 13.2.Rel1: </a:t>
            </a:r>
            <a:r>
              <a:rPr lang="en-US" dirty="0" err="1">
                <a:solidFill>
                  <a:srgbClr val="00B0F0"/>
                </a:solidFill>
                <a:hlinkClick r:id="rId2">
                  <a:extLst>
                    <a:ext uri="{A12FA001-AC4F-418D-AE19-62706E023703}">
                      <ahyp:hlinkClr xmlns:ahyp="http://schemas.microsoft.com/office/drawing/2018/hyperlinkcolor" val="tx"/>
                    </a:ext>
                  </a:extLst>
                </a:hlinkClick>
              </a:rPr>
              <a:t>arm_gnu_link</a:t>
            </a:r>
            <a:endParaRPr lang="en-US" dirty="0">
              <a:solidFill>
                <a:srgbClr val="00B0F0"/>
              </a:solidFill>
            </a:endParaRPr>
          </a:p>
          <a:p>
            <a:r>
              <a:rPr lang="en-US" dirty="0"/>
              <a:t>gdb-multiarch-14.1: </a:t>
            </a:r>
            <a:r>
              <a:rPr lang="en-US" dirty="0" err="1">
                <a:solidFill>
                  <a:srgbClr val="00B0F0"/>
                </a:solidFill>
                <a:hlinkClick r:id="rId3">
                  <a:extLst>
                    <a:ext uri="{A12FA001-AC4F-418D-AE19-62706E023703}">
                      <ahyp:hlinkClr xmlns:ahyp="http://schemas.microsoft.com/office/drawing/2018/hyperlinkcolor" val="tx"/>
                    </a:ext>
                  </a:extLst>
                </a:hlinkClick>
              </a:rPr>
              <a:t>gdb_link</a:t>
            </a:r>
            <a:endParaRPr lang="en-US" dirty="0">
              <a:solidFill>
                <a:srgbClr val="00B0F0"/>
              </a:solidFill>
            </a:endParaRPr>
          </a:p>
          <a:p>
            <a:r>
              <a:rPr lang="en-US" dirty="0"/>
              <a:t>qemu-20240411: </a:t>
            </a:r>
            <a:r>
              <a:rPr lang="en-US" dirty="0" err="1">
                <a:solidFill>
                  <a:srgbClr val="00B0F0"/>
                </a:solidFill>
                <a:hlinkClick r:id="rId4">
                  <a:extLst>
                    <a:ext uri="{A12FA001-AC4F-418D-AE19-62706E023703}">
                      <ahyp:hlinkClr xmlns:ahyp="http://schemas.microsoft.com/office/drawing/2018/hyperlinkcolor" val="tx"/>
                    </a:ext>
                  </a:extLst>
                </a:hlinkClick>
              </a:rPr>
              <a:t>qemu_link</a:t>
            </a:r>
            <a:endParaRPr lang="en-US" dirty="0">
              <a:solidFill>
                <a:srgbClr val="00B0F0"/>
              </a:solidFill>
            </a:endParaRPr>
          </a:p>
          <a:p>
            <a:r>
              <a:rPr lang="en-US" dirty="0">
                <a:solidFill>
                  <a:schemeClr val="tx1"/>
                </a:solidFill>
              </a:rPr>
              <a:t>Musca-board b1 bare-metal project: </a:t>
            </a:r>
            <a:r>
              <a:rPr lang="en-US" dirty="0" err="1">
                <a:solidFill>
                  <a:srgbClr val="00B0F0"/>
                </a:solidFill>
                <a:hlinkClick r:id="rId5">
                  <a:extLst>
                    <a:ext uri="{A12FA001-AC4F-418D-AE19-62706E023703}">
                      <ahyp:hlinkClr xmlns:ahyp="http://schemas.microsoft.com/office/drawing/2018/hyperlinkcolor" val="tx"/>
                    </a:ext>
                  </a:extLst>
                </a:hlinkClick>
              </a:rPr>
              <a:t>Musca_link</a:t>
            </a:r>
            <a:r>
              <a:rPr lang="en-US" dirty="0">
                <a:solidFill>
                  <a:srgbClr val="00B0F0"/>
                </a:solidFill>
              </a:rPr>
              <a:t> </a:t>
            </a:r>
          </a:p>
          <a:p>
            <a:r>
              <a:rPr lang="en-US" dirty="0" err="1">
                <a:solidFill>
                  <a:schemeClr val="tx1"/>
                </a:solidFill>
              </a:rPr>
              <a:t>GnuMake</a:t>
            </a:r>
            <a:r>
              <a:rPr lang="en-US" dirty="0">
                <a:solidFill>
                  <a:schemeClr val="tx1"/>
                </a:solidFill>
              </a:rPr>
              <a:t>: </a:t>
            </a:r>
            <a:r>
              <a:rPr lang="en-US" dirty="0" err="1">
                <a:solidFill>
                  <a:srgbClr val="00B0F0"/>
                </a:solidFill>
                <a:hlinkClick r:id="rId6">
                  <a:extLst>
                    <a:ext uri="{A12FA001-AC4F-418D-AE19-62706E023703}">
                      <ahyp:hlinkClr xmlns:ahyp="http://schemas.microsoft.com/office/drawing/2018/hyperlinkcolor" val="tx"/>
                    </a:ext>
                  </a:extLst>
                </a:hlinkClick>
              </a:rPr>
              <a:t>gnumake_link</a:t>
            </a:r>
            <a:endParaRPr lang="en-US" dirty="0">
              <a:solidFill>
                <a:srgbClr val="00B0F0"/>
              </a:solidFill>
            </a:endParaRPr>
          </a:p>
          <a:p>
            <a:pPr marL="0" indent="0">
              <a:buNone/>
            </a:pPr>
            <a:endParaRPr lang="en-US" dirty="0">
              <a:solidFill>
                <a:srgbClr val="00B0F0"/>
              </a:solidFill>
            </a:endParaRPr>
          </a:p>
          <a:p>
            <a:pPr marL="0" indent="0">
              <a:buNone/>
            </a:pPr>
            <a:endParaRPr lang="en-US" dirty="0">
              <a:solidFill>
                <a:srgbClr val="00B0F0"/>
              </a:solidFill>
            </a:endParaRPr>
          </a:p>
          <a:p>
            <a:pPr marL="0" indent="0">
              <a:buNone/>
            </a:pPr>
            <a:r>
              <a:rPr lang="en-US" dirty="0">
                <a:solidFill>
                  <a:srgbClr val="00B0F0"/>
                </a:solidFill>
              </a:rPr>
              <a:t> </a:t>
            </a:r>
          </a:p>
        </p:txBody>
      </p:sp>
    </p:spTree>
    <p:extLst>
      <p:ext uri="{BB962C8B-B14F-4D97-AF65-F5344CB8AC3E}">
        <p14:creationId xmlns:p14="http://schemas.microsoft.com/office/powerpoint/2010/main" val="3854675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B3A0A-C5A3-DC02-C2A7-AF1390AAA5B4}"/>
              </a:ext>
            </a:extLst>
          </p:cNvPr>
          <p:cNvSpPr>
            <a:spLocks noGrp="1"/>
          </p:cNvSpPr>
          <p:nvPr>
            <p:ph type="title"/>
          </p:nvPr>
        </p:nvSpPr>
        <p:spPr/>
        <p:txBody>
          <a:bodyPr/>
          <a:lstStyle/>
          <a:p>
            <a:r>
              <a:rPr lang="en-US" dirty="0"/>
              <a:t>2. GDB</a:t>
            </a:r>
          </a:p>
        </p:txBody>
      </p:sp>
      <p:graphicFrame>
        <p:nvGraphicFramePr>
          <p:cNvPr id="4" name="Content Placeholder 3">
            <a:extLst>
              <a:ext uri="{FF2B5EF4-FFF2-40B4-BE49-F238E27FC236}">
                <a16:creationId xmlns:a16="http://schemas.microsoft.com/office/drawing/2014/main" id="{3ED98B6A-1975-B7BB-8F25-DB77C8ED40B5}"/>
              </a:ext>
            </a:extLst>
          </p:cNvPr>
          <p:cNvGraphicFramePr>
            <a:graphicFrameLocks noGrp="1"/>
          </p:cNvGraphicFramePr>
          <p:nvPr>
            <p:ph idx="1"/>
            <p:extLst>
              <p:ext uri="{D42A27DB-BD31-4B8C-83A1-F6EECF244321}">
                <p14:modId xmlns:p14="http://schemas.microsoft.com/office/powerpoint/2010/main" val="4062856771"/>
              </p:ext>
            </p:extLst>
          </p:nvPr>
        </p:nvGraphicFramePr>
        <p:xfrm>
          <a:off x="1306688" y="1846263"/>
          <a:ext cx="9733225" cy="4442373"/>
        </p:xfrm>
        <a:graphic>
          <a:graphicData uri="http://schemas.openxmlformats.org/drawingml/2006/table">
            <a:tbl>
              <a:tblPr firstRow="1" bandRow="1">
                <a:tableStyleId>{5C22544A-7EE6-4342-B048-85BDC9FD1C3A}</a:tableStyleId>
              </a:tblPr>
              <a:tblGrid>
                <a:gridCol w="2678572">
                  <a:extLst>
                    <a:ext uri="{9D8B030D-6E8A-4147-A177-3AD203B41FA5}">
                      <a16:colId xmlns:a16="http://schemas.microsoft.com/office/drawing/2014/main" val="2143493972"/>
                    </a:ext>
                  </a:extLst>
                </a:gridCol>
                <a:gridCol w="7054653">
                  <a:extLst>
                    <a:ext uri="{9D8B030D-6E8A-4147-A177-3AD203B41FA5}">
                      <a16:colId xmlns:a16="http://schemas.microsoft.com/office/drawing/2014/main" val="3828153337"/>
                    </a:ext>
                  </a:extLst>
                </a:gridCol>
              </a:tblGrid>
              <a:tr h="341721">
                <a:tc>
                  <a:txBody>
                    <a:bodyPr/>
                    <a:lstStyle/>
                    <a:p>
                      <a:r>
                        <a:rPr lang="en-US" sz="1600" dirty="0"/>
                        <a:t>Command</a:t>
                      </a:r>
                    </a:p>
                  </a:txBody>
                  <a:tcPr/>
                </a:tc>
                <a:tc>
                  <a:txBody>
                    <a:bodyPr/>
                    <a:lstStyle/>
                    <a:p>
                      <a:r>
                        <a:rPr lang="en-US" sz="1600" dirty="0"/>
                        <a:t>Description</a:t>
                      </a:r>
                    </a:p>
                  </a:txBody>
                  <a:tcPr/>
                </a:tc>
                <a:extLst>
                  <a:ext uri="{0D108BD9-81ED-4DB2-BD59-A6C34878D82A}">
                    <a16:rowId xmlns:a16="http://schemas.microsoft.com/office/drawing/2014/main" val="1812528117"/>
                  </a:ext>
                </a:extLst>
              </a:tr>
              <a:tr h="341721">
                <a:tc>
                  <a:txBody>
                    <a:bodyPr/>
                    <a:lstStyle/>
                    <a:p>
                      <a:r>
                        <a:rPr lang="en-US" sz="1600" dirty="0"/>
                        <a:t>run or r</a:t>
                      </a:r>
                    </a:p>
                  </a:txBody>
                  <a:tcPr/>
                </a:tc>
                <a:tc>
                  <a:txBody>
                    <a:bodyPr/>
                    <a:lstStyle/>
                    <a:p>
                      <a:r>
                        <a:rPr lang="en-US" sz="1600" dirty="0"/>
                        <a:t>Executes the program from start to end.</a:t>
                      </a:r>
                    </a:p>
                  </a:txBody>
                  <a:tcPr/>
                </a:tc>
                <a:extLst>
                  <a:ext uri="{0D108BD9-81ED-4DB2-BD59-A6C34878D82A}">
                    <a16:rowId xmlns:a16="http://schemas.microsoft.com/office/drawing/2014/main" val="1503651642"/>
                  </a:ext>
                </a:extLst>
              </a:tr>
              <a:tr h="341721">
                <a:tc>
                  <a:txBody>
                    <a:bodyPr/>
                    <a:lstStyle/>
                    <a:p>
                      <a:r>
                        <a:rPr lang="en-US" sz="1600" dirty="0"/>
                        <a:t>break or b</a:t>
                      </a:r>
                    </a:p>
                  </a:txBody>
                  <a:tcPr/>
                </a:tc>
                <a:tc>
                  <a:txBody>
                    <a:bodyPr/>
                    <a:lstStyle/>
                    <a:p>
                      <a:r>
                        <a:rPr lang="en-US" sz="1600" dirty="0"/>
                        <a:t>Sets a breakpoint on a particular line.</a:t>
                      </a:r>
                    </a:p>
                  </a:txBody>
                  <a:tcPr/>
                </a:tc>
                <a:extLst>
                  <a:ext uri="{0D108BD9-81ED-4DB2-BD59-A6C34878D82A}">
                    <a16:rowId xmlns:a16="http://schemas.microsoft.com/office/drawing/2014/main" val="102168175"/>
                  </a:ext>
                </a:extLst>
              </a:tr>
              <a:tr h="341721">
                <a:tc>
                  <a:txBody>
                    <a:bodyPr/>
                    <a:lstStyle/>
                    <a:p>
                      <a:r>
                        <a:rPr lang="en-US" sz="1600" dirty="0"/>
                        <a:t>disable</a:t>
                      </a:r>
                    </a:p>
                  </a:txBody>
                  <a:tcPr/>
                </a:tc>
                <a:tc>
                  <a:txBody>
                    <a:bodyPr/>
                    <a:lstStyle/>
                    <a:p>
                      <a:r>
                        <a:rPr lang="en-US" sz="1600" dirty="0"/>
                        <a:t>Disables a breakpoint</a:t>
                      </a:r>
                    </a:p>
                  </a:txBody>
                  <a:tcPr/>
                </a:tc>
                <a:extLst>
                  <a:ext uri="{0D108BD9-81ED-4DB2-BD59-A6C34878D82A}">
                    <a16:rowId xmlns:a16="http://schemas.microsoft.com/office/drawing/2014/main" val="137144119"/>
                  </a:ext>
                </a:extLst>
              </a:tr>
              <a:tr h="341721">
                <a:tc>
                  <a:txBody>
                    <a:bodyPr/>
                    <a:lstStyle/>
                    <a:p>
                      <a:r>
                        <a:rPr lang="en-US" sz="1600" dirty="0"/>
                        <a:t>enable</a:t>
                      </a:r>
                    </a:p>
                  </a:txBody>
                  <a:tcPr/>
                </a:tc>
                <a:tc>
                  <a:txBody>
                    <a:bodyPr/>
                    <a:lstStyle/>
                    <a:p>
                      <a:r>
                        <a:rPr lang="en-US" sz="1600" dirty="0"/>
                        <a:t>Enables a disabled breakpoint.</a:t>
                      </a:r>
                    </a:p>
                  </a:txBody>
                  <a:tcPr/>
                </a:tc>
                <a:extLst>
                  <a:ext uri="{0D108BD9-81ED-4DB2-BD59-A6C34878D82A}">
                    <a16:rowId xmlns:a16="http://schemas.microsoft.com/office/drawing/2014/main" val="61488150"/>
                  </a:ext>
                </a:extLst>
              </a:tr>
              <a:tr h="341721">
                <a:tc>
                  <a:txBody>
                    <a:bodyPr/>
                    <a:lstStyle/>
                    <a:p>
                      <a:r>
                        <a:rPr lang="en-US" sz="1600" dirty="0"/>
                        <a:t>next or n</a:t>
                      </a:r>
                    </a:p>
                  </a:txBody>
                  <a:tcPr/>
                </a:tc>
                <a:tc>
                  <a:txBody>
                    <a:bodyPr/>
                    <a:lstStyle/>
                    <a:p>
                      <a:r>
                        <a:rPr lang="en-US" sz="1600" dirty="0"/>
                        <a:t>Executes the next line of code without diving into functions.</a:t>
                      </a:r>
                    </a:p>
                  </a:txBody>
                  <a:tcPr/>
                </a:tc>
                <a:extLst>
                  <a:ext uri="{0D108BD9-81ED-4DB2-BD59-A6C34878D82A}">
                    <a16:rowId xmlns:a16="http://schemas.microsoft.com/office/drawing/2014/main" val="3407766837"/>
                  </a:ext>
                </a:extLst>
              </a:tr>
              <a:tr h="341721">
                <a:tc>
                  <a:txBody>
                    <a:bodyPr/>
                    <a:lstStyle/>
                    <a:p>
                      <a:r>
                        <a:rPr lang="en-US" sz="1600" dirty="0"/>
                        <a:t>step</a:t>
                      </a:r>
                    </a:p>
                  </a:txBody>
                  <a:tcPr/>
                </a:tc>
                <a:tc>
                  <a:txBody>
                    <a:bodyPr/>
                    <a:lstStyle/>
                    <a:p>
                      <a:r>
                        <a:rPr lang="en-US" sz="1600" dirty="0"/>
                        <a:t>Goes to the next instruction, diving into the function.</a:t>
                      </a:r>
                    </a:p>
                  </a:txBody>
                  <a:tcPr/>
                </a:tc>
                <a:extLst>
                  <a:ext uri="{0D108BD9-81ED-4DB2-BD59-A6C34878D82A}">
                    <a16:rowId xmlns:a16="http://schemas.microsoft.com/office/drawing/2014/main" val="2876023053"/>
                  </a:ext>
                </a:extLst>
              </a:tr>
              <a:tr h="341721">
                <a:tc>
                  <a:txBody>
                    <a:bodyPr/>
                    <a:lstStyle/>
                    <a:p>
                      <a:r>
                        <a:rPr lang="en-US" sz="1600" dirty="0"/>
                        <a:t>list or l	</a:t>
                      </a:r>
                    </a:p>
                  </a:txBody>
                  <a:tcPr/>
                </a:tc>
                <a:tc>
                  <a:txBody>
                    <a:bodyPr/>
                    <a:lstStyle/>
                    <a:p>
                      <a:r>
                        <a:rPr lang="en-US" sz="1600" dirty="0"/>
                        <a:t>Displays the code.</a:t>
                      </a:r>
                    </a:p>
                  </a:txBody>
                  <a:tcPr/>
                </a:tc>
                <a:extLst>
                  <a:ext uri="{0D108BD9-81ED-4DB2-BD59-A6C34878D82A}">
                    <a16:rowId xmlns:a16="http://schemas.microsoft.com/office/drawing/2014/main" val="3652385320"/>
                  </a:ext>
                </a:extLst>
              </a:tr>
              <a:tr h="341721">
                <a:tc>
                  <a:txBody>
                    <a:bodyPr/>
                    <a:lstStyle/>
                    <a:p>
                      <a:r>
                        <a:rPr lang="en-US" sz="1600" dirty="0"/>
                        <a:t>print or p	</a:t>
                      </a:r>
                    </a:p>
                  </a:txBody>
                  <a:tcPr/>
                </a:tc>
                <a:tc>
                  <a:txBody>
                    <a:bodyPr/>
                    <a:lstStyle/>
                    <a:p>
                      <a:r>
                        <a:rPr lang="en-US" sz="1600" dirty="0"/>
                        <a:t>Displays the value of a variable.</a:t>
                      </a:r>
                    </a:p>
                  </a:txBody>
                  <a:tcPr/>
                </a:tc>
                <a:extLst>
                  <a:ext uri="{0D108BD9-81ED-4DB2-BD59-A6C34878D82A}">
                    <a16:rowId xmlns:a16="http://schemas.microsoft.com/office/drawing/2014/main" val="2987379685"/>
                  </a:ext>
                </a:extLst>
              </a:tr>
              <a:tr h="341721">
                <a:tc>
                  <a:txBody>
                    <a:bodyPr/>
                    <a:lstStyle/>
                    <a:p>
                      <a:r>
                        <a:rPr lang="en-US" sz="1600" dirty="0"/>
                        <a:t>quit or q	</a:t>
                      </a:r>
                    </a:p>
                  </a:txBody>
                  <a:tcPr/>
                </a:tc>
                <a:tc>
                  <a:txBody>
                    <a:bodyPr/>
                    <a:lstStyle/>
                    <a:p>
                      <a:r>
                        <a:rPr lang="en-US" sz="1600" dirty="0"/>
                        <a:t>Exits out of GDB.</a:t>
                      </a:r>
                    </a:p>
                  </a:txBody>
                  <a:tcPr/>
                </a:tc>
                <a:extLst>
                  <a:ext uri="{0D108BD9-81ED-4DB2-BD59-A6C34878D82A}">
                    <a16:rowId xmlns:a16="http://schemas.microsoft.com/office/drawing/2014/main" val="4244428865"/>
                  </a:ext>
                </a:extLst>
              </a:tr>
              <a:tr h="341721">
                <a:tc>
                  <a:txBody>
                    <a:bodyPr/>
                    <a:lstStyle/>
                    <a:p>
                      <a:r>
                        <a:rPr lang="en-US" sz="1600" dirty="0"/>
                        <a:t>clear</a:t>
                      </a:r>
                    </a:p>
                  </a:txBody>
                  <a:tcPr/>
                </a:tc>
                <a:tc>
                  <a:txBody>
                    <a:bodyPr/>
                    <a:lstStyle/>
                    <a:p>
                      <a:r>
                        <a:rPr lang="en-US" sz="1600" dirty="0"/>
                        <a:t>Clears all breakpoints.</a:t>
                      </a:r>
                    </a:p>
                  </a:txBody>
                  <a:tcPr/>
                </a:tc>
                <a:extLst>
                  <a:ext uri="{0D108BD9-81ED-4DB2-BD59-A6C34878D82A}">
                    <a16:rowId xmlns:a16="http://schemas.microsoft.com/office/drawing/2014/main" val="2710006832"/>
                  </a:ext>
                </a:extLst>
              </a:tr>
              <a:tr h="341721">
                <a:tc>
                  <a:txBody>
                    <a:bodyPr/>
                    <a:lstStyle/>
                    <a:p>
                      <a:r>
                        <a:rPr lang="en-US" sz="1600" dirty="0"/>
                        <a:t>continue</a:t>
                      </a:r>
                    </a:p>
                  </a:txBody>
                  <a:tcPr/>
                </a:tc>
                <a:tc>
                  <a:txBody>
                    <a:bodyPr/>
                    <a:lstStyle/>
                    <a:p>
                      <a:r>
                        <a:rPr lang="en-US" sz="1600" dirty="0"/>
                        <a:t>Continues normal execution</a:t>
                      </a:r>
                    </a:p>
                  </a:txBody>
                  <a:tcPr/>
                </a:tc>
                <a:extLst>
                  <a:ext uri="{0D108BD9-81ED-4DB2-BD59-A6C34878D82A}">
                    <a16:rowId xmlns:a16="http://schemas.microsoft.com/office/drawing/2014/main" val="1644564693"/>
                  </a:ext>
                </a:extLst>
              </a:tr>
              <a:tr h="341721">
                <a:tc>
                  <a:txBody>
                    <a:bodyPr/>
                    <a:lstStyle/>
                    <a:p>
                      <a:r>
                        <a:rPr lang="en-US" sz="1600" dirty="0"/>
                        <a:t>info b, info r</a:t>
                      </a:r>
                    </a:p>
                  </a:txBody>
                  <a:tcPr/>
                </a:tc>
                <a:tc>
                  <a:txBody>
                    <a:bodyPr/>
                    <a:lstStyle/>
                    <a:p>
                      <a:r>
                        <a:rPr lang="en-US" sz="1600" dirty="0"/>
                        <a:t>Displays information of a breakpoint or a register</a:t>
                      </a:r>
                    </a:p>
                  </a:txBody>
                  <a:tcPr/>
                </a:tc>
                <a:extLst>
                  <a:ext uri="{0D108BD9-81ED-4DB2-BD59-A6C34878D82A}">
                    <a16:rowId xmlns:a16="http://schemas.microsoft.com/office/drawing/2014/main" val="2581090758"/>
                  </a:ext>
                </a:extLst>
              </a:tr>
            </a:tbl>
          </a:graphicData>
        </a:graphic>
      </p:graphicFrame>
    </p:spTree>
    <p:extLst>
      <p:ext uri="{BB962C8B-B14F-4D97-AF65-F5344CB8AC3E}">
        <p14:creationId xmlns:p14="http://schemas.microsoft.com/office/powerpoint/2010/main" val="399909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B3A0A-C5A3-DC02-C2A7-AF1390AAA5B4}"/>
              </a:ext>
            </a:extLst>
          </p:cNvPr>
          <p:cNvSpPr>
            <a:spLocks noGrp="1"/>
          </p:cNvSpPr>
          <p:nvPr>
            <p:ph type="title"/>
          </p:nvPr>
        </p:nvSpPr>
        <p:spPr/>
        <p:txBody>
          <a:bodyPr/>
          <a:lstStyle/>
          <a:p>
            <a:r>
              <a:rPr lang="en-US" dirty="0"/>
              <a:t>3. Musca B1 bare metal sample project</a:t>
            </a:r>
          </a:p>
        </p:txBody>
      </p:sp>
      <p:pic>
        <p:nvPicPr>
          <p:cNvPr id="1026" name="Picture 2">
            <a:extLst>
              <a:ext uri="{FF2B5EF4-FFF2-40B4-BE49-F238E27FC236}">
                <a16:creationId xmlns:a16="http://schemas.microsoft.com/office/drawing/2014/main" id="{01357D84-B7AF-B0C4-E3DE-1F4C0A2881A2}"/>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622601" y="1897063"/>
            <a:ext cx="5007757"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964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B3A0A-C5A3-DC02-C2A7-AF1390AAA5B4}"/>
              </a:ext>
            </a:extLst>
          </p:cNvPr>
          <p:cNvSpPr>
            <a:spLocks noGrp="1"/>
          </p:cNvSpPr>
          <p:nvPr>
            <p:ph type="title"/>
          </p:nvPr>
        </p:nvSpPr>
        <p:spPr/>
        <p:txBody>
          <a:bodyPr/>
          <a:lstStyle/>
          <a:p>
            <a:r>
              <a:rPr lang="en-US" dirty="0"/>
              <a:t>4. Processor core, processor and microcontroller</a:t>
            </a:r>
          </a:p>
        </p:txBody>
      </p:sp>
      <p:pic>
        <p:nvPicPr>
          <p:cNvPr id="5" name="Content Placeholder 4">
            <a:extLst>
              <a:ext uri="{FF2B5EF4-FFF2-40B4-BE49-F238E27FC236}">
                <a16:creationId xmlns:a16="http://schemas.microsoft.com/office/drawing/2014/main" id="{C20C0C78-29B2-5526-9535-64869D0395D6}"/>
              </a:ext>
            </a:extLst>
          </p:cNvPr>
          <p:cNvPicPr>
            <a:picLocks noGrp="1" noChangeAspect="1"/>
          </p:cNvPicPr>
          <p:nvPr>
            <p:ph idx="1"/>
          </p:nvPr>
        </p:nvPicPr>
        <p:blipFill>
          <a:blip r:embed="rId2"/>
          <a:stretch>
            <a:fillRect/>
          </a:stretch>
        </p:blipFill>
        <p:spPr>
          <a:xfrm>
            <a:off x="1617608" y="1888208"/>
            <a:ext cx="4621280" cy="4022725"/>
          </a:xfrm>
        </p:spPr>
      </p:pic>
      <p:pic>
        <p:nvPicPr>
          <p:cNvPr id="7" name="Picture 6">
            <a:extLst>
              <a:ext uri="{FF2B5EF4-FFF2-40B4-BE49-F238E27FC236}">
                <a16:creationId xmlns:a16="http://schemas.microsoft.com/office/drawing/2014/main" id="{B0B633E3-B09B-26EF-3961-4BBCE5512A0D}"/>
              </a:ext>
            </a:extLst>
          </p:cNvPr>
          <p:cNvPicPr>
            <a:picLocks noChangeAspect="1"/>
          </p:cNvPicPr>
          <p:nvPr/>
        </p:nvPicPr>
        <p:blipFill>
          <a:blip r:embed="rId3"/>
          <a:stretch>
            <a:fillRect/>
          </a:stretch>
        </p:blipFill>
        <p:spPr>
          <a:xfrm>
            <a:off x="7284744" y="1812707"/>
            <a:ext cx="3469942" cy="4387107"/>
          </a:xfrm>
          <a:prstGeom prst="rect">
            <a:avLst/>
          </a:prstGeom>
        </p:spPr>
      </p:pic>
    </p:spTree>
    <p:extLst>
      <p:ext uri="{BB962C8B-B14F-4D97-AF65-F5344CB8AC3E}">
        <p14:creationId xmlns:p14="http://schemas.microsoft.com/office/powerpoint/2010/main" val="3869758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C6971-8368-C58B-FA30-8BD5F6A22783}"/>
              </a:ext>
            </a:extLst>
          </p:cNvPr>
          <p:cNvSpPr>
            <a:spLocks noGrp="1"/>
          </p:cNvSpPr>
          <p:nvPr>
            <p:ph type="title"/>
          </p:nvPr>
        </p:nvSpPr>
        <p:spPr/>
        <p:txBody>
          <a:bodyPr/>
          <a:lstStyle/>
          <a:p>
            <a:r>
              <a:rPr lang="en-US" dirty="0"/>
              <a:t>5. Operational modes of the Cortex-Mx processor</a:t>
            </a:r>
          </a:p>
        </p:txBody>
      </p:sp>
      <p:sp>
        <p:nvSpPr>
          <p:cNvPr id="3" name="Content Placeholder 2">
            <a:extLst>
              <a:ext uri="{FF2B5EF4-FFF2-40B4-BE49-F238E27FC236}">
                <a16:creationId xmlns:a16="http://schemas.microsoft.com/office/drawing/2014/main" id="{273E5195-8ADF-A5BD-C85E-342680C079E3}"/>
              </a:ext>
            </a:extLst>
          </p:cNvPr>
          <p:cNvSpPr>
            <a:spLocks noGrp="1"/>
          </p:cNvSpPr>
          <p:nvPr>
            <p:ph idx="1"/>
          </p:nvPr>
        </p:nvSpPr>
        <p:spPr/>
        <p:txBody>
          <a:bodyPr/>
          <a:lstStyle/>
          <a:p>
            <a:r>
              <a:rPr lang="en-US" dirty="0"/>
              <a:t>Type:</a:t>
            </a:r>
          </a:p>
          <a:p>
            <a:pPr lvl="1"/>
            <a:r>
              <a:rPr lang="en-US" dirty="0"/>
              <a:t>Thread mode</a:t>
            </a:r>
          </a:p>
          <a:p>
            <a:pPr lvl="1"/>
            <a:r>
              <a:rPr lang="en-US" dirty="0"/>
              <a:t>Handler mode</a:t>
            </a:r>
          </a:p>
          <a:p>
            <a:r>
              <a:rPr lang="en-US" dirty="0"/>
              <a:t>All your applications code will be executed under "Thread mode" of the processor. This is also called as "User Mode“.</a:t>
            </a:r>
          </a:p>
          <a:p>
            <a:r>
              <a:rPr lang="en-US" dirty="0"/>
              <a:t>Processor always starts with "Thread mode"</a:t>
            </a:r>
          </a:p>
          <a:p>
            <a:r>
              <a:rPr lang="en-US" dirty="0"/>
              <a:t>Whenever the core meets with the system exception or any external interrupts then the core will change its mode to handler mode in order to service the ISR associated with that system exception or the interrupt.</a:t>
            </a:r>
          </a:p>
        </p:txBody>
      </p:sp>
    </p:spTree>
    <p:extLst>
      <p:ext uri="{BB962C8B-B14F-4D97-AF65-F5344CB8AC3E}">
        <p14:creationId xmlns:p14="http://schemas.microsoft.com/office/powerpoint/2010/main" val="3534097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23E56-6B24-A658-7869-592C2F78C22D}"/>
              </a:ext>
            </a:extLst>
          </p:cNvPr>
          <p:cNvSpPr>
            <a:spLocks noGrp="1"/>
          </p:cNvSpPr>
          <p:nvPr>
            <p:ph type="title"/>
          </p:nvPr>
        </p:nvSpPr>
        <p:spPr/>
        <p:txBody>
          <a:bodyPr/>
          <a:lstStyle/>
          <a:p>
            <a:r>
              <a:rPr lang="en-US" dirty="0"/>
              <a:t>6. Access levels</a:t>
            </a:r>
          </a:p>
        </p:txBody>
      </p:sp>
      <p:sp>
        <p:nvSpPr>
          <p:cNvPr id="3" name="Content Placeholder 2">
            <a:extLst>
              <a:ext uri="{FF2B5EF4-FFF2-40B4-BE49-F238E27FC236}">
                <a16:creationId xmlns:a16="http://schemas.microsoft.com/office/drawing/2014/main" id="{FF304BBB-99DC-00FC-7BC9-70417158B16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19719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92C6B-C89A-F05F-80A4-88A52919FF86}"/>
              </a:ext>
            </a:extLst>
          </p:cNvPr>
          <p:cNvSpPr>
            <a:spLocks noGrp="1"/>
          </p:cNvSpPr>
          <p:nvPr>
            <p:ph type="title"/>
          </p:nvPr>
        </p:nvSpPr>
        <p:spPr/>
        <p:txBody>
          <a:bodyPr/>
          <a:lstStyle/>
          <a:p>
            <a:r>
              <a:rPr lang="en-US" dirty="0"/>
              <a:t>7. Core register</a:t>
            </a:r>
          </a:p>
        </p:txBody>
      </p:sp>
      <p:sp>
        <p:nvSpPr>
          <p:cNvPr id="4" name="Content Placeholder 3">
            <a:extLst>
              <a:ext uri="{FF2B5EF4-FFF2-40B4-BE49-F238E27FC236}">
                <a16:creationId xmlns:a16="http://schemas.microsoft.com/office/drawing/2014/main" id="{4A65E85D-6AC0-7FCA-E34E-1EDB396B72E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72067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8684E-9572-6783-47B9-50C690383401}"/>
              </a:ext>
            </a:extLst>
          </p:cNvPr>
          <p:cNvSpPr>
            <a:spLocks noGrp="1"/>
          </p:cNvSpPr>
          <p:nvPr>
            <p:ph type="title"/>
          </p:nvPr>
        </p:nvSpPr>
        <p:spPr/>
        <p:txBody>
          <a:bodyPr/>
          <a:lstStyle/>
          <a:p>
            <a:r>
              <a:rPr lang="en-US" dirty="0"/>
              <a:t>8. Memory mapped and non memory mapped registers of the microcontroller</a:t>
            </a:r>
          </a:p>
        </p:txBody>
      </p:sp>
      <p:sp>
        <p:nvSpPr>
          <p:cNvPr id="6" name="Content Placeholder 5">
            <a:extLst>
              <a:ext uri="{FF2B5EF4-FFF2-40B4-BE49-F238E27FC236}">
                <a16:creationId xmlns:a16="http://schemas.microsoft.com/office/drawing/2014/main" id="{051D713E-DDE8-F183-32CF-4BBE9F222205}"/>
              </a:ext>
            </a:extLst>
          </p:cNvPr>
          <p:cNvSpPr>
            <a:spLocks noGrp="1"/>
          </p:cNvSpPr>
          <p:nvPr>
            <p:ph idx="1"/>
          </p:nvPr>
        </p:nvSpPr>
        <p:spPr>
          <a:xfrm>
            <a:off x="1097280" y="1501629"/>
            <a:ext cx="10058400" cy="5356371"/>
          </a:xfrm>
        </p:spPr>
        <p:txBody>
          <a:bodyPr numCol="2" spcCol="457200">
            <a:normAutofit/>
          </a:bodyPr>
          <a:lstStyle/>
          <a:p>
            <a:endParaRPr lang="en-US" dirty="0"/>
          </a:p>
          <a:p>
            <a:endParaRPr lang="en-US" dirty="0"/>
          </a:p>
          <a:p>
            <a:endParaRPr lang="en-US" dirty="0"/>
          </a:p>
          <a:p>
            <a:endParaRPr lang="en-US" dirty="0"/>
          </a:p>
          <a:p>
            <a:endParaRPr lang="en-US" dirty="0"/>
          </a:p>
          <a:p>
            <a:endParaRPr lang="en-US" dirty="0"/>
          </a:p>
          <a:p>
            <a:pPr marL="0" indent="0">
              <a:buNone/>
            </a:pPr>
            <a:endParaRPr lang="en-US" dirty="0"/>
          </a:p>
          <a:p>
            <a:r>
              <a:rPr lang="en-US" dirty="0"/>
              <a:t>The registers do not have unique addresses to access them. Hence, they are not part of the processor memory map</a:t>
            </a:r>
          </a:p>
          <a:p>
            <a:r>
              <a:rPr lang="en-US" dirty="0"/>
              <a:t>You cannot access these registers in a C program using address dereferencing</a:t>
            </a:r>
          </a:p>
          <a:p>
            <a:r>
              <a:rPr lang="en-US" dirty="0"/>
              <a:t>To access these register in C, you have to use assembly instruction</a:t>
            </a:r>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r>
              <a:rPr lang="en-US" dirty="0"/>
              <a:t>Every register has its address in the processor memory map</a:t>
            </a:r>
          </a:p>
          <a:p>
            <a:r>
              <a:rPr lang="en-US" dirty="0"/>
              <a:t>You can access these registers in a C program using address dereferencing</a:t>
            </a:r>
          </a:p>
        </p:txBody>
      </p:sp>
      <p:grpSp>
        <p:nvGrpSpPr>
          <p:cNvPr id="8" name="Group 7">
            <a:extLst>
              <a:ext uri="{FF2B5EF4-FFF2-40B4-BE49-F238E27FC236}">
                <a16:creationId xmlns:a16="http://schemas.microsoft.com/office/drawing/2014/main" id="{4D4C74B9-A92D-5A03-E01C-AED1D1C8D8B4}"/>
              </a:ext>
            </a:extLst>
          </p:cNvPr>
          <p:cNvGrpSpPr/>
          <p:nvPr/>
        </p:nvGrpSpPr>
        <p:grpSpPr>
          <a:xfrm>
            <a:off x="1248941" y="1853967"/>
            <a:ext cx="3625064" cy="2531316"/>
            <a:chOff x="1181829" y="1786855"/>
            <a:chExt cx="3625064" cy="2531316"/>
          </a:xfrm>
        </p:grpSpPr>
        <p:pic>
          <p:nvPicPr>
            <p:cNvPr id="2052" name="Picture 4" descr="Using the ARMv8-M TrustZone with GCC – Lobaro.com">
              <a:extLst>
                <a:ext uri="{FF2B5EF4-FFF2-40B4-BE49-F238E27FC236}">
                  <a16:creationId xmlns:a16="http://schemas.microsoft.com/office/drawing/2014/main" id="{93D53413-B939-17D9-AE7D-789E1D23860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1829" y="1786855"/>
              <a:ext cx="3625064" cy="22059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ED460FA-350D-732E-9192-92F2F68B2809}"/>
                </a:ext>
              </a:extLst>
            </p:cNvPr>
            <p:cNvSpPr txBox="1"/>
            <p:nvPr/>
          </p:nvSpPr>
          <p:spPr>
            <a:xfrm>
              <a:off x="1925446" y="4041172"/>
              <a:ext cx="2137829" cy="276999"/>
            </a:xfrm>
            <a:prstGeom prst="rect">
              <a:avLst/>
            </a:prstGeom>
            <a:noFill/>
          </p:spPr>
          <p:txBody>
            <a:bodyPr wrap="none" rtlCol="0">
              <a:spAutoFit/>
            </a:bodyPr>
            <a:lstStyle/>
            <a:p>
              <a:r>
                <a:rPr lang="en-US" sz="1200" dirty="0"/>
                <a:t>Non-memory mapped registers</a:t>
              </a:r>
            </a:p>
          </p:txBody>
        </p:sp>
      </p:grpSp>
      <p:grpSp>
        <p:nvGrpSpPr>
          <p:cNvPr id="14" name="Group 13">
            <a:extLst>
              <a:ext uri="{FF2B5EF4-FFF2-40B4-BE49-F238E27FC236}">
                <a16:creationId xmlns:a16="http://schemas.microsoft.com/office/drawing/2014/main" id="{924B407B-D36A-B3B4-1C06-9B7DE9DCB1BF}"/>
              </a:ext>
            </a:extLst>
          </p:cNvPr>
          <p:cNvGrpSpPr/>
          <p:nvPr/>
        </p:nvGrpSpPr>
        <p:grpSpPr>
          <a:xfrm>
            <a:off x="7317997" y="1946246"/>
            <a:ext cx="2919368" cy="2669132"/>
            <a:chOff x="6719582" y="1963024"/>
            <a:chExt cx="2919368" cy="2669132"/>
          </a:xfrm>
        </p:grpSpPr>
        <p:grpSp>
          <p:nvGrpSpPr>
            <p:cNvPr id="12" name="Group 11">
              <a:extLst>
                <a:ext uri="{FF2B5EF4-FFF2-40B4-BE49-F238E27FC236}">
                  <a16:creationId xmlns:a16="http://schemas.microsoft.com/office/drawing/2014/main" id="{10877DBE-85CE-61F6-B4E0-9A2AEA67221A}"/>
                </a:ext>
              </a:extLst>
            </p:cNvPr>
            <p:cNvGrpSpPr/>
            <p:nvPr/>
          </p:nvGrpSpPr>
          <p:grpSpPr>
            <a:xfrm>
              <a:off x="6719582" y="1963024"/>
              <a:ext cx="2919368" cy="2422259"/>
              <a:chOff x="6719582" y="1963024"/>
              <a:chExt cx="2919368" cy="2422259"/>
            </a:xfrm>
          </p:grpSpPr>
          <p:sp>
            <p:nvSpPr>
              <p:cNvPr id="9" name="TextBox 8">
                <a:extLst>
                  <a:ext uri="{FF2B5EF4-FFF2-40B4-BE49-F238E27FC236}">
                    <a16:creationId xmlns:a16="http://schemas.microsoft.com/office/drawing/2014/main" id="{3D987CA8-45AB-9D3C-A354-FC85EE0A622D}"/>
                  </a:ext>
                </a:extLst>
              </p:cNvPr>
              <p:cNvSpPr txBox="1"/>
              <p:nvPr/>
            </p:nvSpPr>
            <p:spPr>
              <a:xfrm>
                <a:off x="6853805" y="2071637"/>
                <a:ext cx="2659310" cy="923330"/>
              </a:xfrm>
              <a:prstGeom prst="rect">
                <a:avLst/>
              </a:prstGeom>
              <a:solidFill>
                <a:schemeClr val="tx1"/>
              </a:solidFill>
              <a:ln>
                <a:solidFill>
                  <a:schemeClr val="tx1"/>
                </a:solidFill>
              </a:ln>
            </p:spPr>
            <p:txBody>
              <a:bodyPr wrap="square" rtlCol="0">
                <a:spAutoFit/>
              </a:bodyPr>
              <a:lstStyle/>
              <a:p>
                <a:r>
                  <a:rPr lang="en-US" dirty="0">
                    <a:solidFill>
                      <a:schemeClr val="bg1">
                        <a:lumMod val="95000"/>
                      </a:schemeClr>
                    </a:solidFill>
                  </a:rPr>
                  <a:t>Register of the processor specific peripherals (NVIC, MPU, SCB, DEBUG, </a:t>
                </a:r>
                <a:r>
                  <a:rPr lang="en-US" dirty="0" err="1">
                    <a:solidFill>
                      <a:schemeClr val="bg1">
                        <a:lumMod val="95000"/>
                      </a:schemeClr>
                    </a:solidFill>
                  </a:rPr>
                  <a:t>etc</a:t>
                </a:r>
                <a:r>
                  <a:rPr lang="en-US" dirty="0">
                    <a:solidFill>
                      <a:schemeClr val="bg1">
                        <a:lumMod val="95000"/>
                      </a:schemeClr>
                    </a:solidFill>
                  </a:rPr>
                  <a:t>)</a:t>
                </a:r>
              </a:p>
            </p:txBody>
          </p:sp>
          <p:sp>
            <p:nvSpPr>
              <p:cNvPr id="10" name="TextBox 9">
                <a:extLst>
                  <a:ext uri="{FF2B5EF4-FFF2-40B4-BE49-F238E27FC236}">
                    <a16:creationId xmlns:a16="http://schemas.microsoft.com/office/drawing/2014/main" id="{77E6BA63-AB52-B75E-AD67-1841EDC7637F}"/>
                  </a:ext>
                </a:extLst>
              </p:cNvPr>
              <p:cNvSpPr txBox="1"/>
              <p:nvPr/>
            </p:nvSpPr>
            <p:spPr>
              <a:xfrm>
                <a:off x="6853806" y="3078257"/>
                <a:ext cx="2659310" cy="1200329"/>
              </a:xfrm>
              <a:prstGeom prst="rect">
                <a:avLst/>
              </a:prstGeom>
              <a:solidFill>
                <a:schemeClr val="tx1"/>
              </a:solidFill>
              <a:ln>
                <a:solidFill>
                  <a:schemeClr val="tx1"/>
                </a:solidFill>
              </a:ln>
            </p:spPr>
            <p:txBody>
              <a:bodyPr wrap="square" rtlCol="0">
                <a:spAutoFit/>
              </a:bodyPr>
              <a:lstStyle/>
              <a:p>
                <a:r>
                  <a:rPr lang="en-US" dirty="0">
                    <a:solidFill>
                      <a:schemeClr val="bg1">
                        <a:lumMod val="95000"/>
                      </a:schemeClr>
                    </a:solidFill>
                  </a:rPr>
                  <a:t>Register of the microcontroller specific peripherals (RTC, I2C, TIMER, CAN, USB, </a:t>
                </a:r>
                <a:r>
                  <a:rPr lang="en-US" dirty="0" err="1">
                    <a:solidFill>
                      <a:schemeClr val="bg1">
                        <a:lumMod val="95000"/>
                      </a:schemeClr>
                    </a:solidFill>
                  </a:rPr>
                  <a:t>etc</a:t>
                </a:r>
                <a:r>
                  <a:rPr lang="en-US" dirty="0">
                    <a:solidFill>
                      <a:schemeClr val="bg1">
                        <a:lumMod val="95000"/>
                      </a:schemeClr>
                    </a:solidFill>
                  </a:rPr>
                  <a:t>)</a:t>
                </a:r>
              </a:p>
            </p:txBody>
          </p:sp>
          <p:sp>
            <p:nvSpPr>
              <p:cNvPr id="11" name="Rectangle 10">
                <a:extLst>
                  <a:ext uri="{FF2B5EF4-FFF2-40B4-BE49-F238E27FC236}">
                    <a16:creationId xmlns:a16="http://schemas.microsoft.com/office/drawing/2014/main" id="{58356D52-52A2-F381-5930-300FE3AFDE30}"/>
                  </a:ext>
                </a:extLst>
              </p:cNvPr>
              <p:cNvSpPr/>
              <p:nvPr/>
            </p:nvSpPr>
            <p:spPr>
              <a:xfrm>
                <a:off x="6719582" y="1963024"/>
                <a:ext cx="2919368" cy="24222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5B2FE38A-C15D-2D71-D37B-329321485334}"/>
                </a:ext>
              </a:extLst>
            </p:cNvPr>
            <p:cNvSpPr txBox="1"/>
            <p:nvPr/>
          </p:nvSpPr>
          <p:spPr>
            <a:xfrm>
              <a:off x="7260232" y="4355157"/>
              <a:ext cx="1838067" cy="276999"/>
            </a:xfrm>
            <a:prstGeom prst="rect">
              <a:avLst/>
            </a:prstGeom>
            <a:noFill/>
          </p:spPr>
          <p:txBody>
            <a:bodyPr wrap="none" rtlCol="0">
              <a:spAutoFit/>
            </a:bodyPr>
            <a:lstStyle/>
            <a:p>
              <a:r>
                <a:rPr lang="en-US" sz="1200" dirty="0"/>
                <a:t>Memory mapped registers</a:t>
              </a:r>
            </a:p>
          </p:txBody>
        </p:sp>
      </p:grpSp>
    </p:spTree>
    <p:extLst>
      <p:ext uri="{BB962C8B-B14F-4D97-AF65-F5344CB8AC3E}">
        <p14:creationId xmlns:p14="http://schemas.microsoft.com/office/powerpoint/2010/main" val="107405492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1018</TotalTime>
  <Words>424</Words>
  <Application>Microsoft Office PowerPoint</Application>
  <PresentationFormat>Widescreen</PresentationFormat>
  <Paragraphs>79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Retrospect</vt:lpstr>
      <vt:lpstr>Arm Cortex Architect</vt:lpstr>
      <vt:lpstr>1. Environment - Installation</vt:lpstr>
      <vt:lpstr>2. GDB</vt:lpstr>
      <vt:lpstr>3. Musca B1 bare metal sample project</vt:lpstr>
      <vt:lpstr>4. Processor core, processor and microcontroller</vt:lpstr>
      <vt:lpstr>5. Operational modes of the Cortex-Mx processor</vt:lpstr>
      <vt:lpstr>6. Access levels</vt:lpstr>
      <vt:lpstr>7. Core register</vt:lpstr>
      <vt:lpstr>8. Memory mapped and non memory mapped registers of the microcontroller</vt:lpstr>
      <vt:lpstr>9. ARM GCC inline assembly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Trung Thanh. Nguyen (2)</dc:creator>
  <cp:lastModifiedBy>ES DEV 026</cp:lastModifiedBy>
  <cp:revision>18</cp:revision>
  <dcterms:created xsi:type="dcterms:W3CDTF">2024-03-26T08:56:49Z</dcterms:created>
  <dcterms:modified xsi:type="dcterms:W3CDTF">2024-04-17T09:39:12Z</dcterms:modified>
</cp:coreProperties>
</file>