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115"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46EBBEF-0851-4D46-A7A3-DDCA1896F253}"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FBA4D-1562-4149-BFDC-BE6D444155F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534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EBBEF-0851-4D46-A7A3-DDCA1896F253}"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FBA4D-1562-4149-BFDC-BE6D444155F8}" type="slidenum">
              <a:rPr lang="en-US" smtClean="0"/>
              <a:t>‹#›</a:t>
            </a:fld>
            <a:endParaRPr lang="en-US"/>
          </a:p>
        </p:txBody>
      </p:sp>
    </p:spTree>
    <p:extLst>
      <p:ext uri="{BB962C8B-B14F-4D97-AF65-F5344CB8AC3E}">
        <p14:creationId xmlns:p14="http://schemas.microsoft.com/office/powerpoint/2010/main" val="3123975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EBBEF-0851-4D46-A7A3-DDCA1896F253}"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FBA4D-1562-4149-BFDC-BE6D444155F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60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EBBEF-0851-4D46-A7A3-DDCA1896F253}"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FBA4D-1562-4149-BFDC-BE6D444155F8}" type="slidenum">
              <a:rPr lang="en-US" smtClean="0"/>
              <a:t>‹#›</a:t>
            </a:fld>
            <a:endParaRPr lang="en-US"/>
          </a:p>
        </p:txBody>
      </p:sp>
    </p:spTree>
    <p:extLst>
      <p:ext uri="{BB962C8B-B14F-4D97-AF65-F5344CB8AC3E}">
        <p14:creationId xmlns:p14="http://schemas.microsoft.com/office/powerpoint/2010/main" val="283719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EBBEF-0851-4D46-A7A3-DDCA1896F253}"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FBA4D-1562-4149-BFDC-BE6D444155F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627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6EBBEF-0851-4D46-A7A3-DDCA1896F253}"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FBA4D-1562-4149-BFDC-BE6D444155F8}" type="slidenum">
              <a:rPr lang="en-US" smtClean="0"/>
              <a:t>‹#›</a:t>
            </a:fld>
            <a:endParaRPr lang="en-US"/>
          </a:p>
        </p:txBody>
      </p:sp>
    </p:spTree>
    <p:extLst>
      <p:ext uri="{BB962C8B-B14F-4D97-AF65-F5344CB8AC3E}">
        <p14:creationId xmlns:p14="http://schemas.microsoft.com/office/powerpoint/2010/main" val="580138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EBBEF-0851-4D46-A7A3-DDCA1896F253}" type="datetimeFigureOut">
              <a:rPr lang="en-US" smtClean="0"/>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FFBA4D-1562-4149-BFDC-BE6D444155F8}" type="slidenum">
              <a:rPr lang="en-US" smtClean="0"/>
              <a:t>‹#›</a:t>
            </a:fld>
            <a:endParaRPr lang="en-US"/>
          </a:p>
        </p:txBody>
      </p:sp>
    </p:spTree>
    <p:extLst>
      <p:ext uri="{BB962C8B-B14F-4D97-AF65-F5344CB8AC3E}">
        <p14:creationId xmlns:p14="http://schemas.microsoft.com/office/powerpoint/2010/main" val="150063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6EBBEF-0851-4D46-A7A3-DDCA1896F253}" type="datetimeFigureOut">
              <a:rPr lang="en-US" smtClean="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FFBA4D-1562-4149-BFDC-BE6D444155F8}" type="slidenum">
              <a:rPr lang="en-US" smtClean="0"/>
              <a:t>‹#›</a:t>
            </a:fld>
            <a:endParaRPr lang="en-US"/>
          </a:p>
        </p:txBody>
      </p:sp>
    </p:spTree>
    <p:extLst>
      <p:ext uri="{BB962C8B-B14F-4D97-AF65-F5344CB8AC3E}">
        <p14:creationId xmlns:p14="http://schemas.microsoft.com/office/powerpoint/2010/main" val="1420171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EBBEF-0851-4D46-A7A3-DDCA1896F253}" type="datetimeFigureOut">
              <a:rPr lang="en-US" smtClean="0"/>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FFBA4D-1562-4149-BFDC-BE6D444155F8}" type="slidenum">
              <a:rPr lang="en-US" smtClean="0"/>
              <a:t>‹#›</a:t>
            </a:fld>
            <a:endParaRPr lang="en-US"/>
          </a:p>
        </p:txBody>
      </p:sp>
    </p:spTree>
    <p:extLst>
      <p:ext uri="{BB962C8B-B14F-4D97-AF65-F5344CB8AC3E}">
        <p14:creationId xmlns:p14="http://schemas.microsoft.com/office/powerpoint/2010/main" val="290752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6EBBEF-0851-4D46-A7A3-DDCA1896F253}"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FBA4D-1562-4149-BFDC-BE6D444155F8}" type="slidenum">
              <a:rPr lang="en-US" smtClean="0"/>
              <a:t>‹#›</a:t>
            </a:fld>
            <a:endParaRPr lang="en-US"/>
          </a:p>
        </p:txBody>
      </p:sp>
    </p:spTree>
    <p:extLst>
      <p:ext uri="{BB962C8B-B14F-4D97-AF65-F5344CB8AC3E}">
        <p14:creationId xmlns:p14="http://schemas.microsoft.com/office/powerpoint/2010/main" val="401561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6EBBEF-0851-4D46-A7A3-DDCA1896F253}"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FBA4D-1562-4149-BFDC-BE6D444155F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995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46EBBEF-0851-4D46-A7A3-DDCA1896F253}" type="datetimeFigureOut">
              <a:rPr lang="en-US" smtClean="0"/>
              <a:t>4/21/2024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AFFBA4D-1562-4149-BFDC-BE6D444155F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134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2005/"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JoeZJH/Labeled-LDA-Pyth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2DF65-EC0A-7192-7B2D-9B12FE5A3965}"/>
              </a:ext>
            </a:extLst>
          </p:cNvPr>
          <p:cNvSpPr>
            <a:spLocks noGrp="1"/>
          </p:cNvSpPr>
          <p:nvPr>
            <p:ph type="ctrTitle"/>
          </p:nvPr>
        </p:nvSpPr>
        <p:spPr/>
        <p:txBody>
          <a:bodyPr/>
          <a:lstStyle/>
          <a:p>
            <a:r>
              <a:rPr lang="en-US"/>
              <a:t>News Title Classification Report</a:t>
            </a:r>
          </a:p>
        </p:txBody>
      </p:sp>
      <p:sp>
        <p:nvSpPr>
          <p:cNvPr id="3" name="Subtitle 2">
            <a:extLst>
              <a:ext uri="{FF2B5EF4-FFF2-40B4-BE49-F238E27FC236}">
                <a16:creationId xmlns:a16="http://schemas.microsoft.com/office/drawing/2014/main" id="{0FF91D25-5BE0-3221-6A93-74D05351945A}"/>
              </a:ext>
            </a:extLst>
          </p:cNvPr>
          <p:cNvSpPr>
            <a:spLocks noGrp="1"/>
          </p:cNvSpPr>
          <p:nvPr>
            <p:ph type="subTitle" idx="1"/>
          </p:nvPr>
        </p:nvSpPr>
        <p:spPr/>
        <p:txBody>
          <a:bodyPr/>
          <a:lstStyle/>
          <a:p>
            <a:r>
              <a:rPr lang="en-US"/>
              <a:t>Phu Quoc Trung</a:t>
            </a:r>
          </a:p>
          <a:p>
            <a:r>
              <a:rPr lang="en-US" sz="1800"/>
              <a:t>0363587268</a:t>
            </a:r>
          </a:p>
          <a:p>
            <a:r>
              <a:rPr lang="en-US" sz="1800"/>
              <a:t>phuquoctrung2003@gmail.com</a:t>
            </a:r>
          </a:p>
        </p:txBody>
      </p:sp>
    </p:spTree>
    <p:extLst>
      <p:ext uri="{BB962C8B-B14F-4D97-AF65-F5344CB8AC3E}">
        <p14:creationId xmlns:p14="http://schemas.microsoft.com/office/powerpoint/2010/main" val="1937548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E9DB-B8EE-CFE2-6074-E3D2CE6F09C9}"/>
              </a:ext>
            </a:extLst>
          </p:cNvPr>
          <p:cNvSpPr>
            <a:spLocks noGrp="1"/>
          </p:cNvSpPr>
          <p:nvPr>
            <p:ph type="title"/>
          </p:nvPr>
        </p:nvSpPr>
        <p:spPr/>
        <p:txBody>
          <a:bodyPr/>
          <a:lstStyle/>
          <a:p>
            <a:r>
              <a:rPr lang="en-US"/>
              <a:t>LSTM for Multiclass Classification</a:t>
            </a:r>
          </a:p>
        </p:txBody>
      </p:sp>
      <p:sp>
        <p:nvSpPr>
          <p:cNvPr id="7" name="TextBox 6">
            <a:extLst>
              <a:ext uri="{FF2B5EF4-FFF2-40B4-BE49-F238E27FC236}">
                <a16:creationId xmlns:a16="http://schemas.microsoft.com/office/drawing/2014/main" id="{7C4E5A95-39A0-D960-3671-A8C6DEA36C3A}"/>
              </a:ext>
            </a:extLst>
          </p:cNvPr>
          <p:cNvSpPr txBox="1"/>
          <p:nvPr/>
        </p:nvSpPr>
        <p:spPr>
          <a:xfrm>
            <a:off x="805356" y="1846478"/>
            <a:ext cx="10581287" cy="4351128"/>
          </a:xfrm>
          <a:prstGeom prst="rect">
            <a:avLst/>
          </a:prstGeom>
          <a:noFill/>
        </p:spPr>
        <p:txBody>
          <a:bodyPr wrap="square" rtlCol="0">
            <a:spAutoFit/>
          </a:bodyPr>
          <a:lstStyle/>
          <a:p>
            <a:pPr>
              <a:lnSpc>
                <a:spcPct val="150000"/>
              </a:lnSpc>
            </a:pPr>
            <a:r>
              <a:rPr lang="en-US" b="1"/>
              <a:t>Result:</a:t>
            </a:r>
          </a:p>
          <a:p>
            <a:pPr marL="285750" indent="-285750">
              <a:lnSpc>
                <a:spcPct val="150000"/>
              </a:lnSpc>
              <a:buFont typeface="Arial" panose="020B0604020202020204" pitchFamily="34" charset="0"/>
              <a:buChar char="•"/>
            </a:pPr>
            <a:r>
              <a:rPr lang="en-US" sz="1400"/>
              <a:t>After tuning and training, we have the model with 1 LSTM layer, which have 8 units, and dropout rate = 0.55.</a:t>
            </a:r>
          </a:p>
          <a:p>
            <a:pPr>
              <a:lnSpc>
                <a:spcPct val="150000"/>
              </a:lnSpc>
            </a:pPr>
            <a:endParaRPr lang="en-US" sz="1400"/>
          </a:p>
          <a:p>
            <a:pPr>
              <a:lnSpc>
                <a:spcPct val="150000"/>
              </a:lnSpc>
            </a:pPr>
            <a:endParaRPr lang="en-US" sz="1400"/>
          </a:p>
          <a:p>
            <a:pPr>
              <a:lnSpc>
                <a:spcPct val="150000"/>
              </a:lnSpc>
            </a:pPr>
            <a:endParaRPr lang="en-US" sz="1400"/>
          </a:p>
          <a:p>
            <a:pPr>
              <a:lnSpc>
                <a:spcPct val="150000"/>
              </a:lnSpc>
            </a:pPr>
            <a:endParaRPr lang="en-US" sz="1400"/>
          </a:p>
          <a:p>
            <a:pPr>
              <a:lnSpc>
                <a:spcPct val="150000"/>
              </a:lnSpc>
            </a:pPr>
            <a:endParaRPr lang="en-US" sz="1400"/>
          </a:p>
          <a:p>
            <a:pPr>
              <a:lnSpc>
                <a:spcPct val="150000"/>
              </a:lnSpc>
            </a:pPr>
            <a:endParaRPr lang="en-US" sz="1400"/>
          </a:p>
          <a:p>
            <a:pPr marL="285750" indent="-285750">
              <a:lnSpc>
                <a:spcPct val="150000"/>
              </a:lnSpc>
              <a:buFont typeface="Arial" panose="020B0604020202020204" pitchFamily="34" charset="0"/>
              <a:buChar char="•"/>
            </a:pPr>
            <a:r>
              <a:rPr lang="en-US" sz="1400"/>
              <a:t>Evaluate on test set show strong performance on the "Entertainment" and </a:t>
            </a:r>
            <a:br>
              <a:rPr lang="en-US" sz="1400"/>
            </a:br>
            <a:r>
              <a:rPr lang="en-US" sz="1400"/>
              <a:t>"Business" labels, with high Precision, Recall, and F1-score values. However,</a:t>
            </a:r>
            <a:br>
              <a:rPr lang="en-US" sz="1400"/>
            </a:br>
            <a:r>
              <a:rPr lang="en-US" sz="1400"/>
              <a:t>performance on the "Science and Technology" and "Health" labels is slightly lower, especially in terms of Recall and F1-score. The macro-average indicates decent overall performance across all labels, with an F1-score of 0.865. Nonetheless, improving performance on the "Science and Technology" and "Health" labels could enhance the model's generalization capability.</a:t>
            </a:r>
          </a:p>
        </p:txBody>
      </p:sp>
      <p:pic>
        <p:nvPicPr>
          <p:cNvPr id="8" name="Picture 7">
            <a:extLst>
              <a:ext uri="{FF2B5EF4-FFF2-40B4-BE49-F238E27FC236}">
                <a16:creationId xmlns:a16="http://schemas.microsoft.com/office/drawing/2014/main" id="{D25CB45C-A853-00BA-837D-CDB89FEF53F9}"/>
              </a:ext>
            </a:extLst>
          </p:cNvPr>
          <p:cNvPicPr>
            <a:picLocks noChangeAspect="1"/>
          </p:cNvPicPr>
          <p:nvPr/>
        </p:nvPicPr>
        <p:blipFill>
          <a:blip r:embed="rId2"/>
          <a:stretch>
            <a:fillRect/>
          </a:stretch>
        </p:blipFill>
        <p:spPr>
          <a:xfrm>
            <a:off x="1364663" y="2709746"/>
            <a:ext cx="5313436" cy="1784862"/>
          </a:xfrm>
          <a:prstGeom prst="rect">
            <a:avLst/>
          </a:prstGeom>
        </p:spPr>
      </p:pic>
      <p:graphicFrame>
        <p:nvGraphicFramePr>
          <p:cNvPr id="16" name="Table 15">
            <a:extLst>
              <a:ext uri="{FF2B5EF4-FFF2-40B4-BE49-F238E27FC236}">
                <a16:creationId xmlns:a16="http://schemas.microsoft.com/office/drawing/2014/main" id="{EE1D9826-CDCD-51B9-2EBB-724D0BACC724}"/>
              </a:ext>
            </a:extLst>
          </p:cNvPr>
          <p:cNvGraphicFramePr>
            <a:graphicFrameLocks noGrp="1"/>
          </p:cNvGraphicFramePr>
          <p:nvPr>
            <p:extLst>
              <p:ext uri="{D42A27DB-BD31-4B8C-83A1-F6EECF244321}">
                <p14:modId xmlns:p14="http://schemas.microsoft.com/office/powerpoint/2010/main" val="2059624076"/>
              </p:ext>
            </p:extLst>
          </p:nvPr>
        </p:nvGraphicFramePr>
        <p:xfrm>
          <a:off x="7136506" y="2709746"/>
          <a:ext cx="3241390" cy="2377440"/>
        </p:xfrm>
        <a:graphic>
          <a:graphicData uri="http://schemas.openxmlformats.org/drawingml/2006/table">
            <a:tbl>
              <a:tblPr>
                <a:tableStyleId>{16D9F66E-5EB9-4882-86FB-DCBF35E3C3E4}</a:tableStyleId>
              </a:tblPr>
              <a:tblGrid>
                <a:gridCol w="939624">
                  <a:extLst>
                    <a:ext uri="{9D8B030D-6E8A-4147-A177-3AD203B41FA5}">
                      <a16:colId xmlns:a16="http://schemas.microsoft.com/office/drawing/2014/main" val="3845045112"/>
                    </a:ext>
                  </a:extLst>
                </a:gridCol>
                <a:gridCol w="788276">
                  <a:extLst>
                    <a:ext uri="{9D8B030D-6E8A-4147-A177-3AD203B41FA5}">
                      <a16:colId xmlns:a16="http://schemas.microsoft.com/office/drawing/2014/main" val="2122689709"/>
                    </a:ext>
                  </a:extLst>
                </a:gridCol>
                <a:gridCol w="693457">
                  <a:extLst>
                    <a:ext uri="{9D8B030D-6E8A-4147-A177-3AD203B41FA5}">
                      <a16:colId xmlns:a16="http://schemas.microsoft.com/office/drawing/2014/main" val="907738779"/>
                    </a:ext>
                  </a:extLst>
                </a:gridCol>
                <a:gridCol w="820033">
                  <a:extLst>
                    <a:ext uri="{9D8B030D-6E8A-4147-A177-3AD203B41FA5}">
                      <a16:colId xmlns:a16="http://schemas.microsoft.com/office/drawing/2014/main" val="2885563250"/>
                    </a:ext>
                  </a:extLst>
                </a:gridCol>
              </a:tblGrid>
              <a:tr h="0">
                <a:tc>
                  <a:txBody>
                    <a:bodyPr/>
                    <a:lstStyle/>
                    <a:p>
                      <a:pPr algn="ctr" fontAlgn="b"/>
                      <a:br>
                        <a:rPr lang="en-US" sz="1200" b="1">
                          <a:effectLst/>
                        </a:rPr>
                      </a:br>
                      <a:endParaRPr lang="en-US" sz="1200" b="1">
                        <a:effectLst/>
                      </a:endParaRPr>
                    </a:p>
                  </a:txBody>
                  <a:tcPr anchor="ctr">
                    <a:solidFill>
                      <a:schemeClr val="accent1">
                        <a:lumMod val="60000"/>
                        <a:lumOff val="40000"/>
                      </a:schemeClr>
                    </a:solidFill>
                  </a:tcPr>
                </a:tc>
                <a:tc>
                  <a:txBody>
                    <a:bodyPr/>
                    <a:lstStyle/>
                    <a:p>
                      <a:pPr algn="ctr" fontAlgn="b"/>
                      <a:r>
                        <a:rPr lang="en-US" sz="1200" b="1">
                          <a:effectLst/>
                        </a:rPr>
                        <a:t>Precision</a:t>
                      </a:r>
                    </a:p>
                  </a:txBody>
                  <a:tcPr anchor="ctr">
                    <a:solidFill>
                      <a:schemeClr val="accent1">
                        <a:lumMod val="60000"/>
                        <a:lumOff val="4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a:effectLst/>
                        </a:rPr>
                        <a:t>Recall</a:t>
                      </a:r>
                    </a:p>
                  </a:txBody>
                  <a:tcPr anchor="c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a:effectLst/>
                        </a:rPr>
                        <a:t>F1-score</a:t>
                      </a:r>
                    </a:p>
                  </a:txBody>
                  <a:tcPr anchor="ctr">
                    <a:solidFill>
                      <a:schemeClr val="accent1">
                        <a:lumMod val="60000"/>
                        <a:lumOff val="40000"/>
                      </a:schemeClr>
                    </a:solidFill>
                  </a:tcPr>
                </a:tc>
                <a:extLst>
                  <a:ext uri="{0D108BD9-81ED-4DB2-BD59-A6C34878D82A}">
                    <a16:rowId xmlns:a16="http://schemas.microsoft.com/office/drawing/2014/main" val="4049422750"/>
                  </a:ext>
                </a:extLst>
              </a:tr>
              <a:tr h="0">
                <a:tc>
                  <a:txBody>
                    <a:bodyPr/>
                    <a:lstStyle/>
                    <a:p>
                      <a:pPr fontAlgn="base"/>
                      <a:r>
                        <a:rPr lang="en-US" sz="1200" b="1">
                          <a:effectLst/>
                        </a:rPr>
                        <a:t>Entertainment</a:t>
                      </a:r>
                    </a:p>
                  </a:txBody>
                  <a:tcPr anchor="ctr">
                    <a:solidFill>
                      <a:schemeClr val="accent1">
                        <a:lumMod val="40000"/>
                        <a:lumOff val="60000"/>
                      </a:schemeClr>
                    </a:solidFill>
                  </a:tcPr>
                </a:tc>
                <a:tc>
                  <a:txBody>
                    <a:bodyPr/>
                    <a:lstStyle/>
                    <a:p>
                      <a:pPr fontAlgn="base"/>
                      <a:r>
                        <a:rPr lang="en-US" sz="1200">
                          <a:effectLst/>
                        </a:rPr>
                        <a:t>0.973</a:t>
                      </a:r>
                    </a:p>
                  </a:txBody>
                  <a:tcPr anchor="ctr"/>
                </a:tc>
                <a:tc>
                  <a:txBody>
                    <a:bodyPr/>
                    <a:lstStyle/>
                    <a:p>
                      <a:pPr fontAlgn="base"/>
                      <a:r>
                        <a:rPr lang="en-US" sz="1200">
                          <a:effectLst/>
                        </a:rPr>
                        <a:t>0.943</a:t>
                      </a:r>
                    </a:p>
                  </a:txBody>
                  <a:tcPr anchor="ctr"/>
                </a:tc>
                <a:tc>
                  <a:txBody>
                    <a:bodyPr/>
                    <a:lstStyle/>
                    <a:p>
                      <a:pPr fontAlgn="base"/>
                      <a:r>
                        <a:rPr lang="en-US" sz="1200">
                          <a:effectLst/>
                        </a:rPr>
                        <a:t>0.958</a:t>
                      </a:r>
                    </a:p>
                  </a:txBody>
                  <a:tcPr anchor="ctr"/>
                </a:tc>
                <a:extLst>
                  <a:ext uri="{0D108BD9-81ED-4DB2-BD59-A6C34878D82A}">
                    <a16:rowId xmlns:a16="http://schemas.microsoft.com/office/drawing/2014/main" val="3211516823"/>
                  </a:ext>
                </a:extLst>
              </a:tr>
              <a:tr h="0">
                <a:tc>
                  <a:txBody>
                    <a:bodyPr/>
                    <a:lstStyle/>
                    <a:p>
                      <a:pPr fontAlgn="base"/>
                      <a:r>
                        <a:rPr lang="en-US" sz="1200" b="1">
                          <a:effectLst/>
                        </a:rPr>
                        <a:t>Business</a:t>
                      </a:r>
                    </a:p>
                  </a:txBody>
                  <a:tcPr anchor="ctr">
                    <a:solidFill>
                      <a:schemeClr val="accent1">
                        <a:lumMod val="40000"/>
                        <a:lumOff val="60000"/>
                      </a:schemeClr>
                    </a:solidFill>
                  </a:tcPr>
                </a:tc>
                <a:tc>
                  <a:txBody>
                    <a:bodyPr/>
                    <a:lstStyle/>
                    <a:p>
                      <a:pPr fontAlgn="base"/>
                      <a:r>
                        <a:rPr lang="en-US" sz="1200">
                          <a:effectLst/>
                        </a:rPr>
                        <a:t>0.954</a:t>
                      </a:r>
                    </a:p>
                  </a:txBody>
                  <a:tcPr anchor="ctr"/>
                </a:tc>
                <a:tc>
                  <a:txBody>
                    <a:bodyPr/>
                    <a:lstStyle/>
                    <a:p>
                      <a:pPr fontAlgn="base"/>
                      <a:r>
                        <a:rPr lang="en-US" sz="1200">
                          <a:effectLst/>
                        </a:rPr>
                        <a:t>0.946</a:t>
                      </a:r>
                    </a:p>
                  </a:txBody>
                  <a:tcPr anchor="ctr"/>
                </a:tc>
                <a:tc>
                  <a:txBody>
                    <a:bodyPr/>
                    <a:lstStyle/>
                    <a:p>
                      <a:pPr fontAlgn="base"/>
                      <a:r>
                        <a:rPr lang="en-US" sz="1200">
                          <a:effectLst/>
                        </a:rPr>
                        <a:t>0.950</a:t>
                      </a:r>
                    </a:p>
                  </a:txBody>
                  <a:tcPr anchor="ctr"/>
                </a:tc>
                <a:extLst>
                  <a:ext uri="{0D108BD9-81ED-4DB2-BD59-A6C34878D82A}">
                    <a16:rowId xmlns:a16="http://schemas.microsoft.com/office/drawing/2014/main" val="3149830096"/>
                  </a:ext>
                </a:extLst>
              </a:tr>
              <a:tr h="0">
                <a:tc>
                  <a:txBody>
                    <a:bodyPr/>
                    <a:lstStyle/>
                    <a:p>
                      <a:pPr fontAlgn="base"/>
                      <a:r>
                        <a:rPr lang="en-US" sz="1200" b="1">
                          <a:effectLst/>
                        </a:rPr>
                        <a:t>Science and Technology</a:t>
                      </a:r>
                    </a:p>
                  </a:txBody>
                  <a:tcPr anchor="ctr">
                    <a:solidFill>
                      <a:schemeClr val="accent1">
                        <a:lumMod val="40000"/>
                        <a:lumOff val="60000"/>
                      </a:schemeClr>
                    </a:solidFill>
                  </a:tcPr>
                </a:tc>
                <a:tc>
                  <a:txBody>
                    <a:bodyPr/>
                    <a:lstStyle/>
                    <a:p>
                      <a:pPr fontAlgn="base"/>
                      <a:r>
                        <a:rPr lang="en-US" sz="1200">
                          <a:effectLst/>
                        </a:rPr>
                        <a:t>0.761</a:t>
                      </a:r>
                    </a:p>
                  </a:txBody>
                  <a:tcPr anchor="ctr"/>
                </a:tc>
                <a:tc>
                  <a:txBody>
                    <a:bodyPr/>
                    <a:lstStyle/>
                    <a:p>
                      <a:pPr fontAlgn="base"/>
                      <a:r>
                        <a:rPr lang="en-US" sz="1200">
                          <a:effectLst/>
                        </a:rPr>
                        <a:t>0.825</a:t>
                      </a:r>
                    </a:p>
                  </a:txBody>
                  <a:tcPr anchor="ctr"/>
                </a:tc>
                <a:tc>
                  <a:txBody>
                    <a:bodyPr/>
                    <a:lstStyle/>
                    <a:p>
                      <a:pPr fontAlgn="base"/>
                      <a:r>
                        <a:rPr lang="en-US" sz="1200">
                          <a:effectLst/>
                        </a:rPr>
                        <a:t>0.792</a:t>
                      </a:r>
                    </a:p>
                  </a:txBody>
                  <a:tcPr anchor="ctr"/>
                </a:tc>
                <a:extLst>
                  <a:ext uri="{0D108BD9-81ED-4DB2-BD59-A6C34878D82A}">
                    <a16:rowId xmlns:a16="http://schemas.microsoft.com/office/drawing/2014/main" val="2377003638"/>
                  </a:ext>
                </a:extLst>
              </a:tr>
              <a:tr h="0">
                <a:tc>
                  <a:txBody>
                    <a:bodyPr/>
                    <a:lstStyle/>
                    <a:p>
                      <a:pPr fontAlgn="base"/>
                      <a:r>
                        <a:rPr lang="en-US" sz="1200" b="1">
                          <a:effectLst/>
                        </a:rPr>
                        <a:t>Health</a:t>
                      </a:r>
                    </a:p>
                  </a:txBody>
                  <a:tcPr anchor="ctr">
                    <a:solidFill>
                      <a:schemeClr val="accent1">
                        <a:lumMod val="40000"/>
                        <a:lumOff val="60000"/>
                      </a:schemeClr>
                    </a:solidFill>
                  </a:tcPr>
                </a:tc>
                <a:tc>
                  <a:txBody>
                    <a:bodyPr/>
                    <a:lstStyle/>
                    <a:p>
                      <a:pPr fontAlgn="base"/>
                      <a:r>
                        <a:rPr lang="en-US" sz="1200">
                          <a:effectLst/>
                        </a:rPr>
                        <a:t>0.728</a:t>
                      </a:r>
                    </a:p>
                  </a:txBody>
                  <a:tcPr anchor="ctr"/>
                </a:tc>
                <a:tc>
                  <a:txBody>
                    <a:bodyPr/>
                    <a:lstStyle/>
                    <a:p>
                      <a:pPr fontAlgn="base"/>
                      <a:r>
                        <a:rPr lang="en-US" sz="1200">
                          <a:effectLst/>
                        </a:rPr>
                        <a:t>0.798</a:t>
                      </a:r>
                    </a:p>
                  </a:txBody>
                  <a:tcPr anchor="ctr"/>
                </a:tc>
                <a:tc>
                  <a:txBody>
                    <a:bodyPr/>
                    <a:lstStyle/>
                    <a:p>
                      <a:pPr fontAlgn="base"/>
                      <a:r>
                        <a:rPr lang="en-US" sz="1200">
                          <a:effectLst/>
                        </a:rPr>
                        <a:t>0.761</a:t>
                      </a:r>
                    </a:p>
                  </a:txBody>
                  <a:tcPr anchor="ctr"/>
                </a:tc>
                <a:extLst>
                  <a:ext uri="{0D108BD9-81ED-4DB2-BD59-A6C34878D82A}">
                    <a16:rowId xmlns:a16="http://schemas.microsoft.com/office/drawing/2014/main" val="2265972738"/>
                  </a:ext>
                </a:extLst>
              </a:tr>
              <a:tr h="0">
                <a:tc>
                  <a:txBody>
                    <a:bodyPr/>
                    <a:lstStyle/>
                    <a:p>
                      <a:pPr fontAlgn="base"/>
                      <a:r>
                        <a:rPr lang="en-US" sz="1200" b="1">
                          <a:effectLst/>
                        </a:rPr>
                        <a:t>Macro-average</a:t>
                      </a:r>
                    </a:p>
                  </a:txBody>
                  <a:tcPr anchor="ctr">
                    <a:solidFill>
                      <a:schemeClr val="accent1">
                        <a:lumMod val="40000"/>
                        <a:lumOff val="60000"/>
                      </a:schemeClr>
                    </a:solidFill>
                  </a:tcPr>
                </a:tc>
                <a:tc>
                  <a:txBody>
                    <a:bodyPr/>
                    <a:lstStyle/>
                    <a:p>
                      <a:pPr fontAlgn="base"/>
                      <a:r>
                        <a:rPr lang="en-US" sz="1200">
                          <a:effectLst/>
                        </a:rPr>
                        <a:t>0.854</a:t>
                      </a:r>
                    </a:p>
                  </a:txBody>
                  <a:tcPr anchor="ctr"/>
                </a:tc>
                <a:tc>
                  <a:txBody>
                    <a:bodyPr/>
                    <a:lstStyle/>
                    <a:p>
                      <a:pPr fontAlgn="base"/>
                      <a:r>
                        <a:rPr lang="en-US" sz="1200">
                          <a:effectLst/>
                        </a:rPr>
                        <a:t>0.878</a:t>
                      </a:r>
                    </a:p>
                  </a:txBody>
                  <a:tcPr anchor="ctr"/>
                </a:tc>
                <a:tc>
                  <a:txBody>
                    <a:bodyPr/>
                    <a:lstStyle/>
                    <a:p>
                      <a:pPr fontAlgn="base"/>
                      <a:r>
                        <a:rPr lang="en-US" sz="1200">
                          <a:effectLst/>
                        </a:rPr>
                        <a:t>0.865</a:t>
                      </a:r>
                    </a:p>
                  </a:txBody>
                  <a:tcPr anchor="ctr"/>
                </a:tc>
                <a:extLst>
                  <a:ext uri="{0D108BD9-81ED-4DB2-BD59-A6C34878D82A}">
                    <a16:rowId xmlns:a16="http://schemas.microsoft.com/office/drawing/2014/main" val="970884235"/>
                  </a:ext>
                </a:extLst>
              </a:tr>
            </a:tbl>
          </a:graphicData>
        </a:graphic>
      </p:graphicFrame>
    </p:spTree>
    <p:extLst>
      <p:ext uri="{BB962C8B-B14F-4D97-AF65-F5344CB8AC3E}">
        <p14:creationId xmlns:p14="http://schemas.microsoft.com/office/powerpoint/2010/main" val="1811763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E9DB-B8EE-CFE2-6074-E3D2CE6F09C9}"/>
              </a:ext>
            </a:extLst>
          </p:cNvPr>
          <p:cNvSpPr>
            <a:spLocks noGrp="1"/>
          </p:cNvSpPr>
          <p:nvPr>
            <p:ph type="title"/>
          </p:nvPr>
        </p:nvSpPr>
        <p:spPr/>
        <p:txBody>
          <a:bodyPr/>
          <a:lstStyle/>
          <a:p>
            <a:r>
              <a:rPr lang="en-US"/>
              <a:t>Model Deployment</a:t>
            </a:r>
          </a:p>
        </p:txBody>
      </p:sp>
      <p:sp>
        <p:nvSpPr>
          <p:cNvPr id="7" name="TextBox 6">
            <a:extLst>
              <a:ext uri="{FF2B5EF4-FFF2-40B4-BE49-F238E27FC236}">
                <a16:creationId xmlns:a16="http://schemas.microsoft.com/office/drawing/2014/main" id="{7C4E5A95-39A0-D960-3671-A8C6DEA36C3A}"/>
              </a:ext>
            </a:extLst>
          </p:cNvPr>
          <p:cNvSpPr txBox="1"/>
          <p:nvPr/>
        </p:nvSpPr>
        <p:spPr>
          <a:xfrm>
            <a:off x="805356" y="1846478"/>
            <a:ext cx="10581287" cy="46181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t>Model implementation into an API using FastAPI, structured as a simple MVC framework.</a:t>
            </a:r>
          </a:p>
          <a:p>
            <a:pPr marL="285750" indent="-285750">
              <a:lnSpc>
                <a:spcPct val="150000"/>
              </a:lnSpc>
              <a:buFont typeface="Arial" panose="020B0604020202020204" pitchFamily="34" charset="0"/>
              <a:buChar char="•"/>
            </a:pPr>
            <a:r>
              <a:rPr lang="en-US"/>
              <a:t>The model, named NewsTitleClassificationModel, loads the checkpoint of the trained model and performs prediction tasks, as well as listing labels.</a:t>
            </a:r>
          </a:p>
          <a:p>
            <a:pPr marL="285750" indent="-285750">
              <a:lnSpc>
                <a:spcPct val="150000"/>
              </a:lnSpc>
              <a:buFont typeface="Arial" panose="020B0604020202020204" pitchFamily="34" charset="0"/>
              <a:buChar char="•"/>
            </a:pPr>
            <a:r>
              <a:rPr lang="en-US"/>
              <a:t>A service named NewsTitleClassificationService, which serves as a service layer responsible for handling operations related to news title classification. </a:t>
            </a:r>
          </a:p>
          <a:p>
            <a:pPr marL="285750" indent="-285750">
              <a:lnSpc>
                <a:spcPct val="150000"/>
              </a:lnSpc>
              <a:buFont typeface="Arial" panose="020B0604020202020204" pitchFamily="34" charset="0"/>
              <a:buChar char="•"/>
            </a:pPr>
            <a:r>
              <a:rPr lang="en-US"/>
              <a:t>A router named newsTitleClassificationRouter, which defines the API routes and their corresponding handlers for interacting with the NewsTitleClassificationService.</a:t>
            </a:r>
          </a:p>
          <a:p>
            <a:pPr marL="285750" indent="-285750">
              <a:lnSpc>
                <a:spcPct val="150000"/>
              </a:lnSpc>
              <a:buFont typeface="Arial" panose="020B0604020202020204" pitchFamily="34" charset="0"/>
              <a:buChar char="•"/>
            </a:pPr>
            <a:r>
              <a:rPr lang="en-US"/>
              <a:t>API run with </a:t>
            </a:r>
            <a:r>
              <a:rPr lang="it-IT"/>
              <a:t>Base URL: </a:t>
            </a:r>
            <a:r>
              <a:rPr lang="en-US" b="0" i="0" u="sng" strike="noStrike">
                <a:solidFill>
                  <a:srgbClr val="1155CC"/>
                </a:solidFill>
                <a:effectLst/>
                <a:hlinkClick r:id="rId2"/>
              </a:rPr>
              <a:t>http://localhost:2005</a:t>
            </a:r>
            <a:r>
              <a:rPr lang="en-US"/>
              <a:t> with end-point:</a:t>
            </a:r>
          </a:p>
          <a:p>
            <a:pPr marL="742950" lvl="1" indent="-285750">
              <a:lnSpc>
                <a:spcPct val="150000"/>
              </a:lnSpc>
              <a:buFont typeface="Arial" panose="020B0604020202020204" pitchFamily="34" charset="0"/>
              <a:buChar char="•"/>
            </a:pPr>
            <a:r>
              <a:rPr lang="en-US" b="0" i="1" u="none" strike="noStrike">
                <a:solidFill>
                  <a:srgbClr val="000000"/>
                </a:solidFill>
                <a:effectLst/>
              </a:rPr>
              <a:t>/list_label</a:t>
            </a:r>
            <a:r>
              <a:rPr lang="en-US" u="none" strike="noStrike">
                <a:solidFill>
                  <a:srgbClr val="000000"/>
                </a:solidFill>
                <a:effectLst/>
              </a:rPr>
              <a:t> (GET): get the list of labels available with the model.</a:t>
            </a:r>
          </a:p>
          <a:p>
            <a:pPr marL="742950" lvl="1" indent="-285750">
              <a:lnSpc>
                <a:spcPct val="150000"/>
              </a:lnSpc>
              <a:buFont typeface="Arial" panose="020B0604020202020204" pitchFamily="34" charset="0"/>
              <a:buChar char="•"/>
            </a:pPr>
            <a:r>
              <a:rPr lang="en-US" b="0" i="1" u="none" strike="noStrike">
                <a:solidFill>
                  <a:srgbClr val="000000"/>
                </a:solidFill>
                <a:effectLst/>
              </a:rPr>
              <a:t>/classify</a:t>
            </a:r>
            <a:r>
              <a:rPr lang="en-US" b="0" i="1">
                <a:solidFill>
                  <a:srgbClr val="000000"/>
                </a:solidFill>
              </a:rPr>
              <a:t> </a:t>
            </a:r>
            <a:r>
              <a:rPr lang="en-US">
                <a:solidFill>
                  <a:srgbClr val="000000"/>
                </a:solidFill>
              </a:rPr>
              <a:t>(POST): get the label and it associated confident probability of the input text.</a:t>
            </a:r>
          </a:p>
          <a:p>
            <a:pPr marL="285750" indent="-285750">
              <a:lnSpc>
                <a:spcPct val="150000"/>
              </a:lnSpc>
              <a:buFont typeface="Arial" panose="020B0604020202020204" pitchFamily="34" charset="0"/>
              <a:buChar char="•"/>
            </a:pPr>
            <a:r>
              <a:rPr lang="en-US">
                <a:solidFill>
                  <a:srgbClr val="000000"/>
                </a:solidFill>
              </a:rPr>
              <a:t>A simple web page front-end is included to demo the api.</a:t>
            </a:r>
            <a:endParaRPr lang="en-US"/>
          </a:p>
        </p:txBody>
      </p:sp>
    </p:spTree>
    <p:extLst>
      <p:ext uri="{BB962C8B-B14F-4D97-AF65-F5344CB8AC3E}">
        <p14:creationId xmlns:p14="http://schemas.microsoft.com/office/powerpoint/2010/main" val="4054595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E9DB-B8EE-CFE2-6074-E3D2CE6F09C9}"/>
              </a:ext>
            </a:extLst>
          </p:cNvPr>
          <p:cNvSpPr>
            <a:spLocks noGrp="1"/>
          </p:cNvSpPr>
          <p:nvPr>
            <p:ph type="title"/>
          </p:nvPr>
        </p:nvSpPr>
        <p:spPr/>
        <p:txBody>
          <a:bodyPr/>
          <a:lstStyle/>
          <a:p>
            <a:r>
              <a:rPr lang="en-US"/>
              <a:t>Model Deployment</a:t>
            </a:r>
          </a:p>
        </p:txBody>
      </p:sp>
      <p:pic>
        <p:nvPicPr>
          <p:cNvPr id="4" name="Picture 3">
            <a:extLst>
              <a:ext uri="{FF2B5EF4-FFF2-40B4-BE49-F238E27FC236}">
                <a16:creationId xmlns:a16="http://schemas.microsoft.com/office/drawing/2014/main" id="{D9D88591-CC67-4646-3403-8394A4BC351B}"/>
              </a:ext>
            </a:extLst>
          </p:cNvPr>
          <p:cNvPicPr>
            <a:picLocks noChangeAspect="1"/>
          </p:cNvPicPr>
          <p:nvPr/>
        </p:nvPicPr>
        <p:blipFill>
          <a:blip r:embed="rId2"/>
          <a:stretch>
            <a:fillRect/>
          </a:stretch>
        </p:blipFill>
        <p:spPr>
          <a:xfrm>
            <a:off x="6001408" y="1835105"/>
            <a:ext cx="3855194" cy="3336643"/>
          </a:xfrm>
          <a:prstGeom prst="rect">
            <a:avLst/>
          </a:prstGeom>
        </p:spPr>
      </p:pic>
      <p:pic>
        <p:nvPicPr>
          <p:cNvPr id="6" name="Picture 5">
            <a:extLst>
              <a:ext uri="{FF2B5EF4-FFF2-40B4-BE49-F238E27FC236}">
                <a16:creationId xmlns:a16="http://schemas.microsoft.com/office/drawing/2014/main" id="{CB3FA808-9929-20A7-0621-E458CDD6C457}"/>
              </a:ext>
            </a:extLst>
          </p:cNvPr>
          <p:cNvPicPr>
            <a:picLocks noChangeAspect="1"/>
          </p:cNvPicPr>
          <p:nvPr/>
        </p:nvPicPr>
        <p:blipFill>
          <a:blip r:embed="rId3"/>
          <a:stretch>
            <a:fillRect/>
          </a:stretch>
        </p:blipFill>
        <p:spPr>
          <a:xfrm>
            <a:off x="1447800" y="1835105"/>
            <a:ext cx="3780679" cy="3268279"/>
          </a:xfrm>
          <a:prstGeom prst="rect">
            <a:avLst/>
          </a:prstGeom>
        </p:spPr>
      </p:pic>
      <p:sp>
        <p:nvSpPr>
          <p:cNvPr id="8" name="TextBox 7">
            <a:extLst>
              <a:ext uri="{FF2B5EF4-FFF2-40B4-BE49-F238E27FC236}">
                <a16:creationId xmlns:a16="http://schemas.microsoft.com/office/drawing/2014/main" id="{D0C9FD01-9D61-0EC2-84B0-5D8171830AD8}"/>
              </a:ext>
            </a:extLst>
          </p:cNvPr>
          <p:cNvSpPr txBox="1"/>
          <p:nvPr/>
        </p:nvSpPr>
        <p:spPr>
          <a:xfrm>
            <a:off x="1105018" y="5524536"/>
            <a:ext cx="9799543" cy="707886"/>
          </a:xfrm>
          <a:prstGeom prst="rect">
            <a:avLst/>
          </a:prstGeom>
          <a:noFill/>
        </p:spPr>
        <p:txBody>
          <a:bodyPr wrap="square" rtlCol="0">
            <a:spAutoFit/>
          </a:bodyPr>
          <a:lstStyle/>
          <a:p>
            <a:r>
              <a:rPr lang="en-US" sz="2000"/>
              <a:t>Classification on the title of a recent article from the Huffington Post shows quite good results with a correct classification and a confidence score of 0.97.</a:t>
            </a:r>
          </a:p>
        </p:txBody>
      </p:sp>
    </p:spTree>
    <p:extLst>
      <p:ext uri="{BB962C8B-B14F-4D97-AF65-F5344CB8AC3E}">
        <p14:creationId xmlns:p14="http://schemas.microsoft.com/office/powerpoint/2010/main" val="266667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a:extLst>
              <a:ext uri="{FF2B5EF4-FFF2-40B4-BE49-F238E27FC236}">
                <a16:creationId xmlns:a16="http://schemas.microsoft.com/office/drawing/2014/main" id="{F5B05DFD-85D5-B09E-186F-EFE1C4CB20F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1283" b="22033"/>
          <a:stretch/>
        </p:blipFill>
        <p:spPr>
          <a:xfrm>
            <a:off x="3048" y="0"/>
            <a:ext cx="12188952" cy="4572000"/>
          </a:xfrm>
        </p:spPr>
      </p:pic>
      <p:sp>
        <p:nvSpPr>
          <p:cNvPr id="15" name="Title 14">
            <a:extLst>
              <a:ext uri="{FF2B5EF4-FFF2-40B4-BE49-F238E27FC236}">
                <a16:creationId xmlns:a16="http://schemas.microsoft.com/office/drawing/2014/main" id="{C44ADFBB-6892-58B0-AC3D-5CD13A365144}"/>
              </a:ext>
            </a:extLst>
          </p:cNvPr>
          <p:cNvSpPr>
            <a:spLocks noGrp="1"/>
          </p:cNvSpPr>
          <p:nvPr>
            <p:ph type="title"/>
          </p:nvPr>
        </p:nvSpPr>
        <p:spPr/>
        <p:txBody>
          <a:bodyPr>
            <a:noAutofit/>
          </a:bodyPr>
          <a:lstStyle/>
          <a:p>
            <a:r>
              <a:rPr lang="en-US" sz="4800">
                <a:solidFill>
                  <a:schemeClr val="tx1"/>
                </a:solidFill>
              </a:rPr>
              <a:t>Thank you and looking</a:t>
            </a:r>
            <a:br>
              <a:rPr lang="en-US" sz="4800">
                <a:solidFill>
                  <a:schemeClr val="tx1"/>
                </a:solidFill>
              </a:rPr>
            </a:br>
            <a:r>
              <a:rPr lang="en-US" sz="4800">
                <a:solidFill>
                  <a:schemeClr val="tx1"/>
                </a:solidFill>
              </a:rPr>
              <a:t>forward to hearing from you!</a:t>
            </a:r>
            <a:endParaRPr lang="en-US" sz="4400">
              <a:solidFill>
                <a:schemeClr val="tx1"/>
              </a:solidFill>
            </a:endParaRPr>
          </a:p>
        </p:txBody>
      </p:sp>
      <p:sp>
        <p:nvSpPr>
          <p:cNvPr id="18" name="Text Placeholder 17">
            <a:extLst>
              <a:ext uri="{FF2B5EF4-FFF2-40B4-BE49-F238E27FC236}">
                <a16:creationId xmlns:a16="http://schemas.microsoft.com/office/drawing/2014/main" id="{B3981079-3640-4B4D-5F6E-0982F862900B}"/>
              </a:ext>
            </a:extLst>
          </p:cNvPr>
          <p:cNvSpPr>
            <a:spLocks noGrp="1"/>
          </p:cNvSpPr>
          <p:nvPr>
            <p:ph type="body" sz="half" idx="2"/>
          </p:nvPr>
        </p:nvSpPr>
        <p:spPr/>
        <p:txBody>
          <a:bodyPr/>
          <a:lstStyle/>
          <a:p>
            <a:r>
              <a:rPr lang="en-US"/>
              <a:t>Phu Quoc Trung</a:t>
            </a:r>
          </a:p>
          <a:p>
            <a:r>
              <a:rPr lang="en-US" sz="1400"/>
              <a:t>0363587268</a:t>
            </a:r>
          </a:p>
          <a:p>
            <a:r>
              <a:rPr lang="en-US" sz="1400"/>
              <a:t>phuquoctrung2003@gmail.com</a:t>
            </a:r>
          </a:p>
        </p:txBody>
      </p:sp>
    </p:spTree>
    <p:extLst>
      <p:ext uri="{BB962C8B-B14F-4D97-AF65-F5344CB8AC3E}">
        <p14:creationId xmlns:p14="http://schemas.microsoft.com/office/powerpoint/2010/main" val="266476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E9DB-B8EE-CFE2-6074-E3D2CE6F09C9}"/>
              </a:ext>
            </a:extLst>
          </p:cNvPr>
          <p:cNvSpPr>
            <a:spLocks noGrp="1"/>
          </p:cNvSpPr>
          <p:nvPr>
            <p:ph type="title"/>
          </p:nvPr>
        </p:nvSpPr>
        <p:spPr/>
        <p:txBody>
          <a:bodyPr/>
          <a:lstStyle/>
          <a:p>
            <a:r>
              <a:rPr lang="en-US"/>
              <a:t>Dataset</a:t>
            </a:r>
          </a:p>
        </p:txBody>
      </p:sp>
      <p:sp>
        <p:nvSpPr>
          <p:cNvPr id="3" name="Content Placeholder 2">
            <a:extLst>
              <a:ext uri="{FF2B5EF4-FFF2-40B4-BE49-F238E27FC236}">
                <a16:creationId xmlns:a16="http://schemas.microsoft.com/office/drawing/2014/main" id="{14D7D3EB-211D-350F-0236-7FB886EED869}"/>
              </a:ext>
            </a:extLst>
          </p:cNvPr>
          <p:cNvSpPr>
            <a:spLocks noGrp="1"/>
          </p:cNvSpPr>
          <p:nvPr>
            <p:ph idx="1"/>
          </p:nvPr>
        </p:nvSpPr>
        <p:spPr>
          <a:xfrm>
            <a:off x="1024128" y="1739117"/>
            <a:ext cx="9720073" cy="2559928"/>
          </a:xfrm>
        </p:spPr>
        <p:txBody>
          <a:bodyPr>
            <a:normAutofit fontScale="77500" lnSpcReduction="20000"/>
          </a:bodyPr>
          <a:lstStyle/>
          <a:p>
            <a:pPr>
              <a:lnSpc>
                <a:spcPct val="150000"/>
              </a:lnSpc>
            </a:pPr>
            <a:r>
              <a:rPr lang="en-US"/>
              <a:t>Dataset Summary:</a:t>
            </a:r>
          </a:p>
          <a:p>
            <a:pPr lvl="1">
              <a:lnSpc>
                <a:spcPct val="150000"/>
              </a:lnSpc>
              <a:buFont typeface="Arial" panose="020B0604020202020204" pitchFamily="34" charset="0"/>
              <a:buChar char="•"/>
            </a:pPr>
            <a:r>
              <a:rPr lang="en-US"/>
              <a:t>Dataset contains references to news web pages gathered from an online aggregator between March 10 and August 10, 2014.</a:t>
            </a:r>
          </a:p>
          <a:p>
            <a:pPr lvl="1">
              <a:lnSpc>
                <a:spcPct val="150000"/>
              </a:lnSpc>
              <a:buFont typeface="Arial" panose="020B0604020202020204" pitchFamily="34" charset="0"/>
              <a:buChar char="•"/>
            </a:pPr>
            <a:r>
              <a:rPr lang="en-US"/>
              <a:t>It encompasses 422,937 news pages categorized into business, science and technology, entertainment, and health.</a:t>
            </a:r>
          </a:p>
          <a:p>
            <a:pPr lvl="1">
              <a:lnSpc>
                <a:spcPct val="150000"/>
              </a:lnSpc>
              <a:buFont typeface="Arial" panose="020B0604020202020204" pitchFamily="34" charset="0"/>
              <a:buChar char="•"/>
            </a:pPr>
            <a:r>
              <a:rPr lang="en-US"/>
              <a:t>The dataset includes clusters of similar news stories and pairs of URLs representing browsing sessions.</a:t>
            </a:r>
          </a:p>
          <a:p>
            <a:pPr lvl="1">
              <a:lnSpc>
                <a:spcPct val="150000"/>
              </a:lnSpc>
              <a:buFont typeface="Arial" panose="020B0604020202020204" pitchFamily="34" charset="0"/>
              <a:buChar char="•"/>
            </a:pPr>
            <a:r>
              <a:rPr lang="en-US"/>
              <a:t>This report will focus solely on the file "newsCorpora.csv" which contains news pages, structured with columns including ID, TITLE, URL, PUBLISHER, CATEGORY, STORY, HOSTNAME, and TIMESTAMP.</a:t>
            </a:r>
          </a:p>
          <a:p>
            <a:pPr lvl="1">
              <a:lnSpc>
                <a:spcPct val="150000"/>
              </a:lnSpc>
              <a:buFont typeface="Arial" panose="020B0604020202020204" pitchFamily="34" charset="0"/>
              <a:buChar char="•"/>
            </a:pPr>
            <a:r>
              <a:rPr lang="en-US"/>
              <a:t>For the purpose of this report, only the TITLE, CATEGORY, and PUBLISHER columns will be utilized.</a:t>
            </a:r>
          </a:p>
        </p:txBody>
      </p:sp>
      <p:graphicFrame>
        <p:nvGraphicFramePr>
          <p:cNvPr id="4" name="Table 3">
            <a:extLst>
              <a:ext uri="{FF2B5EF4-FFF2-40B4-BE49-F238E27FC236}">
                <a16:creationId xmlns:a16="http://schemas.microsoft.com/office/drawing/2014/main" id="{DC630A31-9A1C-EFD5-2B48-72833CD387BC}"/>
              </a:ext>
            </a:extLst>
          </p:cNvPr>
          <p:cNvGraphicFramePr>
            <a:graphicFrameLocks noGrp="1"/>
          </p:cNvGraphicFramePr>
          <p:nvPr>
            <p:extLst>
              <p:ext uri="{D42A27DB-BD31-4B8C-83A1-F6EECF244321}">
                <p14:modId xmlns:p14="http://schemas.microsoft.com/office/powerpoint/2010/main" val="1134223324"/>
              </p:ext>
            </p:extLst>
          </p:nvPr>
        </p:nvGraphicFramePr>
        <p:xfrm>
          <a:off x="1024128" y="4366401"/>
          <a:ext cx="9822549" cy="1755034"/>
        </p:xfrm>
        <a:graphic>
          <a:graphicData uri="http://schemas.openxmlformats.org/drawingml/2006/table">
            <a:tbl>
              <a:tblPr>
                <a:tableStyleId>{16D9F66E-5EB9-4882-86FB-DCBF35E3C3E4}</a:tableStyleId>
              </a:tblPr>
              <a:tblGrid>
                <a:gridCol w="218197">
                  <a:extLst>
                    <a:ext uri="{9D8B030D-6E8A-4147-A177-3AD203B41FA5}">
                      <a16:colId xmlns:a16="http://schemas.microsoft.com/office/drawing/2014/main" val="4269018137"/>
                    </a:ext>
                  </a:extLst>
                </a:gridCol>
                <a:gridCol w="2390052">
                  <a:extLst>
                    <a:ext uri="{9D8B030D-6E8A-4147-A177-3AD203B41FA5}">
                      <a16:colId xmlns:a16="http://schemas.microsoft.com/office/drawing/2014/main" val="1293643393"/>
                    </a:ext>
                  </a:extLst>
                </a:gridCol>
                <a:gridCol w="2377440">
                  <a:extLst>
                    <a:ext uri="{9D8B030D-6E8A-4147-A177-3AD203B41FA5}">
                      <a16:colId xmlns:a16="http://schemas.microsoft.com/office/drawing/2014/main" val="29702519"/>
                    </a:ext>
                  </a:extLst>
                </a:gridCol>
                <a:gridCol w="870257">
                  <a:extLst>
                    <a:ext uri="{9D8B030D-6E8A-4147-A177-3AD203B41FA5}">
                      <a16:colId xmlns:a16="http://schemas.microsoft.com/office/drawing/2014/main" val="172354258"/>
                    </a:ext>
                  </a:extLst>
                </a:gridCol>
                <a:gridCol w="668458">
                  <a:extLst>
                    <a:ext uri="{9D8B030D-6E8A-4147-A177-3AD203B41FA5}">
                      <a16:colId xmlns:a16="http://schemas.microsoft.com/office/drawing/2014/main" val="614567403"/>
                    </a:ext>
                  </a:extLst>
                </a:gridCol>
                <a:gridCol w="1210791">
                  <a:extLst>
                    <a:ext uri="{9D8B030D-6E8A-4147-A177-3AD203B41FA5}">
                      <a16:colId xmlns:a16="http://schemas.microsoft.com/office/drawing/2014/main" val="252781932"/>
                    </a:ext>
                  </a:extLst>
                </a:gridCol>
                <a:gridCol w="1128811">
                  <a:extLst>
                    <a:ext uri="{9D8B030D-6E8A-4147-A177-3AD203B41FA5}">
                      <a16:colId xmlns:a16="http://schemas.microsoft.com/office/drawing/2014/main" val="4245252715"/>
                    </a:ext>
                  </a:extLst>
                </a:gridCol>
                <a:gridCol w="958543">
                  <a:extLst>
                    <a:ext uri="{9D8B030D-6E8A-4147-A177-3AD203B41FA5}">
                      <a16:colId xmlns:a16="http://schemas.microsoft.com/office/drawing/2014/main" val="657771411"/>
                    </a:ext>
                  </a:extLst>
                </a:gridCol>
              </a:tblGrid>
              <a:tr h="95154">
                <a:tc>
                  <a:txBody>
                    <a:bodyPr/>
                    <a:lstStyle/>
                    <a:p>
                      <a:pPr algn="ctr" fontAlgn="ctr"/>
                      <a:r>
                        <a:rPr lang="en-US" sz="900" b="1">
                          <a:effectLst/>
                        </a:rPr>
                        <a:t>ID</a:t>
                      </a:r>
                    </a:p>
                  </a:txBody>
                  <a:tcPr marL="29688" marR="29688" marT="14844" marB="14844" anchor="ctr">
                    <a:solidFill>
                      <a:schemeClr val="accent1">
                        <a:lumMod val="60000"/>
                        <a:lumOff val="40000"/>
                      </a:schemeClr>
                    </a:solidFill>
                  </a:tcPr>
                </a:tc>
                <a:tc>
                  <a:txBody>
                    <a:bodyPr/>
                    <a:lstStyle/>
                    <a:p>
                      <a:pPr algn="ctr" fontAlgn="ctr"/>
                      <a:r>
                        <a:rPr lang="en-US" sz="900" b="1">
                          <a:effectLst/>
                        </a:rPr>
                        <a:t>TITLE</a:t>
                      </a:r>
                    </a:p>
                  </a:txBody>
                  <a:tcPr marL="29688" marR="29688" marT="14844" marB="14844" anchor="ctr">
                    <a:solidFill>
                      <a:schemeClr val="accent1">
                        <a:lumMod val="60000"/>
                        <a:lumOff val="40000"/>
                      </a:schemeClr>
                    </a:solidFill>
                  </a:tcPr>
                </a:tc>
                <a:tc>
                  <a:txBody>
                    <a:bodyPr/>
                    <a:lstStyle/>
                    <a:p>
                      <a:pPr algn="ctr" fontAlgn="ctr"/>
                      <a:r>
                        <a:rPr lang="en-US" sz="900" b="1">
                          <a:effectLst/>
                        </a:rPr>
                        <a:t>URL</a:t>
                      </a:r>
                    </a:p>
                  </a:txBody>
                  <a:tcPr marL="29688" marR="29688" marT="14844" marB="14844" anchor="ctr">
                    <a:solidFill>
                      <a:schemeClr val="accent1">
                        <a:lumMod val="60000"/>
                        <a:lumOff val="40000"/>
                      </a:schemeClr>
                    </a:solidFill>
                  </a:tcPr>
                </a:tc>
                <a:tc>
                  <a:txBody>
                    <a:bodyPr/>
                    <a:lstStyle/>
                    <a:p>
                      <a:pPr algn="ctr" fontAlgn="ctr"/>
                      <a:r>
                        <a:rPr lang="en-US" sz="900" b="1">
                          <a:effectLst/>
                        </a:rPr>
                        <a:t>PUBLISHER</a:t>
                      </a:r>
                    </a:p>
                  </a:txBody>
                  <a:tcPr marL="29688" marR="29688" marT="14844" marB="14844" anchor="ctr">
                    <a:solidFill>
                      <a:schemeClr val="accent1">
                        <a:lumMod val="60000"/>
                        <a:lumOff val="40000"/>
                      </a:schemeClr>
                    </a:solidFill>
                  </a:tcPr>
                </a:tc>
                <a:tc>
                  <a:txBody>
                    <a:bodyPr/>
                    <a:lstStyle/>
                    <a:p>
                      <a:pPr algn="ctr" fontAlgn="ctr"/>
                      <a:r>
                        <a:rPr lang="en-US" sz="900" b="1">
                          <a:effectLst/>
                        </a:rPr>
                        <a:t>CATEGORY</a:t>
                      </a:r>
                    </a:p>
                  </a:txBody>
                  <a:tcPr marL="29688" marR="29688" marT="14844" marB="14844" anchor="ctr">
                    <a:solidFill>
                      <a:schemeClr val="accent1">
                        <a:lumMod val="60000"/>
                        <a:lumOff val="40000"/>
                      </a:schemeClr>
                    </a:solidFill>
                  </a:tcPr>
                </a:tc>
                <a:tc>
                  <a:txBody>
                    <a:bodyPr/>
                    <a:lstStyle/>
                    <a:p>
                      <a:pPr algn="ctr" fontAlgn="ctr"/>
                      <a:r>
                        <a:rPr lang="en-US" sz="900" b="1">
                          <a:effectLst/>
                        </a:rPr>
                        <a:t>STORY</a:t>
                      </a:r>
                    </a:p>
                  </a:txBody>
                  <a:tcPr marL="29688" marR="29688" marT="14844" marB="14844" anchor="ctr">
                    <a:solidFill>
                      <a:schemeClr val="accent1">
                        <a:lumMod val="60000"/>
                        <a:lumOff val="40000"/>
                      </a:schemeClr>
                    </a:solidFill>
                  </a:tcPr>
                </a:tc>
                <a:tc>
                  <a:txBody>
                    <a:bodyPr/>
                    <a:lstStyle/>
                    <a:p>
                      <a:pPr algn="ctr" fontAlgn="ctr"/>
                      <a:r>
                        <a:rPr lang="en-US" sz="900" b="1">
                          <a:effectLst/>
                        </a:rPr>
                        <a:t>HOSTNAME</a:t>
                      </a:r>
                    </a:p>
                  </a:txBody>
                  <a:tcPr marL="29688" marR="29688" marT="14844" marB="14844" anchor="ctr">
                    <a:solidFill>
                      <a:schemeClr val="accent1">
                        <a:lumMod val="60000"/>
                        <a:lumOff val="40000"/>
                      </a:schemeClr>
                    </a:solidFill>
                  </a:tcPr>
                </a:tc>
                <a:tc>
                  <a:txBody>
                    <a:bodyPr/>
                    <a:lstStyle/>
                    <a:p>
                      <a:pPr algn="ctr"/>
                      <a:r>
                        <a:rPr lang="en-US" sz="900" b="1">
                          <a:effectLst/>
                        </a:rPr>
                        <a:t>TIMESTAMP</a:t>
                      </a:r>
                      <a:endParaRPr lang="en-US" sz="900" b="1"/>
                    </a:p>
                  </a:txBody>
                  <a:tcPr marL="44532" marR="44532" marT="22266" marB="22266">
                    <a:solidFill>
                      <a:schemeClr val="accent1">
                        <a:lumMod val="60000"/>
                        <a:lumOff val="40000"/>
                      </a:schemeClr>
                    </a:solidFill>
                  </a:tcPr>
                </a:tc>
                <a:extLst>
                  <a:ext uri="{0D108BD9-81ED-4DB2-BD59-A6C34878D82A}">
                    <a16:rowId xmlns:a16="http://schemas.microsoft.com/office/drawing/2014/main" val="3333658709"/>
                  </a:ext>
                </a:extLst>
              </a:tr>
              <a:tr h="394888">
                <a:tc>
                  <a:txBody>
                    <a:bodyPr/>
                    <a:lstStyle/>
                    <a:p>
                      <a:pPr algn="l"/>
                      <a:r>
                        <a:rPr lang="en-US" sz="900">
                          <a:effectLst/>
                        </a:rPr>
                        <a:t>1</a:t>
                      </a:r>
                    </a:p>
                  </a:txBody>
                  <a:tcPr marL="29688" marR="29688" marT="14844" marB="14844" anchor="ctr"/>
                </a:tc>
                <a:tc>
                  <a:txBody>
                    <a:bodyPr/>
                    <a:lstStyle/>
                    <a:p>
                      <a:pPr algn="l"/>
                      <a:r>
                        <a:rPr lang="en-US" sz="900">
                          <a:effectLst/>
                        </a:rPr>
                        <a:t>Fed official says weak data caused by weather,...</a:t>
                      </a:r>
                    </a:p>
                  </a:txBody>
                  <a:tcPr marL="29688" marR="29688" marT="14844" marB="14844" anchor="ctr"/>
                </a:tc>
                <a:tc>
                  <a:txBody>
                    <a:bodyPr/>
                    <a:lstStyle/>
                    <a:p>
                      <a:pPr algn="l"/>
                      <a:r>
                        <a:rPr lang="en-US" sz="900">
                          <a:effectLst/>
                        </a:rPr>
                        <a:t>http://www.latimes.com/business/money/la-fi-mo...</a:t>
                      </a:r>
                    </a:p>
                  </a:txBody>
                  <a:tcPr marL="29688" marR="29688" marT="14844" marB="14844" anchor="ctr"/>
                </a:tc>
                <a:tc>
                  <a:txBody>
                    <a:bodyPr/>
                    <a:lstStyle/>
                    <a:p>
                      <a:pPr algn="l"/>
                      <a:r>
                        <a:rPr lang="en-US" sz="900">
                          <a:effectLst/>
                        </a:rPr>
                        <a:t>Los Angeles Times</a:t>
                      </a:r>
                    </a:p>
                  </a:txBody>
                  <a:tcPr marL="29688" marR="29688" marT="14844" marB="14844" anchor="ctr"/>
                </a:tc>
                <a:tc>
                  <a:txBody>
                    <a:bodyPr/>
                    <a:lstStyle/>
                    <a:p>
                      <a:pPr algn="l"/>
                      <a:r>
                        <a:rPr lang="en-US" sz="900">
                          <a:effectLst/>
                        </a:rPr>
                        <a:t>b</a:t>
                      </a:r>
                    </a:p>
                  </a:txBody>
                  <a:tcPr marL="29688" marR="29688" marT="14844" marB="14844" anchor="ctr"/>
                </a:tc>
                <a:tc>
                  <a:txBody>
                    <a:bodyPr/>
                    <a:lstStyle/>
                    <a:p>
                      <a:pPr algn="l"/>
                      <a:r>
                        <a:rPr lang="en-US" sz="900">
                          <a:effectLst/>
                        </a:rPr>
                        <a:t>ddUyU0VZz0BRneMioxUPQVP6sIxvM</a:t>
                      </a:r>
                    </a:p>
                  </a:txBody>
                  <a:tcPr marL="29688" marR="29688" marT="14844" marB="14844" anchor="ctr"/>
                </a:tc>
                <a:tc>
                  <a:txBody>
                    <a:bodyPr/>
                    <a:lstStyle/>
                    <a:p>
                      <a:pPr algn="l"/>
                      <a:r>
                        <a:rPr lang="en-US" sz="900">
                          <a:effectLst/>
                        </a:rPr>
                        <a:t>www.latimes.com</a:t>
                      </a:r>
                    </a:p>
                  </a:txBody>
                  <a:tcPr marL="29688" marR="29688" marT="14844" marB="14844" anchor="ctr"/>
                </a:tc>
                <a:tc>
                  <a:txBody>
                    <a:bodyPr/>
                    <a:lstStyle/>
                    <a:p>
                      <a:pPr algn="l"/>
                      <a:r>
                        <a:rPr lang="en-US" sz="900">
                          <a:effectLst/>
                        </a:rPr>
                        <a:t>1394470370698</a:t>
                      </a:r>
                    </a:p>
                  </a:txBody>
                  <a:tcPr marL="29688" marR="29688" marT="14844" marB="14844" anchor="ctr"/>
                </a:tc>
                <a:extLst>
                  <a:ext uri="{0D108BD9-81ED-4DB2-BD59-A6C34878D82A}">
                    <a16:rowId xmlns:a16="http://schemas.microsoft.com/office/drawing/2014/main" val="1083152714"/>
                  </a:ext>
                </a:extLst>
              </a:tr>
              <a:tr h="266430">
                <a:tc>
                  <a:txBody>
                    <a:bodyPr/>
                    <a:lstStyle/>
                    <a:p>
                      <a:pPr algn="l"/>
                      <a:r>
                        <a:rPr lang="en-US" sz="900">
                          <a:effectLst/>
                        </a:rPr>
                        <a:t>2</a:t>
                      </a:r>
                    </a:p>
                  </a:txBody>
                  <a:tcPr marL="29688" marR="29688" marT="14844" marB="14844" anchor="ctr"/>
                </a:tc>
                <a:tc>
                  <a:txBody>
                    <a:bodyPr/>
                    <a:lstStyle/>
                    <a:p>
                      <a:pPr algn="l"/>
                      <a:r>
                        <a:rPr lang="en-US" sz="900">
                          <a:effectLst/>
                        </a:rPr>
                        <a:t>Fed's Charles Plosser sees high bar for change...</a:t>
                      </a:r>
                    </a:p>
                  </a:txBody>
                  <a:tcPr marL="29688" marR="29688" marT="14844" marB="14844" anchor="ctr"/>
                </a:tc>
                <a:tc>
                  <a:txBody>
                    <a:bodyPr/>
                    <a:lstStyle/>
                    <a:p>
                      <a:pPr algn="l"/>
                      <a:r>
                        <a:rPr lang="en-US" sz="900">
                          <a:effectLst/>
                        </a:rPr>
                        <a:t>http://www.livemint.com/Politics/H2EvwJSK2VE6O...</a:t>
                      </a:r>
                    </a:p>
                  </a:txBody>
                  <a:tcPr marL="29688" marR="29688" marT="14844" marB="14844" anchor="ctr"/>
                </a:tc>
                <a:tc>
                  <a:txBody>
                    <a:bodyPr/>
                    <a:lstStyle/>
                    <a:p>
                      <a:pPr algn="l"/>
                      <a:r>
                        <a:rPr lang="en-US" sz="900">
                          <a:effectLst/>
                        </a:rPr>
                        <a:t>Livemint</a:t>
                      </a:r>
                    </a:p>
                  </a:txBody>
                  <a:tcPr marL="29688" marR="29688" marT="14844" marB="14844" anchor="ctr"/>
                </a:tc>
                <a:tc>
                  <a:txBody>
                    <a:bodyPr/>
                    <a:lstStyle/>
                    <a:p>
                      <a:pPr algn="l"/>
                      <a:r>
                        <a:rPr lang="en-US" sz="900">
                          <a:effectLst/>
                        </a:rPr>
                        <a:t>b</a:t>
                      </a:r>
                    </a:p>
                  </a:txBody>
                  <a:tcPr marL="29688" marR="29688" marT="14844" marB="14844" anchor="ctr"/>
                </a:tc>
                <a:tc>
                  <a:txBody>
                    <a:bodyPr/>
                    <a:lstStyle/>
                    <a:p>
                      <a:pPr algn="l"/>
                      <a:r>
                        <a:rPr lang="en-US" sz="900">
                          <a:effectLst/>
                        </a:rPr>
                        <a:t>ddUyU0VZz0BRneMioxUPQVP6sIxvM</a:t>
                      </a:r>
                    </a:p>
                  </a:txBody>
                  <a:tcPr marL="29688" marR="29688" marT="14844" marB="14844" anchor="ctr"/>
                </a:tc>
                <a:tc>
                  <a:txBody>
                    <a:bodyPr/>
                    <a:lstStyle/>
                    <a:p>
                      <a:pPr algn="l"/>
                      <a:r>
                        <a:rPr lang="en-US" sz="900">
                          <a:effectLst/>
                        </a:rPr>
                        <a:t>www.livemint.com</a:t>
                      </a:r>
                    </a:p>
                  </a:txBody>
                  <a:tcPr marL="29688" marR="29688" marT="14844" marB="14844" anchor="ctr"/>
                </a:tc>
                <a:tc>
                  <a:txBody>
                    <a:bodyPr/>
                    <a:lstStyle/>
                    <a:p>
                      <a:pPr algn="l"/>
                      <a:r>
                        <a:rPr lang="en-US" sz="900">
                          <a:effectLst/>
                        </a:rPr>
                        <a:t>1394470371207</a:t>
                      </a:r>
                    </a:p>
                  </a:txBody>
                  <a:tcPr marL="29688" marR="29688" marT="14844" marB="14844" anchor="ctr"/>
                </a:tc>
                <a:extLst>
                  <a:ext uri="{0D108BD9-81ED-4DB2-BD59-A6C34878D82A}">
                    <a16:rowId xmlns:a16="http://schemas.microsoft.com/office/drawing/2014/main" val="1977002734"/>
                  </a:ext>
                </a:extLst>
              </a:tr>
              <a:tr h="266430">
                <a:tc>
                  <a:txBody>
                    <a:bodyPr/>
                    <a:lstStyle/>
                    <a:p>
                      <a:pPr algn="l"/>
                      <a:r>
                        <a:rPr lang="en-US" sz="900">
                          <a:effectLst/>
                        </a:rPr>
                        <a:t>3</a:t>
                      </a:r>
                    </a:p>
                  </a:txBody>
                  <a:tcPr marL="29688" marR="29688" marT="14844" marB="14844" anchor="ctr"/>
                </a:tc>
                <a:tc>
                  <a:txBody>
                    <a:bodyPr/>
                    <a:lstStyle/>
                    <a:p>
                      <a:pPr algn="l"/>
                      <a:r>
                        <a:rPr lang="en-US" sz="900">
                          <a:effectLst/>
                        </a:rPr>
                        <a:t>US open: Stocks fall after Fed official hints ...</a:t>
                      </a:r>
                    </a:p>
                  </a:txBody>
                  <a:tcPr marL="29688" marR="29688" marT="14844" marB="14844" anchor="ctr"/>
                </a:tc>
                <a:tc>
                  <a:txBody>
                    <a:bodyPr/>
                    <a:lstStyle/>
                    <a:p>
                      <a:pPr algn="l"/>
                      <a:r>
                        <a:rPr lang="en-US" sz="900">
                          <a:effectLst/>
                        </a:rPr>
                        <a:t>http://www.ifamagazine.com/news/us-open-stocks...</a:t>
                      </a:r>
                    </a:p>
                  </a:txBody>
                  <a:tcPr marL="29688" marR="29688" marT="14844" marB="14844" anchor="ctr"/>
                </a:tc>
                <a:tc>
                  <a:txBody>
                    <a:bodyPr/>
                    <a:lstStyle/>
                    <a:p>
                      <a:pPr algn="l"/>
                      <a:r>
                        <a:rPr lang="en-US" sz="900">
                          <a:effectLst/>
                        </a:rPr>
                        <a:t>IFA Magazine</a:t>
                      </a:r>
                    </a:p>
                  </a:txBody>
                  <a:tcPr marL="29688" marR="29688" marT="14844" marB="14844" anchor="ctr"/>
                </a:tc>
                <a:tc>
                  <a:txBody>
                    <a:bodyPr/>
                    <a:lstStyle/>
                    <a:p>
                      <a:pPr algn="l"/>
                      <a:r>
                        <a:rPr lang="en-US" sz="900">
                          <a:effectLst/>
                        </a:rPr>
                        <a:t>b</a:t>
                      </a:r>
                    </a:p>
                  </a:txBody>
                  <a:tcPr marL="29688" marR="29688" marT="14844" marB="14844" anchor="ctr"/>
                </a:tc>
                <a:tc>
                  <a:txBody>
                    <a:bodyPr/>
                    <a:lstStyle/>
                    <a:p>
                      <a:pPr algn="l"/>
                      <a:r>
                        <a:rPr lang="en-US" sz="900">
                          <a:effectLst/>
                        </a:rPr>
                        <a:t>ddUyU0VZz0BRneMioxUPQVP6sIxvM</a:t>
                      </a:r>
                    </a:p>
                  </a:txBody>
                  <a:tcPr marL="29688" marR="29688" marT="14844" marB="14844" anchor="ctr"/>
                </a:tc>
                <a:tc>
                  <a:txBody>
                    <a:bodyPr/>
                    <a:lstStyle/>
                    <a:p>
                      <a:pPr algn="l"/>
                      <a:r>
                        <a:rPr lang="en-US" sz="900">
                          <a:effectLst/>
                        </a:rPr>
                        <a:t>www.ifamagazine.com</a:t>
                      </a:r>
                    </a:p>
                  </a:txBody>
                  <a:tcPr marL="29688" marR="29688" marT="14844" marB="14844" anchor="ctr"/>
                </a:tc>
                <a:tc>
                  <a:txBody>
                    <a:bodyPr/>
                    <a:lstStyle/>
                    <a:p>
                      <a:pPr algn="l"/>
                      <a:r>
                        <a:rPr lang="en-US" sz="900">
                          <a:effectLst/>
                        </a:rPr>
                        <a:t>1394470371550</a:t>
                      </a:r>
                    </a:p>
                  </a:txBody>
                  <a:tcPr marL="29688" marR="29688" marT="14844" marB="14844" anchor="ctr"/>
                </a:tc>
                <a:extLst>
                  <a:ext uri="{0D108BD9-81ED-4DB2-BD59-A6C34878D82A}">
                    <a16:rowId xmlns:a16="http://schemas.microsoft.com/office/drawing/2014/main" val="3986120556"/>
                  </a:ext>
                </a:extLst>
              </a:tr>
              <a:tr h="266430">
                <a:tc>
                  <a:txBody>
                    <a:bodyPr/>
                    <a:lstStyle/>
                    <a:p>
                      <a:pPr algn="l"/>
                      <a:r>
                        <a:rPr lang="en-US" sz="900">
                          <a:effectLst/>
                        </a:rPr>
                        <a:t>4</a:t>
                      </a:r>
                    </a:p>
                  </a:txBody>
                  <a:tcPr marL="29688" marR="29688" marT="14844" marB="14844" anchor="ctr"/>
                </a:tc>
                <a:tc>
                  <a:txBody>
                    <a:bodyPr/>
                    <a:lstStyle/>
                    <a:p>
                      <a:pPr algn="l"/>
                      <a:r>
                        <a:rPr lang="en-US" sz="900">
                          <a:effectLst/>
                        </a:rPr>
                        <a:t>Fed risks falling 'behind the curve', Charles ...</a:t>
                      </a:r>
                    </a:p>
                  </a:txBody>
                  <a:tcPr marL="29688" marR="29688" marT="14844" marB="14844" anchor="ctr"/>
                </a:tc>
                <a:tc>
                  <a:txBody>
                    <a:bodyPr/>
                    <a:lstStyle/>
                    <a:p>
                      <a:pPr algn="l"/>
                      <a:r>
                        <a:rPr lang="en-US" sz="900">
                          <a:effectLst/>
                        </a:rPr>
                        <a:t>http://www.ifamagazine.com/news/fed-risks-fall...</a:t>
                      </a:r>
                    </a:p>
                  </a:txBody>
                  <a:tcPr marL="29688" marR="29688" marT="14844" marB="14844" anchor="ctr"/>
                </a:tc>
                <a:tc>
                  <a:txBody>
                    <a:bodyPr/>
                    <a:lstStyle/>
                    <a:p>
                      <a:pPr algn="l"/>
                      <a:r>
                        <a:rPr lang="en-US" sz="900">
                          <a:effectLst/>
                        </a:rPr>
                        <a:t>IFA Magazine</a:t>
                      </a:r>
                    </a:p>
                  </a:txBody>
                  <a:tcPr marL="29688" marR="29688" marT="14844" marB="14844" anchor="ctr"/>
                </a:tc>
                <a:tc>
                  <a:txBody>
                    <a:bodyPr/>
                    <a:lstStyle/>
                    <a:p>
                      <a:pPr algn="l"/>
                      <a:r>
                        <a:rPr lang="en-US" sz="900">
                          <a:effectLst/>
                        </a:rPr>
                        <a:t>b</a:t>
                      </a:r>
                    </a:p>
                  </a:txBody>
                  <a:tcPr marL="29688" marR="29688" marT="14844" marB="14844" anchor="ctr"/>
                </a:tc>
                <a:tc>
                  <a:txBody>
                    <a:bodyPr/>
                    <a:lstStyle/>
                    <a:p>
                      <a:pPr algn="l"/>
                      <a:r>
                        <a:rPr lang="en-US" sz="900">
                          <a:effectLst/>
                        </a:rPr>
                        <a:t>ddUyU0VZz0BRneMioxUPQVP6sIxvM</a:t>
                      </a:r>
                    </a:p>
                  </a:txBody>
                  <a:tcPr marL="29688" marR="29688" marT="14844" marB="14844" anchor="ctr"/>
                </a:tc>
                <a:tc>
                  <a:txBody>
                    <a:bodyPr/>
                    <a:lstStyle/>
                    <a:p>
                      <a:pPr algn="l"/>
                      <a:r>
                        <a:rPr lang="en-US" sz="900">
                          <a:effectLst/>
                        </a:rPr>
                        <a:t>www.ifamagazine.com</a:t>
                      </a:r>
                    </a:p>
                  </a:txBody>
                  <a:tcPr marL="29688" marR="29688" marT="14844" marB="14844" anchor="ctr"/>
                </a:tc>
                <a:tc>
                  <a:txBody>
                    <a:bodyPr/>
                    <a:lstStyle/>
                    <a:p>
                      <a:pPr algn="l"/>
                      <a:r>
                        <a:rPr lang="en-US" sz="900">
                          <a:effectLst/>
                        </a:rPr>
                        <a:t>1394470371793</a:t>
                      </a:r>
                    </a:p>
                  </a:txBody>
                  <a:tcPr marL="29688" marR="29688" marT="14844" marB="14844" anchor="ctr"/>
                </a:tc>
                <a:extLst>
                  <a:ext uri="{0D108BD9-81ED-4DB2-BD59-A6C34878D82A}">
                    <a16:rowId xmlns:a16="http://schemas.microsoft.com/office/drawing/2014/main" val="1132151776"/>
                  </a:ext>
                </a:extLst>
              </a:tr>
              <a:tr h="266430">
                <a:tc>
                  <a:txBody>
                    <a:bodyPr/>
                    <a:lstStyle/>
                    <a:p>
                      <a:r>
                        <a:rPr lang="en-US" sz="900">
                          <a:effectLst/>
                        </a:rPr>
                        <a:t>…</a:t>
                      </a:r>
                    </a:p>
                  </a:txBody>
                  <a:tcPr marL="29688" marR="29688" marT="14844" marB="14844" anchor="ctr"/>
                </a:tc>
                <a:tc>
                  <a:txBody>
                    <a:bodyPr/>
                    <a:lstStyle/>
                    <a:p>
                      <a:r>
                        <a:rPr lang="en-US" sz="900">
                          <a:effectLst/>
                        </a:rPr>
                        <a:t>…</a:t>
                      </a:r>
                    </a:p>
                  </a:txBody>
                  <a:tcPr marL="29688" marR="29688" marT="14844" marB="14844" anchor="ctr"/>
                </a:tc>
                <a:tc>
                  <a:txBody>
                    <a:bodyPr/>
                    <a:lstStyle/>
                    <a:p>
                      <a:r>
                        <a:rPr lang="en-US" sz="900">
                          <a:effectLst/>
                        </a:rPr>
                        <a:t>…</a:t>
                      </a:r>
                    </a:p>
                  </a:txBody>
                  <a:tcPr marL="29688" marR="29688" marT="14844" marB="14844" anchor="ctr"/>
                </a:tc>
                <a:tc>
                  <a:txBody>
                    <a:bodyPr/>
                    <a:lstStyle/>
                    <a:p>
                      <a:r>
                        <a:rPr lang="en-US" sz="900">
                          <a:effectLst/>
                        </a:rPr>
                        <a:t>…</a:t>
                      </a:r>
                    </a:p>
                  </a:txBody>
                  <a:tcPr marL="29688" marR="29688" marT="14844" marB="14844" anchor="ctr"/>
                </a:tc>
                <a:tc>
                  <a:txBody>
                    <a:bodyPr/>
                    <a:lstStyle/>
                    <a:p>
                      <a:r>
                        <a:rPr lang="en-US" sz="900">
                          <a:effectLst/>
                        </a:rPr>
                        <a:t>…</a:t>
                      </a:r>
                    </a:p>
                  </a:txBody>
                  <a:tcPr marL="29688" marR="29688" marT="14844" marB="14844" anchor="ctr"/>
                </a:tc>
                <a:tc>
                  <a:txBody>
                    <a:bodyPr/>
                    <a:lstStyle/>
                    <a:p>
                      <a:r>
                        <a:rPr lang="en-US" sz="900">
                          <a:effectLst/>
                        </a:rPr>
                        <a:t>…</a:t>
                      </a:r>
                    </a:p>
                  </a:txBody>
                  <a:tcPr marL="29688" marR="29688" marT="14844" marB="14844" anchor="ctr"/>
                </a:tc>
                <a:tc>
                  <a:txBody>
                    <a:bodyPr/>
                    <a:lstStyle/>
                    <a:p>
                      <a:r>
                        <a:rPr lang="en-US" sz="900">
                          <a:effectLst/>
                        </a:rPr>
                        <a:t>…</a:t>
                      </a:r>
                    </a:p>
                  </a:txBody>
                  <a:tcPr marL="29688" marR="29688" marT="14844" marB="14844" anchor="ctr"/>
                </a:tc>
                <a:tc>
                  <a:txBody>
                    <a:bodyPr/>
                    <a:lstStyle/>
                    <a:p>
                      <a:r>
                        <a:rPr lang="en-US" sz="900">
                          <a:effectLst/>
                        </a:rPr>
                        <a:t>…</a:t>
                      </a:r>
                    </a:p>
                  </a:txBody>
                  <a:tcPr marL="29688" marR="29688" marT="14844" marB="14844" anchor="ctr"/>
                </a:tc>
                <a:extLst>
                  <a:ext uri="{0D108BD9-81ED-4DB2-BD59-A6C34878D82A}">
                    <a16:rowId xmlns:a16="http://schemas.microsoft.com/office/drawing/2014/main" val="2297959096"/>
                  </a:ext>
                </a:extLst>
              </a:tr>
            </a:tbl>
          </a:graphicData>
        </a:graphic>
      </p:graphicFrame>
    </p:spTree>
    <p:extLst>
      <p:ext uri="{BB962C8B-B14F-4D97-AF65-F5344CB8AC3E}">
        <p14:creationId xmlns:p14="http://schemas.microsoft.com/office/powerpoint/2010/main" val="1604229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E9DB-B8EE-CFE2-6074-E3D2CE6F09C9}"/>
              </a:ext>
            </a:extLst>
          </p:cNvPr>
          <p:cNvSpPr>
            <a:spLocks noGrp="1"/>
          </p:cNvSpPr>
          <p:nvPr>
            <p:ph type="title"/>
          </p:nvPr>
        </p:nvSpPr>
        <p:spPr/>
        <p:txBody>
          <a:bodyPr/>
          <a:lstStyle/>
          <a:p>
            <a:r>
              <a:rPr lang="en-US"/>
              <a:t>Dataset</a:t>
            </a:r>
          </a:p>
        </p:txBody>
      </p:sp>
      <p:sp>
        <p:nvSpPr>
          <p:cNvPr id="3" name="Content Placeholder 2">
            <a:extLst>
              <a:ext uri="{FF2B5EF4-FFF2-40B4-BE49-F238E27FC236}">
                <a16:creationId xmlns:a16="http://schemas.microsoft.com/office/drawing/2014/main" id="{14D7D3EB-211D-350F-0236-7FB886EED869}"/>
              </a:ext>
            </a:extLst>
          </p:cNvPr>
          <p:cNvSpPr>
            <a:spLocks noGrp="1"/>
          </p:cNvSpPr>
          <p:nvPr>
            <p:ph idx="1"/>
          </p:nvPr>
        </p:nvSpPr>
        <p:spPr>
          <a:xfrm>
            <a:off x="1024127" y="2084832"/>
            <a:ext cx="5622615" cy="4101557"/>
          </a:xfrm>
        </p:spPr>
        <p:txBody>
          <a:bodyPr>
            <a:normAutofit lnSpcReduction="10000"/>
          </a:bodyPr>
          <a:lstStyle/>
          <a:p>
            <a:r>
              <a:rPr lang="en-US"/>
              <a:t>Dataset Construction:</a:t>
            </a:r>
          </a:p>
          <a:p>
            <a:pPr lvl="1">
              <a:lnSpc>
                <a:spcPct val="150000"/>
              </a:lnSpc>
              <a:buFont typeface="Arial" panose="020B0604020202020204" pitchFamily="34" charset="0"/>
              <a:buChar char="•"/>
            </a:pPr>
            <a:r>
              <a:rPr lang="en-US"/>
              <a:t>First, retrieve records with PUBLISHER values of "Reuters", "Huffington Post", "Businessweek", "Contactmusic.com", and "Daily Mail“, we will focus on these publishers articles</a:t>
            </a:r>
          </a:p>
          <a:p>
            <a:pPr lvl="1">
              <a:lnSpc>
                <a:spcPct val="150000"/>
              </a:lnSpc>
              <a:buFont typeface="Arial" panose="020B0604020202020204" pitchFamily="34" charset="0"/>
              <a:buChar char="•"/>
            </a:pPr>
            <a:r>
              <a:rPr lang="en-US"/>
              <a:t>Then, select only the CATEGORY and TITLE columns.</a:t>
            </a:r>
          </a:p>
          <a:p>
            <a:pPr lvl="1">
              <a:lnSpc>
                <a:spcPct val="150000"/>
              </a:lnSpc>
              <a:buFont typeface="Arial" panose="020B0604020202020204" pitchFamily="34" charset="0"/>
              <a:buChar char="•"/>
            </a:pPr>
            <a:r>
              <a:rPr lang="en-US"/>
              <a:t>Clean TITLE columns by removing special symbols, whitespace errors, and lower all characters.</a:t>
            </a:r>
          </a:p>
          <a:p>
            <a:pPr lvl="1">
              <a:lnSpc>
                <a:spcPct val="150000"/>
              </a:lnSpc>
              <a:buFont typeface="Arial" panose="020B0604020202020204" pitchFamily="34" charset="0"/>
              <a:buChar char="•"/>
            </a:pPr>
            <a:r>
              <a:rPr lang="en-US"/>
              <a:t>Shuffle the dataset and then divide the extracted examples into three sets: 80% for training, 10% for validation, and 10% for evaluation.</a:t>
            </a:r>
          </a:p>
        </p:txBody>
      </p:sp>
      <p:graphicFrame>
        <p:nvGraphicFramePr>
          <p:cNvPr id="5" name="Table 4">
            <a:extLst>
              <a:ext uri="{FF2B5EF4-FFF2-40B4-BE49-F238E27FC236}">
                <a16:creationId xmlns:a16="http://schemas.microsoft.com/office/drawing/2014/main" id="{B88B7469-688C-8778-F874-1271AB7EB320}"/>
              </a:ext>
            </a:extLst>
          </p:cNvPr>
          <p:cNvGraphicFramePr>
            <a:graphicFrameLocks noGrp="1"/>
          </p:cNvGraphicFramePr>
          <p:nvPr>
            <p:extLst>
              <p:ext uri="{D42A27DB-BD31-4B8C-83A1-F6EECF244321}">
                <p14:modId xmlns:p14="http://schemas.microsoft.com/office/powerpoint/2010/main" val="119701216"/>
              </p:ext>
            </p:extLst>
          </p:nvPr>
        </p:nvGraphicFramePr>
        <p:xfrm>
          <a:off x="6946285" y="2084832"/>
          <a:ext cx="4408039" cy="2347935"/>
        </p:xfrm>
        <a:graphic>
          <a:graphicData uri="http://schemas.openxmlformats.org/drawingml/2006/table">
            <a:tbl>
              <a:tblPr>
                <a:tableStyleId>{16D9F66E-5EB9-4882-86FB-DCBF35E3C3E4}</a:tableStyleId>
              </a:tblPr>
              <a:tblGrid>
                <a:gridCol w="1116199">
                  <a:extLst>
                    <a:ext uri="{9D8B030D-6E8A-4147-A177-3AD203B41FA5}">
                      <a16:colId xmlns:a16="http://schemas.microsoft.com/office/drawing/2014/main" val="249889961"/>
                    </a:ext>
                  </a:extLst>
                </a:gridCol>
                <a:gridCol w="3291840">
                  <a:extLst>
                    <a:ext uri="{9D8B030D-6E8A-4147-A177-3AD203B41FA5}">
                      <a16:colId xmlns:a16="http://schemas.microsoft.com/office/drawing/2014/main" val="2389642340"/>
                    </a:ext>
                  </a:extLst>
                </a:gridCol>
              </a:tblGrid>
              <a:tr h="212258">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a:effectLst/>
                        </a:rPr>
                        <a:t>CATEGORY</a:t>
                      </a:r>
                    </a:p>
                  </a:txBody>
                  <a:tcPr marL="60960" marR="60960" marT="30480" marB="30480" anchor="c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effectLst/>
                        </a:rPr>
                        <a:t>TITLE</a:t>
                      </a:r>
                    </a:p>
                  </a:txBody>
                  <a:tcPr>
                    <a:solidFill>
                      <a:schemeClr val="accent1">
                        <a:lumMod val="60000"/>
                        <a:lumOff val="40000"/>
                      </a:schemeClr>
                    </a:solidFill>
                  </a:tcPr>
                </a:tc>
                <a:extLst>
                  <a:ext uri="{0D108BD9-81ED-4DB2-BD59-A6C34878D82A}">
                    <a16:rowId xmlns:a16="http://schemas.microsoft.com/office/drawing/2014/main" val="3169330446"/>
                  </a:ext>
                </a:extLst>
              </a:tr>
              <a:tr h="353763">
                <a:tc>
                  <a:txBody>
                    <a:bodyPr/>
                    <a:lstStyle/>
                    <a:p>
                      <a:r>
                        <a:rPr lang="en-US" sz="1200">
                          <a:effectLst/>
                        </a:rPr>
                        <a:t>b</a:t>
                      </a:r>
                    </a:p>
                  </a:txBody>
                  <a:tcPr marL="60960" marR="60960" marT="30480" marB="30480" anchor="ctr"/>
                </a:tc>
                <a:tc>
                  <a:txBody>
                    <a:bodyPr/>
                    <a:lstStyle/>
                    <a:p>
                      <a:r>
                        <a:rPr lang="en-US" sz="1200">
                          <a:effectLst/>
                        </a:rPr>
                        <a:t>ohio senate panel approves compromise on tesla...</a:t>
                      </a:r>
                    </a:p>
                  </a:txBody>
                  <a:tcPr marL="60960" marR="60960" marT="30480" marB="30480" anchor="ctr"/>
                </a:tc>
                <a:extLst>
                  <a:ext uri="{0D108BD9-81ED-4DB2-BD59-A6C34878D82A}">
                    <a16:rowId xmlns:a16="http://schemas.microsoft.com/office/drawing/2014/main" val="1152173354"/>
                  </a:ext>
                </a:extLst>
              </a:tr>
              <a:tr h="353763">
                <a:tc>
                  <a:txBody>
                    <a:bodyPr/>
                    <a:lstStyle/>
                    <a:p>
                      <a:r>
                        <a:rPr lang="en-US" sz="1200">
                          <a:effectLst/>
                        </a:rPr>
                        <a:t>b</a:t>
                      </a:r>
                    </a:p>
                  </a:txBody>
                  <a:tcPr marL="60960" marR="60960" marT="30480" marB="30480" anchor="ctr"/>
                </a:tc>
                <a:tc>
                  <a:txBody>
                    <a:bodyPr/>
                    <a:lstStyle/>
                    <a:p>
                      <a:r>
                        <a:rPr lang="en-US" sz="1200">
                          <a:effectLst/>
                        </a:rPr>
                        <a:t>asian stocks drop after worst weekly loss sinc...</a:t>
                      </a:r>
                    </a:p>
                  </a:txBody>
                  <a:tcPr marL="60960" marR="60960" marT="30480" marB="30480" anchor="ctr"/>
                </a:tc>
                <a:extLst>
                  <a:ext uri="{0D108BD9-81ED-4DB2-BD59-A6C34878D82A}">
                    <a16:rowId xmlns:a16="http://schemas.microsoft.com/office/drawing/2014/main" val="3134556288"/>
                  </a:ext>
                </a:extLst>
              </a:tr>
              <a:tr h="353763">
                <a:tc>
                  <a:txBody>
                    <a:bodyPr/>
                    <a:lstStyle/>
                    <a:p>
                      <a:r>
                        <a:rPr lang="en-US" sz="1200">
                          <a:effectLst/>
                        </a:rPr>
                        <a:t>e</a:t>
                      </a:r>
                    </a:p>
                  </a:txBody>
                  <a:tcPr marL="60960" marR="60960" marT="30480" marB="30480" anchor="ctr"/>
                </a:tc>
                <a:tc>
                  <a:txBody>
                    <a:bodyPr/>
                    <a:lstStyle/>
                    <a:p>
                      <a:r>
                        <a:rPr lang="en-US" sz="1200">
                          <a:effectLst/>
                        </a:rPr>
                        <a:t>beyonce changes lyrics to resentment internet ...</a:t>
                      </a:r>
                    </a:p>
                  </a:txBody>
                  <a:tcPr marL="60960" marR="60960" marT="30480" marB="30480" anchor="ctr"/>
                </a:tc>
                <a:extLst>
                  <a:ext uri="{0D108BD9-81ED-4DB2-BD59-A6C34878D82A}">
                    <a16:rowId xmlns:a16="http://schemas.microsoft.com/office/drawing/2014/main" val="2613279513"/>
                  </a:ext>
                </a:extLst>
              </a:tr>
              <a:tr h="353763">
                <a:tc>
                  <a:txBody>
                    <a:bodyPr/>
                    <a:lstStyle/>
                    <a:p>
                      <a:r>
                        <a:rPr lang="en-US" sz="1200">
                          <a:effectLst/>
                        </a:rPr>
                        <a:t>m</a:t>
                      </a:r>
                    </a:p>
                  </a:txBody>
                  <a:tcPr marL="60960" marR="60960" marT="30480" marB="30480" anchor="ctr"/>
                </a:tc>
                <a:tc>
                  <a:txBody>
                    <a:bodyPr/>
                    <a:lstStyle/>
                    <a:p>
                      <a:r>
                        <a:rPr lang="en-US" sz="1200">
                          <a:effectLst/>
                        </a:rPr>
                        <a:t>artificial pancreas could help stem the diabetes e...</a:t>
                      </a:r>
                    </a:p>
                  </a:txBody>
                  <a:tcPr marL="60960" marR="60960" marT="30480" marB="30480" anchor="ctr"/>
                </a:tc>
                <a:extLst>
                  <a:ext uri="{0D108BD9-81ED-4DB2-BD59-A6C34878D82A}">
                    <a16:rowId xmlns:a16="http://schemas.microsoft.com/office/drawing/2014/main" val="1753863345"/>
                  </a:ext>
                </a:extLst>
              </a:tr>
              <a:tr h="353763">
                <a:tc>
                  <a:txBody>
                    <a:bodyPr/>
                    <a:lstStyle/>
                    <a:p>
                      <a:r>
                        <a:rPr lang="en-US" sz="1200">
                          <a:effectLst/>
                        </a:rPr>
                        <a:t>t</a:t>
                      </a:r>
                    </a:p>
                  </a:txBody>
                  <a:tcPr marL="60960" marR="60960" marT="30480" marB="30480" anchor="ctr"/>
                </a:tc>
                <a:tc>
                  <a:txBody>
                    <a:bodyPr/>
                    <a:lstStyle/>
                    <a:p>
                      <a:r>
                        <a:rPr lang="en-US" sz="1200">
                          <a:effectLst/>
                        </a:rPr>
                        <a:t>toyota admits it misled the public about multiple...</a:t>
                      </a:r>
                    </a:p>
                  </a:txBody>
                  <a:tcPr marL="60960" marR="60960" marT="30480" marB="30480" anchor="ctr"/>
                </a:tc>
                <a:extLst>
                  <a:ext uri="{0D108BD9-81ED-4DB2-BD59-A6C34878D82A}">
                    <a16:rowId xmlns:a16="http://schemas.microsoft.com/office/drawing/2014/main" val="109400025"/>
                  </a:ext>
                </a:extLst>
              </a:tr>
              <a:tr h="194570">
                <a:tc>
                  <a:txBody>
                    <a:bodyPr/>
                    <a:lstStyle/>
                    <a:p>
                      <a:r>
                        <a:rPr lang="en-US" sz="1200">
                          <a:effectLst/>
                        </a:rPr>
                        <a:t>...</a:t>
                      </a:r>
                    </a:p>
                  </a:txBody>
                  <a:tcPr marL="60960" marR="60960" marT="30480" marB="30480" anchor="ctr"/>
                </a:tc>
                <a:tc>
                  <a:txBody>
                    <a:bodyPr/>
                    <a:lstStyle/>
                    <a:p>
                      <a:r>
                        <a:rPr lang="en-US" sz="1200">
                          <a:effectLst/>
                        </a:rPr>
                        <a:t>...</a:t>
                      </a:r>
                    </a:p>
                  </a:txBody>
                  <a:tcPr marL="60960" marR="60960" marT="30480" marB="30480" anchor="ctr"/>
                </a:tc>
                <a:extLst>
                  <a:ext uri="{0D108BD9-81ED-4DB2-BD59-A6C34878D82A}">
                    <a16:rowId xmlns:a16="http://schemas.microsoft.com/office/drawing/2014/main" val="3073376068"/>
                  </a:ext>
                </a:extLst>
              </a:tr>
            </a:tbl>
          </a:graphicData>
        </a:graphic>
      </p:graphicFrame>
      <p:graphicFrame>
        <p:nvGraphicFramePr>
          <p:cNvPr id="9" name="Table 8">
            <a:extLst>
              <a:ext uri="{FF2B5EF4-FFF2-40B4-BE49-F238E27FC236}">
                <a16:creationId xmlns:a16="http://schemas.microsoft.com/office/drawing/2014/main" id="{E46D77A8-3F3C-12BC-A387-6CBD015D70EF}"/>
              </a:ext>
            </a:extLst>
          </p:cNvPr>
          <p:cNvGraphicFramePr>
            <a:graphicFrameLocks noGrp="1"/>
          </p:cNvGraphicFramePr>
          <p:nvPr>
            <p:extLst>
              <p:ext uri="{D42A27DB-BD31-4B8C-83A1-F6EECF244321}">
                <p14:modId xmlns:p14="http://schemas.microsoft.com/office/powerpoint/2010/main" val="1173958215"/>
              </p:ext>
            </p:extLst>
          </p:nvPr>
        </p:nvGraphicFramePr>
        <p:xfrm>
          <a:off x="8286354" y="4789820"/>
          <a:ext cx="2017986" cy="1396569"/>
        </p:xfrm>
        <a:graphic>
          <a:graphicData uri="http://schemas.openxmlformats.org/drawingml/2006/table">
            <a:tbl>
              <a:tblPr>
                <a:tableStyleId>{16D9F66E-5EB9-4882-86FB-DCBF35E3C3E4}</a:tableStyleId>
              </a:tblPr>
              <a:tblGrid>
                <a:gridCol w="996381">
                  <a:extLst>
                    <a:ext uri="{9D8B030D-6E8A-4147-A177-3AD203B41FA5}">
                      <a16:colId xmlns:a16="http://schemas.microsoft.com/office/drawing/2014/main" val="249889961"/>
                    </a:ext>
                  </a:extLst>
                </a:gridCol>
                <a:gridCol w="1021605">
                  <a:extLst>
                    <a:ext uri="{9D8B030D-6E8A-4147-A177-3AD203B41FA5}">
                      <a16:colId xmlns:a16="http://schemas.microsoft.com/office/drawing/2014/main" val="2389642340"/>
                    </a:ext>
                  </a:extLst>
                </a:gridCol>
              </a:tblGrid>
              <a:tr h="212258">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a:effectLst/>
                        </a:rPr>
                        <a:t>SET</a:t>
                      </a:r>
                    </a:p>
                  </a:txBody>
                  <a:tcPr marL="60960" marR="60960" marT="30480" marB="30480" anchor="c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effectLst/>
                        </a:rPr>
                        <a:t>SIZE</a:t>
                      </a:r>
                    </a:p>
                  </a:txBody>
                  <a:tcPr>
                    <a:solidFill>
                      <a:schemeClr val="accent1">
                        <a:lumMod val="60000"/>
                        <a:lumOff val="40000"/>
                      </a:schemeClr>
                    </a:solidFill>
                  </a:tcPr>
                </a:tc>
                <a:extLst>
                  <a:ext uri="{0D108BD9-81ED-4DB2-BD59-A6C34878D82A}">
                    <a16:rowId xmlns:a16="http://schemas.microsoft.com/office/drawing/2014/main" val="3169330446"/>
                  </a:ext>
                </a:extLst>
              </a:tr>
              <a:tr h="353763">
                <a:tc>
                  <a:txBody>
                    <a:bodyPr/>
                    <a:lstStyle/>
                    <a:p>
                      <a:r>
                        <a:rPr lang="en-US" sz="1400" b="0" kern="1200">
                          <a:solidFill>
                            <a:schemeClr val="tx1"/>
                          </a:solidFill>
                          <a:effectLst/>
                        </a:rPr>
                        <a:t>train set</a:t>
                      </a:r>
                      <a:endParaRPr lang="en-US" sz="1400">
                        <a:effectLst/>
                      </a:endParaRPr>
                    </a:p>
                  </a:txBody>
                  <a:tcPr marL="60960" marR="60960" marT="30480" marB="30480" anchor="ctr"/>
                </a:tc>
                <a:tc>
                  <a:txBody>
                    <a:bodyPr/>
                    <a:lstStyle/>
                    <a:p>
                      <a:r>
                        <a:rPr lang="en-US" sz="1400">
                          <a:effectLst/>
                        </a:rPr>
                        <a:t>10684</a:t>
                      </a:r>
                    </a:p>
                  </a:txBody>
                  <a:tcPr marL="60960" marR="60960" marT="30480" marB="30480" anchor="ctr"/>
                </a:tc>
                <a:extLst>
                  <a:ext uri="{0D108BD9-81ED-4DB2-BD59-A6C34878D82A}">
                    <a16:rowId xmlns:a16="http://schemas.microsoft.com/office/drawing/2014/main" val="1152173354"/>
                  </a:ext>
                </a:extLst>
              </a:tr>
              <a:tr h="353763">
                <a:tc>
                  <a:txBody>
                    <a:bodyPr/>
                    <a:lstStyle/>
                    <a:p>
                      <a:r>
                        <a:rPr lang="en-US" sz="1400">
                          <a:effectLst/>
                        </a:rPr>
                        <a:t>valid set</a:t>
                      </a:r>
                    </a:p>
                  </a:txBody>
                  <a:tcPr marL="60960" marR="60960" marT="30480" marB="30480" anchor="ctr"/>
                </a:tc>
                <a:tc>
                  <a:txBody>
                    <a:bodyPr/>
                    <a:lstStyle/>
                    <a:p>
                      <a:r>
                        <a:rPr lang="en-US" sz="1400">
                          <a:effectLst/>
                        </a:rPr>
                        <a:t>1336</a:t>
                      </a:r>
                    </a:p>
                  </a:txBody>
                  <a:tcPr marL="60960" marR="60960" marT="30480" marB="30480" anchor="ctr"/>
                </a:tc>
                <a:extLst>
                  <a:ext uri="{0D108BD9-81ED-4DB2-BD59-A6C34878D82A}">
                    <a16:rowId xmlns:a16="http://schemas.microsoft.com/office/drawing/2014/main" val="3134556288"/>
                  </a:ext>
                </a:extLst>
              </a:tr>
              <a:tr h="353763">
                <a:tc>
                  <a:txBody>
                    <a:bodyPr/>
                    <a:lstStyle/>
                    <a:p>
                      <a:r>
                        <a:rPr lang="en-US" sz="1400">
                          <a:effectLst/>
                        </a:rPr>
                        <a:t>Test set</a:t>
                      </a:r>
                    </a:p>
                  </a:txBody>
                  <a:tcPr marL="60960" marR="60960" marT="30480" marB="30480" anchor="ctr"/>
                </a:tc>
                <a:tc>
                  <a:txBody>
                    <a:bodyPr/>
                    <a:lstStyle/>
                    <a:p>
                      <a:r>
                        <a:rPr lang="en-US" sz="1400">
                          <a:effectLst/>
                        </a:rPr>
                        <a:t>1336</a:t>
                      </a:r>
                    </a:p>
                  </a:txBody>
                  <a:tcPr marL="60960" marR="60960" marT="30480" marB="30480" anchor="ctr"/>
                </a:tc>
                <a:extLst>
                  <a:ext uri="{0D108BD9-81ED-4DB2-BD59-A6C34878D82A}">
                    <a16:rowId xmlns:a16="http://schemas.microsoft.com/office/drawing/2014/main" val="2613279513"/>
                  </a:ext>
                </a:extLst>
              </a:tr>
            </a:tbl>
          </a:graphicData>
        </a:graphic>
      </p:graphicFrame>
    </p:spTree>
    <p:extLst>
      <p:ext uri="{BB962C8B-B14F-4D97-AF65-F5344CB8AC3E}">
        <p14:creationId xmlns:p14="http://schemas.microsoft.com/office/powerpoint/2010/main" val="105515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E9DB-B8EE-CFE2-6074-E3D2CE6F09C9}"/>
              </a:ext>
            </a:extLst>
          </p:cNvPr>
          <p:cNvSpPr>
            <a:spLocks noGrp="1"/>
          </p:cNvSpPr>
          <p:nvPr>
            <p:ph type="title"/>
          </p:nvPr>
        </p:nvSpPr>
        <p:spPr/>
        <p:txBody>
          <a:bodyPr/>
          <a:lstStyle/>
          <a:p>
            <a:r>
              <a:rPr lang="en-US"/>
              <a:t>Data EXPLORATION</a:t>
            </a:r>
          </a:p>
        </p:txBody>
      </p:sp>
      <p:graphicFrame>
        <p:nvGraphicFramePr>
          <p:cNvPr id="9" name="Table 8">
            <a:extLst>
              <a:ext uri="{FF2B5EF4-FFF2-40B4-BE49-F238E27FC236}">
                <a16:creationId xmlns:a16="http://schemas.microsoft.com/office/drawing/2014/main" id="{E46D77A8-3F3C-12BC-A387-6CBD015D70EF}"/>
              </a:ext>
            </a:extLst>
          </p:cNvPr>
          <p:cNvGraphicFramePr>
            <a:graphicFrameLocks noGrp="1"/>
          </p:cNvGraphicFramePr>
          <p:nvPr>
            <p:extLst>
              <p:ext uri="{D42A27DB-BD31-4B8C-83A1-F6EECF244321}">
                <p14:modId xmlns:p14="http://schemas.microsoft.com/office/powerpoint/2010/main" val="3139519173"/>
              </p:ext>
            </p:extLst>
          </p:nvPr>
        </p:nvGraphicFramePr>
        <p:xfrm>
          <a:off x="3217363" y="1908188"/>
          <a:ext cx="7667369" cy="1731849"/>
        </p:xfrm>
        <a:graphic>
          <a:graphicData uri="http://schemas.openxmlformats.org/drawingml/2006/table">
            <a:tbl>
              <a:tblPr>
                <a:tableStyleId>{16D9F66E-5EB9-4882-86FB-DCBF35E3C3E4}</a:tableStyleId>
              </a:tblPr>
              <a:tblGrid>
                <a:gridCol w="681625">
                  <a:extLst>
                    <a:ext uri="{9D8B030D-6E8A-4147-A177-3AD203B41FA5}">
                      <a16:colId xmlns:a16="http://schemas.microsoft.com/office/drawing/2014/main" val="249889961"/>
                    </a:ext>
                  </a:extLst>
                </a:gridCol>
                <a:gridCol w="911323">
                  <a:extLst>
                    <a:ext uri="{9D8B030D-6E8A-4147-A177-3AD203B41FA5}">
                      <a16:colId xmlns:a16="http://schemas.microsoft.com/office/drawing/2014/main" val="2389642340"/>
                    </a:ext>
                  </a:extLst>
                </a:gridCol>
                <a:gridCol w="863950">
                  <a:extLst>
                    <a:ext uri="{9D8B030D-6E8A-4147-A177-3AD203B41FA5}">
                      <a16:colId xmlns:a16="http://schemas.microsoft.com/office/drawing/2014/main" val="835688114"/>
                    </a:ext>
                  </a:extLst>
                </a:gridCol>
                <a:gridCol w="901788">
                  <a:extLst>
                    <a:ext uri="{9D8B030D-6E8A-4147-A177-3AD203B41FA5}">
                      <a16:colId xmlns:a16="http://schemas.microsoft.com/office/drawing/2014/main" val="1835976039"/>
                    </a:ext>
                  </a:extLst>
                </a:gridCol>
                <a:gridCol w="838725">
                  <a:extLst>
                    <a:ext uri="{9D8B030D-6E8A-4147-A177-3AD203B41FA5}">
                      <a16:colId xmlns:a16="http://schemas.microsoft.com/office/drawing/2014/main" val="334277883"/>
                    </a:ext>
                  </a:extLst>
                </a:gridCol>
                <a:gridCol w="1116199">
                  <a:extLst>
                    <a:ext uri="{9D8B030D-6E8A-4147-A177-3AD203B41FA5}">
                      <a16:colId xmlns:a16="http://schemas.microsoft.com/office/drawing/2014/main" val="2137158510"/>
                    </a:ext>
                  </a:extLst>
                </a:gridCol>
                <a:gridCol w="1261241">
                  <a:extLst>
                    <a:ext uri="{9D8B030D-6E8A-4147-A177-3AD203B41FA5}">
                      <a16:colId xmlns:a16="http://schemas.microsoft.com/office/drawing/2014/main" val="871553982"/>
                    </a:ext>
                  </a:extLst>
                </a:gridCol>
                <a:gridCol w="1092518">
                  <a:extLst>
                    <a:ext uri="{9D8B030D-6E8A-4147-A177-3AD203B41FA5}">
                      <a16:colId xmlns:a16="http://schemas.microsoft.com/office/drawing/2014/main" val="1844527714"/>
                    </a:ext>
                  </a:extLst>
                </a:gridCol>
              </a:tblGrid>
              <a:tr h="212258">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600" b="1">
                        <a:effectLst/>
                      </a:endParaRPr>
                    </a:p>
                  </a:txBody>
                  <a:tcPr marL="60960" marR="60960" marT="30480" marB="30480" anchor="ctr">
                    <a:solidFill>
                      <a:schemeClr val="accent1">
                        <a:lumMod val="60000"/>
                        <a:lumOff val="40000"/>
                      </a:schemeClr>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effectLst/>
                        </a:rPr>
                        <a:t>Number of samples for each category</a:t>
                      </a:r>
                    </a:p>
                  </a:txBody>
                  <a:tcPr>
                    <a:solidFill>
                      <a:schemeClr val="accent1">
                        <a:lumMod val="60000"/>
                        <a:lumOff val="4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effectLst/>
                        </a:rPr>
                        <a:t>Number of words in samples</a:t>
                      </a:r>
                    </a:p>
                  </a:txBody>
                  <a:tcPr>
                    <a:solidFill>
                      <a:schemeClr val="accent1">
                        <a:lumMod val="60000"/>
                        <a:lumOff val="4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1876265"/>
                  </a:ext>
                </a:extLst>
              </a:tr>
              <a:tr h="212258">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a:effectLst/>
                        </a:rPr>
                        <a:t>SET</a:t>
                      </a:r>
                    </a:p>
                  </a:txBody>
                  <a:tcPr marL="60960" marR="60960" marT="30480" marB="30480" anchor="c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effectLst/>
                        </a:rPr>
                        <a:t>b</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effectLst/>
                        </a:rPr>
                        <a:t>e</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effectLst/>
                        </a:rPr>
                        <a:t>t</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effectLst/>
                        </a:rPr>
                        <a:t>m</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effectLst/>
                        </a:rPr>
                        <a:t>Average </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effectLst/>
                        </a:rPr>
                        <a:t>Maximum </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effectLst/>
                        </a:rPr>
                        <a:t>Minimum </a:t>
                      </a:r>
                    </a:p>
                  </a:txBody>
                  <a:tcPr>
                    <a:solidFill>
                      <a:schemeClr val="accent1">
                        <a:lumMod val="60000"/>
                        <a:lumOff val="40000"/>
                      </a:schemeClr>
                    </a:solidFill>
                  </a:tcPr>
                </a:tc>
                <a:extLst>
                  <a:ext uri="{0D108BD9-81ED-4DB2-BD59-A6C34878D82A}">
                    <a16:rowId xmlns:a16="http://schemas.microsoft.com/office/drawing/2014/main" val="3169330446"/>
                  </a:ext>
                </a:extLst>
              </a:tr>
              <a:tr h="353763">
                <a:tc>
                  <a:txBody>
                    <a:bodyPr/>
                    <a:lstStyle/>
                    <a:p>
                      <a:pPr algn="ctr"/>
                      <a:r>
                        <a:rPr lang="en-US" sz="1400" b="0" kern="1200">
                          <a:solidFill>
                            <a:schemeClr val="tx1"/>
                          </a:solidFill>
                          <a:effectLst/>
                        </a:rPr>
                        <a:t>train</a:t>
                      </a:r>
                      <a:endParaRPr lang="en-US" sz="1400">
                        <a:effectLst/>
                      </a:endParaRPr>
                    </a:p>
                  </a:txBody>
                  <a:tcPr marL="60960" marR="60960" marT="30480" marB="30480" anchor="ctr"/>
                </a:tc>
                <a:tc>
                  <a:txBody>
                    <a:bodyPr/>
                    <a:lstStyle/>
                    <a:p>
                      <a:pPr algn="ctr"/>
                      <a:r>
                        <a:rPr lang="en-US" sz="1400">
                          <a:effectLst/>
                        </a:rPr>
                        <a:t>4500</a:t>
                      </a:r>
                    </a:p>
                  </a:txBody>
                  <a:tcPr marL="60960" marR="60960" marT="30480" marB="30480" anchor="ctr"/>
                </a:tc>
                <a:tc>
                  <a:txBody>
                    <a:bodyPr/>
                    <a:lstStyle/>
                    <a:p>
                      <a:pPr algn="ctr"/>
                      <a:r>
                        <a:rPr lang="en-US" sz="1400">
                          <a:effectLst/>
                        </a:rPr>
                        <a:t>4223</a:t>
                      </a:r>
                    </a:p>
                  </a:txBody>
                  <a:tcPr marL="60960" marR="60960" marT="30480" marB="30480" anchor="ctr"/>
                </a:tc>
                <a:tc>
                  <a:txBody>
                    <a:bodyPr/>
                    <a:lstStyle/>
                    <a:p>
                      <a:pPr algn="ctr"/>
                      <a:r>
                        <a:rPr lang="en-US" sz="1400">
                          <a:effectLst/>
                        </a:rPr>
                        <a:t>1229</a:t>
                      </a:r>
                    </a:p>
                  </a:txBody>
                  <a:tcPr marL="60960" marR="60960" marT="30480" marB="30480" anchor="ctr"/>
                </a:tc>
                <a:tc>
                  <a:txBody>
                    <a:bodyPr/>
                    <a:lstStyle/>
                    <a:p>
                      <a:pPr algn="ctr"/>
                      <a:r>
                        <a:rPr lang="en-US" sz="1400">
                          <a:effectLst/>
                        </a:rPr>
                        <a:t>732</a:t>
                      </a:r>
                    </a:p>
                  </a:txBody>
                  <a:tcPr marL="60960" marR="60960" marT="30480" marB="30480" anchor="ctr"/>
                </a:tc>
                <a:tc>
                  <a:txBody>
                    <a:bodyPr/>
                    <a:lstStyle/>
                    <a:p>
                      <a:pPr algn="ctr"/>
                      <a:r>
                        <a:rPr lang="en-US" sz="1400">
                          <a:effectLst/>
                        </a:rPr>
                        <a:t>10.77</a:t>
                      </a:r>
                    </a:p>
                  </a:txBody>
                  <a:tcPr marL="60960" marR="60960" marT="30480" marB="30480" anchor="ctr"/>
                </a:tc>
                <a:tc>
                  <a:txBody>
                    <a:bodyPr/>
                    <a:lstStyle/>
                    <a:p>
                      <a:pPr algn="ctr"/>
                      <a:r>
                        <a:rPr lang="en-US" sz="1400">
                          <a:effectLst/>
                        </a:rPr>
                        <a:t>19</a:t>
                      </a:r>
                    </a:p>
                  </a:txBody>
                  <a:tcPr marL="60960" marR="60960" marT="30480" marB="30480" anchor="ctr"/>
                </a:tc>
                <a:tc>
                  <a:txBody>
                    <a:bodyPr/>
                    <a:lstStyle/>
                    <a:p>
                      <a:pPr algn="ctr"/>
                      <a:r>
                        <a:rPr lang="en-US" sz="1400">
                          <a:effectLst/>
                        </a:rPr>
                        <a:t>2</a:t>
                      </a:r>
                    </a:p>
                  </a:txBody>
                  <a:tcPr marL="60960" marR="60960" marT="30480" marB="30480" anchor="ctr"/>
                </a:tc>
                <a:extLst>
                  <a:ext uri="{0D108BD9-81ED-4DB2-BD59-A6C34878D82A}">
                    <a16:rowId xmlns:a16="http://schemas.microsoft.com/office/drawing/2014/main" val="1152173354"/>
                  </a:ext>
                </a:extLst>
              </a:tr>
              <a:tr h="353763">
                <a:tc>
                  <a:txBody>
                    <a:bodyPr/>
                    <a:lstStyle/>
                    <a:p>
                      <a:pPr algn="ctr"/>
                      <a:r>
                        <a:rPr lang="en-US" sz="1400">
                          <a:effectLst/>
                        </a:rPr>
                        <a:t>valid</a:t>
                      </a:r>
                    </a:p>
                  </a:txBody>
                  <a:tcPr marL="60960" marR="60960" marT="30480" marB="30480" anchor="ctr"/>
                </a:tc>
                <a:tc>
                  <a:txBody>
                    <a:bodyPr/>
                    <a:lstStyle/>
                    <a:p>
                      <a:pPr algn="ctr"/>
                      <a:r>
                        <a:rPr lang="en-US" sz="1400">
                          <a:effectLst/>
                        </a:rPr>
                        <a:t>556</a:t>
                      </a:r>
                    </a:p>
                  </a:txBody>
                  <a:tcPr marL="60960" marR="60960" marT="30480" marB="30480" anchor="ctr"/>
                </a:tc>
                <a:tc>
                  <a:txBody>
                    <a:bodyPr/>
                    <a:lstStyle/>
                    <a:p>
                      <a:pPr algn="ctr"/>
                      <a:r>
                        <a:rPr lang="en-US" sz="1400">
                          <a:effectLst/>
                        </a:rPr>
                        <a:t>543</a:t>
                      </a:r>
                    </a:p>
                  </a:txBody>
                  <a:tcPr marL="60960" marR="60960" marT="30480" marB="30480" anchor="ctr"/>
                </a:tc>
                <a:tc>
                  <a:txBody>
                    <a:bodyPr/>
                    <a:lstStyle/>
                    <a:p>
                      <a:pPr algn="ctr"/>
                      <a:r>
                        <a:rPr lang="en-US" sz="1400">
                          <a:effectLst/>
                        </a:rPr>
                        <a:t>153</a:t>
                      </a:r>
                    </a:p>
                  </a:txBody>
                  <a:tcPr marL="60960" marR="60960" marT="30480" marB="30480" anchor="ctr"/>
                </a:tc>
                <a:tc>
                  <a:txBody>
                    <a:bodyPr/>
                    <a:lstStyle/>
                    <a:p>
                      <a:pPr algn="ctr"/>
                      <a:r>
                        <a:rPr lang="en-US" sz="1400">
                          <a:effectLst/>
                        </a:rPr>
                        <a:t>84</a:t>
                      </a:r>
                    </a:p>
                  </a:txBody>
                  <a:tcPr marL="60960" marR="60960" marT="30480" marB="30480" anchor="ctr"/>
                </a:tc>
                <a:tc>
                  <a:txBody>
                    <a:bodyPr/>
                    <a:lstStyle/>
                    <a:p>
                      <a:pPr algn="ctr"/>
                      <a:r>
                        <a:rPr lang="en-US" sz="1400">
                          <a:effectLst/>
                        </a:rPr>
                        <a:t>10.84</a:t>
                      </a:r>
                    </a:p>
                  </a:txBody>
                  <a:tcPr marL="60960" marR="60960" marT="30480" marB="30480" anchor="ctr"/>
                </a:tc>
                <a:tc>
                  <a:txBody>
                    <a:bodyPr/>
                    <a:lstStyle/>
                    <a:p>
                      <a:pPr algn="ctr"/>
                      <a:r>
                        <a:rPr lang="en-US" sz="1400">
                          <a:effectLst/>
                        </a:rPr>
                        <a:t>18</a:t>
                      </a:r>
                    </a:p>
                  </a:txBody>
                  <a:tcPr marL="60960" marR="60960" marT="30480" marB="30480" anchor="ctr"/>
                </a:tc>
                <a:tc>
                  <a:txBody>
                    <a:bodyPr/>
                    <a:lstStyle/>
                    <a:p>
                      <a:pPr algn="ctr"/>
                      <a:r>
                        <a:rPr lang="en-US" sz="1400">
                          <a:effectLst/>
                        </a:rPr>
                        <a:t>2</a:t>
                      </a:r>
                    </a:p>
                  </a:txBody>
                  <a:tcPr marL="60960" marR="60960" marT="30480" marB="30480" anchor="ctr"/>
                </a:tc>
                <a:extLst>
                  <a:ext uri="{0D108BD9-81ED-4DB2-BD59-A6C34878D82A}">
                    <a16:rowId xmlns:a16="http://schemas.microsoft.com/office/drawing/2014/main" val="3134556288"/>
                  </a:ext>
                </a:extLst>
              </a:tr>
              <a:tr h="353763">
                <a:tc>
                  <a:txBody>
                    <a:bodyPr/>
                    <a:lstStyle/>
                    <a:p>
                      <a:pPr algn="ctr"/>
                      <a:r>
                        <a:rPr lang="en-US" sz="1400">
                          <a:effectLst/>
                        </a:rPr>
                        <a:t>Test</a:t>
                      </a:r>
                    </a:p>
                  </a:txBody>
                  <a:tcPr marL="60960" marR="60960" marT="30480" marB="30480" anchor="ctr"/>
                </a:tc>
                <a:tc>
                  <a:txBody>
                    <a:bodyPr/>
                    <a:lstStyle/>
                    <a:p>
                      <a:pPr algn="ctr"/>
                      <a:r>
                        <a:rPr lang="en-US" sz="1400">
                          <a:effectLst/>
                        </a:rPr>
                        <a:t>571</a:t>
                      </a:r>
                    </a:p>
                  </a:txBody>
                  <a:tcPr marL="60960" marR="60960" marT="30480" marB="30480" anchor="ctr"/>
                </a:tc>
                <a:tc>
                  <a:txBody>
                    <a:bodyPr/>
                    <a:lstStyle/>
                    <a:p>
                      <a:pPr algn="ctr"/>
                      <a:r>
                        <a:rPr lang="en-US" sz="1400">
                          <a:effectLst/>
                        </a:rPr>
                        <a:t>528</a:t>
                      </a:r>
                    </a:p>
                  </a:txBody>
                  <a:tcPr marL="60960" marR="60960" marT="30480" marB="30480" anchor="ctr"/>
                </a:tc>
                <a:tc>
                  <a:txBody>
                    <a:bodyPr/>
                    <a:lstStyle/>
                    <a:p>
                      <a:pPr algn="ctr"/>
                      <a:r>
                        <a:rPr lang="en-US" sz="1400">
                          <a:effectLst/>
                        </a:rPr>
                        <a:t>143</a:t>
                      </a:r>
                    </a:p>
                  </a:txBody>
                  <a:tcPr marL="60960" marR="60960" marT="30480" marB="30480" anchor="ctr"/>
                </a:tc>
                <a:tc>
                  <a:txBody>
                    <a:bodyPr/>
                    <a:lstStyle/>
                    <a:p>
                      <a:pPr algn="ctr"/>
                      <a:r>
                        <a:rPr lang="en-US" sz="1400">
                          <a:effectLst/>
                        </a:rPr>
                        <a:t>94</a:t>
                      </a:r>
                    </a:p>
                  </a:txBody>
                  <a:tcPr marL="60960" marR="60960" marT="30480" marB="30480" anchor="ctr"/>
                </a:tc>
                <a:tc>
                  <a:txBody>
                    <a:bodyPr/>
                    <a:lstStyle/>
                    <a:p>
                      <a:pPr algn="ctr"/>
                      <a:r>
                        <a:rPr lang="en-US" sz="1400">
                          <a:effectLst/>
                        </a:rPr>
                        <a:t>10.76</a:t>
                      </a:r>
                    </a:p>
                  </a:txBody>
                  <a:tcPr marL="60960" marR="60960" marT="30480" marB="30480" anchor="ctr"/>
                </a:tc>
                <a:tc>
                  <a:txBody>
                    <a:bodyPr/>
                    <a:lstStyle/>
                    <a:p>
                      <a:pPr algn="ctr"/>
                      <a:r>
                        <a:rPr lang="en-US" sz="1400">
                          <a:effectLst/>
                        </a:rPr>
                        <a:t>18</a:t>
                      </a:r>
                    </a:p>
                  </a:txBody>
                  <a:tcPr marL="60960" marR="60960" marT="30480" marB="30480" anchor="ctr"/>
                </a:tc>
                <a:tc>
                  <a:txBody>
                    <a:bodyPr/>
                    <a:lstStyle/>
                    <a:p>
                      <a:pPr algn="ctr"/>
                      <a:r>
                        <a:rPr lang="en-US" sz="1400">
                          <a:effectLst/>
                        </a:rPr>
                        <a:t>3</a:t>
                      </a:r>
                    </a:p>
                  </a:txBody>
                  <a:tcPr marL="60960" marR="60960" marT="30480" marB="30480" anchor="ctr"/>
                </a:tc>
                <a:extLst>
                  <a:ext uri="{0D108BD9-81ED-4DB2-BD59-A6C34878D82A}">
                    <a16:rowId xmlns:a16="http://schemas.microsoft.com/office/drawing/2014/main" val="2613279513"/>
                  </a:ext>
                </a:extLst>
              </a:tr>
            </a:tbl>
          </a:graphicData>
        </a:graphic>
      </p:graphicFrame>
      <p:sp>
        <p:nvSpPr>
          <p:cNvPr id="7" name="TextBox 6">
            <a:extLst>
              <a:ext uri="{FF2B5EF4-FFF2-40B4-BE49-F238E27FC236}">
                <a16:creationId xmlns:a16="http://schemas.microsoft.com/office/drawing/2014/main" id="{7C4E5A95-39A0-D960-3671-A8C6DEA36C3A}"/>
              </a:ext>
            </a:extLst>
          </p:cNvPr>
          <p:cNvSpPr txBox="1"/>
          <p:nvPr/>
        </p:nvSpPr>
        <p:spPr>
          <a:xfrm>
            <a:off x="814029" y="3320002"/>
            <a:ext cx="10140269" cy="2956194"/>
          </a:xfrm>
          <a:prstGeom prst="rect">
            <a:avLst/>
          </a:prstGeom>
          <a:noFill/>
        </p:spPr>
        <p:txBody>
          <a:bodyPr wrap="square" rtlCol="0">
            <a:spAutoFit/>
          </a:bodyPr>
          <a:lstStyle/>
          <a:p>
            <a:pPr>
              <a:lnSpc>
                <a:spcPct val="150000"/>
              </a:lnSpc>
            </a:pPr>
            <a:r>
              <a:rPr lang="en-US" b="1"/>
              <a:t>Model Selection:</a:t>
            </a:r>
          </a:p>
          <a:p>
            <a:pPr marL="285750" indent="-285750">
              <a:lnSpc>
                <a:spcPct val="150000"/>
              </a:lnSpc>
              <a:buFont typeface="Arial" panose="020B0604020202020204" pitchFamily="34" charset="0"/>
              <a:buChar char="•"/>
            </a:pPr>
            <a:r>
              <a:rPr lang="en-US"/>
              <a:t>Given the average word count of 10 and a maximum of 19, a simple model like LSTM seems appropriate.</a:t>
            </a:r>
          </a:p>
          <a:p>
            <a:pPr marL="285750" indent="-285750">
              <a:lnSpc>
                <a:spcPct val="150000"/>
              </a:lnSpc>
              <a:buFont typeface="Arial" panose="020B0604020202020204" pitchFamily="34" charset="0"/>
              <a:buChar char="•"/>
            </a:pPr>
            <a:r>
              <a:rPr lang="en-US"/>
              <a:t>However, due to limited data and significant class imbalance, considering fine-tune a pre-trained models like BERT for enhanced performance is advisable.</a:t>
            </a:r>
          </a:p>
          <a:p>
            <a:pPr>
              <a:lnSpc>
                <a:spcPct val="150000"/>
              </a:lnSpc>
            </a:pPr>
            <a:r>
              <a:rPr lang="en-US" b="1"/>
              <a:t>Approach:</a:t>
            </a:r>
          </a:p>
          <a:p>
            <a:pPr marL="285750" indent="-285750">
              <a:lnSpc>
                <a:spcPct val="150000"/>
              </a:lnSpc>
              <a:buFont typeface="Arial" panose="020B0604020202020204" pitchFamily="34" charset="0"/>
              <a:buChar char="•"/>
            </a:pPr>
            <a:r>
              <a:rPr lang="en-US"/>
              <a:t>I'll use LSTM due to lack of hardware resource for deployment, but will also include a notebook on the pre-trained BERT model I’ve fine-tuned.</a:t>
            </a:r>
          </a:p>
        </p:txBody>
      </p:sp>
    </p:spTree>
    <p:extLst>
      <p:ext uri="{BB962C8B-B14F-4D97-AF65-F5344CB8AC3E}">
        <p14:creationId xmlns:p14="http://schemas.microsoft.com/office/powerpoint/2010/main" val="1398305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C4E5A95-39A0-D960-3671-A8C6DEA36C3A}"/>
              </a:ext>
            </a:extLst>
          </p:cNvPr>
          <p:cNvSpPr txBox="1"/>
          <p:nvPr/>
        </p:nvSpPr>
        <p:spPr>
          <a:xfrm>
            <a:off x="814029" y="2084832"/>
            <a:ext cx="10140269" cy="3787191"/>
          </a:xfrm>
          <a:prstGeom prst="rect">
            <a:avLst/>
          </a:prstGeom>
          <a:noFill/>
        </p:spPr>
        <p:txBody>
          <a:bodyPr wrap="square" rtlCol="0">
            <a:spAutoFit/>
          </a:bodyPr>
          <a:lstStyle/>
          <a:p>
            <a:pPr>
              <a:lnSpc>
                <a:spcPct val="150000"/>
              </a:lnSpc>
            </a:pPr>
            <a:r>
              <a:rPr lang="en-US" b="1"/>
              <a:t>Topic Modeling Approach:</a:t>
            </a:r>
          </a:p>
          <a:p>
            <a:pPr marL="285750" indent="-285750">
              <a:lnSpc>
                <a:spcPct val="150000"/>
              </a:lnSpc>
              <a:buFont typeface="Arial" panose="020B0604020202020204" pitchFamily="34" charset="0"/>
              <a:buChar char="•"/>
            </a:pPr>
            <a:r>
              <a:rPr lang="en-US"/>
              <a:t>In this section, I'll employ Labeled LDA to generate topic-related vocabulary sets along with their associated weights.</a:t>
            </a:r>
          </a:p>
          <a:p>
            <a:pPr marL="285750" indent="-285750">
              <a:lnSpc>
                <a:spcPct val="150000"/>
              </a:lnSpc>
              <a:buFont typeface="Arial" panose="020B0604020202020204" pitchFamily="34" charset="0"/>
              <a:buChar char="•"/>
            </a:pPr>
            <a:r>
              <a:rPr lang="en-US"/>
              <a:t>This aims to evaluate which words significantly influence the classification of sentences into specific topics.</a:t>
            </a:r>
          </a:p>
          <a:p>
            <a:pPr marL="285750" indent="-285750">
              <a:lnSpc>
                <a:spcPct val="150000"/>
              </a:lnSpc>
              <a:buFont typeface="Arial" panose="020B0604020202020204" pitchFamily="34" charset="0"/>
              <a:buChar char="•"/>
            </a:pPr>
            <a:r>
              <a:rPr lang="en-US"/>
              <a:t>I trained the model with data from all 3 sets, trained for 150 iteration (until almost converged).</a:t>
            </a:r>
          </a:p>
          <a:p>
            <a:pPr>
              <a:lnSpc>
                <a:spcPct val="150000"/>
              </a:lnSpc>
            </a:pPr>
            <a:r>
              <a:rPr lang="en-US" b="1"/>
              <a:t>Credits:</a:t>
            </a:r>
          </a:p>
          <a:p>
            <a:pPr marL="285750" indent="-285750">
              <a:lnSpc>
                <a:spcPct val="150000"/>
              </a:lnSpc>
              <a:buFont typeface="Arial" panose="020B0604020202020204" pitchFamily="34" charset="0"/>
              <a:buChar char="•"/>
            </a:pPr>
            <a:r>
              <a:rPr lang="en-US"/>
              <a:t>I'll utilize the code from </a:t>
            </a:r>
            <a:r>
              <a:rPr lang="en-US">
                <a:hlinkClick r:id="rId2"/>
              </a:rPr>
              <a:t>https://github.com/JoeZJH/Labeled-LDA-Python</a:t>
            </a:r>
            <a:r>
              <a:rPr lang="en-US"/>
              <a:t>, which is an implementation of the paper titled "Labeled LDA: A supervised topic model for credit attribution in multi-labeled corpora" by the Computer Science Department at Stanford University.</a:t>
            </a:r>
          </a:p>
        </p:txBody>
      </p:sp>
      <p:sp>
        <p:nvSpPr>
          <p:cNvPr id="20" name="Title 1">
            <a:extLst>
              <a:ext uri="{FF2B5EF4-FFF2-40B4-BE49-F238E27FC236}">
                <a16:creationId xmlns:a16="http://schemas.microsoft.com/office/drawing/2014/main" id="{47556DBA-90B5-9D18-DF57-D44728AD0DC8}"/>
              </a:ext>
            </a:extLst>
          </p:cNvPr>
          <p:cNvSpPr txBox="1">
            <a:spLocks/>
          </p:cNvSpPr>
          <p:nvPr/>
        </p:nvSpPr>
        <p:spPr>
          <a:xfrm>
            <a:off x="1024128" y="585216"/>
            <a:ext cx="9720072" cy="105573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t>Data EXPLORATION (Additional)</a:t>
            </a:r>
          </a:p>
        </p:txBody>
      </p:sp>
    </p:spTree>
    <p:extLst>
      <p:ext uri="{BB962C8B-B14F-4D97-AF65-F5344CB8AC3E}">
        <p14:creationId xmlns:p14="http://schemas.microsoft.com/office/powerpoint/2010/main" val="52246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E9DB-B8EE-CFE2-6074-E3D2CE6F09C9}"/>
              </a:ext>
            </a:extLst>
          </p:cNvPr>
          <p:cNvSpPr>
            <a:spLocks noGrp="1"/>
          </p:cNvSpPr>
          <p:nvPr>
            <p:ph type="title"/>
          </p:nvPr>
        </p:nvSpPr>
        <p:spPr>
          <a:xfrm>
            <a:off x="1024128" y="585216"/>
            <a:ext cx="9720072" cy="1055738"/>
          </a:xfrm>
        </p:spPr>
        <p:txBody>
          <a:bodyPr/>
          <a:lstStyle/>
          <a:p>
            <a:r>
              <a:rPr lang="en-US"/>
              <a:t>Data EXPLORATION (Additional)</a:t>
            </a:r>
          </a:p>
        </p:txBody>
      </p:sp>
      <p:grpSp>
        <p:nvGrpSpPr>
          <p:cNvPr id="8" name="Group 7">
            <a:extLst>
              <a:ext uri="{FF2B5EF4-FFF2-40B4-BE49-F238E27FC236}">
                <a16:creationId xmlns:a16="http://schemas.microsoft.com/office/drawing/2014/main" id="{2CE09075-AF6D-3942-3A03-0BD54BEC96C8}"/>
              </a:ext>
            </a:extLst>
          </p:cNvPr>
          <p:cNvGrpSpPr/>
          <p:nvPr/>
        </p:nvGrpSpPr>
        <p:grpSpPr>
          <a:xfrm>
            <a:off x="1387113" y="1725417"/>
            <a:ext cx="9296799" cy="3407165"/>
            <a:chOff x="1102136" y="1810532"/>
            <a:chExt cx="10195806" cy="3759662"/>
          </a:xfrm>
        </p:grpSpPr>
        <p:pic>
          <p:nvPicPr>
            <p:cNvPr id="13" name="Picture 12">
              <a:extLst>
                <a:ext uri="{FF2B5EF4-FFF2-40B4-BE49-F238E27FC236}">
                  <a16:creationId xmlns:a16="http://schemas.microsoft.com/office/drawing/2014/main" id="{1F9722AB-A5B6-6B96-496B-BBCA365D41BB}"/>
                </a:ext>
              </a:extLst>
            </p:cNvPr>
            <p:cNvPicPr>
              <a:picLocks noChangeAspect="1"/>
            </p:cNvPicPr>
            <p:nvPr/>
          </p:nvPicPr>
          <p:blipFill rotWithShape="1">
            <a:blip r:embed="rId2">
              <a:extLst>
                <a:ext uri="{28A0092B-C50C-407E-A947-70E740481C1C}">
                  <a14:useLocalDpi xmlns:a14="http://schemas.microsoft.com/office/drawing/2010/main" val="0"/>
                </a:ext>
              </a:extLst>
            </a:blip>
            <a:srcRect t="13285"/>
            <a:stretch/>
          </p:blipFill>
          <p:spPr>
            <a:xfrm>
              <a:off x="6307836" y="1810532"/>
              <a:ext cx="3507994" cy="1814798"/>
            </a:xfrm>
            <a:prstGeom prst="rect">
              <a:avLst/>
            </a:prstGeom>
          </p:spPr>
        </p:pic>
        <p:pic>
          <p:nvPicPr>
            <p:cNvPr id="14" name="Picture 13">
              <a:extLst>
                <a:ext uri="{FF2B5EF4-FFF2-40B4-BE49-F238E27FC236}">
                  <a16:creationId xmlns:a16="http://schemas.microsoft.com/office/drawing/2014/main" id="{20E232E4-C64F-AE8D-8221-4B9F1D7854F5}"/>
                </a:ext>
              </a:extLst>
            </p:cNvPr>
            <p:cNvPicPr>
              <a:picLocks noChangeAspect="1"/>
            </p:cNvPicPr>
            <p:nvPr/>
          </p:nvPicPr>
          <p:blipFill rotWithShape="1">
            <a:blip r:embed="rId3">
              <a:extLst>
                <a:ext uri="{28A0092B-C50C-407E-A947-70E740481C1C}">
                  <a14:useLocalDpi xmlns:a14="http://schemas.microsoft.com/office/drawing/2010/main" val="0"/>
                </a:ext>
              </a:extLst>
            </a:blip>
            <a:srcRect t="13588"/>
            <a:stretch/>
          </p:blipFill>
          <p:spPr>
            <a:xfrm>
              <a:off x="6307836" y="3761729"/>
              <a:ext cx="3507994" cy="1808465"/>
            </a:xfrm>
            <a:prstGeom prst="rect">
              <a:avLst/>
            </a:prstGeom>
          </p:spPr>
        </p:pic>
        <p:pic>
          <p:nvPicPr>
            <p:cNvPr id="15" name="Picture 14">
              <a:extLst>
                <a:ext uri="{FF2B5EF4-FFF2-40B4-BE49-F238E27FC236}">
                  <a16:creationId xmlns:a16="http://schemas.microsoft.com/office/drawing/2014/main" id="{AF981CF6-2755-B0CD-41A4-94D8C5DDDAE5}"/>
                </a:ext>
              </a:extLst>
            </p:cNvPr>
            <p:cNvPicPr>
              <a:picLocks noChangeAspect="1"/>
            </p:cNvPicPr>
            <p:nvPr/>
          </p:nvPicPr>
          <p:blipFill rotWithShape="1">
            <a:blip r:embed="rId4">
              <a:extLst>
                <a:ext uri="{28A0092B-C50C-407E-A947-70E740481C1C}">
                  <a14:useLocalDpi xmlns:a14="http://schemas.microsoft.com/office/drawing/2010/main" val="0"/>
                </a:ext>
              </a:extLst>
            </a:blip>
            <a:srcRect t="13588"/>
            <a:stretch/>
          </p:blipFill>
          <p:spPr>
            <a:xfrm>
              <a:off x="2376170" y="3761729"/>
              <a:ext cx="3507994" cy="1808465"/>
            </a:xfrm>
            <a:prstGeom prst="rect">
              <a:avLst/>
            </a:prstGeom>
          </p:spPr>
        </p:pic>
        <p:pic>
          <p:nvPicPr>
            <p:cNvPr id="16" name="Picture 15">
              <a:extLst>
                <a:ext uri="{FF2B5EF4-FFF2-40B4-BE49-F238E27FC236}">
                  <a16:creationId xmlns:a16="http://schemas.microsoft.com/office/drawing/2014/main" id="{44D8BEE8-98ED-3984-8D3A-C1A8E89603B7}"/>
                </a:ext>
              </a:extLst>
            </p:cNvPr>
            <p:cNvPicPr>
              <a:picLocks noChangeAspect="1"/>
            </p:cNvPicPr>
            <p:nvPr/>
          </p:nvPicPr>
          <p:blipFill rotWithShape="1">
            <a:blip r:embed="rId5">
              <a:extLst>
                <a:ext uri="{28A0092B-C50C-407E-A947-70E740481C1C}">
                  <a14:useLocalDpi xmlns:a14="http://schemas.microsoft.com/office/drawing/2010/main" val="0"/>
                </a:ext>
              </a:extLst>
            </a:blip>
            <a:srcRect t="13285"/>
            <a:stretch/>
          </p:blipFill>
          <p:spPr>
            <a:xfrm>
              <a:off x="2376170" y="1810532"/>
              <a:ext cx="3507994" cy="1814798"/>
            </a:xfrm>
            <a:prstGeom prst="rect">
              <a:avLst/>
            </a:prstGeom>
          </p:spPr>
        </p:pic>
        <p:sp>
          <p:nvSpPr>
            <p:cNvPr id="3" name="TextBox 2">
              <a:extLst>
                <a:ext uri="{FF2B5EF4-FFF2-40B4-BE49-F238E27FC236}">
                  <a16:creationId xmlns:a16="http://schemas.microsoft.com/office/drawing/2014/main" id="{81B2CD6E-FDC1-67A1-8151-B53A3A6E409A}"/>
                </a:ext>
              </a:extLst>
            </p:cNvPr>
            <p:cNvSpPr txBox="1"/>
            <p:nvPr/>
          </p:nvSpPr>
          <p:spPr>
            <a:xfrm>
              <a:off x="1252819" y="2468629"/>
              <a:ext cx="976549" cy="369332"/>
            </a:xfrm>
            <a:prstGeom prst="rect">
              <a:avLst/>
            </a:prstGeom>
            <a:noFill/>
          </p:spPr>
          <p:txBody>
            <a:bodyPr wrap="none" rtlCol="0">
              <a:spAutoFit/>
            </a:bodyPr>
            <a:lstStyle/>
            <a:p>
              <a:r>
                <a:rPr lang="en-US"/>
                <a:t>Bussiness</a:t>
              </a:r>
            </a:p>
          </p:txBody>
        </p:sp>
        <p:sp>
          <p:nvSpPr>
            <p:cNvPr id="4" name="TextBox 3">
              <a:extLst>
                <a:ext uri="{FF2B5EF4-FFF2-40B4-BE49-F238E27FC236}">
                  <a16:creationId xmlns:a16="http://schemas.microsoft.com/office/drawing/2014/main" id="{5CF6F1CA-214B-BBD8-0744-B1B1AE6EF9A0}"/>
                </a:ext>
              </a:extLst>
            </p:cNvPr>
            <p:cNvSpPr txBox="1"/>
            <p:nvPr/>
          </p:nvSpPr>
          <p:spPr>
            <a:xfrm>
              <a:off x="9877553" y="2533265"/>
              <a:ext cx="1420389" cy="369332"/>
            </a:xfrm>
            <a:prstGeom prst="rect">
              <a:avLst/>
            </a:prstGeom>
            <a:noFill/>
          </p:spPr>
          <p:txBody>
            <a:bodyPr wrap="none" rtlCol="0">
              <a:spAutoFit/>
            </a:bodyPr>
            <a:lstStyle/>
            <a:p>
              <a:r>
                <a:rPr lang="en-US"/>
                <a:t>Entertainment</a:t>
              </a:r>
            </a:p>
          </p:txBody>
        </p:sp>
        <p:sp>
          <p:nvSpPr>
            <p:cNvPr id="5" name="TextBox 4">
              <a:extLst>
                <a:ext uri="{FF2B5EF4-FFF2-40B4-BE49-F238E27FC236}">
                  <a16:creationId xmlns:a16="http://schemas.microsoft.com/office/drawing/2014/main" id="{F32D6649-CD0E-A09C-7DAD-8B070CDED7FF}"/>
                </a:ext>
              </a:extLst>
            </p:cNvPr>
            <p:cNvSpPr txBox="1"/>
            <p:nvPr/>
          </p:nvSpPr>
          <p:spPr>
            <a:xfrm>
              <a:off x="1102136" y="4385367"/>
              <a:ext cx="1277914" cy="646331"/>
            </a:xfrm>
            <a:prstGeom prst="rect">
              <a:avLst/>
            </a:prstGeom>
            <a:noFill/>
          </p:spPr>
          <p:txBody>
            <a:bodyPr wrap="none" rtlCol="0">
              <a:spAutoFit/>
            </a:bodyPr>
            <a:lstStyle/>
            <a:p>
              <a:r>
                <a:rPr lang="en-US"/>
                <a:t>Science and</a:t>
              </a:r>
              <a:br>
                <a:rPr lang="en-US"/>
              </a:br>
              <a:r>
                <a:rPr lang="en-US"/>
                <a:t>Technology</a:t>
              </a:r>
            </a:p>
          </p:txBody>
        </p:sp>
        <p:sp>
          <p:nvSpPr>
            <p:cNvPr id="6" name="TextBox 5">
              <a:extLst>
                <a:ext uri="{FF2B5EF4-FFF2-40B4-BE49-F238E27FC236}">
                  <a16:creationId xmlns:a16="http://schemas.microsoft.com/office/drawing/2014/main" id="{5B0FD285-A1FD-D4DE-8961-C759D834A430}"/>
                </a:ext>
              </a:extLst>
            </p:cNvPr>
            <p:cNvSpPr txBox="1"/>
            <p:nvPr/>
          </p:nvSpPr>
          <p:spPr>
            <a:xfrm>
              <a:off x="9963217" y="4519154"/>
              <a:ext cx="780983" cy="369332"/>
            </a:xfrm>
            <a:prstGeom prst="rect">
              <a:avLst/>
            </a:prstGeom>
            <a:noFill/>
          </p:spPr>
          <p:txBody>
            <a:bodyPr wrap="none" rtlCol="0">
              <a:spAutoFit/>
            </a:bodyPr>
            <a:lstStyle/>
            <a:p>
              <a:r>
                <a:rPr lang="en-US"/>
                <a:t>Health</a:t>
              </a:r>
            </a:p>
          </p:txBody>
        </p:sp>
      </p:grpSp>
      <p:sp>
        <p:nvSpPr>
          <p:cNvPr id="10" name="TextBox 9">
            <a:extLst>
              <a:ext uri="{FF2B5EF4-FFF2-40B4-BE49-F238E27FC236}">
                <a16:creationId xmlns:a16="http://schemas.microsoft.com/office/drawing/2014/main" id="{D4297891-210F-AE21-C370-444E1F0AEB20}"/>
              </a:ext>
            </a:extLst>
          </p:cNvPr>
          <p:cNvSpPr txBox="1"/>
          <p:nvPr/>
        </p:nvSpPr>
        <p:spPr>
          <a:xfrm>
            <a:off x="890221" y="5256192"/>
            <a:ext cx="10487168" cy="1200329"/>
          </a:xfrm>
          <a:prstGeom prst="rect">
            <a:avLst/>
          </a:prstGeom>
          <a:noFill/>
        </p:spPr>
        <p:txBody>
          <a:bodyPr wrap="square" rtlCol="0">
            <a:spAutoFit/>
          </a:bodyPr>
          <a:lstStyle/>
          <a:p>
            <a:pPr marL="285750" indent="-285750">
              <a:buFont typeface="Arial" panose="020B0604020202020204" pitchFamily="34" charset="0"/>
              <a:buChar char="•"/>
            </a:pPr>
            <a:r>
              <a:rPr lang="en-US"/>
              <a:t>The words influencing the titles of the articles are quite understandable and are significantly influenced by the social context at that time.</a:t>
            </a:r>
          </a:p>
          <a:p>
            <a:pPr marL="285750" indent="-285750">
              <a:buFont typeface="Arial" panose="020B0604020202020204" pitchFamily="34" charset="0"/>
              <a:buChar char="•"/>
            </a:pPr>
            <a:r>
              <a:rPr lang="en-US"/>
              <a:t>This part could be more beneficial for fine-tuning and developing more sophisticated models for various purposes. However, to keep the assignment simple, I won't apply it here.</a:t>
            </a:r>
          </a:p>
        </p:txBody>
      </p:sp>
    </p:spTree>
    <p:extLst>
      <p:ext uri="{BB962C8B-B14F-4D97-AF65-F5344CB8AC3E}">
        <p14:creationId xmlns:p14="http://schemas.microsoft.com/office/powerpoint/2010/main" val="3270482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E9DB-B8EE-CFE2-6074-E3D2CE6F09C9}"/>
              </a:ext>
            </a:extLst>
          </p:cNvPr>
          <p:cNvSpPr>
            <a:spLocks noGrp="1"/>
          </p:cNvSpPr>
          <p:nvPr>
            <p:ph type="title"/>
          </p:nvPr>
        </p:nvSpPr>
        <p:spPr/>
        <p:txBody>
          <a:bodyPr/>
          <a:lstStyle/>
          <a:p>
            <a:r>
              <a:rPr lang="en-US"/>
              <a:t>LSTM for Multiclass Classification</a:t>
            </a:r>
          </a:p>
        </p:txBody>
      </p:sp>
      <p:sp>
        <p:nvSpPr>
          <p:cNvPr id="7" name="TextBox 6">
            <a:extLst>
              <a:ext uri="{FF2B5EF4-FFF2-40B4-BE49-F238E27FC236}">
                <a16:creationId xmlns:a16="http://schemas.microsoft.com/office/drawing/2014/main" id="{7C4E5A95-39A0-D960-3671-A8C6DEA36C3A}"/>
              </a:ext>
            </a:extLst>
          </p:cNvPr>
          <p:cNvSpPr txBox="1"/>
          <p:nvPr/>
        </p:nvSpPr>
        <p:spPr>
          <a:xfrm>
            <a:off x="814029" y="2084832"/>
            <a:ext cx="10140269" cy="4248855"/>
          </a:xfrm>
          <a:prstGeom prst="rect">
            <a:avLst/>
          </a:prstGeom>
          <a:noFill/>
        </p:spPr>
        <p:txBody>
          <a:bodyPr wrap="square" rtlCol="0">
            <a:spAutoFit/>
          </a:bodyPr>
          <a:lstStyle/>
          <a:p>
            <a:pPr>
              <a:lnSpc>
                <a:spcPct val="150000"/>
              </a:lnSpc>
            </a:pPr>
            <a:r>
              <a:rPr lang="en-US" sz="2000" b="1"/>
              <a:t>Data Preparation:</a:t>
            </a:r>
          </a:p>
          <a:p>
            <a:pPr marL="285750" indent="-285750">
              <a:lnSpc>
                <a:spcPct val="150000"/>
              </a:lnSpc>
              <a:buFont typeface="Arial" panose="020B0604020202020204" pitchFamily="34" charset="0"/>
              <a:buChar char="•"/>
            </a:pPr>
            <a:r>
              <a:rPr lang="en-US" b="1"/>
              <a:t>Reading Data: </a:t>
            </a:r>
            <a:r>
              <a:rPr lang="en-US"/>
              <a:t>Read in the training, validation, and test data from files.</a:t>
            </a:r>
          </a:p>
          <a:p>
            <a:pPr marL="285750" indent="-285750">
              <a:lnSpc>
                <a:spcPct val="150000"/>
              </a:lnSpc>
              <a:buFont typeface="Arial" panose="020B0604020202020204" pitchFamily="34" charset="0"/>
              <a:buChar char="•"/>
            </a:pPr>
            <a:r>
              <a:rPr lang="en-US" b="1"/>
              <a:t>Label Encoding: </a:t>
            </a:r>
            <a:r>
              <a:rPr lang="en-US"/>
              <a:t>Encode the categorical labels into numerical labels.</a:t>
            </a:r>
          </a:p>
          <a:p>
            <a:pPr marL="285750" indent="-285750">
              <a:lnSpc>
                <a:spcPct val="150000"/>
              </a:lnSpc>
              <a:buFont typeface="Arial" panose="020B0604020202020204" pitchFamily="34" charset="0"/>
              <a:buChar char="•"/>
            </a:pPr>
            <a:r>
              <a:rPr lang="en-US" b="1"/>
              <a:t>Balancing Dataset: </a:t>
            </a:r>
            <a:r>
              <a:rPr lang="en-US"/>
              <a:t>Create a balanced validation dataset by randomly sampling an equal number of samples for each class in the validation set. This step ensures an unbiased evaluation of the model's performance across all classes.</a:t>
            </a:r>
          </a:p>
          <a:p>
            <a:pPr marL="285750" indent="-285750">
              <a:lnSpc>
                <a:spcPct val="150000"/>
              </a:lnSpc>
              <a:buFont typeface="Arial" panose="020B0604020202020204" pitchFamily="34" charset="0"/>
              <a:buChar char="•"/>
            </a:pPr>
            <a:r>
              <a:rPr lang="en-US" b="1"/>
              <a:t>Tokenizer Creation: </a:t>
            </a:r>
            <a:r>
              <a:rPr lang="en-US"/>
              <a:t>Fit a tokenizer on the combined text data from all datasets and tokenize the text data.</a:t>
            </a:r>
          </a:p>
          <a:p>
            <a:pPr marL="285750" indent="-285750">
              <a:lnSpc>
                <a:spcPct val="150000"/>
              </a:lnSpc>
              <a:buFont typeface="Arial" panose="020B0604020202020204" pitchFamily="34" charset="0"/>
              <a:buChar char="•"/>
            </a:pPr>
            <a:r>
              <a:rPr lang="en-US" b="1"/>
              <a:t>Data Transform: </a:t>
            </a:r>
            <a:r>
              <a:rPr lang="en-US"/>
              <a:t>Convert the text data into sequences, pad the sequences to a fixed length, and convert labels to one-hot encoded format, in order to feed this to the model.</a:t>
            </a:r>
          </a:p>
        </p:txBody>
      </p:sp>
    </p:spTree>
    <p:extLst>
      <p:ext uri="{BB962C8B-B14F-4D97-AF65-F5344CB8AC3E}">
        <p14:creationId xmlns:p14="http://schemas.microsoft.com/office/powerpoint/2010/main" val="3814418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E9DB-B8EE-CFE2-6074-E3D2CE6F09C9}"/>
              </a:ext>
            </a:extLst>
          </p:cNvPr>
          <p:cNvSpPr>
            <a:spLocks noGrp="1"/>
          </p:cNvSpPr>
          <p:nvPr>
            <p:ph type="title"/>
          </p:nvPr>
        </p:nvSpPr>
        <p:spPr/>
        <p:txBody>
          <a:bodyPr/>
          <a:lstStyle/>
          <a:p>
            <a:r>
              <a:rPr lang="en-US"/>
              <a:t>LSTM for Multiclass Classification</a:t>
            </a:r>
          </a:p>
        </p:txBody>
      </p:sp>
      <p:sp>
        <p:nvSpPr>
          <p:cNvPr id="7" name="TextBox 6">
            <a:extLst>
              <a:ext uri="{FF2B5EF4-FFF2-40B4-BE49-F238E27FC236}">
                <a16:creationId xmlns:a16="http://schemas.microsoft.com/office/drawing/2014/main" id="{7C4E5A95-39A0-D960-3671-A8C6DEA36C3A}"/>
              </a:ext>
            </a:extLst>
          </p:cNvPr>
          <p:cNvSpPr txBox="1"/>
          <p:nvPr/>
        </p:nvSpPr>
        <p:spPr>
          <a:xfrm>
            <a:off x="805356" y="2084832"/>
            <a:ext cx="10581287" cy="3838295"/>
          </a:xfrm>
          <a:prstGeom prst="rect">
            <a:avLst/>
          </a:prstGeom>
          <a:noFill/>
        </p:spPr>
        <p:txBody>
          <a:bodyPr wrap="square" rtlCol="0">
            <a:spAutoFit/>
          </a:bodyPr>
          <a:lstStyle/>
          <a:p>
            <a:pPr>
              <a:lnSpc>
                <a:spcPct val="150000"/>
              </a:lnSpc>
            </a:pPr>
            <a:r>
              <a:rPr lang="en-US" sz="2000" b="1"/>
              <a:t>Model Structure:</a:t>
            </a:r>
          </a:p>
          <a:p>
            <a:pPr marL="285750" indent="-285750">
              <a:lnSpc>
                <a:spcPct val="150000"/>
              </a:lnSpc>
              <a:buFont typeface="Arial" panose="020B0604020202020204" pitchFamily="34" charset="0"/>
              <a:buChar char="•"/>
            </a:pPr>
            <a:r>
              <a:rPr lang="en-US" sz="1600" b="1"/>
              <a:t>An Input Layer: </a:t>
            </a:r>
            <a:r>
              <a:rPr lang="en-US" sz="1600"/>
              <a:t>Input layer.</a:t>
            </a:r>
          </a:p>
          <a:p>
            <a:pPr marL="285750" indent="-285750">
              <a:lnSpc>
                <a:spcPct val="150000"/>
              </a:lnSpc>
              <a:buFont typeface="Arial" panose="020B0604020202020204" pitchFamily="34" charset="0"/>
              <a:buChar char="•"/>
            </a:pPr>
            <a:r>
              <a:rPr lang="en-US" sz="1600" b="1"/>
              <a:t>An Embedding Layer:</a:t>
            </a:r>
            <a:r>
              <a:rPr lang="en-US" sz="1600"/>
              <a:t> input dimension = vocabulary_size and output dimension = 200.</a:t>
            </a:r>
          </a:p>
          <a:p>
            <a:pPr marL="285750" indent="-285750">
              <a:lnSpc>
                <a:spcPct val="150000"/>
              </a:lnSpc>
              <a:buFont typeface="Arial" panose="020B0604020202020204" pitchFamily="34" charset="0"/>
              <a:buChar char="•"/>
            </a:pPr>
            <a:r>
              <a:rPr lang="en-US" sz="1600" b="1"/>
              <a:t>A Spatial Dropout Layer:</a:t>
            </a:r>
            <a:r>
              <a:rPr lang="en-US" sz="1600"/>
              <a:t> Spatial Dropout layer with dropout rate = dropout (to be tuned during Bayesian optimization).</a:t>
            </a:r>
          </a:p>
          <a:p>
            <a:pPr marL="285750" indent="-285750">
              <a:lnSpc>
                <a:spcPct val="150000"/>
              </a:lnSpc>
              <a:buFont typeface="Arial" panose="020B0604020202020204" pitchFamily="34" charset="0"/>
              <a:buChar char="•"/>
            </a:pPr>
            <a:r>
              <a:rPr lang="en-US" sz="1600" b="1"/>
              <a:t>LSTM Layers: </a:t>
            </a:r>
          </a:p>
          <a:p>
            <a:pPr marL="742950" lvl="1" indent="-285750">
              <a:lnSpc>
                <a:spcPct val="150000"/>
              </a:lnSpc>
              <a:buFont typeface="Arial" panose="020B0604020202020204" pitchFamily="34" charset="0"/>
              <a:buChar char="•"/>
            </a:pPr>
            <a:r>
              <a:rPr lang="en-US" sz="1600"/>
              <a:t>Multiple LSTM layers with num_units units, each with dropout rate = dropout (to be tuned during Bayesian optimization).</a:t>
            </a:r>
          </a:p>
          <a:p>
            <a:pPr marL="742950" lvl="1" indent="-285750">
              <a:lnSpc>
                <a:spcPct val="150000"/>
              </a:lnSpc>
              <a:buFont typeface="Arial" panose="020B0604020202020204" pitchFamily="34" charset="0"/>
              <a:buChar char="•"/>
            </a:pPr>
            <a:r>
              <a:rPr lang="en-US" sz="1600"/>
              <a:t>The last LSTM layer does not return sequences.</a:t>
            </a:r>
          </a:p>
          <a:p>
            <a:pPr marL="742950" lvl="1" indent="-285750">
              <a:lnSpc>
                <a:spcPct val="150000"/>
              </a:lnSpc>
              <a:buFont typeface="Arial" panose="020B0604020202020204" pitchFamily="34" charset="0"/>
              <a:buChar char="•"/>
            </a:pPr>
            <a:r>
              <a:rPr lang="en-US" sz="1600"/>
              <a:t>Number of layers will be tuned during Bayesian optimization.</a:t>
            </a:r>
          </a:p>
          <a:p>
            <a:pPr marL="285750" indent="-285750">
              <a:lnSpc>
                <a:spcPct val="150000"/>
              </a:lnSpc>
              <a:buFont typeface="Arial" panose="020B0604020202020204" pitchFamily="34" charset="0"/>
              <a:buChar char="•"/>
            </a:pPr>
            <a:r>
              <a:rPr lang="en-US" sz="1600" b="1"/>
              <a:t>Output Layer: </a:t>
            </a:r>
            <a:r>
              <a:rPr lang="en-US" sz="1600"/>
              <a:t>Dense layer with 4 units (for 4 classes) and softmax activation function.</a:t>
            </a:r>
          </a:p>
          <a:p>
            <a:pPr marL="285750" indent="-285750">
              <a:lnSpc>
                <a:spcPct val="150000"/>
              </a:lnSpc>
              <a:buFont typeface="Arial" panose="020B0604020202020204" pitchFamily="34" charset="0"/>
              <a:buChar char="•"/>
            </a:pPr>
            <a:r>
              <a:rPr lang="en-US" sz="1600" b="1"/>
              <a:t>Compilation: </a:t>
            </a:r>
            <a:r>
              <a:rPr lang="en-US" sz="1600"/>
              <a:t>Using Adam optimizer and categorical cross-entropy loss function.</a:t>
            </a:r>
          </a:p>
        </p:txBody>
      </p:sp>
    </p:spTree>
    <p:extLst>
      <p:ext uri="{BB962C8B-B14F-4D97-AF65-F5344CB8AC3E}">
        <p14:creationId xmlns:p14="http://schemas.microsoft.com/office/powerpoint/2010/main" val="635300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E9DB-B8EE-CFE2-6074-E3D2CE6F09C9}"/>
              </a:ext>
            </a:extLst>
          </p:cNvPr>
          <p:cNvSpPr>
            <a:spLocks noGrp="1"/>
          </p:cNvSpPr>
          <p:nvPr>
            <p:ph type="title"/>
          </p:nvPr>
        </p:nvSpPr>
        <p:spPr/>
        <p:txBody>
          <a:bodyPr/>
          <a:lstStyle/>
          <a:p>
            <a:r>
              <a:rPr lang="en-US"/>
              <a:t>LSTM for Multiclass Classification</a:t>
            </a:r>
          </a:p>
        </p:txBody>
      </p:sp>
      <p:sp>
        <p:nvSpPr>
          <p:cNvPr id="7" name="TextBox 6">
            <a:extLst>
              <a:ext uri="{FF2B5EF4-FFF2-40B4-BE49-F238E27FC236}">
                <a16:creationId xmlns:a16="http://schemas.microsoft.com/office/drawing/2014/main" id="{7C4E5A95-39A0-D960-3671-A8C6DEA36C3A}"/>
              </a:ext>
            </a:extLst>
          </p:cNvPr>
          <p:cNvSpPr txBox="1"/>
          <p:nvPr/>
        </p:nvSpPr>
        <p:spPr>
          <a:xfrm>
            <a:off x="805356" y="1851502"/>
            <a:ext cx="10581287" cy="4669292"/>
          </a:xfrm>
          <a:prstGeom prst="rect">
            <a:avLst/>
          </a:prstGeom>
          <a:noFill/>
        </p:spPr>
        <p:txBody>
          <a:bodyPr wrap="square" rtlCol="0">
            <a:spAutoFit/>
          </a:bodyPr>
          <a:lstStyle/>
          <a:p>
            <a:pPr>
              <a:lnSpc>
                <a:spcPct val="150000"/>
              </a:lnSpc>
            </a:pPr>
            <a:r>
              <a:rPr lang="en-US" sz="2000" b="1"/>
              <a:t>Model Training:</a:t>
            </a:r>
          </a:p>
          <a:p>
            <a:pPr marL="285750" indent="-285750">
              <a:lnSpc>
                <a:spcPct val="150000"/>
              </a:lnSpc>
              <a:buFont typeface="Arial" panose="020B0604020202020204" pitchFamily="34" charset="0"/>
              <a:buChar char="•"/>
            </a:pPr>
            <a:r>
              <a:rPr lang="en-US" sz="1600" b="1"/>
              <a:t>epochs and batch_size: </a:t>
            </a:r>
            <a:r>
              <a:rPr lang="en-US" sz="1600"/>
              <a:t>Trained with a batch size of 256 and early stopping based on validation loss.</a:t>
            </a:r>
          </a:p>
          <a:p>
            <a:pPr marL="285750" indent="-285750">
              <a:lnSpc>
                <a:spcPct val="150000"/>
              </a:lnSpc>
              <a:buFont typeface="Arial" panose="020B0604020202020204" pitchFamily="34" charset="0"/>
              <a:buChar char="•"/>
            </a:pPr>
            <a:r>
              <a:rPr lang="en-US" sz="1600" b="1"/>
              <a:t>class_weight: </a:t>
            </a:r>
            <a:r>
              <a:rPr lang="en-US" sz="1600"/>
              <a:t>Dict of weight applied to each class to address class imbalance during model training. Calculated base on number of samples in each class.</a:t>
            </a:r>
          </a:p>
          <a:p>
            <a:pPr marL="285750" indent="-285750">
              <a:lnSpc>
                <a:spcPct val="150000"/>
              </a:lnSpc>
              <a:buFont typeface="Arial" panose="020B0604020202020204" pitchFamily="34" charset="0"/>
              <a:buChar char="•"/>
            </a:pPr>
            <a:r>
              <a:rPr lang="en-US" sz="1600" b="1"/>
              <a:t>validation_data: </a:t>
            </a:r>
            <a:r>
              <a:rPr lang="en-US" sz="1600"/>
              <a:t>Here I use the balanced valid set to validate the model.</a:t>
            </a:r>
          </a:p>
          <a:p>
            <a:pPr>
              <a:lnSpc>
                <a:spcPct val="150000"/>
              </a:lnSpc>
            </a:pPr>
            <a:endParaRPr lang="en-US" sz="1600"/>
          </a:p>
          <a:p>
            <a:pPr>
              <a:lnSpc>
                <a:spcPct val="150000"/>
              </a:lnSpc>
            </a:pPr>
            <a:r>
              <a:rPr lang="en-US" sz="2000" b="1"/>
              <a:t>Hyper Parameter Tuning:</a:t>
            </a:r>
          </a:p>
          <a:p>
            <a:pPr marL="285750" indent="-285750">
              <a:lnSpc>
                <a:spcPct val="150000"/>
              </a:lnSpc>
              <a:buFont typeface="Arial" panose="020B0604020202020204" pitchFamily="34" charset="0"/>
              <a:buChar char="•"/>
            </a:pPr>
            <a:r>
              <a:rPr lang="en-US" sz="1600"/>
              <a:t>Here I use </a:t>
            </a:r>
            <a:r>
              <a:rPr lang="en-US" sz="1600" b="1"/>
              <a:t>Bayesian optimization </a:t>
            </a:r>
            <a:r>
              <a:rPr lang="en-US" sz="1600"/>
              <a:t>to tune num_layers, num_units and dropout, with max evaluation count = 50.</a:t>
            </a:r>
          </a:p>
          <a:p>
            <a:pPr marL="285750" indent="-285750">
              <a:lnSpc>
                <a:spcPct val="150000"/>
              </a:lnSpc>
              <a:buFont typeface="Arial" panose="020B0604020202020204" pitchFamily="34" charset="0"/>
              <a:buChar char="•"/>
            </a:pPr>
            <a:r>
              <a:rPr lang="en-US" sz="1600" b="1"/>
              <a:t>num_layers: </a:t>
            </a:r>
            <a:r>
              <a:rPr lang="en-US" sz="1600"/>
              <a:t>Number of LSTM layers, an integer in between 1 and 4.</a:t>
            </a:r>
          </a:p>
          <a:p>
            <a:pPr marL="285750" indent="-285750">
              <a:lnSpc>
                <a:spcPct val="150000"/>
              </a:lnSpc>
              <a:buFont typeface="Arial" panose="020B0604020202020204" pitchFamily="34" charset="0"/>
              <a:buChar char="•"/>
            </a:pPr>
            <a:r>
              <a:rPr lang="en-US" sz="1600" b="1"/>
              <a:t>num_units: </a:t>
            </a:r>
            <a:r>
              <a:rPr lang="en-US" sz="1600"/>
              <a:t>Number of unit in each LSTM layer, an integer in between 8 and 32, with a step size of 8.</a:t>
            </a:r>
          </a:p>
          <a:p>
            <a:pPr marL="285750" indent="-285750">
              <a:lnSpc>
                <a:spcPct val="150000"/>
              </a:lnSpc>
              <a:buFont typeface="Arial" panose="020B0604020202020204" pitchFamily="34" charset="0"/>
              <a:buChar char="•"/>
            </a:pPr>
            <a:r>
              <a:rPr lang="en-US" sz="1600" b="1"/>
              <a:t>dropout: </a:t>
            </a:r>
            <a:r>
              <a:rPr lang="en-US" sz="1600"/>
              <a:t>The dropout rate for spatial dropout and LSTM layers, a float between 0.1 and 0.8.</a:t>
            </a:r>
          </a:p>
          <a:p>
            <a:pPr marL="285750" indent="-285750">
              <a:lnSpc>
                <a:spcPct val="150000"/>
              </a:lnSpc>
              <a:buFont typeface="Arial" panose="020B0604020202020204" pitchFamily="34" charset="0"/>
              <a:buChar char="•"/>
            </a:pPr>
            <a:endParaRPr lang="en-US" sz="1600"/>
          </a:p>
        </p:txBody>
      </p:sp>
    </p:spTree>
    <p:extLst>
      <p:ext uri="{BB962C8B-B14F-4D97-AF65-F5344CB8AC3E}">
        <p14:creationId xmlns:p14="http://schemas.microsoft.com/office/powerpoint/2010/main" val="1619447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463</TotalTime>
  <Words>1495</Words>
  <Application>Microsoft Office PowerPoint</Application>
  <PresentationFormat>Widescreen</PresentationFormat>
  <Paragraphs>219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Tw Cen MT</vt:lpstr>
      <vt:lpstr>Tw Cen MT Condensed</vt:lpstr>
      <vt:lpstr>Wingdings 3</vt:lpstr>
      <vt:lpstr>Integral</vt:lpstr>
      <vt:lpstr>News Title Classification Report</vt:lpstr>
      <vt:lpstr>Dataset</vt:lpstr>
      <vt:lpstr>Dataset</vt:lpstr>
      <vt:lpstr>Data EXPLORATION</vt:lpstr>
      <vt:lpstr>PowerPoint Presentation</vt:lpstr>
      <vt:lpstr>Data EXPLORATION (Additional)</vt:lpstr>
      <vt:lpstr>LSTM for Multiclass Classification</vt:lpstr>
      <vt:lpstr>LSTM for Multiclass Classification</vt:lpstr>
      <vt:lpstr>LSTM for Multiclass Classification</vt:lpstr>
      <vt:lpstr>LSTM for Multiclass Classification</vt:lpstr>
      <vt:lpstr>Model Deployment</vt:lpstr>
      <vt:lpstr>Model Deployment</vt:lpstr>
      <vt:lpstr>Thank you and looking forward to hearing from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Title Classification Report</dc:title>
  <dc:creator>Phú Quốc Trung</dc:creator>
  <cp:lastModifiedBy>Phú Quốc Trung</cp:lastModifiedBy>
  <cp:revision>57</cp:revision>
  <dcterms:created xsi:type="dcterms:W3CDTF">2024-04-20T13:47:44Z</dcterms:created>
  <dcterms:modified xsi:type="dcterms:W3CDTF">2024-04-21T14:59:36Z</dcterms:modified>
</cp:coreProperties>
</file>