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63" r:id="rId7"/>
    <p:sldId id="266" r:id="rId8"/>
    <p:sldId id="264" r:id="rId9"/>
    <p:sldId id="267" r:id="rId10"/>
    <p:sldId id="268" r:id="rId11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3"/>
      <p:bold r:id="rId14"/>
    </p:embeddedFont>
    <p:embeddedFont>
      <p:font typeface="Amasis MT Pro Black" panose="02040A04050005020304" pitchFamily="18" charset="0"/>
      <p:bold r:id="rId15"/>
      <p:boldItalic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Bahnschrift Light" panose="020B0502040204020203" pitchFamily="34" charset="0"/>
      <p:regular r:id="rId19"/>
    </p:embeddedFont>
    <p:embeddedFont>
      <p:font typeface="Bahnschrift SemiLight SemiConde" panose="020B0502040204020203" pitchFamily="34" charset="0"/>
      <p:regular r:id="rId20"/>
    </p:embeddedFont>
    <p:embeddedFont>
      <p:font typeface="Caveat" panose="020B0604020202020204" charset="0"/>
      <p:regular r:id="rId21"/>
      <p:bold r:id="rId22"/>
    </p:embeddedFont>
    <p:embeddedFont>
      <p:font typeface="Comfortaa" panose="020B0604020202020204" charset="0"/>
      <p:regular r:id="rId23"/>
      <p:bold r:id="rId24"/>
    </p:embeddedFont>
    <p:embeddedFont>
      <p:font typeface="Economica" panose="020B0604020202020204" charset="0"/>
      <p:regular r:id="rId25"/>
      <p:bold r:id="rId26"/>
      <p:italic r:id="rId27"/>
      <p:boldItalic r:id="rId28"/>
    </p:embeddedFont>
    <p:embeddedFont>
      <p:font typeface="MV Boli" panose="02000500030200090000" pitchFamily="2" charset="0"/>
      <p:regular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swald" panose="00000500000000000000" pitchFamily="2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ở đầu" id="{BEE3AFC3-DD66-43FF-9C51-587CD5BD56E4}">
          <p14:sldIdLst>
            <p14:sldId id="256"/>
            <p14:sldId id="257"/>
            <p14:sldId id="258"/>
          </p14:sldIdLst>
        </p14:section>
        <p14:section name="Những thử thách với các mạng học sâu" id="{93D4821B-BB59-4C16-B35C-45CA2CCB7FD3}">
          <p14:sldIdLst>
            <p14:sldId id="265"/>
          </p14:sldIdLst>
        </p14:section>
        <p14:section name="Tổng quan về ONNX" id="{83D84F1D-04C8-4B67-9231-22CBE8E419EE}">
          <p14:sldIdLst>
            <p14:sldId id="261"/>
            <p14:sldId id="263"/>
            <p14:sldId id="266"/>
          </p14:sldIdLst>
        </p14:section>
        <p14:section name="ONNX runtime" id="{5D8CB985-D238-4B2F-B0F3-73529B208B92}">
          <p14:sldIdLst>
            <p14:sldId id="264"/>
          </p14:sldIdLst>
        </p14:section>
        <p14:section name="Demo" id="{90118BEA-DB0D-40FB-880F-59979B7BFB23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c4607e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c4607e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7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c4607e0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c4607e0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c4607e0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c4607e0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c4607e0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c4607e0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0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c4607e0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c4607e0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c4607e0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c4607e0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1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78650" y="2279700"/>
            <a:ext cx="2453038" cy="4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 u="sng" dirty="0">
                <a:latin typeface="Oswald"/>
                <a:ea typeface="Oswald"/>
                <a:cs typeface="Oswald"/>
                <a:sym typeface="Oswald"/>
              </a:rPr>
              <a:t>Giảng viên</a:t>
            </a:r>
            <a:r>
              <a:rPr lang="vi" sz="1700" dirty="0">
                <a:latin typeface="Oswald"/>
                <a:ea typeface="Oswald"/>
                <a:cs typeface="Oswald"/>
                <a:sym typeface="Oswald"/>
              </a:rPr>
              <a:t>: Ths. Đỗ Văn Tiến</a:t>
            </a:r>
            <a:endParaRPr sz="17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053649" y="2863800"/>
            <a:ext cx="372607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b="1" u="sng" dirty="0">
                <a:solidFill>
                  <a:schemeClr val="dk1"/>
                </a:solidFill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Thành viên nhóm:</a:t>
            </a:r>
            <a:endParaRPr b="1" u="sng" dirty="0">
              <a:solidFill>
                <a:schemeClr val="dk1"/>
              </a:solidFill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  <a:p>
            <a:pPr lvl="5">
              <a:lnSpc>
                <a:spcPct val="70000"/>
              </a:lnSpc>
            </a:pP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Đỗ Trọng Khánh</a:t>
            </a:r>
            <a:r>
              <a:rPr lang="en-US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 (</a:t>
            </a: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19521676</a:t>
            </a:r>
            <a:r>
              <a:rPr lang="en-US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)</a:t>
            </a:r>
            <a:endParaRPr dirty="0"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  <a:p>
            <a:pPr lvl="5">
              <a:lnSpc>
                <a:spcPct val="70000"/>
              </a:lnSpc>
            </a:pP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 </a:t>
            </a:r>
            <a:endParaRPr dirty="0"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  <a:p>
            <a:pPr lvl="5">
              <a:lnSpc>
                <a:spcPct val="70000"/>
              </a:lnSpc>
            </a:pP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Trịnh Tuấn Nam </a:t>
            </a:r>
            <a:r>
              <a:rPr lang="en-US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(</a:t>
            </a: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19521874</a:t>
            </a:r>
            <a:r>
              <a:rPr lang="en-US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)</a:t>
            </a:r>
            <a:endParaRPr dirty="0"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  <a:p>
            <a:pPr lvl="5">
              <a:lnSpc>
                <a:spcPct val="70000"/>
              </a:lnSpc>
            </a:pP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	</a:t>
            </a:r>
            <a:endParaRPr dirty="0"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  <a:p>
            <a:pPr lvl="5">
              <a:lnSpc>
                <a:spcPct val="70000"/>
              </a:lnSpc>
            </a:pP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Nguyễn Thành Trung</a:t>
            </a:r>
            <a:r>
              <a:rPr lang="en-US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 (</a:t>
            </a:r>
            <a:r>
              <a:rPr lang="vi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19522432</a:t>
            </a:r>
            <a:r>
              <a:rPr lang="en-US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)</a:t>
            </a:r>
          </a:p>
          <a:p>
            <a:pPr lvl="5">
              <a:lnSpc>
                <a:spcPct val="70000"/>
              </a:lnSpc>
            </a:pPr>
            <a:endParaRPr lang="en-US" dirty="0"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  <a:p>
            <a:pPr lvl="5">
              <a:lnSpc>
                <a:spcPct val="70000"/>
              </a:lnSpc>
            </a:pPr>
            <a:r>
              <a:rPr lang="vi-VN" dirty="0">
                <a:latin typeface="Bahnschrift" panose="020B0502040204020203" pitchFamily="34" charset="0"/>
                <a:ea typeface="Open Sans"/>
                <a:cs typeface="Open Sans"/>
                <a:sym typeface="Open Sans"/>
              </a:rPr>
              <a:t>Nguyễn Dương Hải (19521464)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8650" y="1232975"/>
            <a:ext cx="87867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 b="1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THỊ GIÁC MÁY TÍNH</a:t>
            </a:r>
            <a:endParaRPr sz="3000" b="1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 b="1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TRONG TƯƠNG TÁC NGƯỜI - MÁY</a:t>
            </a:r>
            <a:endParaRPr sz="3000" b="1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0" y="122450"/>
            <a:ext cx="2939300" cy="81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7E0E3-B09C-A23C-ABF5-BA01750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dirty="0">
                <a:latin typeface="MV Boli" panose="02000500030200090000" pitchFamily="2" charset="0"/>
                <a:cs typeface="MV Boli" panose="02000500030200090000" pitchFamily="2" charset="0"/>
              </a:rPr>
              <a:t>Thank you!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7328A11-9C09-80B8-48BF-D2E629FC0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6714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357800" y="3927775"/>
            <a:ext cx="979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veat"/>
                <a:ea typeface="Caveat"/>
                <a:cs typeface="Caveat"/>
                <a:sym typeface="Caveat"/>
              </a:rPr>
              <a:t>9/5/2022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630250"/>
            <a:ext cx="6449798" cy="165916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378100" y="2371100"/>
            <a:ext cx="453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OPEN NEURAL NETWORK EXCHANGE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1833236" y="3107580"/>
            <a:ext cx="1911470" cy="460977"/>
          </a:xfrm>
          <a:prstGeom prst="homePlat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833237" y="2673632"/>
            <a:ext cx="1432974" cy="433948"/>
          </a:xfrm>
          <a:prstGeom prst="homePlat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-8550" y="1"/>
            <a:ext cx="9161100" cy="12797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3266211" y="2668060"/>
            <a:ext cx="3060248" cy="433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</a:t>
            </a:r>
            <a:r>
              <a:rPr lang="vi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hử thách với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m</a:t>
            </a:r>
            <a:r>
              <a:rPr lang="vi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ạng học sâu</a:t>
            </a:r>
            <a:endParaRPr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3744706" y="3102008"/>
            <a:ext cx="2508512" cy="46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Tổng quan về ONNX</a:t>
            </a:r>
            <a:endParaRPr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912" y="610762"/>
            <a:ext cx="1372150" cy="13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12" y="610759"/>
            <a:ext cx="1372150" cy="13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512" y="610759"/>
            <a:ext cx="1372150" cy="13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62" y="656950"/>
            <a:ext cx="1279775" cy="1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7923008" y="4563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b="1"/>
              <a:t>3</a:t>
            </a:fld>
            <a:endParaRPr b="1"/>
          </a:p>
        </p:txBody>
      </p:sp>
      <p:sp>
        <p:nvSpPr>
          <p:cNvPr id="89" name="Google Shape;89;p15"/>
          <p:cNvSpPr/>
          <p:nvPr/>
        </p:nvSpPr>
        <p:spPr>
          <a:xfrm>
            <a:off x="1833238" y="3563655"/>
            <a:ext cx="2380552" cy="461198"/>
          </a:xfrm>
          <a:prstGeom prst="homePlat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4294967295"/>
          </p:nvPr>
        </p:nvSpPr>
        <p:spPr>
          <a:xfrm>
            <a:off x="4223201" y="3568556"/>
            <a:ext cx="1902057" cy="460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ONNX runtime</a:t>
            </a:r>
            <a:endParaRPr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833236" y="4025352"/>
            <a:ext cx="2799338" cy="461198"/>
          </a:xfrm>
          <a:prstGeom prst="homePlat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4294967295"/>
          </p:nvPr>
        </p:nvSpPr>
        <p:spPr>
          <a:xfrm>
            <a:off x="4632575" y="4024854"/>
            <a:ext cx="853826" cy="460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Demo</a:t>
            </a:r>
            <a:endParaRPr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2" grpId="0" build="p"/>
      <p:bldP spid="83" grpId="0" build="p"/>
      <p:bldP spid="89" grpId="0" animBg="1"/>
      <p:bldP spid="90" grpId="0" build="p"/>
      <p:bldP spid="91" grpId="0" animBg="1"/>
      <p:bldP spid="9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23024" y="230458"/>
            <a:ext cx="4125950" cy="1226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CA677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T</a:t>
            </a:r>
            <a:r>
              <a:rPr lang="vi" sz="3200" b="1" dirty="0">
                <a:solidFill>
                  <a:srgbClr val="CCA677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hử thách với</a:t>
            </a:r>
            <a:r>
              <a:rPr lang="en-US" sz="3200" b="1" dirty="0">
                <a:solidFill>
                  <a:srgbClr val="CCA677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 </a:t>
            </a:r>
            <a:br>
              <a:rPr lang="en-US" sz="3200" b="1" dirty="0">
                <a:solidFill>
                  <a:srgbClr val="CCA677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</a:br>
            <a:r>
              <a:rPr lang="vi" sz="3200" b="1" dirty="0">
                <a:solidFill>
                  <a:srgbClr val="CCA677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mạng học sâu</a:t>
            </a:r>
            <a:endParaRPr sz="3200" b="1" dirty="0">
              <a:latin typeface="Bahnschrift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4</a:t>
            </a:fld>
            <a:endParaRPr/>
          </a:p>
        </p:txBody>
      </p:sp>
      <p:pic>
        <p:nvPicPr>
          <p:cNvPr id="1028" name="Picture 4" descr="Ai Dnn Deals, 50% OFF | edetaria.com">
            <a:extLst>
              <a:ext uri="{FF2B5EF4-FFF2-40B4-BE49-F238E27FC236}">
                <a16:creationId xmlns:a16="http://schemas.microsoft.com/office/drawing/2014/main" id="{591B98BB-F4A1-86C2-31CE-8598541A9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0"/>
          <a:stretch/>
        </p:blipFill>
        <p:spPr bwMode="auto">
          <a:xfrm>
            <a:off x="4672183" y="111450"/>
            <a:ext cx="4383818" cy="21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ục giác 4">
            <a:extLst>
              <a:ext uri="{FF2B5EF4-FFF2-40B4-BE49-F238E27FC236}">
                <a16:creationId xmlns:a16="http://schemas.microsoft.com/office/drawing/2014/main" id="{496F3D53-1669-B388-FF5D-7121F7CF600C}"/>
              </a:ext>
            </a:extLst>
          </p:cNvPr>
          <p:cNvSpPr/>
          <p:nvPr/>
        </p:nvSpPr>
        <p:spPr>
          <a:xfrm>
            <a:off x="6185210" y="773151"/>
            <a:ext cx="1315844" cy="96643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ONNX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267BC81-9089-9D24-3255-504B068EF7E0}"/>
              </a:ext>
            </a:extLst>
          </p:cNvPr>
          <p:cNvSpPr txBox="1"/>
          <p:nvPr/>
        </p:nvSpPr>
        <p:spPr>
          <a:xfrm>
            <a:off x="4861930" y="3376099"/>
            <a:ext cx="115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Light SemiConde" panose="020B0502040204020203" pitchFamily="34" charset="0"/>
              </a:rPr>
              <a:t>2017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FC316E5-0041-A145-9D4B-4A6CB5717995}"/>
              </a:ext>
            </a:extLst>
          </p:cNvPr>
          <p:cNvSpPr txBox="1"/>
          <p:nvPr/>
        </p:nvSpPr>
        <p:spPr>
          <a:xfrm>
            <a:off x="6278906" y="3017139"/>
            <a:ext cx="2642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Amazon Wed Service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Microsoft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Facebook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1B1CF97F-81B3-3F4A-C900-EDA9A2615312}"/>
              </a:ext>
            </a:extLst>
          </p:cNvPr>
          <p:cNvCxnSpPr/>
          <p:nvPr/>
        </p:nvCxnSpPr>
        <p:spPr>
          <a:xfrm>
            <a:off x="6185210" y="3017139"/>
            <a:ext cx="0" cy="1532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25EFAD8-8AA9-2576-E057-5698E5D6C060}"/>
              </a:ext>
            </a:extLst>
          </p:cNvPr>
          <p:cNvSpPr txBox="1"/>
          <p:nvPr/>
        </p:nvSpPr>
        <p:spPr>
          <a:xfrm>
            <a:off x="252760" y="1795856"/>
            <a:ext cx="4348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spcBef>
                <a:spcPts val="1200"/>
              </a:spcBef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dirty="0" err="1">
                <a:latin typeface="Bahnschrift" panose="020B0502040204020203" pitchFamily="34" charset="0"/>
              </a:rPr>
              <a:t>Sự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phân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mảnh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giữa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các</a:t>
            </a:r>
            <a:r>
              <a:rPr lang="en-US" dirty="0">
                <a:latin typeface="Bahnschrift" panose="020B0502040204020203" pitchFamily="34" charset="0"/>
              </a:rPr>
              <a:t> frameworks.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FFB91326-53EF-420F-2EE0-9AC98EBEBCD7}"/>
              </a:ext>
            </a:extLst>
          </p:cNvPr>
          <p:cNvSpPr txBox="1"/>
          <p:nvPr/>
        </p:nvSpPr>
        <p:spPr>
          <a:xfrm>
            <a:off x="252760" y="2393617"/>
            <a:ext cx="434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spcBef>
                <a:spcPts val="1200"/>
              </a:spcBef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dirty="0" err="1">
                <a:latin typeface="Bahnschrift" panose="020B0502040204020203" pitchFamily="34" charset="0"/>
              </a:rPr>
              <a:t>Mỗi</a:t>
            </a:r>
            <a:r>
              <a:rPr lang="en-US" dirty="0">
                <a:latin typeface="Bahnschrift" panose="020B0502040204020203" pitchFamily="34" charset="0"/>
              </a:rPr>
              <a:t> frameworks </a:t>
            </a:r>
            <a:r>
              <a:rPr lang="en-US" dirty="0" err="1">
                <a:latin typeface="Bahnschrift" panose="020B0502040204020203" pitchFamily="34" charset="0"/>
              </a:rPr>
              <a:t>thì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phù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hợp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với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một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số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bài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toán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nhất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định</a:t>
            </a:r>
            <a:r>
              <a:rPr lang="en-US" dirty="0">
                <a:latin typeface="Bahnschrift" panose="020B0502040204020203" pitchFamily="34" charset="0"/>
              </a:rPr>
              <a:t>. 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BC04A6E-154D-491C-1307-6E7275554CB7}"/>
              </a:ext>
            </a:extLst>
          </p:cNvPr>
          <p:cNvSpPr txBox="1"/>
          <p:nvPr/>
        </p:nvSpPr>
        <p:spPr>
          <a:xfrm>
            <a:off x="252760" y="3182432"/>
            <a:ext cx="434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spcBef>
                <a:spcPts val="1200"/>
              </a:spcBef>
              <a:buClr>
                <a:schemeClr val="dk1"/>
              </a:buClr>
              <a:buSzPts val="1600"/>
              <a:buFont typeface="Arial"/>
              <a:buChar char="●"/>
            </a:pPr>
            <a:r>
              <a:rPr lang="vi-VN" dirty="0" err="1">
                <a:latin typeface="Bahnschrift" panose="020B0502040204020203" pitchFamily="34" charset="0"/>
              </a:rPr>
              <a:t>Việc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chuyển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đổi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từ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framework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này</a:t>
            </a:r>
            <a:r>
              <a:rPr lang="vi-VN" dirty="0">
                <a:latin typeface="Bahnschrift" panose="020B0502040204020203" pitchFamily="34" charset="0"/>
              </a:rPr>
              <a:t> sang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framework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khác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thì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gặp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nhiều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khó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kh</a:t>
            </a:r>
            <a:r>
              <a:rPr lang="en-US" dirty="0" err="1">
                <a:latin typeface="Bahnschrift" panose="020B0502040204020203" pitchFamily="34" charset="0"/>
              </a:rPr>
              <a:t>ăn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D664F64-6544-3AE7-00C1-393BF9693132}"/>
              </a:ext>
            </a:extLst>
          </p:cNvPr>
          <p:cNvSpPr txBox="1"/>
          <p:nvPr/>
        </p:nvSpPr>
        <p:spPr>
          <a:xfrm>
            <a:off x="252760" y="3971247"/>
            <a:ext cx="434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spcBef>
                <a:spcPts val="1200"/>
              </a:spcBef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dirty="0" err="1">
                <a:latin typeface="Bahnschrift" panose="020B0502040204020203" pitchFamily="34" charset="0"/>
              </a:rPr>
              <a:t>Mỗi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nền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tảng</a:t>
            </a:r>
            <a:r>
              <a:rPr lang="en-US" dirty="0">
                <a:latin typeface="Bahnschrift" panose="020B0502040204020203" pitchFamily="34" charset="0"/>
              </a:rPr>
              <a:t> framework được </a:t>
            </a:r>
            <a:r>
              <a:rPr lang="en-US" dirty="0" err="1">
                <a:latin typeface="Bahnschrift" panose="020B0502040204020203" pitchFamily="34" charset="0"/>
              </a:rPr>
              <a:t>tối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ưu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khác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nhau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trên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các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thiết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bị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phần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cứng</a:t>
            </a:r>
            <a:r>
              <a:rPr lang="en-US">
                <a:latin typeface="Bahnschrift" panose="020B0502040204020203" pitchFamily="34" charset="0"/>
              </a:rPr>
              <a:t>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20" grpId="0"/>
      <p:bldP spid="21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235763" y="135485"/>
            <a:ext cx="4053739" cy="674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 dirty="0">
                <a:latin typeface="Bahnschrift" panose="020B0502040204020203" pitchFamily="34" charset="0"/>
              </a:rPr>
              <a:t>Tổng quan về</a:t>
            </a:r>
            <a:r>
              <a:rPr lang="en-US" sz="3200" b="1" dirty="0">
                <a:latin typeface="Bahnschrift" panose="020B0502040204020203" pitchFamily="34" charset="0"/>
              </a:rPr>
              <a:t> </a:t>
            </a:r>
            <a:r>
              <a:rPr lang="vi" sz="3200" b="1" dirty="0">
                <a:latin typeface="Bahnschrift" panose="020B0502040204020203" pitchFamily="34" charset="0"/>
              </a:rPr>
              <a:t>ONNX</a:t>
            </a:r>
            <a:endParaRPr sz="3200" b="1" dirty="0">
              <a:latin typeface="Bahnschrift" panose="020B0502040204020203" pitchFamily="34" charset="0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5</a:t>
            </a:fld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6021837-3AC4-AC6C-3473-C433882FDD76}"/>
              </a:ext>
            </a:extLst>
          </p:cNvPr>
          <p:cNvSpPr txBox="1"/>
          <p:nvPr/>
        </p:nvSpPr>
        <p:spPr>
          <a:xfrm>
            <a:off x="223024" y="2442397"/>
            <a:ext cx="4066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buClr>
                <a:schemeClr val="dk1"/>
              </a:buClr>
              <a:buSzPts val="1600"/>
              <a:buFont typeface="Arial"/>
              <a:buChar char="●"/>
            </a:pPr>
            <a:r>
              <a:rPr lang="vi-VN" dirty="0">
                <a:latin typeface="Bahnschrift" panose="020B0502040204020203" pitchFamily="34" charset="0"/>
              </a:rPr>
              <a:t>ONNX </a:t>
            </a:r>
            <a:r>
              <a:rPr lang="vi-VN" dirty="0" err="1">
                <a:latin typeface="Bahnschrift" panose="020B0502040204020203" pitchFamily="34" charset="0"/>
              </a:rPr>
              <a:t>thúc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đẩy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khả</a:t>
            </a:r>
            <a:r>
              <a:rPr lang="vi-VN" dirty="0">
                <a:latin typeface="Bahnschrift" panose="020B0502040204020203" pitchFamily="34" charset="0"/>
              </a:rPr>
              <a:t> năng tăng tương </a:t>
            </a:r>
            <a:r>
              <a:rPr lang="vi-VN" dirty="0" err="1">
                <a:latin typeface="Bahnschrift" panose="020B0502040204020203" pitchFamily="34" charset="0"/>
              </a:rPr>
              <a:t>tác</a:t>
            </a:r>
            <a:r>
              <a:rPr lang="vi-VN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tăng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tính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hiệu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quả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bằng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cách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làm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giảm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các</a:t>
            </a:r>
            <a:r>
              <a:rPr lang="vi-VN" dirty="0">
                <a:latin typeface="Bahnschrift" panose="020B0502040204020203" pitchFamily="34" charset="0"/>
              </a:rPr>
              <a:t> tham </a:t>
            </a:r>
            <a:r>
              <a:rPr lang="vi-VN" dirty="0" err="1">
                <a:latin typeface="Bahnschrift" panose="020B0502040204020203" pitchFamily="34" charset="0"/>
              </a:rPr>
              <a:t>số</a:t>
            </a:r>
            <a:r>
              <a:rPr lang="vi-VN" dirty="0">
                <a:latin typeface="Bahnschrift" panose="020B0502040204020203" pitchFamily="34" charset="0"/>
              </a:rPr>
              <a:t> khi </a:t>
            </a:r>
            <a:r>
              <a:rPr lang="vi-VN" dirty="0" err="1">
                <a:latin typeface="Bahnschrift" panose="020B0502040204020203" pitchFamily="34" charset="0"/>
              </a:rPr>
              <a:t>huấn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luyện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và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triển</a:t>
            </a:r>
            <a:r>
              <a:rPr lang="vi-VN" dirty="0">
                <a:latin typeface="Bahnschrift" panose="020B0502040204020203" pitchFamily="34" charset="0"/>
              </a:rPr>
              <a:t> khai </a:t>
            </a:r>
            <a:r>
              <a:rPr lang="en-US" dirty="0" err="1">
                <a:latin typeface="Bahnschrift" panose="020B0502040204020203" pitchFamily="34" charset="0"/>
              </a:rPr>
              <a:t>mô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hình</a:t>
            </a:r>
            <a:r>
              <a:rPr lang="vi-VN" dirty="0">
                <a:latin typeface="Bahnschrift" panose="020B0502040204020203" pitchFamily="34" charset="0"/>
              </a:rPr>
              <a:t>, tăng </a:t>
            </a:r>
            <a:r>
              <a:rPr lang="vi-VN" dirty="0" err="1">
                <a:latin typeface="Bahnschrift" panose="020B0502040204020203" pitchFamily="34" charset="0"/>
              </a:rPr>
              <a:t>tính</a:t>
            </a:r>
            <a:r>
              <a:rPr lang="vi-VN" dirty="0">
                <a:latin typeface="Bahnschrift" panose="020B0502040204020203" pitchFamily="34" charset="0"/>
              </a:rPr>
              <a:t> tương </a:t>
            </a:r>
            <a:r>
              <a:rPr lang="vi-VN" dirty="0" err="1">
                <a:latin typeface="Bahnschrift" panose="020B0502040204020203" pitchFamily="34" charset="0"/>
              </a:rPr>
              <a:t>thích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và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tối</a:t>
            </a:r>
            <a:r>
              <a:rPr lang="vi-VN" dirty="0">
                <a:latin typeface="Bahnschrift" panose="020B0502040204020203" pitchFamily="34" charset="0"/>
              </a:rPr>
              <a:t> ưu </a:t>
            </a:r>
            <a:r>
              <a:rPr lang="vi-VN" dirty="0" err="1">
                <a:latin typeface="Bahnschrift" panose="020B0502040204020203" pitchFamily="34" charset="0"/>
              </a:rPr>
              <a:t>hóa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giữa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các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thiết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bị</a:t>
            </a:r>
            <a:r>
              <a:rPr lang="vi-VN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BA7EB71-3C04-A133-A397-411511B27BFB}"/>
              </a:ext>
            </a:extLst>
          </p:cNvPr>
          <p:cNvSpPr txBox="1"/>
          <p:nvPr/>
        </p:nvSpPr>
        <p:spPr>
          <a:xfrm>
            <a:off x="223024" y="1257027"/>
            <a:ext cx="4118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buClr>
                <a:schemeClr val="dk1"/>
              </a:buClr>
              <a:buSzPts val="1600"/>
              <a:buFont typeface="Arial"/>
              <a:buChar char="●"/>
            </a:pPr>
            <a:r>
              <a:rPr lang="vi-VN" dirty="0">
                <a:latin typeface="Bahnschrift" panose="020B0502040204020203" pitchFamily="34" charset="0"/>
              </a:rPr>
              <a:t>ONNX </a:t>
            </a:r>
            <a:r>
              <a:rPr lang="vi-VN" dirty="0" err="1">
                <a:latin typeface="Bahnschrift" panose="020B0502040204020203" pitchFamily="34" charset="0"/>
              </a:rPr>
              <a:t>là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một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bộ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cộng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cụ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đóng</a:t>
            </a:r>
            <a:r>
              <a:rPr lang="vi-VN" dirty="0">
                <a:latin typeface="Bahnschrift" panose="020B0502040204020203" pitchFamily="34" charset="0"/>
              </a:rPr>
              <a:t> vai </a:t>
            </a:r>
            <a:r>
              <a:rPr lang="vi-VN" dirty="0" err="1">
                <a:latin typeface="Bahnschrift" panose="020B0502040204020203" pitchFamily="34" charset="0"/>
              </a:rPr>
              <a:t>trò</a:t>
            </a:r>
            <a:r>
              <a:rPr lang="vi-VN" dirty="0">
                <a:latin typeface="Bahnschrift" panose="020B0502040204020203" pitchFamily="34" charset="0"/>
              </a:rPr>
              <a:t> như </a:t>
            </a:r>
            <a:r>
              <a:rPr lang="vi-VN" dirty="0" err="1">
                <a:latin typeface="Bahnschrift" panose="020B0502040204020203" pitchFamily="34" charset="0"/>
              </a:rPr>
              <a:t>một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trạm</a:t>
            </a:r>
            <a:r>
              <a:rPr lang="vi-VN" dirty="0">
                <a:latin typeface="Bahnschrift" panose="020B0502040204020203" pitchFamily="34" charset="0"/>
              </a:rPr>
              <a:t> trung gian </a:t>
            </a:r>
            <a:r>
              <a:rPr lang="vi-VN" dirty="0" err="1">
                <a:latin typeface="Bahnschrift" panose="020B0502040204020203" pitchFamily="34" charset="0"/>
              </a:rPr>
              <a:t>hỗ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trợ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chuyển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đổ</a:t>
            </a:r>
            <a:r>
              <a:rPr lang="vi-VN" dirty="0">
                <a:latin typeface="Bahnschrift" panose="020B0502040204020203" pitchFamily="34" charset="0"/>
              </a:rPr>
              <a:t> mô </a:t>
            </a:r>
            <a:r>
              <a:rPr lang="vi-VN" dirty="0" err="1">
                <a:latin typeface="Bahnschrift" panose="020B0502040204020203" pitchFamily="34" charset="0"/>
              </a:rPr>
              <a:t>hình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từ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các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framework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về</a:t>
            </a:r>
            <a:r>
              <a:rPr lang="vi-VN" dirty="0">
                <a:latin typeface="Bahnschrift" panose="020B0502040204020203" pitchFamily="34" charset="0"/>
              </a:rPr>
              <a:t> </a:t>
            </a:r>
            <a:r>
              <a:rPr lang="vi-VN" dirty="0" err="1">
                <a:latin typeface="Bahnschrift" panose="020B0502040204020203" pitchFamily="34" charset="0"/>
              </a:rPr>
              <a:t>dạng</a:t>
            </a:r>
            <a:r>
              <a:rPr lang="vi-VN" dirty="0">
                <a:latin typeface="Bahnschrift" panose="020B0502040204020203" pitchFamily="34" charset="0"/>
              </a:rPr>
              <a:t> ONNX.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2741492-CB95-5234-5431-D32A2B6C9999}"/>
              </a:ext>
            </a:extLst>
          </p:cNvPr>
          <p:cNvSpPr txBox="1"/>
          <p:nvPr/>
        </p:nvSpPr>
        <p:spPr>
          <a:xfrm>
            <a:off x="5092392" y="1718959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hnschrift" panose="020B0502040204020203" pitchFamily="34" charset="0"/>
              </a:rPr>
              <a:t>+ </a:t>
            </a:r>
            <a:r>
              <a:rPr lang="en-US" sz="1800" b="1" dirty="0" err="1">
                <a:latin typeface="Bahnschrift" panose="020B0502040204020203" pitchFamily="34" charset="0"/>
              </a:rPr>
              <a:t>Cung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cấp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đồ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thị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biểu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diễn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chuẩn</a:t>
            </a:r>
            <a:r>
              <a:rPr lang="en-US" sz="1800" b="1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2A5B62C-5712-24AF-4BD3-198EF8F5C94B}"/>
              </a:ext>
            </a:extLst>
          </p:cNvPr>
          <p:cNvSpPr txBox="1"/>
          <p:nvPr/>
        </p:nvSpPr>
        <p:spPr>
          <a:xfrm>
            <a:off x="5088113" y="2209130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hnschrift" panose="020B0502040204020203" pitchFamily="34" charset="0"/>
              </a:rPr>
              <a:t>+ </a:t>
            </a:r>
            <a:r>
              <a:rPr lang="en-US" sz="1800" b="1" dirty="0" err="1">
                <a:latin typeface="Bahnschrift" panose="020B0502040204020203" pitchFamily="34" charset="0"/>
              </a:rPr>
              <a:t>Cung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cấp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kiểu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dữ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liệu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chuẩn</a:t>
            </a:r>
            <a:r>
              <a:rPr lang="en-US" sz="1800" b="1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C1F44F2-4989-D153-30C3-CE665E2DB49E}"/>
              </a:ext>
            </a:extLst>
          </p:cNvPr>
          <p:cNvSpPr txBox="1"/>
          <p:nvPr/>
        </p:nvSpPr>
        <p:spPr>
          <a:xfrm>
            <a:off x="5088113" y="2699301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hnschrift" panose="020B0502040204020203" pitchFamily="34" charset="0"/>
              </a:rPr>
              <a:t>+ </a:t>
            </a:r>
            <a:r>
              <a:rPr lang="en-US" sz="1800" b="1" dirty="0" err="1">
                <a:latin typeface="Bahnschrift" panose="020B0502040204020203" pitchFamily="34" charset="0"/>
              </a:rPr>
              <a:t>Cung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cấp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các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hàm</a:t>
            </a:r>
            <a:r>
              <a:rPr lang="en-US" sz="1800" b="1" dirty="0"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latin typeface="Bahnschrift" panose="020B0502040204020203" pitchFamily="34" charset="0"/>
              </a:rPr>
              <a:t>chuẩn</a:t>
            </a:r>
            <a:r>
              <a:rPr lang="en-US" sz="1800" b="1" dirty="0"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" y="399346"/>
            <a:ext cx="5099824" cy="433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6</a:t>
            </a:fld>
            <a:endParaRPr/>
          </a:p>
        </p:txBody>
      </p:sp>
      <p:sp>
        <p:nvSpPr>
          <p:cNvPr id="4" name="Hộp chú thích: Mũi tên Phải 3">
            <a:extLst>
              <a:ext uri="{FF2B5EF4-FFF2-40B4-BE49-F238E27FC236}">
                <a16:creationId xmlns:a16="http://schemas.microsoft.com/office/drawing/2014/main" id="{94818654-263B-46F2-6324-10F8CDF434D8}"/>
              </a:ext>
            </a:extLst>
          </p:cNvPr>
          <p:cNvSpPr/>
          <p:nvPr/>
        </p:nvSpPr>
        <p:spPr>
          <a:xfrm>
            <a:off x="5151866" y="1657350"/>
            <a:ext cx="1070515" cy="1828800"/>
          </a:xfrm>
          <a:prstGeom prst="rightArrowCallout">
            <a:avLst>
              <a:gd name="adj1" fmla="val 13016"/>
              <a:gd name="adj2" fmla="val 14650"/>
              <a:gd name="adj3" fmla="val 29358"/>
              <a:gd name="adj4" fmla="val 649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Phân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tích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hình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đã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đào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tạo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. </a:t>
            </a:r>
          </a:p>
        </p:txBody>
      </p:sp>
      <p:sp>
        <p:nvSpPr>
          <p:cNvPr id="5" name="Hộp chú thích: Mũi tên Phải 4">
            <a:extLst>
              <a:ext uri="{FF2B5EF4-FFF2-40B4-BE49-F238E27FC236}">
                <a16:creationId xmlns:a16="http://schemas.microsoft.com/office/drawing/2014/main" id="{227CD2E7-EED0-D581-0886-CDCFBA386584}"/>
              </a:ext>
            </a:extLst>
          </p:cNvPr>
          <p:cNvSpPr/>
          <p:nvPr/>
        </p:nvSpPr>
        <p:spPr>
          <a:xfrm>
            <a:off x="6222381" y="1489203"/>
            <a:ext cx="1250643" cy="2165094"/>
          </a:xfrm>
          <a:prstGeom prst="rightArrowCallout">
            <a:avLst>
              <a:gd name="adj1" fmla="val 13016"/>
              <a:gd name="adj2" fmla="val 14650"/>
              <a:gd name="adj3" fmla="val 29358"/>
              <a:gd name="adj4" fmla="val 649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Chuyển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đổi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hình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đó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sang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khuôn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khổ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chung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ONNX.</a:t>
            </a:r>
          </a:p>
        </p:txBody>
      </p:sp>
      <p:sp>
        <p:nvSpPr>
          <p:cNvPr id="6" name="Hộp chú thích: Mũi tên Phải 5">
            <a:extLst>
              <a:ext uri="{FF2B5EF4-FFF2-40B4-BE49-F238E27FC236}">
                <a16:creationId xmlns:a16="http://schemas.microsoft.com/office/drawing/2014/main" id="{73B04629-77A4-9010-AD29-F4E06E758583}"/>
              </a:ext>
            </a:extLst>
          </p:cNvPr>
          <p:cNvSpPr/>
          <p:nvPr/>
        </p:nvSpPr>
        <p:spPr>
          <a:xfrm>
            <a:off x="7489326" y="1657350"/>
            <a:ext cx="1654674" cy="1828800"/>
          </a:xfrm>
          <a:prstGeom prst="rightArrowCallout">
            <a:avLst>
              <a:gd name="adj1" fmla="val 0"/>
              <a:gd name="adj2" fmla="val 0"/>
              <a:gd name="adj3" fmla="val 29358"/>
              <a:gd name="adj4" fmla="val 649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Chuyển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hình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ONNX sang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hình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framework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khác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235763" y="135485"/>
            <a:ext cx="4053739" cy="674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 dirty="0">
                <a:latin typeface="Bahnschrift" panose="020B0502040204020203" pitchFamily="34" charset="0"/>
              </a:rPr>
              <a:t>Tổng quan về</a:t>
            </a:r>
            <a:r>
              <a:rPr lang="en-US" sz="3200" b="1" dirty="0">
                <a:latin typeface="Bahnschrift" panose="020B0502040204020203" pitchFamily="34" charset="0"/>
              </a:rPr>
              <a:t> </a:t>
            </a:r>
            <a:r>
              <a:rPr lang="vi" sz="3200" b="1" dirty="0">
                <a:latin typeface="Bahnschrift" panose="020B0502040204020203" pitchFamily="34" charset="0"/>
              </a:rPr>
              <a:t>ONNX</a:t>
            </a:r>
            <a:endParaRPr sz="3200" b="1" dirty="0">
              <a:latin typeface="Bahnschrift" panose="020B0502040204020203" pitchFamily="34" charset="0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7</a:t>
            </a:fld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527DFE4-6759-7ADB-B273-F286156A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44" y="59472"/>
            <a:ext cx="1330713" cy="499734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09B97EA-8ED4-A9CE-39B7-C198859246C6}"/>
              </a:ext>
            </a:extLst>
          </p:cNvPr>
          <p:cNvSpPr txBox="1"/>
          <p:nvPr/>
        </p:nvSpPr>
        <p:spPr>
          <a:xfrm>
            <a:off x="408878" y="1402199"/>
            <a:ext cx="3913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" panose="020B0502040204020203" pitchFamily="34" charset="0"/>
              </a:rPr>
              <a:t>ONNX file format: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	* Model</a:t>
            </a:r>
          </a:p>
          <a:p>
            <a:pPr marL="285750" indent="-285750">
              <a:buFontTx/>
              <a:buChar char="-"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	* Graph (input, output, 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                                   computation node)</a:t>
            </a:r>
          </a:p>
        </p:txBody>
      </p:sp>
    </p:spTree>
    <p:extLst>
      <p:ext uri="{BB962C8B-B14F-4D97-AF65-F5344CB8AC3E}">
        <p14:creationId xmlns:p14="http://schemas.microsoft.com/office/powerpoint/2010/main" val="19113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183723" y="254431"/>
            <a:ext cx="4157817" cy="585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 dirty="0">
                <a:latin typeface="Bahnschrift" panose="020B0502040204020203" pitchFamily="34" charset="0"/>
              </a:rPr>
              <a:t>ONNX</a:t>
            </a:r>
            <a:r>
              <a:rPr lang="en-US" sz="3200" b="1" dirty="0">
                <a:latin typeface="Bahnschrift" panose="020B0502040204020203" pitchFamily="34" charset="0"/>
              </a:rPr>
              <a:t> runtime</a:t>
            </a:r>
            <a:endParaRPr sz="3200" b="1" dirty="0">
              <a:latin typeface="Bahnschrift" panose="020B0502040204020203" pitchFamily="34" charset="0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56465D9-AB0C-C277-2899-F1E07A262DDE}"/>
              </a:ext>
            </a:extLst>
          </p:cNvPr>
          <p:cNvSpPr txBox="1"/>
          <p:nvPr/>
        </p:nvSpPr>
        <p:spPr>
          <a:xfrm>
            <a:off x="183723" y="1345581"/>
            <a:ext cx="4157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Bahnschrift" panose="020B0502040204020203" pitchFamily="34" charset="0"/>
              </a:rPr>
              <a:t>Được </a:t>
            </a:r>
            <a:r>
              <a:rPr lang="en-US" dirty="0" err="1">
                <a:latin typeface="Bahnschrift" panose="020B0502040204020203" pitchFamily="34" charset="0"/>
              </a:rPr>
              <a:t>phát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triển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độc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quyền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bởi</a:t>
            </a:r>
            <a:r>
              <a:rPr lang="en-US" dirty="0">
                <a:latin typeface="Bahnschrift" panose="020B0502040204020203" pitchFamily="34" charset="0"/>
              </a:rPr>
              <a:t> Microsoft </a:t>
            </a:r>
            <a:r>
              <a:rPr lang="en-US" dirty="0" err="1">
                <a:latin typeface="Bahnschrift" panose="020B0502040204020203" pitchFamily="34" charset="0"/>
              </a:rPr>
              <a:t>cho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đến</a:t>
            </a:r>
            <a:r>
              <a:rPr lang="en-US" dirty="0">
                <a:latin typeface="Bahnschrift" panose="020B0502040204020203" pitchFamily="34" charset="0"/>
              </a:rPr>
              <a:t> nay </a:t>
            </a:r>
            <a:r>
              <a:rPr lang="en-US" dirty="0" err="1">
                <a:latin typeface="Bahnschrift" panose="020B0502040204020203" pitchFamily="34" charset="0"/>
              </a:rPr>
              <a:t>là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một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mã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nguồn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mở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65776-AF0F-4186-FC0E-2FDCD41C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10" y="86683"/>
            <a:ext cx="4415883" cy="24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D1E72CC-47D7-49AB-43F9-40F39D286AF3}"/>
              </a:ext>
            </a:extLst>
          </p:cNvPr>
          <p:cNvSpPr txBox="1"/>
          <p:nvPr/>
        </p:nvSpPr>
        <p:spPr>
          <a:xfrm>
            <a:off x="183723" y="2048530"/>
            <a:ext cx="4157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Bahnschrift" panose="020B0502040204020203" pitchFamily="34" charset="0"/>
              </a:rPr>
              <a:t>Là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một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bộ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công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cụ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tính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toán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hiệu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suất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cao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cho</a:t>
            </a:r>
            <a:r>
              <a:rPr lang="en-US" dirty="0">
                <a:latin typeface="Bahnschrift" panose="020B0502040204020203" pitchFamily="34" charset="0"/>
              </a:rPr>
              <a:t> ONNX.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61823F5-F4B4-B688-15A1-D73EDEC5462A}"/>
              </a:ext>
            </a:extLst>
          </p:cNvPr>
          <p:cNvSpPr txBox="1"/>
          <p:nvPr/>
        </p:nvSpPr>
        <p:spPr>
          <a:xfrm>
            <a:off x="183722" y="2751479"/>
            <a:ext cx="4157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Bahnschrift" panose="020B0502040204020203" pitchFamily="34" charset="0"/>
              </a:rPr>
              <a:t>Hỗ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trợ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đầy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đủ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các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thông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số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kĩ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thuật</a:t>
            </a:r>
            <a:r>
              <a:rPr lang="en-US" dirty="0">
                <a:latin typeface="Bahnschrift" panose="020B0502040204020203" pitchFamily="34" charset="0"/>
              </a:rPr>
              <a:t> ONNX.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27A2403-6C57-BC2C-21B7-A56D32E3B829}"/>
              </a:ext>
            </a:extLst>
          </p:cNvPr>
          <p:cNvSpPr txBox="1"/>
          <p:nvPr/>
        </p:nvSpPr>
        <p:spPr>
          <a:xfrm>
            <a:off x="183721" y="3454428"/>
            <a:ext cx="4157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Bahnschrift" panose="020B0502040204020203" pitchFamily="34" charset="0"/>
              </a:rPr>
              <a:t>Được </a:t>
            </a:r>
            <a:r>
              <a:rPr lang="en-US" dirty="0" err="1">
                <a:latin typeface="Bahnschrift" panose="020B0502040204020203" pitchFamily="34" charset="0"/>
              </a:rPr>
              <a:t>đóng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gói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trong</a:t>
            </a:r>
            <a:r>
              <a:rPr lang="en-US" dirty="0">
                <a:latin typeface="Bahnschrift" panose="020B0502040204020203" pitchFamily="34" charset="0"/>
              </a:rPr>
              <a:t> Window 10 (</a:t>
            </a:r>
            <a:r>
              <a:rPr lang="en-US" dirty="0" err="1">
                <a:latin typeface="Bahnschrift" panose="020B0502040204020203" pitchFamily="34" charset="0"/>
              </a:rPr>
              <a:t>WinML</a:t>
            </a:r>
            <a:r>
              <a:rPr lang="en-US" dirty="0">
                <a:latin typeface="Bahnschrift" panose="020B0502040204020203" pitchFamily="34" charset="0"/>
              </a:rPr>
              <a:t>).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B09520A-106A-4A92-8528-29B0C8FCDCAB}"/>
              </a:ext>
            </a:extLst>
          </p:cNvPr>
          <p:cNvSpPr txBox="1"/>
          <p:nvPr/>
        </p:nvSpPr>
        <p:spPr>
          <a:xfrm>
            <a:off x="5581227" y="3608316"/>
            <a:ext cx="2800767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EXCUTION PROVIDED</a:t>
            </a:r>
          </a:p>
        </p:txBody>
      </p:sp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47EA2D08-40CE-07C7-D5E3-2F1E86010A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1976" y="2368683"/>
            <a:ext cx="1920762" cy="558504"/>
          </a:xfrm>
          <a:prstGeom prst="bentConnector3">
            <a:avLst>
              <a:gd name="adj1" fmla="val 6586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5566247-4163-4186-3592-58CF0B44D062}"/>
              </a:ext>
            </a:extLst>
          </p:cNvPr>
          <p:cNvSpPr txBox="1"/>
          <p:nvPr/>
        </p:nvSpPr>
        <p:spPr>
          <a:xfrm>
            <a:off x="183721" y="4175394"/>
            <a:ext cx="4157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conda</a:t>
            </a:r>
            <a:r>
              <a:rPr lang="en-US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/ pip install </a:t>
            </a:r>
            <a:r>
              <a:rPr lang="en-US" b="1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onnxruntime-gpu</a:t>
            </a:r>
            <a:endParaRPr lang="en-US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5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11A163E3-2B90-2E63-35A0-77A49882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08409"/>
            <a:ext cx="4572000" cy="2340605"/>
          </a:xfrm>
          <a:prstGeom prst="rect">
            <a:avLst/>
          </a:prstGeom>
        </p:spPr>
      </p:pic>
      <p:sp>
        <p:nvSpPr>
          <p:cNvPr id="15" name="Google Shape;131;p21">
            <a:extLst>
              <a:ext uri="{FF2B5EF4-FFF2-40B4-BE49-F238E27FC236}">
                <a16:creationId xmlns:a16="http://schemas.microsoft.com/office/drawing/2014/main" id="{F3C4EAA2-8A25-AC5D-136F-8AF810FC3B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026" y="2278936"/>
            <a:ext cx="4157817" cy="585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hnschrift" panose="020B0502040204020203" pitchFamily="34" charset="0"/>
              </a:rPr>
              <a:t>Demo</a:t>
            </a:r>
            <a:endParaRPr sz="3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361</Words>
  <Application>Microsoft Office PowerPoint</Application>
  <PresentationFormat>Trình chiếu Trên màn hình (16:9)</PresentationFormat>
  <Paragraphs>68</Paragraphs>
  <Slides>10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23" baseType="lpstr">
      <vt:lpstr>Open Sans</vt:lpstr>
      <vt:lpstr>Caveat</vt:lpstr>
      <vt:lpstr>Bahnschrift Light</vt:lpstr>
      <vt:lpstr>Amasis MT Pro Black</vt:lpstr>
      <vt:lpstr>Bahnschrift SemiLight SemiConde</vt:lpstr>
      <vt:lpstr>MV Boli</vt:lpstr>
      <vt:lpstr>Bahnschrift</vt:lpstr>
      <vt:lpstr>Economica</vt:lpstr>
      <vt:lpstr>Agency FB</vt:lpstr>
      <vt:lpstr>Comfortaa</vt:lpstr>
      <vt:lpstr>Arial</vt:lpstr>
      <vt:lpstr>Oswald</vt:lpstr>
      <vt:lpstr>Luxe</vt:lpstr>
      <vt:lpstr>Bản trình bày PowerPoint</vt:lpstr>
      <vt:lpstr>Bản trình bày PowerPoint</vt:lpstr>
      <vt:lpstr>Bản trình bày PowerPoint</vt:lpstr>
      <vt:lpstr>Thử thách với  mạng học sâu</vt:lpstr>
      <vt:lpstr>Tổng quan về ONNX</vt:lpstr>
      <vt:lpstr>Bản trình bày PowerPoint</vt:lpstr>
      <vt:lpstr>Tổng quan về ONNX</vt:lpstr>
      <vt:lpstr>ONNX runtime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Dương Hải Nguyễn</cp:lastModifiedBy>
  <cp:revision>21</cp:revision>
  <dcterms:modified xsi:type="dcterms:W3CDTF">2022-05-08T19:12:36Z</dcterms:modified>
</cp:coreProperties>
</file>