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6" r:id="rId10"/>
    <p:sldId id="271" r:id="rId11"/>
    <p:sldId id="269" r:id="rId12"/>
    <p:sldId id="273" r:id="rId13"/>
    <p:sldId id="274" r:id="rId14"/>
    <p:sldId id="272" r:id="rId15"/>
    <p:sldId id="262" r:id="rId16"/>
    <p:sldId id="258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06:47:06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3095 24575,'827'0'0,"-783"3"0,1 1 0,-1 3 0,56 15 0,-52-10 0,0-2 0,69 5 0,98 7 0,-45-23 0,73 3 0,-99 21 0,4 0 0,-73-18 0,385 16 0,-436-20 0,0 2 0,0 0 0,44 13 0,-40-9 0,0-1 0,37 3 0,358-10 99,0-34-1328,-270 26-6799,0 9 3810,63-3 4536,-154-1 3385,90-18-1,-82 11 1960,34 0-5784,-98 11 235,6-3-113,0-1 0,0 0 0,0 0 0,0-1 0,-1-1 0,0 0 0,0 0 0,0-1 0,-1-1 0,13-11 0,31-19 0,-11 14 0,65-26 0,-64 32 0,68-39 0,-104 50 0,1 0 0,-1-1 0,0 0 0,-1 0 0,0 0 0,0-1 0,-1 0 0,0-1 0,0 1 0,-1-1 0,0 0 0,-1 0 0,-1-1 0,1 1 0,2-20 0,2-10 0,-2 0 0,-2 0 0,-2-41 0,-3-39 0,-2 65 0,3-1 0,2 0 0,18-102 0,-8 98 0,-2 0 0,1-86 0,-12-125 0,-2 103 0,4 139 0,-2 0 0,-1 0 0,-2 1 0,0-1 0,-2 1 0,-1 0 0,-1 0 0,-2 1 0,0 0 0,-2 1 0,-29-48 0,27 49 0,0 0 0,3-1 0,0-1 0,1 0 0,-9-43 0,8 30 0,-26-66 0,27 88 0,0 1 0,0 0 0,-18-20 0,15 21 0,1-1 0,-18-33 0,25 41 0,-19-43 0,-55-85 0,64 117 0,0 0 0,-1 1 0,-1 0 0,0 1 0,-32-23 0,40 35 0,-1 1 0,0 1 0,0 0 0,0 0 0,0 1 0,-1 0 0,1 1 0,-1 0 0,-11 0 0,-105 1 0,79 3 0,-1017 0 0,762-26 0,22 0 0,-101 25 0,-86-2 0,256-24 0,142 14 0,-90-2 0,-325 14 0,455-2 0,0-2 0,-38-9 0,9 1 0,-30-4 0,21 3 0,-1 3 0,-83-1 0,14 9 0,-115 4 0,250-2 0,0 0 0,0 0 0,-1 0 0,1 0 0,0 1 0,0-1 0,0 1 0,0-1 0,0 1 0,0 0 0,1 0 0,-1 1 0,1-1 0,-1 1 0,1-1 0,0 1 0,0-1 0,0 1 0,0 0 0,0 0 0,1 0 0,-1 0 0,1 1 0,0-1 0,0 0 0,0 0 0,1 1 0,-2 5 0,-1 13 0,1 0 0,0 0 0,3 29 0,-1-37 0,-4 73 0,-27 166 0,16-162 0,-5 137 0,13-112-1834,-35 188-1,22-186 101,-7 168-1,28-101 3346,2-93 232,-4 1-1,-20 136 0,12-180-1842,-14 95 0,22-129 0,0 1 0,1-1 0,0 0 0,2 0 0,0 0 0,0 1 0,6 15 0,7 10 0,-10-30 0,-1 0 0,0 0 0,-1 0 0,0 0 0,3 24 0,-7 51 12,-1-66-241,1-1-1,1 0 1,1 1-1,1-1 1,8 37-1,-5-40-6596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984F-4489-61C0-DE15-2B1FDAD38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8E062-5446-39E0-CE80-A1B4A0F69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7009-5B1E-A568-5DC2-9143FCA5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68E7-C436-BE74-EE62-E3232CC1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2C90-03B5-2B12-39C7-BD83B163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1E98-BBC3-474A-7C6D-6CCE270A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F8834-0080-9102-40EE-E2F7830DD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B814-DDFF-6301-656E-35366FA8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B2F4-86EB-798D-660A-1419F863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D93E-9995-B250-8A13-9FD538B1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FC471-023D-7827-7F3D-95E1C6843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2E2F0-8192-AC77-EA09-FB127C0C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C5D60-16CB-EDF2-5FD0-C53CC67F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FB8E-A5C3-C332-8D30-0E644B0E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C409-9F5C-059A-CC82-14AF668C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93D0-6A1D-9C19-5F0D-C00D68A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2DA6-CAA7-38C4-77BE-DA87DE81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C419-C7CC-8C68-844A-D2A0BC0F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B092-4EE1-AE63-EFB5-120B8097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C6E2-3E76-3224-D1D7-EFCCA852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A59D-D88C-881D-6726-98CBC076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C8D48-2EB5-F3FC-D40F-94BAE64A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A3CD-BC57-53F1-6584-1F36E9A1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9971-448D-28A5-90C7-0CF5ECB6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5D5A-0F78-2A28-43D4-42D7120A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721E-C780-3994-4C9F-0F4051A9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74AF-CFB8-2EB6-F9A7-C88D1CA7A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71393-D19E-45A5-8450-B5026102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6427-009D-967F-47BB-A919009D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DC0BF-3515-E1BD-F697-DA5B2970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5F3DC-6FD4-BE02-0773-5F86CDD4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7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0690-09AC-62FD-6CC4-D93A268A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7FB7-260D-1FF5-F9F0-01F6E836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6ED23-D79F-1A74-F688-181E7250B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BD245-D133-1FE7-CD0A-91B9E0C93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BA6CE-E275-869F-8395-11B13D022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E8A31-6CED-61E0-F53F-52E9C7F8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057-C33B-825F-D078-78982501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2CBB8-A652-D584-BD99-724C8266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2C49-628D-178C-4703-5F5C2743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A1F6-D5D1-7BC9-370A-950FE323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0465C-7403-795C-CC20-710E968D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15348-570E-12C3-1135-586EB695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8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8071D-7E34-6BE2-3096-5FB79FD2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E645F-4013-CD02-3339-9DB765BA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B07DF-E15B-0B12-0039-12F5423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2BF2-EE38-B57D-DB63-76B2B3AF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677C-66BC-D3C1-2402-C73D7850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A8BDC-80E3-B708-C61A-5968073A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EC44-A874-2903-BCD6-A1E3EA5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83554-AA0E-AC01-BCAD-4CA55715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6123A-B347-DD01-3423-9FD415EA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502E-79DC-F83C-FBD1-40CCB337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7FB38-A03A-9EDB-0161-10CBA00C7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42FE-697E-D1BB-D4EC-E4ABFADBD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A070-AE80-853A-DF0B-828B7388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4C2CF-1EE2-A985-145B-D75A8A29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8661-581E-EAF4-2A6E-8A35F351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7C40B-2399-9634-453F-F30F76B2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35F4-B0CC-4D6A-893E-8CE9A9FF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F116-475E-2B1E-5240-56107C2E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F8F3-FD52-44DD-9346-B3C23801B33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211DB-28A6-BA00-27D6-F799E2F91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B894-B4F5-3FD8-C0E7-6B999E0F9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634B-7294-4491-872F-60CA4FFB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1465-E73F-8BD7-1079-64DD786E3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 BÀI HỌC</a:t>
            </a:r>
            <a:b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PIPELINE MIPS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4628-BD46-FA24-D550-B09EE0698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21522727</a:t>
            </a:r>
          </a:p>
        </p:txBody>
      </p:sp>
    </p:spTree>
    <p:extLst>
      <p:ext uri="{BB962C8B-B14F-4D97-AF65-F5344CB8AC3E}">
        <p14:creationId xmlns:p14="http://schemas.microsoft.com/office/powerpoint/2010/main" val="355502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C097-F692-5E2E-DA75-CD088358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94" y="15319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26FD-EE6F-24E1-9C37-84802A5E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62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Inst[31:26]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068D7-618F-662F-557B-EE6E88B6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37" y="1190717"/>
            <a:ext cx="7840169" cy="4896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8A0984-5179-B43D-27E6-429D4062FD7F}"/>
                  </a:ext>
                </a:extLst>
              </p14:cNvPr>
              <p14:cNvContentPartPr/>
              <p14:nvPr/>
            </p14:nvContentPartPr>
            <p14:xfrm>
              <a:off x="4095265" y="1818937"/>
              <a:ext cx="1996200" cy="119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8A0984-5179-B43D-27E6-429D4062FD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145" y="1812817"/>
                <a:ext cx="2008440" cy="1203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49D3DB1-ABBC-35B6-D3A3-EE273BEC0F5D}"/>
              </a:ext>
            </a:extLst>
          </p:cNvPr>
          <p:cNvSpPr txBox="1"/>
          <p:nvPr/>
        </p:nvSpPr>
        <p:spPr>
          <a:xfrm>
            <a:off x="6138937" y="2045225"/>
            <a:ext cx="137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Opcode </a:t>
            </a:r>
            <a:r>
              <a:rPr lang="en-US" dirty="0" err="1">
                <a:solidFill>
                  <a:srgbClr val="FF0000"/>
                </a:solidFill>
              </a:rPr>
              <a:t>lệnh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0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EB9C-5F23-9E0E-2970-1F8EFE16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7AEE-A394-F7FA-57F3-0C9C249A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Inst[25:0]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444D9-63A3-404F-6ED6-18160A78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2958161"/>
            <a:ext cx="868801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6FA3-9D04-893C-8E90-41EE712E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    -&gt;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6C6C8F-2912-E2DC-0907-E0AA0A15C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461996"/>
              </p:ext>
            </p:extLst>
          </p:nvPr>
        </p:nvGraphicFramePr>
        <p:xfrm>
          <a:off x="297910" y="2351468"/>
          <a:ext cx="2402157" cy="246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2157">
                  <a:extLst>
                    <a:ext uri="{9D8B030D-6E8A-4147-A177-3AD203B41FA5}">
                      <a16:colId xmlns:a16="http://schemas.microsoft.com/office/drawing/2014/main" val="3096531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effectLst/>
                        </a:rPr>
                        <a:t>addi</a:t>
                      </a:r>
                      <a:r>
                        <a:rPr lang="en-US" sz="1900" kern="100" dirty="0">
                          <a:effectLst/>
                        </a:rPr>
                        <a:t> $2, $2, 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effectLst/>
                        </a:rPr>
                        <a:t>addi</a:t>
                      </a:r>
                      <a:r>
                        <a:rPr lang="en-US" sz="1900" kern="100" dirty="0">
                          <a:effectLst/>
                        </a:rPr>
                        <a:t> $3, $3, 2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M: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effectLst/>
                        </a:rPr>
                        <a:t>beq</a:t>
                      </a:r>
                      <a:r>
                        <a:rPr lang="en-US" sz="1900" kern="100" dirty="0">
                          <a:effectLst/>
                        </a:rPr>
                        <a:t> $2, $3, X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effectLst/>
                        </a:rPr>
                        <a:t>addi</a:t>
                      </a:r>
                      <a:r>
                        <a:rPr lang="en-US" sz="1900" kern="100" dirty="0">
                          <a:effectLst/>
                        </a:rPr>
                        <a:t> $3, $3, 1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j M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X: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       add $2, $2, $3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7713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2187D2-3877-391E-FD63-A50F7F6B1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9390"/>
              </p:ext>
            </p:extLst>
          </p:nvPr>
        </p:nvGraphicFramePr>
        <p:xfrm>
          <a:off x="3308530" y="2351468"/>
          <a:ext cx="3644361" cy="2155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4361">
                  <a:extLst>
                    <a:ext uri="{9D8B030D-6E8A-4147-A177-3AD203B41FA5}">
                      <a16:colId xmlns:a16="http://schemas.microsoft.com/office/drawing/2014/main" val="3146332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00000000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20420005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20630002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10430002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20630001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08000003 (</a:t>
                      </a:r>
                      <a:r>
                        <a:rPr lang="en-US" sz="1900" kern="100" dirty="0" err="1">
                          <a:effectLst/>
                        </a:rPr>
                        <a:t>Lưu</a:t>
                      </a:r>
                      <a:r>
                        <a:rPr lang="en-US" sz="1900" kern="100" dirty="0">
                          <a:effectLst/>
                        </a:rPr>
                        <a:t> ý </a:t>
                      </a:r>
                      <a:r>
                        <a:rPr lang="en-US" sz="1900" kern="100" dirty="0" err="1">
                          <a:effectLst/>
                        </a:rPr>
                        <a:t>khác</a:t>
                      </a:r>
                      <a:r>
                        <a:rPr lang="en-US" sz="1900" kern="100" dirty="0">
                          <a:effectLst/>
                        </a:rPr>
                        <a:t> MARS)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      00431020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64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8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B35-D0E0-57B8-E0A7-873658C0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8B02B-6A09-5A91-1E12-C2A8D58C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3" y="1624042"/>
            <a:ext cx="11592593" cy="44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8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3C81-4953-CAD9-D322-B2E434B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5D78-7A28-8735-1840-12CC35B9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//TODO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E90A-21ED-3053-7E4B-20071677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7FB3-FD6F-7CF5-D186-4B7FE73B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HDL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9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C891-FF36-0198-071F-2AD36DF2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C93E-3240-9DA2-BC7B-0BADA9AD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assign (behavior or structural)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initial, always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else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case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FSM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Testbench</a:t>
            </a:r>
          </a:p>
          <a:p>
            <a:pPr lvl="1"/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8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B837-0448-725B-D29A-787D55CB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38" y="356498"/>
            <a:ext cx="1143719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994A-994D-787E-3F95-21AA4DC9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case(default)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initial, delay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qua parameter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9879-43EA-3BAE-83E1-40C9E983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B5E0-9F2F-A530-7390-24EA83FE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Mem, register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9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6929-C4D9-2A67-6D20-ADACCCB9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--HẾT– </a:t>
            </a:r>
          </a:p>
          <a:p>
            <a:pPr marL="0" indent="0" algn="ctr">
              <a:buNone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4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3A96-FC21-31DB-9D27-78B8A0D1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05C4-2334-FCDE-01BE-FFD9DDF7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041"/>
            <a:ext cx="10515600" cy="4839869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Single Cycle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3980-A213-8E62-1018-14C7B25E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Modules &amp; Single cycle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5C5F-7011-4D81-BFFB-1012F89A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MIPS </a:t>
            </a:r>
            <a:r>
              <a:rPr lang="en-US" dirty="0" err="1"/>
              <a:t>với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RegFile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ALU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D209A-EB7F-F55A-EA78-E3FD13DC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65" y="2211886"/>
            <a:ext cx="7067166" cy="39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8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B723-6E93-F186-A7D9-B38FFDC7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(Program Counter)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B11F-13CF-C3E2-6AC5-1AD348CD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3E289-52B1-B8F2-2381-3332ACE3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62" y="2350088"/>
            <a:ext cx="3785380" cy="34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7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00E6-AB8C-D484-2D3E-1B180AA0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(Instruction 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A0A7-86CA-5FAD-C964-059A41A4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78717-8E62-0DF7-D9ED-4FA51539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29" y="2425772"/>
            <a:ext cx="3874068" cy="26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BC2E-321C-3573-1389-50C2FDFA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RegFile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(Register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9296-F8F7-2E39-3998-4401F9E1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bits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22595-5A87-E1DD-3F14-1D06377C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09" y="1499535"/>
            <a:ext cx="405821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8323-8F3B-5705-C777-B6E6C1DF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ALU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5B4D-7467-6A9D-1C67-2F3565A7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ABD6AD-8EA3-B1A8-ABBC-690A3A24B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86621"/>
              </p:ext>
            </p:extLst>
          </p:nvPr>
        </p:nvGraphicFramePr>
        <p:xfrm>
          <a:off x="1154632" y="2332725"/>
          <a:ext cx="3296598" cy="416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8299">
                  <a:extLst>
                    <a:ext uri="{9D8B030D-6E8A-4147-A177-3AD203B41FA5}">
                      <a16:colId xmlns:a16="http://schemas.microsoft.com/office/drawing/2014/main" val="2945270374"/>
                    </a:ext>
                  </a:extLst>
                </a:gridCol>
                <a:gridCol w="1648299">
                  <a:extLst>
                    <a:ext uri="{9D8B030D-6E8A-4147-A177-3AD203B41FA5}">
                      <a16:colId xmlns:a16="http://schemas.microsoft.com/office/drawing/2014/main" val="2096064062"/>
                    </a:ext>
                  </a:extLst>
                </a:gridCol>
              </a:tblGrid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add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307886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sub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0110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011061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6938166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598123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beq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2254372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and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3016441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1336481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slt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4082956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2718049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srl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0111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570552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9A5F8D-1BD2-2116-D5F8-BD0F0B9C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230" y="1385602"/>
            <a:ext cx="4743751" cy="45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2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2F90-310C-1204-6DC3-40332C49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 Memory)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E9AFF-3A03-D9BD-3762-066A8F500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134" y="1690687"/>
            <a:ext cx="4206474" cy="4730027"/>
          </a:xfrm>
        </p:spPr>
      </p:pic>
    </p:spTree>
    <p:extLst>
      <p:ext uri="{BB962C8B-B14F-4D97-AF65-F5344CB8AC3E}">
        <p14:creationId xmlns:p14="http://schemas.microsoft.com/office/powerpoint/2010/main" val="134937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C097-F692-5E2E-DA75-CD088358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94" y="15319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26FD-EE6F-24E1-9C37-84802A5E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62" y="1690688"/>
            <a:ext cx="10515600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F4F224-2942-E4E8-844A-0D0AB1EA4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9645"/>
              </p:ext>
            </p:extLst>
          </p:nvPr>
        </p:nvGraphicFramePr>
        <p:xfrm>
          <a:off x="4336258" y="1624088"/>
          <a:ext cx="6388436" cy="3612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8105">
                  <a:extLst>
                    <a:ext uri="{9D8B030D-6E8A-4147-A177-3AD203B41FA5}">
                      <a16:colId xmlns:a16="http://schemas.microsoft.com/office/drawing/2014/main" val="1509761133"/>
                    </a:ext>
                  </a:extLst>
                </a:gridCol>
                <a:gridCol w="1129846">
                  <a:extLst>
                    <a:ext uri="{9D8B030D-6E8A-4147-A177-3AD203B41FA5}">
                      <a16:colId xmlns:a16="http://schemas.microsoft.com/office/drawing/2014/main" val="3743020819"/>
                    </a:ext>
                  </a:extLst>
                </a:gridCol>
                <a:gridCol w="701646">
                  <a:extLst>
                    <a:ext uri="{9D8B030D-6E8A-4147-A177-3AD203B41FA5}">
                      <a16:colId xmlns:a16="http://schemas.microsoft.com/office/drawing/2014/main" val="1575376645"/>
                    </a:ext>
                  </a:extLst>
                </a:gridCol>
                <a:gridCol w="670095">
                  <a:extLst>
                    <a:ext uri="{9D8B030D-6E8A-4147-A177-3AD203B41FA5}">
                      <a16:colId xmlns:a16="http://schemas.microsoft.com/office/drawing/2014/main" val="776912649"/>
                    </a:ext>
                  </a:extLst>
                </a:gridCol>
                <a:gridCol w="781276">
                  <a:extLst>
                    <a:ext uri="{9D8B030D-6E8A-4147-A177-3AD203B41FA5}">
                      <a16:colId xmlns:a16="http://schemas.microsoft.com/office/drawing/2014/main" val="3015545621"/>
                    </a:ext>
                  </a:extLst>
                </a:gridCol>
                <a:gridCol w="908234">
                  <a:extLst>
                    <a:ext uri="{9D8B030D-6E8A-4147-A177-3AD203B41FA5}">
                      <a16:colId xmlns:a16="http://schemas.microsoft.com/office/drawing/2014/main" val="2282098353"/>
                    </a:ext>
                  </a:extLst>
                </a:gridCol>
                <a:gridCol w="449234">
                  <a:extLst>
                    <a:ext uri="{9D8B030D-6E8A-4147-A177-3AD203B41FA5}">
                      <a16:colId xmlns:a16="http://schemas.microsoft.com/office/drawing/2014/main" val="1109290027"/>
                    </a:ext>
                  </a:extLst>
                </a:gridCol>
              </a:tblGrid>
              <a:tr h="361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R-type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Sw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Beq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Addi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J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061087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Jump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1623275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RegDst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8957863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ALUSrc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1690993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MemToReg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7198521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RegWrite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526191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MemRead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7447782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MemWrite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309680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Branch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3576748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ALUOp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66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5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592</Words>
  <Application>Microsoft Office PowerPoint</Application>
  <PresentationFormat>Widescreen</PresentationFormat>
  <Paragraphs>180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BÁO CÁO TIẾN ĐỘ BÀI HỌC ĐỀ TÀI PIPELINE MIPS</vt:lpstr>
      <vt:lpstr>Mục Lục</vt:lpstr>
      <vt:lpstr>I. Modules &amp; Single cycle Mips</vt:lpstr>
      <vt:lpstr>PC (Program Counter)</vt:lpstr>
      <vt:lpstr>IMem (Instruction Memory)</vt:lpstr>
      <vt:lpstr>RegFile (Register File)</vt:lpstr>
      <vt:lpstr>ALU </vt:lpstr>
      <vt:lpstr>DMem (Data Memory)</vt:lpstr>
      <vt:lpstr>Control Unit(1/2)</vt:lpstr>
      <vt:lpstr>Control Unit(2/2)</vt:lpstr>
      <vt:lpstr>Others</vt:lpstr>
      <vt:lpstr>Code     -&gt; Mã máy(Sử dụng MARS)</vt:lpstr>
      <vt:lpstr>Waveform</vt:lpstr>
      <vt:lpstr>II. Pipeline</vt:lpstr>
      <vt:lpstr>III. Vận dụng</vt:lpstr>
      <vt:lpstr>1. Các kiến thức đã học/ áp dụng</vt:lpstr>
      <vt:lpstr>2. Những kinh nghiệm về cách sử dụng ngôn ngữ HDL</vt:lpstr>
      <vt:lpstr>3. Những cái hay của ngôn ngữ trong thiết kế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hợp về bài học</dc:title>
  <dc:creator>Trieu Trung Tran</dc:creator>
  <cp:lastModifiedBy>Trieu Trung Tran</cp:lastModifiedBy>
  <cp:revision>100</cp:revision>
  <dcterms:created xsi:type="dcterms:W3CDTF">2023-11-30T04:43:47Z</dcterms:created>
  <dcterms:modified xsi:type="dcterms:W3CDTF">2023-12-01T14:24:20Z</dcterms:modified>
</cp:coreProperties>
</file>