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531" r:id="rId5"/>
    <p:sldId id="2435" r:id="rId6"/>
    <p:sldId id="2436" r:id="rId7"/>
    <p:sldId id="2437" r:id="rId8"/>
    <p:sldId id="2438" r:id="rId9"/>
    <p:sldId id="2440" r:id="rId10"/>
    <p:sldId id="2441" r:id="rId11"/>
    <p:sldId id="2442" r:id="rId12"/>
    <p:sldId id="2443" r:id="rId13"/>
    <p:sldId id="2439" r:id="rId14"/>
    <p:sldId id="24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2" autoAdjust="0"/>
  </p:normalViewPr>
  <p:slideViewPr>
    <p:cSldViewPr snapToGrid="0" showGuides="1">
      <p:cViewPr varScale="1">
        <p:scale>
          <a:sx n="74" d="100"/>
          <a:sy n="74" d="100"/>
        </p:scale>
        <p:origin x="126" y="60"/>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B549D-7912-47CE-BB9D-C81C46F21077}" type="datetimeFigureOut">
              <a:rPr lang="en-US" smtClean="0"/>
              <a:t>11/21/2019</a:t>
            </a:fld>
            <a:endParaRPr lang="en-US" dirty="0"/>
          </a:p>
        </p:txBody>
      </p:sp>
      <p:sp>
        <p:nvSpPr>
          <p:cNvPr id="4" name="Footer Placeholder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EF39B-AF2A-4EFA-AE7E-EC1FF3735F5A}" type="slidenum">
              <a:rPr lang="en-US" smtClean="0"/>
              <a:t>‹#›</a:t>
            </a:fld>
            <a:endParaRPr lang="en-US" dirty="0"/>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11/21/2019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a:r>
              <a:rPr lang="en-US" dirty="0"/>
              <a:t>CLICK TO EDIT MASTER SUBTITLE STYLE</a:t>
            </a:r>
          </a:p>
        </p:txBody>
      </p:sp>
    </p:spTree>
    <p:extLst>
      <p:ext uri="{BB962C8B-B14F-4D97-AF65-F5344CB8AC3E}">
        <p14:creationId xmlns:p14="http://schemas.microsoft.com/office/powerpoint/2010/main" val="229666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pic>
        <p:nvPicPr>
          <p:cNvPr id="13" name="Picture 12">
            <a:extLst>
              <a:ext uri="{FF2B5EF4-FFF2-40B4-BE49-F238E27FC236}">
                <a16:creationId xmlns:a16="http://schemas.microsoft.com/office/drawing/2014/main" id="{D5612A30-DFAC-48DB-8386-43CD80A15DF1}"/>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9788371" y="1"/>
            <a:ext cx="2400454" cy="1325563"/>
          </a:xfrm>
          <a:prstGeom prst="rect">
            <a:avLst/>
          </a:prstGeom>
        </p:spPr>
      </p:pic>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a:t>Click to edit Master title style</a:t>
            </a:r>
            <a:endParaRPr lang="en-US" dirty="0"/>
          </a:p>
        </p:txBody>
      </p:sp>
      <p:sp>
        <p:nvSpPr>
          <p:cNvPr id="6" name="Rectangle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a:lnSpc>
                <a:spcPct val="145000"/>
              </a:lnSpc>
              <a:spcBef>
                <a:spcPts val="0"/>
              </a:spcBef>
            </a:pPr>
            <a:r>
              <a:rPr lang="en-US"/>
              <a:t>Click to edit Master text styles</a:t>
            </a:r>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Content Placeholder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07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6" name="Text Placeholder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79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359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BD8003D-13A7-4986-AB10-F4984336278D}"/>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86716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834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r>
              <a:rPr lang="en-US" sz="2400" b="1" kern="1200" spc="600" dirty="0">
                <a:solidFill>
                  <a:srgbClr val="2F3342"/>
                </a:solidFill>
                <a:latin typeface="+mn-lt"/>
                <a:ea typeface="+mn-ea"/>
                <a:cs typeface="+mn-cs"/>
                <a:sym typeface="Bebas"/>
              </a:rPr>
              <a:t>4</a:t>
            </a:r>
            <a:r>
              <a:rPr lang="en-US" sz="2400" b="1" kern="1200" spc="600" baseline="30000" dirty="0">
                <a:solidFill>
                  <a:srgbClr val="2F3342"/>
                </a:solidFill>
                <a:latin typeface="+mn-lt"/>
                <a:ea typeface="+mn-ea"/>
                <a:cs typeface="+mn-cs"/>
                <a:sym typeface="Bebas"/>
              </a:rPr>
              <a:t>TH </a:t>
            </a:r>
            <a:r>
              <a:rPr lang="en-US" sz="2400" b="1" kern="1200" spc="600" dirty="0">
                <a:solidFill>
                  <a:schemeClr val="accent1"/>
                </a:solidFill>
                <a:latin typeface="+mn-lt"/>
                <a:ea typeface="+mn-ea"/>
                <a:cs typeface="+mn-cs"/>
                <a:sym typeface="Bebas"/>
              </a:rPr>
              <a:t>COFFEE</a:t>
            </a:r>
            <a:endParaRPr lang="en-US" sz="2400" b="1" i="0" spc="600" dirty="0">
              <a:solidFill>
                <a:schemeClr val="accent1"/>
              </a:solidFill>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77" r:id="rId3"/>
    <p:sldLayoutId id="2147483673" r:id="rId4"/>
    <p:sldLayoutId id="2147483674" r:id="rId5"/>
    <p:sldLayoutId id="2147483680"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BF2ED37-FA89-4F9D-8B98-8801F73DB8DF}"/>
              </a:ext>
            </a:extLst>
          </p:cNvPr>
          <p:cNvSpPr>
            <a:spLocks noGrp="1"/>
          </p:cNvSpPr>
          <p:nvPr>
            <p:ph type="subTitle" idx="1"/>
          </p:nvPr>
        </p:nvSpPr>
        <p:spPr>
          <a:xfrm>
            <a:off x="5911403" y="2331488"/>
            <a:ext cx="5861497" cy="853179"/>
          </a:xfrm>
        </p:spPr>
        <p:txBody>
          <a:bodyPr/>
          <a:lstStyle/>
          <a:p>
            <a:r>
              <a:rPr lang="en-US" sz="3200" dirty="0">
                <a:latin typeface="Times New Roman" panose="02020603050405020304" pitchFamily="18" charset="0"/>
                <a:cs typeface="Times New Roman" panose="02020603050405020304" pitchFamily="18" charset="0"/>
              </a:rPr>
              <a:t>Bayes Network vs Naive Bayes classification </a:t>
            </a:r>
            <a:endParaRPr lang="en-VG" sz="32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B3903F0A-7F64-4878-9EA3-3DE7E3C73BEE}"/>
              </a:ext>
            </a:extLst>
          </p:cNvPr>
          <p:cNvSpPr>
            <a:spLocks noGrp="1"/>
          </p:cNvSpPr>
          <p:nvPr>
            <p:ph type="title"/>
          </p:nvPr>
        </p:nvSpPr>
        <p:spPr>
          <a:xfrm>
            <a:off x="1104900" y="215224"/>
            <a:ext cx="10668000" cy="2969443"/>
          </a:xfrm>
        </p:spPr>
        <p:txBody>
          <a:bodyPr>
            <a:noAutofit/>
          </a:bodyPr>
          <a:lstStyle/>
          <a:p>
            <a:r>
              <a:rPr lang="en-US" sz="7200" b="1" dirty="0">
                <a:latin typeface="Times New Roman" panose="02020603050405020304" pitchFamily="18" charset="0"/>
                <a:cs typeface="Times New Roman" panose="02020603050405020304" pitchFamily="18" charset="0"/>
              </a:rPr>
              <a:t>Bayes Algorithm</a:t>
            </a:r>
            <a:endParaRPr lang="en-VG" sz="7200" b="1" dirty="0">
              <a:latin typeface="Times New Roman" panose="02020603050405020304" pitchFamily="18" charset="0"/>
              <a:cs typeface="Times New Roman" panose="02020603050405020304" pitchFamily="18" charset="0"/>
            </a:endParaRPr>
          </a:p>
        </p:txBody>
      </p:sp>
      <p:sp>
        <p:nvSpPr>
          <p:cNvPr id="8" name="Subtitle 3">
            <a:extLst>
              <a:ext uri="{FF2B5EF4-FFF2-40B4-BE49-F238E27FC236}">
                <a16:creationId xmlns:a16="http://schemas.microsoft.com/office/drawing/2014/main" id="{63E9F8E5-9F52-4B7F-9C3E-E20CDC28BAC9}"/>
              </a:ext>
            </a:extLst>
          </p:cNvPr>
          <p:cNvSpPr txBox="1">
            <a:spLocks/>
          </p:cNvSpPr>
          <p:nvPr/>
        </p:nvSpPr>
        <p:spPr>
          <a:xfrm>
            <a:off x="5911403" y="4447752"/>
            <a:ext cx="6104586" cy="1244710"/>
          </a:xfrm>
          <a:prstGeom prst="rect">
            <a:avLst/>
          </a:prstGeom>
        </p:spPr>
        <p:txBody>
          <a:bodyPr vert="horz" lIns="0" tIns="45720" rIns="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lang="en-US" sz="3600" kern="1200" spc="600">
                <a:solidFill>
                  <a:srgbClr val="2F334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2000" b="1" dirty="0" err="1">
                <a:latin typeface="Times New Roman" panose="02020603050405020304" pitchFamily="18" charset="0"/>
                <a:cs typeface="Times New Roman" panose="02020603050405020304" pitchFamily="18" charset="0"/>
              </a:rPr>
              <a:t>Giảng</a:t>
            </a:r>
            <a:r>
              <a:rPr lang="en-US" sz="2000" b="1" dirty="0">
                <a:latin typeface="Times New Roman" panose="02020603050405020304" pitchFamily="18" charset="0"/>
                <a:cs typeface="Times New Roman" panose="02020603050405020304" pitchFamily="18" charset="0"/>
              </a:rPr>
              <a:t> viên: Lê Anh C</a:t>
            </a:r>
            <a:r>
              <a:rPr lang="vi-VN" sz="2000" b="1" dirty="0">
                <a:latin typeface="Times New Roman" panose="02020603050405020304" pitchFamily="18" charset="0"/>
                <a:cs typeface="Times New Roman" panose="02020603050405020304" pitchFamily="18" charset="0"/>
              </a:rPr>
              <a:t>ư</a:t>
            </a:r>
            <a:r>
              <a:rPr lang="en-US" sz="2000" b="1" dirty="0" err="1">
                <a:latin typeface="Times New Roman" panose="02020603050405020304" pitchFamily="18" charset="0"/>
                <a:cs typeface="Times New Roman" panose="02020603050405020304" pitchFamily="18" charset="0"/>
              </a:rPr>
              <a:t>ờng</a:t>
            </a:r>
            <a:endParaRPr lang="en-US" sz="2000" b="1" dirty="0">
              <a:latin typeface="Times New Roman" panose="02020603050405020304" pitchFamily="18" charset="0"/>
              <a:cs typeface="Times New Roman" panose="02020603050405020304" pitchFamily="18" charset="0"/>
            </a:endParaRPr>
          </a:p>
          <a:p>
            <a:pPr algn="r"/>
            <a:r>
              <a:rPr lang="en-US" sz="2000" b="1" dirty="0">
                <a:latin typeface="Times New Roman" panose="02020603050405020304" pitchFamily="18" charset="0"/>
                <a:cs typeface="Times New Roman" panose="02020603050405020304" pitchFamily="18" charset="0"/>
              </a:rPr>
              <a:t>Nguyễn Trung Tính – 51603330</a:t>
            </a:r>
          </a:p>
          <a:p>
            <a:pPr algn="r"/>
            <a:r>
              <a:rPr lang="en-US" sz="2000" b="1" dirty="0">
                <a:latin typeface="Times New Roman" panose="02020603050405020304" pitchFamily="18" charset="0"/>
                <a:cs typeface="Times New Roman" panose="02020603050405020304" pitchFamily="18" charset="0"/>
              </a:rPr>
              <a:t>Nguyễn Tuấn Huy - 51603144</a:t>
            </a:r>
          </a:p>
        </p:txBody>
      </p:sp>
    </p:spTree>
    <p:extLst>
      <p:ext uri="{BB962C8B-B14F-4D97-AF65-F5344CB8AC3E}">
        <p14:creationId xmlns:p14="http://schemas.microsoft.com/office/powerpoint/2010/main" val="387664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3F80F6-86E4-476F-96FF-0BD89C1B9936}"/>
              </a:ext>
            </a:extLst>
          </p:cNvPr>
          <p:cNvSpPr txBox="1"/>
          <p:nvPr/>
        </p:nvSpPr>
        <p:spPr>
          <a:xfrm>
            <a:off x="502274" y="283335"/>
            <a:ext cx="10151211" cy="830997"/>
          </a:xfrm>
          <a:prstGeom prst="rect">
            <a:avLst/>
          </a:prstGeom>
          <a:noFill/>
        </p:spPr>
        <p:txBody>
          <a:bodyPr wrap="squar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Bayes Network vs Naive Bayes:</a:t>
            </a:r>
          </a:p>
        </p:txBody>
      </p:sp>
      <p:sp>
        <p:nvSpPr>
          <p:cNvPr id="5" name="Rectangle 1">
            <a:extLst>
              <a:ext uri="{FF2B5EF4-FFF2-40B4-BE49-F238E27FC236}">
                <a16:creationId xmlns:a16="http://schemas.microsoft.com/office/drawing/2014/main" id="{971990FF-BA5C-4203-A658-D58D89E875E7}"/>
              </a:ext>
            </a:extLst>
          </p:cNvPr>
          <p:cNvSpPr>
            <a:spLocks noChangeArrowheads="1"/>
          </p:cNvSpPr>
          <p:nvPr/>
        </p:nvSpPr>
        <p:spPr bwMode="auto">
          <a:xfrm>
            <a:off x="1502228" y="1490008"/>
            <a:ext cx="950685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en-US" sz="2800" b="0" i="0" u="none" strike="noStrike" cap="none" normalizeH="0" baseline="0" dirty="0">
                <a:ln>
                  <a:noFill/>
                </a:ln>
                <a:solidFill>
                  <a:schemeClr val="tx1"/>
                </a:solidFill>
                <a:effectLst/>
                <a:latin typeface="+mj-lt"/>
              </a:rPr>
              <a:t>Mạng Bayes</a:t>
            </a:r>
            <a:r>
              <a:rPr kumimoji="0" lang="en-US" altLang="en-US" sz="2800" b="0" i="0" u="none" strike="noStrike" cap="none" normalizeH="0" baseline="0" dirty="0">
                <a:ln>
                  <a:noFill/>
                </a:ln>
                <a:solidFill>
                  <a:schemeClr val="tx1"/>
                </a:solidFill>
                <a:effectLst/>
                <a:latin typeface="+mj-lt"/>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(Bayes Network)</a:t>
            </a:r>
            <a:r>
              <a:rPr kumimoji="0" lang="vi-VN"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vi-VN" altLang="en-US" sz="2800" b="0" i="0" u="none" strike="noStrike" cap="none" normalizeH="0" baseline="0" dirty="0">
                <a:ln>
                  <a:noFill/>
                </a:ln>
                <a:solidFill>
                  <a:schemeClr val="tx1"/>
                </a:solidFill>
                <a:effectLst/>
                <a:latin typeface="+mj-lt"/>
              </a:rPr>
              <a:t>mô hình mối quan hệ giữa các tính năng theo một cách rất chung chung. Nếu bạn biết những mối quan hệ này là gì, hoặc có đủ dữ liệu để lấy chúng, thì có thể phù hợp</a:t>
            </a:r>
            <a:r>
              <a:rPr kumimoji="0" lang="en-US" altLang="en-US" sz="2800" b="0" i="0" u="none" strike="noStrike" cap="none" normalizeH="0" baseline="0" dirty="0">
                <a:ln>
                  <a:noFill/>
                </a:ln>
                <a:solidFill>
                  <a:schemeClr val="tx1"/>
                </a:solidFill>
                <a:effectLst/>
                <a:latin typeface="+mj-lt"/>
              </a:rPr>
              <a:t> </a:t>
            </a:r>
            <a:r>
              <a:rPr kumimoji="0" lang="vi-VN" altLang="en-US" sz="2800" b="0" i="0" u="none" strike="noStrike" cap="none" normalizeH="0" baseline="0" dirty="0">
                <a:ln>
                  <a:noFill/>
                </a:ln>
                <a:solidFill>
                  <a:schemeClr val="tx1"/>
                </a:solidFill>
                <a:effectLst/>
                <a:latin typeface="+mj-lt"/>
              </a:rPr>
              <a:t>để sử dụng mạng Bayes.</a:t>
            </a:r>
            <a:r>
              <a:rPr kumimoji="0" lang="vi-VN" altLang="en-US" sz="3600" b="0" i="0" u="none" strike="noStrike" cap="none" normalizeH="0" baseline="0" dirty="0">
                <a:ln>
                  <a:noFill/>
                </a:ln>
                <a:solidFill>
                  <a:schemeClr val="tx1"/>
                </a:solidFill>
                <a:effectLst/>
                <a:latin typeface="+mj-lt"/>
              </a:rPr>
              <a:t> </a:t>
            </a:r>
            <a:endParaRPr kumimoji="0" lang="vi-VN" altLang="en-US" sz="5400" b="0" i="0" u="none" strike="noStrike" cap="none" normalizeH="0" baseline="0" dirty="0">
              <a:ln>
                <a:noFill/>
              </a:ln>
              <a:solidFill>
                <a:schemeClr val="tx1"/>
              </a:solidFill>
              <a:effectLst/>
              <a:latin typeface="+mj-lt"/>
            </a:endParaRPr>
          </a:p>
        </p:txBody>
      </p:sp>
      <p:sp>
        <p:nvSpPr>
          <p:cNvPr id="6" name="Rectangle 2">
            <a:extLst>
              <a:ext uri="{FF2B5EF4-FFF2-40B4-BE49-F238E27FC236}">
                <a16:creationId xmlns:a16="http://schemas.microsoft.com/office/drawing/2014/main" id="{7638F4B7-2A85-4D7F-AE6A-65A398F9274B}"/>
              </a:ext>
            </a:extLst>
          </p:cNvPr>
          <p:cNvSpPr>
            <a:spLocks noChangeArrowheads="1"/>
          </p:cNvSpPr>
          <p:nvPr/>
        </p:nvSpPr>
        <p:spPr bwMode="auto">
          <a:xfrm>
            <a:off x="1502228" y="3792095"/>
            <a:ext cx="93689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ct val="0"/>
              </a:spcBef>
              <a:spcAft>
                <a:spcPct val="0"/>
              </a:spcAft>
              <a:buFont typeface="Wingdings" panose="05000000000000000000" pitchFamily="2" charset="2"/>
              <a:buChar char="q"/>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Naïve </a:t>
            </a:r>
            <a:r>
              <a:rPr lang="en-US" altLang="en-US" sz="2800" dirty="0">
                <a:latin typeface="Times New Roman" panose="02020603050405020304" pitchFamily="18" charset="0"/>
                <a:cs typeface="Times New Roman" panose="02020603050405020304" pitchFamily="18" charset="0"/>
              </a:rPr>
              <a:t>B</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ayes C</a:t>
            </a:r>
            <a:r>
              <a:rPr lang="en-US" sz="2800" dirty="0">
                <a:latin typeface="Times New Roman" panose="02020603050405020304" pitchFamily="18" charset="0"/>
                <a:cs typeface="Times New Roman" panose="02020603050405020304" pitchFamily="18" charset="0"/>
              </a:rPr>
              <a:t>lassifier </a:t>
            </a:r>
            <a:r>
              <a:rPr kumimoji="0" lang="vi-VN" altLang="en-US" sz="2800" b="0" i="0" u="none" strike="noStrike" cap="none" normalizeH="0" baseline="0" dirty="0">
                <a:ln>
                  <a:noFill/>
                </a:ln>
                <a:solidFill>
                  <a:schemeClr val="tx1"/>
                </a:solidFill>
                <a:effectLst/>
                <a:latin typeface="+mj-lt"/>
              </a:rPr>
              <a:t>là một kỹ thuật để gán nhãn lớp cho các mẫu từ bộ nhãn có sẵn. Phương pháp này giả định mỗi giá trị của tính năng là độc lập và sẽ không xem xét bất kỳ mối tương quan hoặc mối quan hệ nào giữa các tính năng</a:t>
            </a:r>
            <a:r>
              <a:rPr kumimoji="0" lang="vi-VN" altLang="en-US" sz="3600" b="0" i="0" u="none" strike="noStrike" cap="none" normalizeH="0" baseline="0" dirty="0">
                <a:ln>
                  <a:noFill/>
                </a:ln>
                <a:solidFill>
                  <a:schemeClr val="tx1"/>
                </a:solidFill>
                <a:effectLst/>
                <a:latin typeface="+mj-lt"/>
              </a:rPr>
              <a:t> </a:t>
            </a:r>
            <a:endParaRPr kumimoji="0" lang="vi-VN" altLang="en-US" sz="5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8950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386" y="1431277"/>
            <a:ext cx="10668000" cy="2969443"/>
          </a:xfrm>
        </p:spPr>
        <p:txBody>
          <a:bodyPr>
            <a:normAutofit fontScale="90000"/>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6254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24E48-66F2-4D37-A3DC-AFAAAA03F8D9}"/>
              </a:ext>
            </a:extLst>
          </p:cNvPr>
          <p:cNvSpPr txBox="1"/>
          <p:nvPr/>
        </p:nvSpPr>
        <p:spPr>
          <a:xfrm>
            <a:off x="502275" y="283335"/>
            <a:ext cx="5062604"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Bayes Network:</a:t>
            </a:r>
          </a:p>
        </p:txBody>
      </p:sp>
      <p:sp>
        <p:nvSpPr>
          <p:cNvPr id="7" name="TextBox 6">
            <a:extLst>
              <a:ext uri="{FF2B5EF4-FFF2-40B4-BE49-F238E27FC236}">
                <a16:creationId xmlns:a16="http://schemas.microsoft.com/office/drawing/2014/main" id="{7694F844-6738-430F-93AA-893244C863DD}"/>
              </a:ext>
            </a:extLst>
          </p:cNvPr>
          <p:cNvSpPr txBox="1"/>
          <p:nvPr/>
        </p:nvSpPr>
        <p:spPr>
          <a:xfrm>
            <a:off x="1152536" y="1262746"/>
            <a:ext cx="9820264" cy="2554545"/>
          </a:xfrm>
          <a:prstGeom prst="rect">
            <a:avLst/>
          </a:prstGeom>
          <a:noFill/>
        </p:spPr>
        <p:txBody>
          <a:bodyPr wrap="square" rtlCol="0">
            <a:spAutoFit/>
          </a:bodyPr>
          <a:lstStyle/>
          <a:p>
            <a:r>
              <a:rPr lang="en-VG" sz="3200" noProof="1">
                <a:latin typeface="Times New Roman" panose="02020603050405020304" pitchFamily="18" charset="0"/>
                <a:cs typeface="Times New Roman" panose="02020603050405020304" pitchFamily="18" charset="0"/>
              </a:rPr>
              <a:t>Là một </a:t>
            </a:r>
            <a:r>
              <a:rPr lang="en-VG" sz="3200" i="1" noProof="1">
                <a:latin typeface="Times New Roman" panose="02020603050405020304" pitchFamily="18" charset="0"/>
                <a:cs typeface="Times New Roman" panose="02020603050405020304" pitchFamily="18" charset="0"/>
              </a:rPr>
              <a:t>đồ thị có hướng không có chu trình </a:t>
            </a:r>
            <a:r>
              <a:rPr lang="en-VG" sz="3200" noProof="1">
                <a:latin typeface="Times New Roman" panose="02020603050405020304" pitchFamily="18" charset="0"/>
                <a:cs typeface="Times New Roman" panose="02020603050405020304" pitchFamily="18" charset="0"/>
              </a:rPr>
              <a:t>mà trong đó:</a:t>
            </a:r>
          </a:p>
          <a:p>
            <a:pPr marL="342900" indent="-342900">
              <a:buFont typeface="Arial" panose="020B0604020202020204" pitchFamily="34" charset="0"/>
              <a:buChar char="•"/>
            </a:pPr>
            <a:r>
              <a:rPr lang="en-VG" sz="3200" noProof="1">
                <a:latin typeface="Times New Roman" panose="02020603050405020304" pitchFamily="18" charset="0"/>
                <a:cs typeface="Times New Roman" panose="02020603050405020304" pitchFamily="18" charset="0"/>
              </a:rPr>
              <a:t>Các nút biểu diễn các biến</a:t>
            </a:r>
          </a:p>
          <a:p>
            <a:pPr marL="342900" indent="-342900">
              <a:buFont typeface="Arial" panose="020B0604020202020204" pitchFamily="34" charset="0"/>
              <a:buChar char="•"/>
            </a:pPr>
            <a:r>
              <a:rPr lang="en-VG" sz="3200" noProof="1">
                <a:latin typeface="Times New Roman" panose="02020603050405020304" pitchFamily="18" charset="0"/>
                <a:cs typeface="Times New Roman" panose="02020603050405020304" pitchFamily="18" charset="0"/>
              </a:rPr>
              <a:t>Các cạnh biểu diễn các quan hệ phụ thuộc thống kê giữa các biến và phân phối xác xuất địa phương (local) cho mỗi giá trị nếu cho trước giá trị của các cha của nó.</a:t>
            </a:r>
          </a:p>
        </p:txBody>
      </p:sp>
      <p:pic>
        <p:nvPicPr>
          <p:cNvPr id="10" name="Picture 9">
            <a:extLst>
              <a:ext uri="{FF2B5EF4-FFF2-40B4-BE49-F238E27FC236}">
                <a16:creationId xmlns:a16="http://schemas.microsoft.com/office/drawing/2014/main" id="{8759F77C-1418-40AE-864A-FF2BC7845B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02857" y="3817291"/>
            <a:ext cx="6299200" cy="2878089"/>
          </a:xfrm>
          <a:prstGeom prst="rect">
            <a:avLst/>
          </a:prstGeom>
        </p:spPr>
      </p:pic>
    </p:spTree>
    <p:extLst>
      <p:ext uri="{BB962C8B-B14F-4D97-AF65-F5344CB8AC3E}">
        <p14:creationId xmlns:p14="http://schemas.microsoft.com/office/powerpoint/2010/main" val="7746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56D9BE-0C2F-4E99-B142-CCA7F2670ABB}"/>
              </a:ext>
            </a:extLst>
          </p:cNvPr>
          <p:cNvSpPr txBox="1"/>
          <p:nvPr/>
        </p:nvSpPr>
        <p:spPr>
          <a:xfrm>
            <a:off x="502275" y="283335"/>
            <a:ext cx="5062604"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Bayes Network:</a:t>
            </a:r>
          </a:p>
        </p:txBody>
      </p:sp>
      <p:sp>
        <p:nvSpPr>
          <p:cNvPr id="6" name="TextBox 5">
            <a:extLst>
              <a:ext uri="{FF2B5EF4-FFF2-40B4-BE49-F238E27FC236}">
                <a16:creationId xmlns:a16="http://schemas.microsoft.com/office/drawing/2014/main" id="{571C5B79-031C-45C5-9CD9-C01CE10BD88E}"/>
              </a:ext>
            </a:extLst>
          </p:cNvPr>
          <p:cNvSpPr txBox="1"/>
          <p:nvPr/>
        </p:nvSpPr>
        <p:spPr>
          <a:xfrm>
            <a:off x="1236667" y="1179616"/>
            <a:ext cx="2751807" cy="584775"/>
          </a:xfrm>
          <a:prstGeom prst="rect">
            <a:avLst/>
          </a:prstGeom>
          <a:noFill/>
        </p:spPr>
        <p:txBody>
          <a:bodyPr wrap="square" rtlCol="0">
            <a:spAutoFit/>
          </a:bodyPr>
          <a:lstStyle/>
          <a:p>
            <a:r>
              <a:rPr lang="en-US" sz="3200" noProof="1">
                <a:latin typeface="Times New Roman" panose="02020603050405020304" pitchFamily="18" charset="0"/>
                <a:cs typeface="Times New Roman" panose="02020603050405020304" pitchFamily="18" charset="0"/>
              </a:rPr>
              <a:t>Xét ví dụ sau:</a:t>
            </a:r>
          </a:p>
        </p:txBody>
      </p:sp>
      <p:pic>
        <p:nvPicPr>
          <p:cNvPr id="8" name="Picture 7">
            <a:extLst>
              <a:ext uri="{FF2B5EF4-FFF2-40B4-BE49-F238E27FC236}">
                <a16:creationId xmlns:a16="http://schemas.microsoft.com/office/drawing/2014/main" id="{1E333F3C-37AF-4136-ACEE-3BEC3E153D0C}"/>
              </a:ext>
            </a:extLst>
          </p:cNvPr>
          <p:cNvPicPr>
            <a:picLocks noChangeAspect="1"/>
          </p:cNvPicPr>
          <p:nvPr/>
        </p:nvPicPr>
        <p:blipFill>
          <a:blip r:embed="rId2"/>
          <a:stretch>
            <a:fillRect/>
          </a:stretch>
        </p:blipFill>
        <p:spPr>
          <a:xfrm>
            <a:off x="3149589" y="1669143"/>
            <a:ext cx="9027886" cy="5174343"/>
          </a:xfrm>
          <a:prstGeom prst="rect">
            <a:avLst/>
          </a:prstGeom>
        </p:spPr>
      </p:pic>
    </p:spTree>
    <p:extLst>
      <p:ext uri="{BB962C8B-B14F-4D97-AF65-F5344CB8AC3E}">
        <p14:creationId xmlns:p14="http://schemas.microsoft.com/office/powerpoint/2010/main" val="318888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C6C444-D9B7-4ADC-8B2D-926C83218E7E}"/>
              </a:ext>
            </a:extLst>
          </p:cNvPr>
          <p:cNvSpPr txBox="1"/>
          <p:nvPr/>
        </p:nvSpPr>
        <p:spPr>
          <a:xfrm>
            <a:off x="502275" y="283335"/>
            <a:ext cx="5062604"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Bayes Network:</a:t>
            </a:r>
          </a:p>
        </p:txBody>
      </p:sp>
      <p:grpSp>
        <p:nvGrpSpPr>
          <p:cNvPr id="8" name="Group 7">
            <a:extLst>
              <a:ext uri="{FF2B5EF4-FFF2-40B4-BE49-F238E27FC236}">
                <a16:creationId xmlns:a16="http://schemas.microsoft.com/office/drawing/2014/main" id="{F77FDD45-8B4F-43D9-98FA-4356677540B5}"/>
              </a:ext>
            </a:extLst>
          </p:cNvPr>
          <p:cNvGrpSpPr/>
          <p:nvPr/>
        </p:nvGrpSpPr>
        <p:grpSpPr>
          <a:xfrm>
            <a:off x="580574" y="1206665"/>
            <a:ext cx="6864124" cy="1199388"/>
            <a:chOff x="1306288" y="1457719"/>
            <a:chExt cx="6864124" cy="1199388"/>
          </a:xfrm>
        </p:grpSpPr>
        <p:sp>
          <p:nvSpPr>
            <p:cNvPr id="6" name="TextBox 5">
              <a:extLst>
                <a:ext uri="{FF2B5EF4-FFF2-40B4-BE49-F238E27FC236}">
                  <a16:creationId xmlns:a16="http://schemas.microsoft.com/office/drawing/2014/main" id="{5ABE3891-D1A3-4909-97CC-8BB6E79F2E06}"/>
                </a:ext>
              </a:extLst>
            </p:cNvPr>
            <p:cNvSpPr txBox="1"/>
            <p:nvPr/>
          </p:nvSpPr>
          <p:spPr>
            <a:xfrm>
              <a:off x="1422401" y="1457719"/>
              <a:ext cx="133749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 có:</a:t>
              </a:r>
            </a:p>
          </p:txBody>
        </p:sp>
        <p:pic>
          <p:nvPicPr>
            <p:cNvPr id="7" name="Picture 6">
              <a:extLst>
                <a:ext uri="{FF2B5EF4-FFF2-40B4-BE49-F238E27FC236}">
                  <a16:creationId xmlns:a16="http://schemas.microsoft.com/office/drawing/2014/main" id="{143710BF-9953-4575-98D9-98F121F9275E}"/>
                </a:ext>
              </a:extLst>
            </p:cNvPr>
            <p:cNvPicPr>
              <a:picLocks noChangeAspect="1"/>
            </p:cNvPicPr>
            <p:nvPr/>
          </p:nvPicPr>
          <p:blipFill>
            <a:blip r:embed="rId2"/>
            <a:stretch>
              <a:fillRect/>
            </a:stretch>
          </p:blipFill>
          <p:spPr>
            <a:xfrm>
              <a:off x="1306288" y="1980939"/>
              <a:ext cx="6864124" cy="676168"/>
            </a:xfrm>
            <a:prstGeom prst="rect">
              <a:avLst/>
            </a:prstGeom>
          </p:spPr>
        </p:pic>
      </p:grpSp>
      <p:pic>
        <p:nvPicPr>
          <p:cNvPr id="9" name="Picture 8">
            <a:extLst>
              <a:ext uri="{FF2B5EF4-FFF2-40B4-BE49-F238E27FC236}">
                <a16:creationId xmlns:a16="http://schemas.microsoft.com/office/drawing/2014/main" id="{7D032827-5894-4547-970D-7199B86C2136}"/>
              </a:ext>
            </a:extLst>
          </p:cNvPr>
          <p:cNvPicPr>
            <a:picLocks noChangeAspect="1"/>
          </p:cNvPicPr>
          <p:nvPr/>
        </p:nvPicPr>
        <p:blipFill>
          <a:blip r:embed="rId3"/>
          <a:stretch>
            <a:fillRect/>
          </a:stretch>
        </p:blipFill>
        <p:spPr>
          <a:xfrm>
            <a:off x="6756991" y="2414255"/>
            <a:ext cx="5376953" cy="3636697"/>
          </a:xfrm>
          <a:prstGeom prst="rect">
            <a:avLst/>
          </a:prstGeom>
        </p:spPr>
      </p:pic>
      <p:sp>
        <p:nvSpPr>
          <p:cNvPr id="10" name="TextBox 9">
            <a:extLst>
              <a:ext uri="{FF2B5EF4-FFF2-40B4-BE49-F238E27FC236}">
                <a16:creationId xmlns:a16="http://schemas.microsoft.com/office/drawing/2014/main" id="{F01E88EC-F1E8-4FAE-BDFA-25154A6657E3}"/>
              </a:ext>
            </a:extLst>
          </p:cNvPr>
          <p:cNvSpPr txBox="1"/>
          <p:nvPr/>
        </p:nvSpPr>
        <p:spPr>
          <a:xfrm>
            <a:off x="1423480" y="2417474"/>
            <a:ext cx="5333511" cy="1815882"/>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Trong đó:</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 :Grass wet”</a:t>
            </a: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(true/false)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 : “Sprinkler on” </a:t>
            </a:r>
            <a:r>
              <a:rPr lang="en-US" sz="2800" dirty="0">
                <a:latin typeface="Times New Roman" panose="02020603050405020304" pitchFamily="18" charset="0"/>
                <a:cs typeface="Times New Roman" panose="02020603050405020304" pitchFamily="18" charset="0"/>
                <a:sym typeface="Wingdings" panose="05000000000000000000" pitchFamily="2" charset="2"/>
              </a:rPr>
              <a:t> (true/false)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Wingdings" panose="05000000000000000000" pitchFamily="2" charset="2"/>
              </a:rPr>
              <a:t>R: “Raining”  (true/false)</a:t>
            </a:r>
            <a:endParaRPr lang="en-VG"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C8DD355-D065-450A-BBF4-C82CC7C2FFA1}"/>
              </a:ext>
            </a:extLst>
          </p:cNvPr>
          <p:cNvPicPr>
            <a:picLocks noChangeAspect="1"/>
          </p:cNvPicPr>
          <p:nvPr/>
        </p:nvPicPr>
        <p:blipFill>
          <a:blip r:embed="rId4"/>
          <a:stretch>
            <a:fillRect/>
          </a:stretch>
        </p:blipFill>
        <p:spPr>
          <a:xfrm>
            <a:off x="696687" y="5381293"/>
            <a:ext cx="8230735" cy="1039295"/>
          </a:xfrm>
          <a:prstGeom prst="rect">
            <a:avLst/>
          </a:prstGeom>
        </p:spPr>
      </p:pic>
      <p:sp>
        <p:nvSpPr>
          <p:cNvPr id="12" name="TextBox 11">
            <a:extLst>
              <a:ext uri="{FF2B5EF4-FFF2-40B4-BE49-F238E27FC236}">
                <a16:creationId xmlns:a16="http://schemas.microsoft.com/office/drawing/2014/main" id="{592517A1-08FC-4681-9D39-D16D9B92F155}"/>
              </a:ext>
            </a:extLst>
          </p:cNvPr>
          <p:cNvSpPr txBox="1"/>
          <p:nvPr/>
        </p:nvSpPr>
        <p:spPr>
          <a:xfrm>
            <a:off x="960120" y="4861572"/>
            <a:ext cx="4049507" cy="523220"/>
          </a:xfrm>
          <a:prstGeom prst="rect">
            <a:avLst/>
          </a:prstGeom>
          <a:noFill/>
        </p:spPr>
        <p:txBody>
          <a:bodyPr wrap="none" rtlCol="0">
            <a:spAutoFit/>
          </a:bodyPr>
          <a:lstStyle/>
          <a:p>
            <a:r>
              <a:rPr lang="en-VG" sz="2800" noProof="1">
                <a:latin typeface="Times New Roman" panose="02020603050405020304" pitchFamily="18" charset="0"/>
                <a:cs typeface="Times New Roman" panose="02020603050405020304" pitchFamily="18" charset="0"/>
              </a:rPr>
              <a:t>Xác xuất trời mưa | cỏ ướt:</a:t>
            </a:r>
          </a:p>
        </p:txBody>
      </p:sp>
    </p:spTree>
    <p:extLst>
      <p:ext uri="{BB962C8B-B14F-4D97-AF65-F5344CB8AC3E}">
        <p14:creationId xmlns:p14="http://schemas.microsoft.com/office/powerpoint/2010/main" val="513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37AF21-6D02-4F71-A9C6-A1AC406E3B1B}"/>
              </a:ext>
            </a:extLst>
          </p:cNvPr>
          <p:cNvSpPr txBox="1"/>
          <p:nvPr/>
        </p:nvSpPr>
        <p:spPr>
          <a:xfrm>
            <a:off x="502275" y="283335"/>
            <a:ext cx="5062604"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Bayes Network:</a:t>
            </a:r>
          </a:p>
        </p:txBody>
      </p:sp>
      <p:pic>
        <p:nvPicPr>
          <p:cNvPr id="5" name="Picture 4">
            <a:extLst>
              <a:ext uri="{FF2B5EF4-FFF2-40B4-BE49-F238E27FC236}">
                <a16:creationId xmlns:a16="http://schemas.microsoft.com/office/drawing/2014/main" id="{44044D27-38F9-4066-930F-373663BC1133}"/>
              </a:ext>
            </a:extLst>
          </p:cNvPr>
          <p:cNvPicPr>
            <a:picLocks noChangeAspect="1"/>
          </p:cNvPicPr>
          <p:nvPr/>
        </p:nvPicPr>
        <p:blipFill>
          <a:blip r:embed="rId2"/>
          <a:stretch>
            <a:fillRect/>
          </a:stretch>
        </p:blipFill>
        <p:spPr>
          <a:xfrm>
            <a:off x="1199923" y="1786390"/>
            <a:ext cx="10447375" cy="1399506"/>
          </a:xfrm>
          <a:prstGeom prst="rect">
            <a:avLst/>
          </a:prstGeom>
        </p:spPr>
      </p:pic>
      <p:pic>
        <p:nvPicPr>
          <p:cNvPr id="6" name="Picture 5">
            <a:extLst>
              <a:ext uri="{FF2B5EF4-FFF2-40B4-BE49-F238E27FC236}">
                <a16:creationId xmlns:a16="http://schemas.microsoft.com/office/drawing/2014/main" id="{8F213B65-852E-4164-8795-436057BC6BBA}"/>
              </a:ext>
            </a:extLst>
          </p:cNvPr>
          <p:cNvPicPr>
            <a:picLocks noChangeAspect="1"/>
          </p:cNvPicPr>
          <p:nvPr/>
        </p:nvPicPr>
        <p:blipFill>
          <a:blip r:embed="rId3"/>
          <a:stretch>
            <a:fillRect/>
          </a:stretch>
        </p:blipFill>
        <p:spPr>
          <a:xfrm>
            <a:off x="1199923" y="3765621"/>
            <a:ext cx="10663811" cy="923330"/>
          </a:xfrm>
          <a:prstGeom prst="rect">
            <a:avLst/>
          </a:prstGeom>
        </p:spPr>
      </p:pic>
    </p:spTree>
    <p:extLst>
      <p:ext uri="{BB962C8B-B14F-4D97-AF65-F5344CB8AC3E}">
        <p14:creationId xmlns:p14="http://schemas.microsoft.com/office/powerpoint/2010/main" val="242603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9F2661-F842-4444-BE24-FA2DF4533ED0}"/>
              </a:ext>
            </a:extLst>
          </p:cNvPr>
          <p:cNvSpPr txBox="1"/>
          <p:nvPr/>
        </p:nvSpPr>
        <p:spPr>
          <a:xfrm>
            <a:off x="502275" y="283335"/>
            <a:ext cx="7133363"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Naïve Bayes Algorithm:</a:t>
            </a:r>
          </a:p>
        </p:txBody>
      </p:sp>
      <p:sp>
        <p:nvSpPr>
          <p:cNvPr id="5" name="Rectangle 4">
            <a:extLst>
              <a:ext uri="{FF2B5EF4-FFF2-40B4-BE49-F238E27FC236}">
                <a16:creationId xmlns:a16="http://schemas.microsoft.com/office/drawing/2014/main" id="{AFB2A254-412F-4FC7-9825-A01D80F8522E}"/>
              </a:ext>
            </a:extLst>
          </p:cNvPr>
          <p:cNvSpPr/>
          <p:nvPr/>
        </p:nvSpPr>
        <p:spPr>
          <a:xfrm>
            <a:off x="1360868" y="1354309"/>
            <a:ext cx="9431628" cy="954107"/>
          </a:xfrm>
          <a:prstGeom prst="rect">
            <a:avLst/>
          </a:prstGeom>
        </p:spPr>
        <p:txBody>
          <a:bodyPr wrap="square">
            <a:spAutoFit/>
          </a:bodyPr>
          <a:lstStyle/>
          <a:p>
            <a:r>
              <a:rPr lang="en-US" sz="2800" b="1" dirty="0"/>
              <a:t>Naive Bayes Classification</a:t>
            </a:r>
            <a:r>
              <a:rPr lang="en-US" sz="2800" dirty="0"/>
              <a:t> (NBC) là một thuật toán phân loại </a:t>
            </a:r>
            <a:r>
              <a:rPr lang="en-US" sz="2800" dirty="0" err="1"/>
              <a:t>dựa</a:t>
            </a:r>
            <a:r>
              <a:rPr lang="en-US" sz="2800" dirty="0"/>
              <a:t> trên tính toán xác </a:t>
            </a:r>
            <a:r>
              <a:rPr lang="en-US" sz="2800" dirty="0" err="1"/>
              <a:t>suất</a:t>
            </a:r>
            <a:r>
              <a:rPr lang="en-US" sz="2800" dirty="0"/>
              <a:t> </a:t>
            </a:r>
            <a:r>
              <a:rPr lang="en-US" sz="2800" dirty="0" err="1"/>
              <a:t>áp</a:t>
            </a:r>
            <a:r>
              <a:rPr lang="en-US" sz="2800" dirty="0"/>
              <a:t> dụng </a:t>
            </a:r>
            <a:r>
              <a:rPr lang="en-US" sz="2800" dirty="0" err="1"/>
              <a:t>định</a:t>
            </a:r>
            <a:r>
              <a:rPr lang="en-US" sz="2800" dirty="0"/>
              <a:t> lý Bayes.</a:t>
            </a:r>
          </a:p>
        </p:txBody>
      </p:sp>
      <p:pic>
        <p:nvPicPr>
          <p:cNvPr id="6" name="Picture 5">
            <a:extLst>
              <a:ext uri="{FF2B5EF4-FFF2-40B4-BE49-F238E27FC236}">
                <a16:creationId xmlns:a16="http://schemas.microsoft.com/office/drawing/2014/main" id="{65E84384-AD4D-4404-8D4B-77B41B737B9A}"/>
              </a:ext>
            </a:extLst>
          </p:cNvPr>
          <p:cNvPicPr>
            <a:picLocks noChangeAspect="1"/>
          </p:cNvPicPr>
          <p:nvPr/>
        </p:nvPicPr>
        <p:blipFill>
          <a:blip r:embed="rId2"/>
          <a:stretch>
            <a:fillRect/>
          </a:stretch>
        </p:blipFill>
        <p:spPr>
          <a:xfrm>
            <a:off x="5061901" y="3053565"/>
            <a:ext cx="4257606" cy="1854424"/>
          </a:xfrm>
          <a:prstGeom prst="rect">
            <a:avLst/>
          </a:prstGeom>
        </p:spPr>
      </p:pic>
      <p:sp>
        <p:nvSpPr>
          <p:cNvPr id="7" name="TextBox 6">
            <a:extLst>
              <a:ext uri="{FF2B5EF4-FFF2-40B4-BE49-F238E27FC236}">
                <a16:creationId xmlns:a16="http://schemas.microsoft.com/office/drawing/2014/main" id="{62B5AA88-11F6-424C-AAF3-59F993A8CF04}"/>
              </a:ext>
            </a:extLst>
          </p:cNvPr>
          <p:cNvSpPr txBox="1"/>
          <p:nvPr/>
        </p:nvSpPr>
        <p:spPr>
          <a:xfrm>
            <a:off x="2455572" y="3719167"/>
            <a:ext cx="2696764" cy="523220"/>
          </a:xfrm>
          <a:prstGeom prst="rect">
            <a:avLst/>
          </a:prstGeom>
          <a:noFill/>
        </p:spPr>
        <p:txBody>
          <a:bodyPr wrap="none" rtlCol="0">
            <a:spAutoFit/>
          </a:bodyPr>
          <a:lstStyle/>
          <a:p>
            <a:r>
              <a:rPr lang="en-US" sz="2800" dirty="0"/>
              <a:t>Công thức Bayes:</a:t>
            </a:r>
          </a:p>
        </p:txBody>
      </p:sp>
    </p:spTree>
    <p:extLst>
      <p:ext uri="{BB962C8B-B14F-4D97-AF65-F5344CB8AC3E}">
        <p14:creationId xmlns:p14="http://schemas.microsoft.com/office/powerpoint/2010/main" val="62029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590D3-F9A2-46F8-A77E-4C3DD21D3243}"/>
              </a:ext>
            </a:extLst>
          </p:cNvPr>
          <p:cNvSpPr txBox="1"/>
          <p:nvPr/>
        </p:nvSpPr>
        <p:spPr>
          <a:xfrm>
            <a:off x="502275" y="283335"/>
            <a:ext cx="7133363"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Naïve Bayes Algorithm:</a:t>
            </a:r>
          </a:p>
        </p:txBody>
      </p:sp>
      <p:pic>
        <p:nvPicPr>
          <p:cNvPr id="5" name="Picture 4">
            <a:extLst>
              <a:ext uri="{FF2B5EF4-FFF2-40B4-BE49-F238E27FC236}">
                <a16:creationId xmlns:a16="http://schemas.microsoft.com/office/drawing/2014/main" id="{2AAFC1BA-585A-4A3B-A231-2E26C5040D9B}"/>
              </a:ext>
            </a:extLst>
          </p:cNvPr>
          <p:cNvPicPr>
            <a:picLocks noChangeAspect="1"/>
          </p:cNvPicPr>
          <p:nvPr/>
        </p:nvPicPr>
        <p:blipFill>
          <a:blip r:embed="rId2"/>
          <a:stretch>
            <a:fillRect/>
          </a:stretch>
        </p:blipFill>
        <p:spPr>
          <a:xfrm>
            <a:off x="1566527" y="1802640"/>
            <a:ext cx="7410450" cy="4772025"/>
          </a:xfrm>
          <a:prstGeom prst="rect">
            <a:avLst/>
          </a:prstGeom>
        </p:spPr>
      </p:pic>
      <p:sp>
        <p:nvSpPr>
          <p:cNvPr id="6" name="TextBox 5">
            <a:extLst>
              <a:ext uri="{FF2B5EF4-FFF2-40B4-BE49-F238E27FC236}">
                <a16:creationId xmlns:a16="http://schemas.microsoft.com/office/drawing/2014/main" id="{170AF13E-3DBA-4DB6-A3A9-ACDACFAA5668}"/>
              </a:ext>
            </a:extLst>
          </p:cNvPr>
          <p:cNvSpPr txBox="1"/>
          <p:nvPr/>
        </p:nvSpPr>
        <p:spPr>
          <a:xfrm>
            <a:off x="1906074" y="1340975"/>
            <a:ext cx="1383777" cy="461665"/>
          </a:xfrm>
          <a:prstGeom prst="rect">
            <a:avLst/>
          </a:prstGeom>
          <a:noFill/>
        </p:spPr>
        <p:txBody>
          <a:bodyPr wrap="none" rtlCol="0">
            <a:spAutoFit/>
          </a:bodyPr>
          <a:lstStyle/>
          <a:p>
            <a:r>
              <a:rPr lang="en-US" sz="2400" b="1" dirty="0"/>
              <a:t>Xét </a:t>
            </a:r>
            <a:r>
              <a:rPr lang="en-US" sz="2400" b="1" dirty="0" err="1"/>
              <a:t>ví</a:t>
            </a:r>
            <a:r>
              <a:rPr lang="en-US" sz="2400" b="1" dirty="0"/>
              <a:t> </a:t>
            </a:r>
            <a:r>
              <a:rPr lang="en-US" sz="2400" b="1" dirty="0" err="1"/>
              <a:t>dụ</a:t>
            </a:r>
            <a:r>
              <a:rPr lang="en-US" sz="2400" b="1" dirty="0"/>
              <a:t>:</a:t>
            </a:r>
          </a:p>
        </p:txBody>
      </p:sp>
    </p:spTree>
    <p:extLst>
      <p:ext uri="{BB962C8B-B14F-4D97-AF65-F5344CB8AC3E}">
        <p14:creationId xmlns:p14="http://schemas.microsoft.com/office/powerpoint/2010/main" val="103531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91C8C-1812-4889-8C2B-2A9693D7E790}"/>
              </a:ext>
            </a:extLst>
          </p:cNvPr>
          <p:cNvSpPr txBox="1"/>
          <p:nvPr/>
        </p:nvSpPr>
        <p:spPr>
          <a:xfrm>
            <a:off x="502275" y="283335"/>
            <a:ext cx="7133363"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Naïve Bayes Algorithm:</a:t>
            </a:r>
          </a:p>
        </p:txBody>
      </p:sp>
      <p:pic>
        <p:nvPicPr>
          <p:cNvPr id="6" name="Picture 5">
            <a:extLst>
              <a:ext uri="{FF2B5EF4-FFF2-40B4-BE49-F238E27FC236}">
                <a16:creationId xmlns:a16="http://schemas.microsoft.com/office/drawing/2014/main" id="{FA75DF2C-3303-49C8-93DE-97252B99CB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9953" y="1213700"/>
            <a:ext cx="6229386" cy="5006796"/>
          </a:xfrm>
          <a:prstGeom prst="rect">
            <a:avLst/>
          </a:prstGeom>
        </p:spPr>
      </p:pic>
      <p:pic>
        <p:nvPicPr>
          <p:cNvPr id="7" name="Picture 6">
            <a:extLst>
              <a:ext uri="{FF2B5EF4-FFF2-40B4-BE49-F238E27FC236}">
                <a16:creationId xmlns:a16="http://schemas.microsoft.com/office/drawing/2014/main" id="{85665A39-09A8-4286-BCC9-ADC0E17991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023207" y="1908957"/>
            <a:ext cx="6199090" cy="4517601"/>
          </a:xfrm>
          <a:prstGeom prst="rect">
            <a:avLst/>
          </a:prstGeom>
        </p:spPr>
      </p:pic>
    </p:spTree>
    <p:extLst>
      <p:ext uri="{BB962C8B-B14F-4D97-AF65-F5344CB8AC3E}">
        <p14:creationId xmlns:p14="http://schemas.microsoft.com/office/powerpoint/2010/main" val="3674534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6C6B6A-0914-44EA-AC2F-B698AA42F47C}"/>
              </a:ext>
            </a:extLst>
          </p:cNvPr>
          <p:cNvSpPr txBox="1"/>
          <p:nvPr/>
        </p:nvSpPr>
        <p:spPr>
          <a:xfrm>
            <a:off x="502275" y="283335"/>
            <a:ext cx="7133363" cy="830997"/>
          </a:xfrm>
          <a:prstGeom prst="rect">
            <a:avLst/>
          </a:prstGeom>
          <a:noFill/>
        </p:spPr>
        <p:txBody>
          <a:bodyPr wrap="none" rtlCol="0">
            <a:spAutoFit/>
          </a:bodyPr>
          <a:lstStyle/>
          <a:p>
            <a:pPr marL="685800" indent="-685800">
              <a:buFont typeface="Wingdings" panose="05000000000000000000" pitchFamily="2" charset="2"/>
              <a:buChar char="v"/>
            </a:pPr>
            <a:r>
              <a:rPr lang="en-US" sz="4800" b="1" dirty="0">
                <a:latin typeface="Times New Roman" panose="02020603050405020304" pitchFamily="18" charset="0"/>
                <a:cs typeface="Times New Roman" panose="02020603050405020304" pitchFamily="18" charset="0"/>
              </a:rPr>
              <a:t>Naïve Bayes Algorithm:</a:t>
            </a:r>
          </a:p>
        </p:txBody>
      </p:sp>
      <p:pic>
        <p:nvPicPr>
          <p:cNvPr id="5" name="Picture 4">
            <a:extLst>
              <a:ext uri="{FF2B5EF4-FFF2-40B4-BE49-F238E27FC236}">
                <a16:creationId xmlns:a16="http://schemas.microsoft.com/office/drawing/2014/main" id="{D0E70146-F257-40F8-B435-D6359FADD1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29555" y="1114332"/>
            <a:ext cx="8371268" cy="5629275"/>
          </a:xfrm>
          <a:prstGeom prst="rect">
            <a:avLst/>
          </a:prstGeom>
        </p:spPr>
      </p:pic>
    </p:spTree>
    <p:extLst>
      <p:ext uri="{BB962C8B-B14F-4D97-AF65-F5344CB8AC3E}">
        <p14:creationId xmlns:p14="http://schemas.microsoft.com/office/powerpoint/2010/main" val="4034810989"/>
      </p:ext>
    </p:extLst>
  </p:cSld>
  <p:clrMapOvr>
    <a:masterClrMapping/>
  </p:clrMapOvr>
</p:sld>
</file>

<file path=ppt/theme/theme1.xml><?xml version="1.0" encoding="utf-8"?>
<a:theme xmlns:a="http://schemas.openxmlformats.org/drawingml/2006/main" name="Office Theme">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TF16411254.potx" id="{856A3638-C89C-468F-B2D3-94DA7F701BF7}" vid="{2B0C2FFE-1B57-46B1-BD5A-BF924309ED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D0B596E-8E5F-4DB7-9C0B-A416410C0FAB}">
  <ds:schemaRefs>
    <ds:schemaRef ds:uri="http://schemas.microsoft.com/sharepoint/v3/contenttype/forms"/>
  </ds:schemaRefs>
</ds:datastoreItem>
</file>

<file path=customXml/itemProps2.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DA07E-9A1F-402C-A357-ABD24F8C703B}">
  <ds:schemaRefs>
    <ds:schemaRef ds:uri="http://schemas.microsoft.com/office/2006/documentManagement/types"/>
    <ds:schemaRef ds:uri="http://schemas.microsoft.com/office/2006/metadata/properties"/>
    <ds:schemaRef ds:uri="http://purl.org/dc/terms/"/>
    <ds:schemaRef ds:uri="http://purl.org/dc/elements/1.1/"/>
    <ds:schemaRef ds:uri="16c05727-aa75-4e4a-9b5f-8a80a1165891"/>
    <ds:schemaRef ds:uri="http://purl.org/dc/dcmitype/"/>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presentation</Template>
  <TotalTime>0</TotalTime>
  <Words>312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Bayes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2019-11-06T12:10:31Z</dcterms:created>
  <dcterms:modified xsi:type="dcterms:W3CDTF">2019-11-21T06:33:02Z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2019-09-16T17:45:25.4683162Z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8ef93bfa-e75c-4ec4-a02e-92799f1df6c9</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