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94" autoAdjust="0"/>
  </p:normalViewPr>
  <p:slideViewPr>
    <p:cSldViewPr showGuides="1">
      <p:cViewPr varScale="1">
        <p:scale>
          <a:sx n="70" d="100"/>
          <a:sy n="70" d="100"/>
        </p:scale>
        <p:origin x="738" y="6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11/24/2019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186525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G" sz="1200" noProof="1">
                <a:solidFill>
                  <a:schemeClr val="tx2"/>
                </a:solidFill>
                <a:latin typeface="Times New Roman" panose="02020603050405020304" pitchFamily="18" charset="0"/>
                <a:cs typeface="Times New Roman" panose="02020603050405020304" pitchFamily="18" charset="0"/>
              </a:rPr>
              <a:t>Là một mô hình dữ liệu biểu diễn một lĩnh vực và được sử dụng để suy luận về các đối tượng trong lĩnh vực đó và mối quan hệ giữa chúng.</a:t>
            </a:r>
            <a:endParaRPr lang="en-US" sz="1200" noProof="1">
              <a:solidFill>
                <a:schemeClr val="tx2"/>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VG" sz="1200" noProof="1">
                <a:solidFill>
                  <a:schemeClr val="tx2"/>
                </a:solidFill>
                <a:latin typeface="Times New Roman" panose="02020603050405020304" pitchFamily="18" charset="0"/>
                <a:cs typeface="Times New Roman" panose="02020603050405020304" pitchFamily="18" charset="0"/>
              </a:rPr>
              <a:t>Ontology cung cấp một bộ từ vựng chung bao gồm các khái niệm, các thuộc tính quan trọng và các định nghĩa về các khái niệm và các thuộc tính này</a:t>
            </a:r>
            <a:endParaRPr lang="en-US" sz="1200" noProof="1">
              <a:solidFill>
                <a:schemeClr val="tx2"/>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noProof="1">
                <a:solidFill>
                  <a:schemeClr val="tx2"/>
                </a:solidFill>
                <a:latin typeface="Times New Roman" panose="02020603050405020304" pitchFamily="18" charset="0"/>
                <a:cs typeface="Times New Roman" panose="02020603050405020304" pitchFamily="18" charset="0"/>
              </a:rPr>
              <a:t>Ngoài bộ từ vựng, ontology còn cung cấp các ràng buộc, đôi khi các ràng buộc này được coi như các giả định cơ sở về ý nghĩa mong muốn của bộ từ vựng, nó được sử dụng trong một miền mà có thể được giao tiếp giữa người và các hệ thống ứng dụng phân tán hỗn tạp khác. </a:t>
            </a:r>
            <a:endParaRPr lang="en-VG" sz="1200" noProof="1">
              <a:solidFill>
                <a:schemeClr val="tx2"/>
              </a:solidFill>
              <a:latin typeface="Times New Roman" panose="02020603050405020304" pitchFamily="18" charset="0"/>
              <a:cs typeface="Times New Roman" panose="02020603050405020304" pitchFamily="18" charset="0"/>
            </a:endParaRPr>
          </a:p>
          <a:p>
            <a:endParaRPr lang="en-VG"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2</a:t>
            </a:fld>
            <a:endParaRPr lang="en-US"/>
          </a:p>
        </p:txBody>
      </p:sp>
    </p:spTree>
    <p:extLst>
      <p:ext uri="{BB962C8B-B14F-4D97-AF65-F5344CB8AC3E}">
        <p14:creationId xmlns:p14="http://schemas.microsoft.com/office/powerpoint/2010/main" val="327743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ontology được sử dụng như là một biểu mẫu trình bày tri thức về thế giới hay một phần của nó. Các ontology thường miêu tả:</a:t>
            </a:r>
            <a:endParaRPr lang="en-US" dirty="0"/>
          </a:p>
          <a:p>
            <a:r>
              <a:rPr lang="en-US" dirty="0"/>
              <a:t>	</a:t>
            </a:r>
            <a:r>
              <a:rPr lang="vi-VN" b="1" dirty="0"/>
              <a:t>Các cá thể</a:t>
            </a:r>
            <a:r>
              <a:rPr lang="vi-VN" dirty="0"/>
              <a:t>: Các cá thể là các thành phần cơ bản, nền tảng của một ontology. Các cá thể trong một ontology có thể bao gồm các đối tượng cụ thể như con người, động vật, cái bàn… cũng như các cá thể trừu tượng như các thành viên hay các từ. Một ontology có thể không cần bất kỳ một cá thể nào, nhưng một trong những lý do chính của một ontology là để cung cấp một ngữ nghĩa của việc phân lớp các cá thể, mặc dù các cá thể này không thực sự là một phần của ontology.</a:t>
            </a:r>
          </a:p>
          <a:p>
            <a:r>
              <a:rPr lang="en-US" dirty="0"/>
              <a:t>	</a:t>
            </a:r>
            <a:r>
              <a:rPr lang="vi-VN" b="1" dirty="0"/>
              <a:t>Các lớp</a:t>
            </a:r>
            <a:r>
              <a:rPr lang="vi-VN" dirty="0"/>
              <a:t>:</a:t>
            </a:r>
            <a:r>
              <a:rPr lang="en-US" dirty="0"/>
              <a:t> </a:t>
            </a:r>
            <a:r>
              <a:rPr lang="vi-VN" dirty="0"/>
              <a:t>Các lớp là các nhóm, tập hợp các đối tượng trừu tượng. Chúng có thể chứa các cá thể, các lớp khác, hay là sự phối hợp của cả hai. Các ontology biến đổi tuỳ thuộc vào cấu trúc và nội dung của nó: Một lớp có thể chứa các lớp con, có thể là một lớp tổng quan (chứa tất cả mọi thứ), có thể là lớp chỉ chứa những cá thể riêng lẻ, Một lớp có thể xếp gộp vào hoặc bị xếp gộp vào bởi các lớp khác. Mối quan hệ xếp gộp này được sử dụng để tạo ra một cấu trúc có thứ bậc các lớp, thường là với một lớp thông dụng nhất kiểu Thing ở trên đỉnh và các lớp rất rõ ràng kiểu 2002, Ford ở phía dưới cùng.</a:t>
            </a:r>
            <a:endParaRPr lang="en-US" dirty="0"/>
          </a:p>
          <a:p>
            <a:r>
              <a:rPr lang="en-US" dirty="0"/>
              <a:t>	</a:t>
            </a:r>
            <a:r>
              <a:rPr lang="vi-VN" b="1" dirty="0"/>
              <a:t>Các thuộc tính</a:t>
            </a:r>
            <a:r>
              <a:rPr lang="vi-VN" dirty="0"/>
              <a:t>: Các đối tượng trong ontology có thể được mô tả thông qua việc khai báo các thuộc tính của chúng. Mỗi một thuộc tính đều có tên và giá trị của thuộc tính đó. Các thuộc tính được sử dụng để lưu trữ các thông tin mà đối tượng có thể có. Ví dụ, đối với một cá nhân có thể có các thuộc tính: Họ_tên, ngày_sinh, quê_quán, số_cmnd… Giá trị của một thuộc tính có thể có các kiểu dữ liệu phức tạp.</a:t>
            </a:r>
          </a:p>
          <a:p>
            <a:r>
              <a:rPr lang="en-US" dirty="0"/>
              <a:t>	</a:t>
            </a:r>
            <a:r>
              <a:rPr lang="vi-VN" b="1" dirty="0"/>
              <a:t>Các mối liên hệ</a:t>
            </a:r>
            <a:r>
              <a:rPr lang="vi-VN" dirty="0"/>
              <a:t>:</a:t>
            </a:r>
            <a:r>
              <a:rPr lang="en-US" dirty="0"/>
              <a:t> </a:t>
            </a:r>
            <a:r>
              <a:rPr lang="vi-VN" dirty="0"/>
              <a:t>Một trong những ứng dụng quan trọng của việc sử dụng các thuộc tính là để mô tả mối liên hệ giữa các đối tượng trong ontology. Một mối quan hệ là một thuộc tính có giá trị là một đối tượng nào đó trong ontology. Một kiểu quan hệ quan trọng là kiểu quan hệ xếp gộp (subsumption). Kiểu quan hệ này mô tả các đối tượng nào là các thành viên của các lớp nào của các đối tượng. Hiện tại, việc kết hợp các ontology là một tiến trình được làm phần lớn là thủ công, do vậy rất tốn thời gian và đắt đỏ. Việc sử dụng các ontology là cơ sở để cung cấp một định nghĩa thông dụng của các thuật ngữ cốt lõi có thể làm cho tiến trình này trở nên dễ quản lý hơn. Hiện đang có các nghiên cứu dựa trên các kỹ thuật sản sinh để nối kết các ontology, tuy nhiên lĩnh vực này mới chỉ hiện hữu về mặt lý thuyết.</a:t>
            </a:r>
          </a:p>
          <a:p>
            <a:endParaRPr lang="en-US" dirty="0"/>
          </a:p>
          <a:p>
            <a:r>
              <a:rPr lang="vi-VN" dirty="0"/>
              <a:t>Bộ từ vựng ontology được xây dựng trên cơ sở tầng RDF và RDFS, cung cấp khả năng biểu diễn ngữ nghĩa mềm dẻo cho tài nguyên Web và có khả năng hỗ trợ lập luận.</a:t>
            </a:r>
          </a:p>
          <a:p>
            <a:endParaRPr lang="en-VG"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3</a:t>
            </a:fld>
            <a:endParaRPr lang="en-US"/>
          </a:p>
        </p:txBody>
      </p:sp>
    </p:spTree>
    <p:extLst>
      <p:ext uri="{BB962C8B-B14F-4D97-AF65-F5344CB8AC3E}">
        <p14:creationId xmlns:p14="http://schemas.microsoft.com/office/powerpoint/2010/main" val="105418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4072986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11/24/2019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11/24/2019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11/24/2019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11/24/2019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pic>
        <p:nvPicPr>
          <p:cNvPr id="7" name="Picture 6">
            <a:extLst>
              <a:ext uri="{FF2B5EF4-FFF2-40B4-BE49-F238E27FC236}">
                <a16:creationId xmlns:a16="http://schemas.microsoft.com/office/drawing/2014/main" id="{6ABC7198-FF15-4359-9054-F2AFDF49A645}"/>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9788371" y="1"/>
            <a:ext cx="2400454" cy="1325563"/>
          </a:xfrm>
          <a:prstGeom prst="rect">
            <a:avLst/>
          </a:prstGeom>
        </p:spPr>
      </p:pic>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11/24/2019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11/24/2019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11/24/2019</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11/24/2019</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11/24/2019</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11/24/2019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11/24/2019</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11/24/2019</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412" y="1131388"/>
            <a:ext cx="8923543" cy="2680127"/>
          </a:xfrm>
        </p:spPr>
        <p:txBody>
          <a:bodyPr/>
          <a:lstStyle/>
          <a:p>
            <a:r>
              <a:rPr lang="en-US" sz="6000" dirty="0"/>
              <a:t>Ontology based Chatbot</a:t>
            </a:r>
          </a:p>
        </p:txBody>
      </p:sp>
      <p:sp>
        <p:nvSpPr>
          <p:cNvPr id="3" name="Subtitle 2"/>
          <p:cNvSpPr>
            <a:spLocks noGrp="1"/>
          </p:cNvSpPr>
          <p:nvPr>
            <p:ph type="subTitle" idx="1"/>
          </p:nvPr>
        </p:nvSpPr>
        <p:spPr>
          <a:xfrm>
            <a:off x="3503612" y="4280327"/>
            <a:ext cx="7516442" cy="1446285"/>
          </a:xfrm>
        </p:spPr>
        <p:txBody>
          <a:bodyPr>
            <a:normAutofit/>
          </a:bodyPr>
          <a:lstStyle/>
          <a:p>
            <a:pPr algn="r">
              <a:lnSpc>
                <a:spcPct val="120000"/>
              </a:lnSpc>
            </a:pPr>
            <a:r>
              <a:rPr lang="en-US" sz="2400" noProof="1">
                <a:solidFill>
                  <a:schemeClr val="tx2"/>
                </a:solidFill>
                <a:latin typeface="Times New Roman" panose="02020603050405020304" pitchFamily="18" charset="0"/>
                <a:cs typeface="Times New Roman" panose="02020603050405020304" pitchFamily="18" charset="0"/>
              </a:rPr>
              <a:t>Giảng viên</a:t>
            </a:r>
            <a:r>
              <a:rPr lang="en-VG" sz="2400" noProof="1">
                <a:solidFill>
                  <a:schemeClr val="tx2"/>
                </a:solidFill>
                <a:latin typeface="Times New Roman" panose="02020603050405020304" pitchFamily="18" charset="0"/>
                <a:cs typeface="Times New Roman" panose="02020603050405020304" pitchFamily="18" charset="0"/>
              </a:rPr>
              <a:t>: Lê Anh Cường</a:t>
            </a:r>
          </a:p>
          <a:p>
            <a:pPr algn="r">
              <a:lnSpc>
                <a:spcPct val="120000"/>
              </a:lnSpc>
            </a:pPr>
            <a:r>
              <a:rPr lang="en-VG" sz="2400" noProof="1">
                <a:solidFill>
                  <a:schemeClr val="tx2"/>
                </a:solidFill>
                <a:latin typeface="Times New Roman" panose="02020603050405020304" pitchFamily="18" charset="0"/>
                <a:cs typeface="Times New Roman" panose="02020603050405020304" pitchFamily="18" charset="0"/>
              </a:rPr>
              <a:t>	Nguyễn Tuấn Huy – 51603144</a:t>
            </a:r>
          </a:p>
          <a:p>
            <a:pPr algn="r">
              <a:lnSpc>
                <a:spcPct val="120000"/>
              </a:lnSpc>
            </a:pPr>
            <a:r>
              <a:rPr lang="en-VG" sz="2400" noProof="1">
                <a:solidFill>
                  <a:schemeClr val="tx2"/>
                </a:solidFill>
                <a:latin typeface="Times New Roman" panose="02020603050405020304" pitchFamily="18" charset="0"/>
                <a:cs typeface="Times New Roman" panose="02020603050405020304" pitchFamily="18" charset="0"/>
              </a:rPr>
              <a:t>	Nguyễn Trung Tính - 51603330</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E3BBB4-854F-4F92-80C7-98E9B0C61E04}"/>
              </a:ext>
            </a:extLst>
          </p:cNvPr>
          <p:cNvSpPr txBox="1"/>
          <p:nvPr/>
        </p:nvSpPr>
        <p:spPr>
          <a:xfrm>
            <a:off x="1293812" y="685800"/>
            <a:ext cx="5296643" cy="707886"/>
          </a:xfrm>
          <a:prstGeom prst="rect">
            <a:avLst/>
          </a:prstGeom>
          <a:noFill/>
        </p:spPr>
        <p:txBody>
          <a:bodyPr wrap="none" rtlCol="0">
            <a:spAutoFit/>
          </a:bodyPr>
          <a:lstStyle/>
          <a:p>
            <a:r>
              <a:rPr lang="en-US" sz="4000" b="1" dirty="0">
                <a:solidFill>
                  <a:schemeClr val="tx2"/>
                </a:solidFill>
                <a:latin typeface="Times New Roman" panose="02020603050405020304" pitchFamily="18" charset="0"/>
                <a:cs typeface="Times New Roman" panose="02020603050405020304" pitchFamily="18" charset="0"/>
              </a:rPr>
              <a:t>Kiến thức về Ontology:</a:t>
            </a:r>
            <a:endParaRPr lang="en-VG" sz="4000" b="1" dirty="0">
              <a:solidFill>
                <a:schemeClr val="tx2"/>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9575390C-FD64-4255-931B-357DCE98936F}"/>
              </a:ext>
            </a:extLst>
          </p:cNvPr>
          <p:cNvGrpSpPr/>
          <p:nvPr/>
        </p:nvGrpSpPr>
        <p:grpSpPr>
          <a:xfrm>
            <a:off x="452875" y="1371600"/>
            <a:ext cx="5793937" cy="3923401"/>
            <a:chOff x="820688" y="1171819"/>
            <a:chExt cx="5793937" cy="3694801"/>
          </a:xfrm>
        </p:grpSpPr>
        <p:pic>
          <p:nvPicPr>
            <p:cNvPr id="7" name="Picture 6">
              <a:extLst>
                <a:ext uri="{FF2B5EF4-FFF2-40B4-BE49-F238E27FC236}">
                  <a16:creationId xmlns:a16="http://schemas.microsoft.com/office/drawing/2014/main" id="{B5CD5E11-4C72-4810-8FB0-BE9EFA27467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0688" y="1171819"/>
              <a:ext cx="5793937" cy="3171581"/>
            </a:xfrm>
            <a:prstGeom prst="rect">
              <a:avLst/>
            </a:prstGeom>
          </p:spPr>
        </p:pic>
        <p:sp>
          <p:nvSpPr>
            <p:cNvPr id="8" name="Rectangle 7">
              <a:extLst>
                <a:ext uri="{FF2B5EF4-FFF2-40B4-BE49-F238E27FC236}">
                  <a16:creationId xmlns:a16="http://schemas.microsoft.com/office/drawing/2014/main" id="{E51C996C-C267-4371-87AA-6E2D971459B3}"/>
                </a:ext>
              </a:extLst>
            </p:cNvPr>
            <p:cNvSpPr/>
            <p:nvPr/>
          </p:nvSpPr>
          <p:spPr>
            <a:xfrm>
              <a:off x="2422269" y="4343400"/>
              <a:ext cx="2590774" cy="523220"/>
            </a:xfrm>
            <a:prstGeom prst="rect">
              <a:avLst/>
            </a:prstGeom>
          </p:spPr>
          <p:txBody>
            <a:bodyPr wrap="none">
              <a:spAutoFit/>
            </a:bodyPr>
            <a:lstStyle/>
            <a:p>
              <a:r>
                <a:rPr lang="en-US" sz="2800" noProof="1">
                  <a:solidFill>
                    <a:schemeClr val="tx2"/>
                  </a:solidFill>
                  <a:latin typeface="Times New Roman" panose="02020603050405020304" pitchFamily="18" charset="0"/>
                  <a:cs typeface="Times New Roman" panose="02020603050405020304" pitchFamily="18" charset="0"/>
                </a:rPr>
                <a:t>M</a:t>
              </a:r>
              <a:r>
                <a:rPr lang="en-VG" sz="2800" noProof="1">
                  <a:solidFill>
                    <a:schemeClr val="tx2"/>
                  </a:solidFill>
                  <a:latin typeface="Times New Roman" panose="02020603050405020304" pitchFamily="18" charset="0"/>
                  <a:cs typeface="Times New Roman" panose="02020603050405020304" pitchFamily="18" charset="0"/>
                </a:rPr>
                <a:t>ô hình dữ liệu </a:t>
              </a:r>
              <a:endParaRPr lang="en-VG" sz="2800" dirty="0"/>
            </a:p>
          </p:txBody>
        </p:sp>
      </p:grpSp>
      <p:sp>
        <p:nvSpPr>
          <p:cNvPr id="10" name="TextBox 9">
            <a:extLst>
              <a:ext uri="{FF2B5EF4-FFF2-40B4-BE49-F238E27FC236}">
                <a16:creationId xmlns:a16="http://schemas.microsoft.com/office/drawing/2014/main" id="{044CA54D-630E-4367-93E4-070B937180CE}"/>
              </a:ext>
            </a:extLst>
          </p:cNvPr>
          <p:cNvSpPr txBox="1"/>
          <p:nvPr/>
        </p:nvSpPr>
        <p:spPr>
          <a:xfrm>
            <a:off x="5750770" y="1600200"/>
            <a:ext cx="5296642" cy="1815882"/>
          </a:xfrm>
          <a:prstGeom prst="rect">
            <a:avLst/>
          </a:prstGeom>
          <a:noFill/>
        </p:spPr>
        <p:txBody>
          <a:bodyPr wrap="square" rtlCol="0">
            <a:spAutoFit/>
          </a:bodyPr>
          <a:lstStyle/>
          <a:p>
            <a:pPr marL="285750" indent="-285750">
              <a:buFont typeface="Wingdings" panose="05000000000000000000" pitchFamily="2" charset="2"/>
              <a:buChar char="Ø"/>
            </a:pPr>
            <a:r>
              <a:rPr lang="en-US" sz="2800" noProof="1">
                <a:solidFill>
                  <a:schemeClr val="tx2"/>
                </a:solidFill>
                <a:latin typeface="Times New Roman" panose="02020603050405020304" pitchFamily="18" charset="0"/>
                <a:cs typeface="Times New Roman" panose="02020603050405020304" pitchFamily="18" charset="0"/>
              </a:rPr>
              <a:t> </a:t>
            </a:r>
            <a:r>
              <a:rPr lang="en-VG" sz="2800" noProof="1">
                <a:solidFill>
                  <a:schemeClr val="tx2"/>
                </a:solidFill>
                <a:latin typeface="Times New Roman" panose="02020603050405020304" pitchFamily="18" charset="0"/>
                <a:cs typeface="Times New Roman" panose="02020603050405020304" pitchFamily="18" charset="0"/>
              </a:rPr>
              <a:t>Biểu diễn một lĩnh vực</a:t>
            </a:r>
          </a:p>
          <a:p>
            <a:pPr marL="285750" indent="-285750">
              <a:buFont typeface="Wingdings" panose="05000000000000000000" pitchFamily="2" charset="2"/>
              <a:buChar char="Ø"/>
            </a:pPr>
            <a:r>
              <a:rPr lang="en-US" sz="2800" noProof="1">
                <a:solidFill>
                  <a:schemeClr val="tx2"/>
                </a:solidFill>
                <a:latin typeface="Times New Roman" panose="02020603050405020304" pitchFamily="18" charset="0"/>
                <a:cs typeface="Times New Roman" panose="02020603050405020304" pitchFamily="18" charset="0"/>
              </a:rPr>
              <a:t> </a:t>
            </a:r>
            <a:r>
              <a:rPr lang="en-VG" sz="2800" noProof="1">
                <a:solidFill>
                  <a:schemeClr val="tx2"/>
                </a:solidFill>
                <a:latin typeface="Times New Roman" panose="02020603050405020304" pitchFamily="18" charset="0"/>
                <a:cs typeface="Times New Roman" panose="02020603050405020304" pitchFamily="18" charset="0"/>
              </a:rPr>
              <a:t>Được sử dụng để suy luận về các đối tượng thuộc lĩnh vực và mối quan hệ giữa chúng.</a:t>
            </a:r>
          </a:p>
        </p:txBody>
      </p:sp>
      <p:pic>
        <p:nvPicPr>
          <p:cNvPr id="12" name="Picture 11">
            <a:extLst>
              <a:ext uri="{FF2B5EF4-FFF2-40B4-BE49-F238E27FC236}">
                <a16:creationId xmlns:a16="http://schemas.microsoft.com/office/drawing/2014/main" id="{F44E0957-2362-460C-89F6-0917E60702A5}"/>
              </a:ext>
            </a:extLst>
          </p:cNvPr>
          <p:cNvPicPr>
            <a:picLocks noChangeAspect="1"/>
          </p:cNvPicPr>
          <p:nvPr/>
        </p:nvPicPr>
        <p:blipFill>
          <a:blip r:embed="rId4"/>
          <a:stretch>
            <a:fillRect/>
          </a:stretch>
        </p:blipFill>
        <p:spPr>
          <a:xfrm>
            <a:off x="7350970" y="4725784"/>
            <a:ext cx="1827416" cy="1827416"/>
          </a:xfrm>
          <a:prstGeom prst="rect">
            <a:avLst/>
          </a:prstGeom>
        </p:spPr>
      </p:pic>
      <p:sp>
        <p:nvSpPr>
          <p:cNvPr id="13" name="Callout: Bent Line 12">
            <a:extLst>
              <a:ext uri="{FF2B5EF4-FFF2-40B4-BE49-F238E27FC236}">
                <a16:creationId xmlns:a16="http://schemas.microsoft.com/office/drawing/2014/main" id="{614DF652-9EF5-448D-ABE1-1E7ED62AB94B}"/>
              </a:ext>
            </a:extLst>
          </p:cNvPr>
          <p:cNvSpPr/>
          <p:nvPr/>
        </p:nvSpPr>
        <p:spPr>
          <a:xfrm>
            <a:off x="9560770" y="4027621"/>
            <a:ext cx="1486642" cy="621689"/>
          </a:xfrm>
          <a:prstGeom prst="borderCallout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a:solidFill>
                  <a:schemeClr val="tx2"/>
                </a:solidFill>
                <a:latin typeface="Times New Roman" panose="02020603050405020304" pitchFamily="18" charset="0"/>
                <a:cs typeface="Times New Roman" panose="02020603050405020304" pitchFamily="18" charset="0"/>
              </a:rPr>
              <a:t>Khái niệm</a:t>
            </a:r>
          </a:p>
        </p:txBody>
      </p:sp>
      <p:sp>
        <p:nvSpPr>
          <p:cNvPr id="14" name="Callout: Bent Line 13">
            <a:extLst>
              <a:ext uri="{FF2B5EF4-FFF2-40B4-BE49-F238E27FC236}">
                <a16:creationId xmlns:a16="http://schemas.microsoft.com/office/drawing/2014/main" id="{5ADFEFDB-7EB7-4090-A549-03A18398462A}"/>
              </a:ext>
            </a:extLst>
          </p:cNvPr>
          <p:cNvSpPr/>
          <p:nvPr/>
        </p:nvSpPr>
        <p:spPr>
          <a:xfrm>
            <a:off x="9752012" y="5483352"/>
            <a:ext cx="1676400" cy="612648"/>
          </a:xfrm>
          <a:prstGeom prst="borderCallout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a:solidFill>
                  <a:schemeClr val="tx2"/>
                </a:solidFill>
                <a:latin typeface="Times New Roman" panose="02020603050405020304" pitchFamily="18" charset="0"/>
                <a:cs typeface="Times New Roman" panose="02020603050405020304" pitchFamily="18" charset="0"/>
              </a:rPr>
              <a:t>Thuộc tính</a:t>
            </a:r>
          </a:p>
        </p:txBody>
      </p:sp>
      <p:sp>
        <p:nvSpPr>
          <p:cNvPr id="15" name="Callout: Bent Line 14">
            <a:extLst>
              <a:ext uri="{FF2B5EF4-FFF2-40B4-BE49-F238E27FC236}">
                <a16:creationId xmlns:a16="http://schemas.microsoft.com/office/drawing/2014/main" id="{823CFB05-C77C-4A1F-9B7F-5E2B5CD05BB6}"/>
              </a:ext>
            </a:extLst>
          </p:cNvPr>
          <p:cNvSpPr/>
          <p:nvPr/>
        </p:nvSpPr>
        <p:spPr>
          <a:xfrm flipH="1">
            <a:off x="5443832" y="4032142"/>
            <a:ext cx="1827416" cy="612648"/>
          </a:xfrm>
          <a:prstGeom prst="borderCallout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a:solidFill>
                  <a:schemeClr val="tx2"/>
                </a:solidFill>
                <a:latin typeface="Times New Roman" panose="02020603050405020304" pitchFamily="18" charset="0"/>
                <a:cs typeface="Times New Roman" panose="02020603050405020304" pitchFamily="18" charset="0"/>
              </a:rPr>
              <a:t>Định nghĩa</a:t>
            </a:r>
          </a:p>
        </p:txBody>
      </p:sp>
      <p:sp>
        <p:nvSpPr>
          <p:cNvPr id="17" name="Callout: Bent Line 16">
            <a:extLst>
              <a:ext uri="{FF2B5EF4-FFF2-40B4-BE49-F238E27FC236}">
                <a16:creationId xmlns:a16="http://schemas.microsoft.com/office/drawing/2014/main" id="{74858E71-4B62-4AD5-B1BB-B304CF6DC162}"/>
              </a:ext>
            </a:extLst>
          </p:cNvPr>
          <p:cNvSpPr/>
          <p:nvPr/>
        </p:nvSpPr>
        <p:spPr>
          <a:xfrm flipH="1">
            <a:off x="4825935" y="5483352"/>
            <a:ext cx="1827416" cy="612648"/>
          </a:xfrm>
          <a:prstGeom prst="borderCallout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a:solidFill>
                  <a:schemeClr val="tx2"/>
                </a:solidFill>
                <a:latin typeface="Times New Roman" panose="02020603050405020304" pitchFamily="18" charset="0"/>
                <a:cs typeface="Times New Roman" panose="02020603050405020304" pitchFamily="18" charset="0"/>
              </a:rPr>
              <a:t>Ràng buộc</a:t>
            </a:r>
          </a:p>
        </p:txBody>
      </p:sp>
    </p:spTree>
    <p:extLst>
      <p:ext uri="{BB962C8B-B14F-4D97-AF65-F5344CB8AC3E}">
        <p14:creationId xmlns:p14="http://schemas.microsoft.com/office/powerpoint/2010/main" val="365885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AB5118-91D5-4427-AF33-E34F4B50799C}"/>
              </a:ext>
            </a:extLst>
          </p:cNvPr>
          <p:cNvSpPr txBox="1"/>
          <p:nvPr/>
        </p:nvSpPr>
        <p:spPr>
          <a:xfrm>
            <a:off x="1293812" y="685800"/>
            <a:ext cx="5296643" cy="707886"/>
          </a:xfrm>
          <a:prstGeom prst="rect">
            <a:avLst/>
          </a:prstGeom>
          <a:noFill/>
        </p:spPr>
        <p:txBody>
          <a:bodyPr wrap="none" rtlCol="0">
            <a:spAutoFit/>
          </a:bodyPr>
          <a:lstStyle/>
          <a:p>
            <a:r>
              <a:rPr lang="en-US" sz="4000" b="1" dirty="0">
                <a:solidFill>
                  <a:schemeClr val="tx2"/>
                </a:solidFill>
                <a:latin typeface="Times New Roman" panose="02020603050405020304" pitchFamily="18" charset="0"/>
                <a:cs typeface="Times New Roman" panose="02020603050405020304" pitchFamily="18" charset="0"/>
              </a:rPr>
              <a:t>Kiến thức về Ontology:</a:t>
            </a:r>
            <a:endParaRPr lang="en-VG" sz="4000" b="1" dirty="0">
              <a:solidFill>
                <a:schemeClr val="tx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E5636C4-A41C-4144-B2E4-165226E460A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76800" y="2670048"/>
            <a:ext cx="3533392" cy="2045979"/>
          </a:xfrm>
          <a:prstGeom prst="rect">
            <a:avLst/>
          </a:prstGeom>
        </p:spPr>
      </p:pic>
      <p:sp>
        <p:nvSpPr>
          <p:cNvPr id="9" name="Callout: Line with Border and Accent Bar 8">
            <a:extLst>
              <a:ext uri="{FF2B5EF4-FFF2-40B4-BE49-F238E27FC236}">
                <a16:creationId xmlns:a16="http://schemas.microsoft.com/office/drawing/2014/main" id="{F3577FD0-1553-4962-95F2-01B1C29CE30A}"/>
              </a:ext>
            </a:extLst>
          </p:cNvPr>
          <p:cNvSpPr/>
          <p:nvPr/>
        </p:nvSpPr>
        <p:spPr>
          <a:xfrm>
            <a:off x="9156508" y="4912238"/>
            <a:ext cx="2271904" cy="612648"/>
          </a:xfrm>
          <a:prstGeom prst="accentBorderCallout1">
            <a:avLst>
              <a:gd name="adj1" fmla="val 18750"/>
              <a:gd name="adj2" fmla="val -8333"/>
              <a:gd name="adj3" fmla="val -70958"/>
              <a:gd name="adj4" fmla="val -391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solidFill>
                <a:latin typeface="Times New Roman" panose="02020603050405020304" pitchFamily="18" charset="0"/>
                <a:cs typeface="Times New Roman" panose="02020603050405020304" pitchFamily="18" charset="0"/>
              </a:rPr>
              <a:t>Các lớp</a:t>
            </a:r>
            <a:endParaRPr lang="en-VG" sz="3600" dirty="0">
              <a:solidFill>
                <a:schemeClr val="tx2"/>
              </a:solidFill>
              <a:latin typeface="Times New Roman" panose="02020603050405020304" pitchFamily="18" charset="0"/>
              <a:cs typeface="Times New Roman" panose="02020603050405020304" pitchFamily="18" charset="0"/>
            </a:endParaRPr>
          </a:p>
        </p:txBody>
      </p:sp>
      <p:sp>
        <p:nvSpPr>
          <p:cNvPr id="10" name="Callout: Line with Border and Accent Bar 9">
            <a:extLst>
              <a:ext uri="{FF2B5EF4-FFF2-40B4-BE49-F238E27FC236}">
                <a16:creationId xmlns:a16="http://schemas.microsoft.com/office/drawing/2014/main" id="{9F66B315-E638-40B2-B897-0A17AAE2B6CA}"/>
              </a:ext>
            </a:extLst>
          </p:cNvPr>
          <p:cNvSpPr/>
          <p:nvPr/>
        </p:nvSpPr>
        <p:spPr>
          <a:xfrm>
            <a:off x="9156508" y="2057400"/>
            <a:ext cx="2271904" cy="612648"/>
          </a:xfrm>
          <a:prstGeom prst="accentBorderCallout1">
            <a:avLst>
              <a:gd name="adj1" fmla="val 18750"/>
              <a:gd name="adj2" fmla="val -8333"/>
              <a:gd name="adj3" fmla="val 184017"/>
              <a:gd name="adj4" fmla="val -903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noProof="1">
                <a:solidFill>
                  <a:schemeClr val="tx2"/>
                </a:solidFill>
                <a:latin typeface="Times New Roman" panose="02020603050405020304" pitchFamily="18" charset="0"/>
                <a:cs typeface="Times New Roman" panose="02020603050405020304" pitchFamily="18" charset="0"/>
              </a:rPr>
              <a:t>Các cá thể</a:t>
            </a:r>
          </a:p>
        </p:txBody>
      </p:sp>
      <p:sp>
        <p:nvSpPr>
          <p:cNvPr id="11" name="Callout: Line with Border and Accent Bar 10">
            <a:extLst>
              <a:ext uri="{FF2B5EF4-FFF2-40B4-BE49-F238E27FC236}">
                <a16:creationId xmlns:a16="http://schemas.microsoft.com/office/drawing/2014/main" id="{49EA22F4-28DC-4B5F-A759-FE97555D7C37}"/>
              </a:ext>
            </a:extLst>
          </p:cNvPr>
          <p:cNvSpPr/>
          <p:nvPr/>
        </p:nvSpPr>
        <p:spPr>
          <a:xfrm flipH="1">
            <a:off x="623696" y="4912238"/>
            <a:ext cx="3276600" cy="612648"/>
          </a:xfrm>
          <a:prstGeom prst="accentBorderCallout1">
            <a:avLst>
              <a:gd name="adj1" fmla="val 18750"/>
              <a:gd name="adj2" fmla="val -8333"/>
              <a:gd name="adj3" fmla="val -70958"/>
              <a:gd name="adj4" fmla="val -391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noProof="1">
                <a:solidFill>
                  <a:schemeClr val="tx2"/>
                </a:solidFill>
                <a:latin typeface="Times New Roman" panose="02020603050405020304" pitchFamily="18" charset="0"/>
                <a:cs typeface="Times New Roman" panose="02020603050405020304" pitchFamily="18" charset="0"/>
              </a:rPr>
              <a:t>Các mối quan hệ</a:t>
            </a:r>
          </a:p>
        </p:txBody>
      </p:sp>
      <p:sp>
        <p:nvSpPr>
          <p:cNvPr id="12" name="Callout: Line with Border and Accent Bar 11">
            <a:extLst>
              <a:ext uri="{FF2B5EF4-FFF2-40B4-BE49-F238E27FC236}">
                <a16:creationId xmlns:a16="http://schemas.microsoft.com/office/drawing/2014/main" id="{9B52ADF5-2FF1-41D2-B475-FD8955315F8B}"/>
              </a:ext>
            </a:extLst>
          </p:cNvPr>
          <p:cNvSpPr/>
          <p:nvPr/>
        </p:nvSpPr>
        <p:spPr>
          <a:xfrm flipH="1">
            <a:off x="623696" y="2038362"/>
            <a:ext cx="2895600" cy="612648"/>
          </a:xfrm>
          <a:prstGeom prst="accentBorderCallout1">
            <a:avLst>
              <a:gd name="adj1" fmla="val 18750"/>
              <a:gd name="adj2" fmla="val -8333"/>
              <a:gd name="adj3" fmla="val 184017"/>
              <a:gd name="adj4" fmla="val -903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noProof="1">
                <a:solidFill>
                  <a:schemeClr val="tx2"/>
                </a:solidFill>
                <a:latin typeface="Times New Roman" panose="02020603050405020304" pitchFamily="18" charset="0"/>
                <a:cs typeface="Times New Roman" panose="02020603050405020304" pitchFamily="18" charset="0"/>
              </a:rPr>
              <a:t>Các thuộc tính</a:t>
            </a:r>
          </a:p>
        </p:txBody>
      </p:sp>
    </p:spTree>
    <p:extLst>
      <p:ext uri="{BB962C8B-B14F-4D97-AF65-F5344CB8AC3E}">
        <p14:creationId xmlns:p14="http://schemas.microsoft.com/office/powerpoint/2010/main" val="228121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24261-4134-49CB-8EFA-624813047FAE}"/>
              </a:ext>
            </a:extLst>
          </p:cNvPr>
          <p:cNvSpPr txBox="1"/>
          <p:nvPr/>
        </p:nvSpPr>
        <p:spPr>
          <a:xfrm>
            <a:off x="1293812" y="685800"/>
            <a:ext cx="5296643" cy="707886"/>
          </a:xfrm>
          <a:prstGeom prst="rect">
            <a:avLst/>
          </a:prstGeom>
          <a:noFill/>
        </p:spPr>
        <p:txBody>
          <a:bodyPr wrap="none" rtlCol="0">
            <a:spAutoFit/>
          </a:bodyPr>
          <a:lstStyle/>
          <a:p>
            <a:r>
              <a:rPr lang="en-US" sz="4000" b="1" dirty="0">
                <a:solidFill>
                  <a:schemeClr val="tx2"/>
                </a:solidFill>
                <a:latin typeface="Times New Roman" panose="02020603050405020304" pitchFamily="18" charset="0"/>
                <a:cs typeface="Times New Roman" panose="02020603050405020304" pitchFamily="18" charset="0"/>
              </a:rPr>
              <a:t>Kiến thức về Ontology:</a:t>
            </a:r>
            <a:endParaRPr lang="en-VG" sz="4000" b="1" dirty="0">
              <a:solidFill>
                <a:schemeClr val="tx2"/>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8D3EEB4-E2A5-42C2-AEFA-3BF064873D3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827213" y="1393686"/>
            <a:ext cx="9067800" cy="5440680"/>
          </a:xfrm>
          <a:prstGeom prst="rect">
            <a:avLst/>
          </a:prstGeom>
        </p:spPr>
      </p:pic>
    </p:spTree>
    <p:extLst>
      <p:ext uri="{BB962C8B-B14F-4D97-AF65-F5344CB8AC3E}">
        <p14:creationId xmlns:p14="http://schemas.microsoft.com/office/powerpoint/2010/main" val="393372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23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131</TotalTime>
  <Words>855</Words>
  <Application>Microsoft Office PowerPoint</Application>
  <PresentationFormat>Custom</PresentationFormat>
  <Paragraphs>32</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Euphemia</vt:lpstr>
      <vt:lpstr>Times New Roman</vt:lpstr>
      <vt:lpstr>Wingdings</vt:lpstr>
      <vt:lpstr>Math 16x9</vt:lpstr>
      <vt:lpstr>Ontology based Chatbot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Ontology based Chatbot</dc:title>
  <dc:creator>Tính Nguyễn</dc:creator>
  <cp:lastModifiedBy>Tính Nguyễn</cp:lastModifiedBy>
  <cp:revision>32</cp:revision>
  <dcterms:created xsi:type="dcterms:W3CDTF">2019-11-22T00:44:33Z</dcterms:created>
  <dcterms:modified xsi:type="dcterms:W3CDTF">2019-11-24T16:32:18Z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