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8" r:id="rId2"/>
    <p:sldId id="264" r:id="rId3"/>
    <p:sldId id="267" r:id="rId4"/>
    <p:sldId id="265" r:id="rId5"/>
    <p:sldId id="299" r:id="rId6"/>
    <p:sldId id="301" r:id="rId7"/>
    <p:sldId id="323" r:id="rId8"/>
    <p:sldId id="268" r:id="rId9"/>
    <p:sldId id="324" r:id="rId10"/>
    <p:sldId id="325" r:id="rId11"/>
    <p:sldId id="326" r:id="rId12"/>
    <p:sldId id="307" r:id="rId13"/>
    <p:sldId id="303" r:id="rId14"/>
    <p:sldId id="304" r:id="rId15"/>
    <p:sldId id="306" r:id="rId16"/>
    <p:sldId id="321" r:id="rId17"/>
    <p:sldId id="308" r:id="rId18"/>
    <p:sldId id="305" r:id="rId19"/>
    <p:sldId id="310" r:id="rId20"/>
    <p:sldId id="311" r:id="rId21"/>
    <p:sldId id="316" r:id="rId22"/>
    <p:sldId id="318" r:id="rId23"/>
    <p:sldId id="314" r:id="rId24"/>
    <p:sldId id="274" r:id="rId25"/>
    <p:sldId id="277" r:id="rId26"/>
    <p:sldId id="279" r:id="rId27"/>
    <p:sldId id="281" r:id="rId28"/>
    <p:sldId id="319" r:id="rId29"/>
    <p:sldId id="315" r:id="rId30"/>
    <p:sldId id="312" r:id="rId31"/>
    <p:sldId id="280" r:id="rId32"/>
    <p:sldId id="278" r:id="rId33"/>
    <p:sldId id="282" r:id="rId34"/>
    <p:sldId id="284" r:id="rId35"/>
    <p:sldId id="286" r:id="rId36"/>
    <p:sldId id="287" r:id="rId37"/>
    <p:sldId id="288" r:id="rId38"/>
    <p:sldId id="257" r:id="rId39"/>
    <p:sldId id="289" r:id="rId40"/>
  </p:sldIdLst>
  <p:sldSz cx="9144000" cy="5143500" type="screen16x9"/>
  <p:notesSz cx="6735763" cy="9869488"/>
  <p:custDataLst>
    <p:tags r:id="rId42"/>
  </p:custData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70C0"/>
    <a:srgbClr val="2E09B7"/>
    <a:srgbClr val="FF0066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24" autoAdjust="0"/>
  </p:normalViewPr>
  <p:slideViewPr>
    <p:cSldViewPr>
      <p:cViewPr varScale="1">
        <p:scale>
          <a:sx n="108" d="100"/>
          <a:sy n="108" d="100"/>
        </p:scale>
        <p:origin x="-270" y="-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FBFA2-A3F2-4FF3-8605-E6739C8C4318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89563" cy="444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64ACC-87F6-4BA3-92F5-7D5551611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64ACC-87F6-4BA3-92F5-7D55516113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10712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9918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1643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2F41845A-4656-4F24-B4FF-1AD8FBE5A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4205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0085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58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7207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9580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90387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91354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53499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E994-072C-4C5E-B7BD-1CE9702732B8}" type="datetimeFigureOut">
              <a:rPr lang="vi-VN" smtClean="0"/>
              <a:pPr/>
              <a:t>12/11/2021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80CBB-C3C4-49EC-83FD-7DCE03D139FA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102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N&#259;m%20h&#7885;c%2021-22.%20V&#259;n%20%206\Em%20B&#233;%20B&#225;n%20Di&#234;m%20-%20B&#233;%20B&#7843;o%20An%20-%20Nh&#7841;c%20Thi&#7871;u%20Nhi%20Hay%20Nh&#7845;t%20-.mp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5786" y="2113994"/>
            <a:ext cx="8072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CHÀO MỪNG </a:t>
            </a:r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EM </a:t>
            </a:r>
          </a:p>
          <a:p>
            <a:pPr algn="ctr"/>
            <a:r>
              <a:rPr lang="en-US" sz="2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 VỚI TIẾT HỌC NGỮ VĂN LỚP 6</a:t>
            </a:r>
            <a:endParaRPr lang="vi-VN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237423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84" y="1571618"/>
            <a:ext cx="6572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Giọng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nhẹ nhàng, tình cảm, chú ý phân biệt được cảnh những lần cô bé quẹt diêm xen kẽ giữa thực tế và mộng tưởng để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làm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nổi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bật số phận bất hạnh đáng thương của cô bé bán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diêm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 khi đọc, các em có thể dừng lại để suy nghĩ, dự đoán những sự việc tiếp theo có thể xảy ra…)</a:t>
            </a:r>
          </a:p>
          <a:p>
            <a:pPr algn="just">
              <a:buFontTx/>
              <a:buChar char="-"/>
            </a:pPr>
            <a:endParaRPr lang="vi-V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214296"/>
            <a:ext cx="335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 TÌM HỂU CHUNG</a:t>
            </a:r>
          </a:p>
          <a:p>
            <a:pPr marL="400050" indent="-400050"/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Tác giả</a:t>
            </a:r>
            <a:endParaRPr lang="en-US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100011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Văn bản</a:t>
            </a:r>
            <a:endParaRPr lang="en-US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23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5984" y="1571618"/>
            <a:ext cx="6572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Thể loại: truyện ngắn (truyện cổ tích)</a:t>
            </a:r>
          </a:p>
          <a:p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Ngôi kể: Ngôi thứ ba</a:t>
            </a:r>
          </a:p>
          <a:p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Phương thức biểu đạt chính: Tự sự </a:t>
            </a:r>
          </a:p>
          <a:p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Nhân vật chính: Cô bé bán diêm</a:t>
            </a:r>
          </a:p>
          <a:p>
            <a:pPr algn="just">
              <a:buFontTx/>
              <a:buChar char="-"/>
            </a:pPr>
            <a:endParaRPr lang="vi-VN" sz="24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214296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 Tìm hiểu chung</a:t>
            </a:r>
          </a:p>
          <a:p>
            <a:pPr marL="400050" indent="-400050"/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Tác giả</a:t>
            </a:r>
            <a:endParaRPr lang="en-US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1000114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Văn bản</a:t>
            </a:r>
            <a:endParaRPr lang="en-US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23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0" y="754381"/>
            <a:ext cx="9144000" cy="45719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4648200" y="1714500"/>
            <a:ext cx="0" cy="45720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785918" y="1571618"/>
            <a:ext cx="2714644" cy="485776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714876" y="1571618"/>
            <a:ext cx="3048000" cy="51435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495800" y="3028950"/>
            <a:ext cx="0" cy="108585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4114800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Lần 1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981200" y="4114800"/>
            <a:ext cx="14478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Lần 2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733800" y="4114800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Lần 3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715000" y="4114800"/>
            <a:ext cx="16002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Lần 4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7620000" y="4114800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Lần 5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>
            <a:off x="2786050" y="3000378"/>
            <a:ext cx="1752600" cy="108585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838200" y="3028950"/>
            <a:ext cx="3657600" cy="108585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495800" y="3028950"/>
            <a:ext cx="1981200" cy="108585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495800" y="3028950"/>
            <a:ext cx="3810000" cy="108585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786182" y="1000114"/>
            <a:ext cx="1905000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Bố cục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-74613" y="2171700"/>
            <a:ext cx="3122613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Từ đầu</a:t>
            </a:r>
            <a:r>
              <a:rPr lang="en-US" sz="2400" b="1" i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…cứng đờ ra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H/a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cô bé bán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diêm trong đêm giao thừa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6553200" y="2143122"/>
            <a:ext cx="259080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Đoạn còn lại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         </a:t>
            </a:r>
            <a:endParaRPr lang="en-US" altLang="en-US" sz="2400" b="1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ái 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chết của cô bé bán diêm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200400" y="2171700"/>
            <a:ext cx="320040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Tiếp </a:t>
            </a:r>
            <a:r>
              <a:rPr lang="en-US" altLang="en-US" sz="2400" b="1" i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…thượng đế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ác lần quẹt diêm và những mộng tưởng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14480" y="1"/>
            <a:ext cx="621510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CÔ </a:t>
            </a:r>
            <a:r>
              <a:rPr lang="en-US" sz="28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BÉ </a:t>
            </a:r>
            <a:r>
              <a:rPr lang="en-US" sz="28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 </a:t>
            </a:r>
            <a:r>
              <a:rPr lang="en-US" sz="28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DIÊM</a:t>
            </a:r>
          </a:p>
          <a:p>
            <a:r>
              <a:rPr lang="en-US" sz="24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(An - đec - xen)</a:t>
            </a:r>
            <a:endParaRPr lang="en-US" sz="2800" b="1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smtClean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smtClean="0"/>
              <a:t> 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40" grpId="0" animBg="1"/>
      <p:bldP spid="14341" grpId="0" animBg="1"/>
      <p:bldP spid="14342" grpId="0" animBg="1"/>
      <p:bldP spid="14343" grpId="0" animBg="1" autoUpdateAnimBg="0"/>
      <p:bldP spid="14344" grpId="0" animBg="1" autoUpdateAnimBg="0"/>
      <p:bldP spid="14345" grpId="0" animBg="1" autoUpdateAnimBg="0"/>
      <p:bldP spid="14346" grpId="0" animBg="1" autoUpdateAnimBg="0"/>
      <p:bldP spid="14347" grpId="0" animBg="1" autoUpdateAnimBg="0"/>
      <p:bldP spid="14348" grpId="0" animBg="1"/>
      <p:bldP spid="14349" grpId="0" animBg="1"/>
      <p:bldP spid="14350" grpId="0" animBg="1"/>
      <p:bldP spid="14351" grpId="0" animBg="1"/>
      <p:bldP spid="14352" grpId="0" bldLvl="0" animBg="1" autoUpdateAnimBg="0"/>
      <p:bldP spid="14353" grpId="0" bldLvl="0" animBg="1" autoUpdateAnimBg="0"/>
      <p:bldP spid="14354" grpId="0" bldLvl="0" animBg="1" autoUpdateAnimBg="0"/>
      <p:bldP spid="14357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800100"/>
            <a:ext cx="9144000" cy="0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45720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.VnTime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4800" y="12573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</a:rPr>
              <a:t>   </a:t>
            </a:r>
            <a:r>
              <a:rPr 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Hoàn cảnh của cô bé bán </a:t>
            </a:r>
            <a:r>
              <a:rPr lang="en-US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diêm </a:t>
            </a:r>
            <a:endParaRPr lang="en-US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92275" y="177165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33400" y="8001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II. KHÁM PHÁ VĂN </a:t>
            </a:r>
            <a:r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20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0232" y="71420"/>
            <a:ext cx="535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8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 </a:t>
            </a:r>
            <a:r>
              <a:rPr lang="en-US" sz="28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BÉ BÁN DIÊM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800100"/>
            <a:ext cx="9144000" cy="0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45720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.VnTime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785800"/>
            <a:ext cx="942978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Tìm hiểu về gia cảnh của cô bé bán diêm </a:t>
            </a:r>
          </a:p>
          <a:p>
            <a:pPr marL="457200" indent="-457200" eaLnBrk="1" hangingPunct="1">
              <a:spcBef>
                <a:spcPct val="50000"/>
              </a:spcBef>
              <a:buAutoNum type="arabicPeriod"/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Tìm những chi tiết giới thiệu về gia cảnh của cô bé bán diêm? (từ quá khứ đến hiện tại)</a:t>
            </a:r>
          </a:p>
          <a:p>
            <a:pPr marL="457200" indent="-457200" eaLnBrk="1" hangingPunct="1">
              <a:spcBef>
                <a:spcPct val="50000"/>
              </a:spcBef>
              <a:buAutoNum type="arabicPeriod"/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Em có nhận xét gì về biện pháp nghệ thuật được sử dụng ? Biện pháp dó có tác dụng gì trong việc thể hiện gia cảnh của cô bé?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2400" b="1" u="sn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71600" y="114300"/>
            <a:ext cx="6172200" cy="461665"/>
          </a:xfrm>
          <a:prstGeom prst="rect">
            <a:avLst/>
          </a:prstGeom>
          <a:solidFill>
            <a:srgbClr val="66FF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</a:t>
            </a:r>
            <a:r>
              <a:rPr lang="en-US" altLang="en-US" sz="2400" smtClean="0"/>
              <a:t>   </a:t>
            </a:r>
            <a:r>
              <a:rPr lang="en-US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PHIẾU HỌC TẬP SỐ 1</a:t>
            </a:r>
            <a:endParaRPr lang="en-US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92275" y="177165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52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28575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800100"/>
            <a:ext cx="9144000" cy="0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45720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.VnTime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4800" y="12573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</a:rPr>
              <a:t> </a:t>
            </a:r>
            <a:endParaRPr lang="en-US" sz="2400" b="1" u="sng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71600" y="114300"/>
            <a:ext cx="6172200" cy="461665"/>
          </a:xfrm>
          <a:prstGeom prst="rect">
            <a:avLst/>
          </a:prstGeom>
          <a:solidFill>
            <a:srgbClr val="66FF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PHIẾU HỌC TẬP SỐ 1</a:t>
            </a:r>
            <a:endParaRPr lang="en-US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92275" y="177165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0" y="800100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AutoNum type="alphaLcPeriod"/>
            </a:pPr>
            <a:r>
              <a:rPr lang="en-US" sz="20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Gia cảnh của cô bé bán diêm: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Quá khứ: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Hiện tại: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Nghệ thuật: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…………………………………………………………………………...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Nhận xét về gia cảnh cô bé: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20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52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28575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800100"/>
            <a:ext cx="9144000" cy="0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45720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.VnTime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0" y="785800"/>
            <a:ext cx="942978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Tìm hiểu hình ảnh cô bé bán diêm trong đêm giao thừa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1. Hình ảnh cô bé được miêu tả trong đêm giao thừa như thế nào?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2. Biện pháp nghệ thuật được sử dụng? Tác dụng của biện pháp đó trong việc thể hiện hoàn cảnh của cô bé?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2400" b="1" u="sn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71600" y="114300"/>
            <a:ext cx="6172200" cy="461665"/>
          </a:xfrm>
          <a:prstGeom prst="rect">
            <a:avLst/>
          </a:prstGeom>
          <a:solidFill>
            <a:srgbClr val="66FF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</a:t>
            </a:r>
            <a:r>
              <a:rPr lang="en-US" altLang="en-US" sz="2400" smtClean="0"/>
              <a:t>   </a:t>
            </a:r>
            <a:r>
              <a:rPr lang="en-US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PHIẾU HỌC TẬP SỐ 2</a:t>
            </a:r>
            <a:endParaRPr lang="en-US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92275" y="177165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52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28575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800100"/>
            <a:ext cx="9144000" cy="0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45720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.VnTime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4800" y="12573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</a:rPr>
              <a:t> </a:t>
            </a:r>
            <a:endParaRPr lang="en-US" sz="2400" b="1" u="sng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214414" y="142858"/>
            <a:ext cx="6172200" cy="461665"/>
          </a:xfrm>
          <a:prstGeom prst="rect">
            <a:avLst/>
          </a:prstGeom>
          <a:solidFill>
            <a:srgbClr val="66FF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PHIẾU HỌC TẬP SỐ 2</a:t>
            </a:r>
            <a:endParaRPr lang="en-US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92275" y="177165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0" y="8001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20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b. Hình ảnh cô bé bán diêm trong đêm giao thừa 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Thời gian: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…………………………..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Khung cảnh:  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Cô bé: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………………………………………………………………………………………………………………………………………………………………………………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Nghệ thuật: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…………………………………………………………………………...</a:t>
            </a:r>
          </a:p>
          <a:p>
            <a:pPr marL="457200" indent="-457200" eaLnBrk="1" hangingPunct="1">
              <a:spcBef>
                <a:spcPct val="50000"/>
              </a:spcBef>
              <a:buFontTx/>
              <a:buChar char="-"/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Nhận xét về cảnh ngộ: </a:t>
            </a:r>
            <a:r>
              <a:rPr lang="en-US" sz="200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……………………………………………………………………………………………………………………………………………………………………………….</a:t>
            </a:r>
          </a:p>
          <a:p>
            <a:pPr marL="457200" indent="-457200" eaLnBrk="1" hangingPunct="1">
              <a:spcBef>
                <a:spcPct val="50000"/>
              </a:spcBef>
            </a:pPr>
            <a:endParaRPr lang="en-US" sz="20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52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28575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800100"/>
            <a:ext cx="9144000" cy="0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45720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.VnTime" pitchFamily="34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57158" y="114300"/>
            <a:ext cx="8429684" cy="461665"/>
          </a:xfrm>
          <a:prstGeom prst="rect">
            <a:avLst/>
          </a:prstGeom>
          <a:solidFill>
            <a:srgbClr val="66FF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92275" y="177165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0" y="800100"/>
            <a:ext cx="9144000" cy="732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a. Gia cảnh của cô bé bán diêm:</a:t>
            </a:r>
            <a:endParaRPr lang="en-US" sz="20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 Quá khứ:</a:t>
            </a:r>
            <a:r>
              <a:rPr lang="en-US" sz="2000" smtClean="0"/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khi bà nội hiền hậu còn sống, em s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ống trong ngôi nhà xinh xắn, có dây      trường xuân leo quanh, em sống những ngày đầm ấm</a:t>
            </a:r>
            <a:r>
              <a:rPr lang="en-US" altLang="en-US" sz="200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 Hiện tại: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mồ côi mẹ, bà nội hiền hậu đã mất, gia sản tiêu tán, chui rúc trong một xó tối tăm, luôn nghe những lời mắng nhiếc, chửi rủa. </a:t>
            </a:r>
            <a:endParaRPr lang="en-US" sz="2000" smtClean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-&gt; Nghệ thuật: </a:t>
            </a:r>
            <a:r>
              <a:rPr lang="en-US" sz="2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sử dụng các hình ảnh đối lập</a:t>
            </a:r>
            <a:endParaRPr lang="en-US" sz="200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=&gt;  </a:t>
            </a:r>
            <a:r>
              <a:rPr lang="en-US" sz="2000" b="1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Làm nổi bật sự cô dơn, nghèo khó, đáng thương tâm của cô bé. Cô bé phải sống trong sự thiếu thốn cả về vật chất lẫn tinh thần. </a:t>
            </a:r>
            <a:endParaRPr lang="en-US" sz="2000" b="1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800100"/>
            <a:ext cx="9144000" cy="0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45720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.VnTime" pitchFamily="34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57158" y="114300"/>
            <a:ext cx="8429684" cy="461665"/>
          </a:xfrm>
          <a:prstGeom prst="rect">
            <a:avLst/>
          </a:prstGeom>
          <a:solidFill>
            <a:srgbClr val="66FF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en-US" sz="2400" smtClean="0"/>
              <a:t>         </a:t>
            </a:r>
            <a:endParaRPr lang="en-US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92275" y="177165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0" y="800100"/>
            <a:ext cx="9144000" cy="732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b. Cô bé bán diêm trong đêm giao thừa</a:t>
            </a:r>
            <a:r>
              <a:rPr 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 Thời gian: đêm giao thừa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 Khung cảnh: cửa sổ mọi nhà đều sáng rực ánh đèn, trong phố sực nức mùi ngỗng quay.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 Cô bé: đầu trần, chân đi đất, đang dò dẫm trong đêm tối…chân đỏ ửng lên, tím bầm lại vì rét; suốt ngày chẳng bán được gì cả, bụng đói rét vẫn lang thang trên đường, không dám về nhà.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-&gt; Nghệ thuật: Miêu tả trong sự đối lập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2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Nhấn mạnh cảnh ngộ đáng thương, bất hạnh; khơi gợi sự đồng cảm ở người đọc</a:t>
            </a:r>
            <a:endParaRPr lang="en-US" sz="2000" b="1" u="sng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000" b="1" u="sng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b="1" u="sng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u="sng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m Bé Bán Diêm - Bé Bảo An - Nhạc Thiếu Nhi Hay Nhất -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3042" y="28573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436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0272CD-5CD0-4920-A762-AFF4D61EF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3056" y="2722302"/>
            <a:ext cx="4052144" cy="2400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BDE476-9B83-4FD0-A915-7D4D29327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685" y="42453"/>
            <a:ext cx="3831752" cy="2490639"/>
          </a:xfrm>
          <a:prstGeom prst="rect">
            <a:avLst/>
          </a:prstGeom>
        </p:spPr>
      </p:pic>
      <p:pic>
        <p:nvPicPr>
          <p:cNvPr id="6" name="Picture 2" descr="C:\Documents and Settings\THANH TAI\My Documents\Downloads\images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620" y="2614118"/>
            <a:ext cx="3801817" cy="253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Documents and Settings\THANH TAI\My Documents\Downloads\tre-lang-thang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3055" y="-3879"/>
            <a:ext cx="405214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Callout 25"/>
          <p:cNvSpPr>
            <a:spLocks noChangeArrowheads="1"/>
          </p:cNvSpPr>
          <p:nvPr/>
        </p:nvSpPr>
        <p:spPr bwMode="auto">
          <a:xfrm>
            <a:off x="2843808" y="1287772"/>
            <a:ext cx="3672408" cy="2523073"/>
          </a:xfrm>
          <a:prstGeom prst="cloudCallout">
            <a:avLst>
              <a:gd name="adj1" fmla="val -77997"/>
              <a:gd name="adj2" fmla="val 71067"/>
            </a:avLst>
          </a:prstGeom>
          <a:solidFill>
            <a:srgbClr val="FFC000"/>
          </a:solidFill>
          <a:ln w="9525">
            <a:solidFill>
              <a:srgbClr val="94B64E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bức ảnh sau cho các em thấy điều gì? 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0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800100"/>
            <a:ext cx="9144000" cy="0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45720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.VnTime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4800" y="1257300"/>
            <a:ext cx="784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</a:rPr>
              <a:t>   </a:t>
            </a:r>
            <a:r>
              <a:rPr lang="en-US" sz="2400" b="1" u="sng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1. Hoàn cảnh của cô bé bán diêm: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u="sng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2. Những lần quẹt diêm:</a:t>
            </a:r>
            <a:endParaRPr lang="en-US" sz="2400" b="1" u="sng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71600" y="114300"/>
            <a:ext cx="6172200" cy="461665"/>
          </a:xfrm>
          <a:prstGeom prst="rect">
            <a:avLst/>
          </a:prstGeom>
          <a:solidFill>
            <a:srgbClr val="66FF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</a:t>
            </a:r>
            <a:r>
              <a:rPr lang="en-US" altLang="en-US" sz="2400" smtClean="0"/>
              <a:t>   </a:t>
            </a:r>
            <a:r>
              <a:rPr lang="en-US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CÔ BÉ BÁN DIÊM</a:t>
            </a:r>
            <a:r>
              <a:rPr lang="en-US" altLang="en-US" sz="2400"/>
              <a:t>         </a:t>
            </a:r>
            <a:endParaRPr lang="en-US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92275" y="177165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33400" y="8001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II. KHÁM PHÁ VĂN BẢN:</a:t>
            </a:r>
            <a:endParaRPr lang="en-US" sz="20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52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28575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phoccongdong (16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" y="0"/>
            <a:ext cx="9139943" cy="5143500"/>
          </a:xfrm>
          <a:prstGeom prst="rect">
            <a:avLst/>
          </a:prstGeom>
        </p:spPr>
      </p:pic>
      <p:graphicFrame>
        <p:nvGraphicFramePr>
          <p:cNvPr id="4" name="Group 2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087412543"/>
              </p:ext>
            </p:extLst>
          </p:nvPr>
        </p:nvGraphicFramePr>
        <p:xfrm>
          <a:off x="428597" y="571485"/>
          <a:ext cx="8715403" cy="4351503"/>
        </p:xfrm>
        <a:graphic>
          <a:graphicData uri="http://schemas.openxmlformats.org/drawingml/2006/table">
            <a:tbl>
              <a:tblPr/>
              <a:tblGrid>
                <a:gridCol w="1136706"/>
                <a:gridCol w="1137163"/>
                <a:gridCol w="4403679"/>
                <a:gridCol w="2037855"/>
              </a:tblGrid>
              <a:tr h="22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Quẹt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diêm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Thực tế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Mộng tưởng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mơ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7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</a:pPr>
                      <a:endParaRPr lang="en-US" sz="15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</a:pPr>
                      <a:endParaRPr lang="en-US" sz="15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2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endParaRPr lang="vi-VN" sz="1500" b="1" kern="12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endParaRPr lang="vi-VN" sz="15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1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 4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b="1" kern="1200" dirty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</a:pPr>
                      <a:endParaRPr lang="en-US" sz="1500" b="1" i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2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cuối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b="1" kern="1200" dirty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57290" y="0"/>
            <a:ext cx="6172200" cy="461665"/>
          </a:xfrm>
          <a:prstGeom prst="rect">
            <a:avLst/>
          </a:prstGeom>
          <a:solidFill>
            <a:srgbClr val="66FF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PHIẾU HỌC TẬP SỐ 3</a:t>
            </a:r>
            <a:endParaRPr lang="en-US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phoccongdong (16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" y="0"/>
            <a:ext cx="9139943" cy="5143500"/>
          </a:xfrm>
          <a:prstGeom prst="rect">
            <a:avLst/>
          </a:prstGeom>
        </p:spPr>
      </p:pic>
      <p:graphicFrame>
        <p:nvGraphicFramePr>
          <p:cNvPr id="4" name="Group 2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087412543"/>
              </p:ext>
            </p:extLst>
          </p:nvPr>
        </p:nvGraphicFramePr>
        <p:xfrm>
          <a:off x="1" y="0"/>
          <a:ext cx="9143999" cy="5194285"/>
        </p:xfrm>
        <a:graphic>
          <a:graphicData uri="http://schemas.openxmlformats.org/drawingml/2006/table">
            <a:tbl>
              <a:tblPr/>
              <a:tblGrid>
                <a:gridCol w="857224"/>
                <a:gridCol w="3429024"/>
                <a:gridCol w="3320944"/>
                <a:gridCol w="1536807"/>
              </a:tblGrid>
              <a:tr h="525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Quẹt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diêm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Thực tế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Mộng tưởng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Ước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mơ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ghĩ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tới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lời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mắng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nhiếc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đòn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roi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của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cha,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nhưng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đánh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liều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quẹt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diêm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-&gt;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đang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tiếc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lo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sợ</a:t>
                      </a:r>
                      <a:endParaRPr kumimoji="0" lang="es-MX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Ngồi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trước 1 lò sưởi bằng sắt ... toả hơi nóng </a:t>
                      </a:r>
                      <a:endParaRPr lang="vi-VN" sz="15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</a:pP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Mong được sưởi ấm</a:t>
                      </a:r>
                      <a:endParaRPr lang="en-US" sz="1500" b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2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Bức tường lạnh lẽo và </a:t>
                      </a:r>
                      <a:b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phố xá vắng teo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lạnh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buốt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-&gt;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đang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đói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cồn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cào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Bàn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ăn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thịnh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soạn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có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ngỗng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quay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đang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tiến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phía em. 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Mong được ăn ngon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500" b="1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Em quẹt que diêm thứ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-&gt;</a:t>
                      </a:r>
                      <a:r>
                        <a:rPr lang="en-US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đang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một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mình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cô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đơn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trong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bóng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tối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vi-VN" sz="1500" b="1" kern="1200" dirty="0" smtClean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Cây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thông nô- en trang trí lộng lẫy ....</a:t>
                      </a:r>
                      <a:r>
                        <a:rPr lang="pt-BR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Tất cả các ngọn nến bay lên ... ngôi sao trên trời</a:t>
                      </a:r>
                      <a:endParaRPr lang="vi-VN" sz="15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Ước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mơ được vui chơi, đón nô-en</a:t>
                      </a:r>
                      <a:endParaRPr lang="vi-VN" sz="15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 4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Em quẹt que diêm nữa vào tường,</a:t>
                      </a:r>
                      <a:r>
                        <a:rPr lang="pt-BR" sz="15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ảo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ảnh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biến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mất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500" b="1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-&gt; </a:t>
                      </a:r>
                      <a:r>
                        <a:rPr lang="en-US" sz="1500" b="1" kern="12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đang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đau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khổ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tuyệt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vọng</a:t>
                      </a:r>
                      <a:endParaRPr lang="vi-VN" sz="1500" b="1" kern="1200" dirty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Bà đang mỉm cười với em </a:t>
                      </a:r>
                      <a:endParaRPr lang="vi-VN" sz="15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</a:pPr>
                      <a:r>
                        <a:rPr lang="pt-BR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Mong được ở mãi bên bà </a:t>
                      </a:r>
                      <a:endParaRPr lang="en-US" sz="1500" b="1" i="1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9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Lần</a:t>
                      </a:r>
                      <a:r>
                        <a:rPr kumimoji="0" lang="es-MX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s-MX" sz="15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cuối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Quẹt tất cả những que diêm còn lại </a:t>
                      </a:r>
                      <a:endParaRPr lang="vi-VN" sz="15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Muốn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giữ bà ở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lại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500" b="1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-&gt; </a:t>
                      </a:r>
                      <a:r>
                        <a:rPr lang="en-US" sz="1500" b="1" kern="12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phủ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phàng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tàn</a:t>
                      </a:r>
                      <a:r>
                        <a:rPr lang="en-US" sz="1500" b="1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500" b="1" kern="1200" baseline="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nhẫn</a:t>
                      </a:r>
                      <a:endParaRPr lang="vi-VN" sz="1500" b="1" kern="1200" dirty="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1500" b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Bà</a:t>
                      </a:r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cao lớn, đẹp đẽ </a:t>
                      </a:r>
                      <a:endParaRPr lang="vi-VN" sz="15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Hai bà cháu cùng bay vụt lên cao, cao mãi ...</a:t>
                      </a:r>
                      <a:endParaRPr lang="vi-VN" sz="15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Mong </a:t>
                      </a:r>
                      <a:r>
                        <a:rPr lang="en-US" sz="15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được sống</a:t>
                      </a:r>
                      <a:r>
                        <a:rPr lang="en-US" sz="1500" b="1" kern="1200" baseline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trong tình yêu thương</a:t>
                      </a:r>
                      <a:r>
                        <a:rPr lang="en-US" sz="1500" b="1" kern="120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240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357158" y="571486"/>
            <a:ext cx="8496943" cy="11763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F68C36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thay đổi trình tự xuất hiện của các hình ảnh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lần quẹt diêm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không? Vì sao?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…………………..……………………………….………………..…….</a:t>
            </a:r>
            <a:endParaRPr kumimoji="0" lang="vi-VN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loud Callout 25"/>
          <p:cNvSpPr>
            <a:spLocks noChangeArrowheads="1"/>
          </p:cNvSpPr>
          <p:nvPr/>
        </p:nvSpPr>
        <p:spPr bwMode="auto">
          <a:xfrm>
            <a:off x="214282" y="2500312"/>
            <a:ext cx="3286125" cy="2017712"/>
          </a:xfrm>
          <a:prstGeom prst="cloudCallout">
            <a:avLst>
              <a:gd name="adj1" fmla="val -33616"/>
              <a:gd name="adj2" fmla="val -140611"/>
            </a:avLst>
          </a:prstGeom>
          <a:solidFill>
            <a:srgbClr val="FFC000"/>
          </a:solidFill>
          <a:ln w="9525">
            <a:solidFill>
              <a:srgbClr val="94B64E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có nhận xét gì về các mong ước của em bé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loud Callout 26"/>
          <p:cNvSpPr>
            <a:spLocks noChangeArrowheads="1"/>
          </p:cNvSpPr>
          <p:nvPr/>
        </p:nvSpPr>
        <p:spPr bwMode="auto">
          <a:xfrm>
            <a:off x="5500694" y="2428874"/>
            <a:ext cx="3286125" cy="2017713"/>
          </a:xfrm>
          <a:prstGeom prst="cloudCallout">
            <a:avLst>
              <a:gd name="adj1" fmla="val 50597"/>
              <a:gd name="adj2" fmla="val -117343"/>
            </a:avLst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>
            <a:solidFill>
              <a:srgbClr val="795D9B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rơi vào tình cảnh giống cô bé bán diêm, em sẽ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gì?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413" y="6278563"/>
            <a:ext cx="1787525" cy="18843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3900" y="9696450"/>
            <a:ext cx="1392238" cy="1243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63699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95536" y="123826"/>
            <a:ext cx="3920679" cy="1103312"/>
          </a:xfrm>
          <a:prstGeom prst="rect">
            <a:avLst/>
          </a:prstGeom>
          <a:solidFill>
            <a:srgbClr val="00B05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Lần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quẹt diêm thứ 1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Hình ảnh: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Lò sưởi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Mong ước: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sưởi ấm</a:t>
            </a:r>
            <a:endParaRPr kumimoji="0" lang="vi-VN" altLang="vi-V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95537" y="1257301"/>
            <a:ext cx="3920678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Lần quẹt diêm thứ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Hình ảnh: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 ăn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Mong ước: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ăn no</a:t>
            </a:r>
            <a:endParaRPr lang="vi-VN" alt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076056" y="122238"/>
            <a:ext cx="3888432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Lần quẹt diêm thứ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Hình ảnh: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 thông Noel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Mong ước: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vui chơi</a:t>
            </a:r>
            <a:endParaRPr lang="vi-VN" alt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076056" y="1257301"/>
            <a:ext cx="3888432" cy="11033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Lần quẹt diêm thứ 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Hình ảnh: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 nội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Mong ước: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yêu thương</a:t>
            </a:r>
            <a:endParaRPr lang="vi-VN" alt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425100" y="2360613"/>
            <a:ext cx="8496943" cy="1272284"/>
          </a:xfrm>
          <a:prstGeom prst="ellipse">
            <a:avLst/>
          </a:prstGeom>
          <a:solidFill>
            <a:srgbClr val="00B0F0"/>
          </a:solidFill>
          <a:ln w="9525">
            <a:solidFill>
              <a:srgbClr val="F68C36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thay đổi trình tự xuất hiện của các hình ảnh trong 4 lần quẹt diêm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được. Vì đây là trình tự hợp lí trong cuộc sống, phù hợp hoàn cảnh nhân vật.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loud Callout 25"/>
          <p:cNvSpPr>
            <a:spLocks noChangeArrowheads="1"/>
          </p:cNvSpPr>
          <p:nvPr/>
        </p:nvSpPr>
        <p:spPr bwMode="auto">
          <a:xfrm>
            <a:off x="1" y="3174567"/>
            <a:ext cx="2771800" cy="2017712"/>
          </a:xfrm>
          <a:prstGeom prst="cloudCallout">
            <a:avLst>
              <a:gd name="adj1" fmla="val -33616"/>
              <a:gd name="adj2" fmla="val -140611"/>
            </a:avLst>
          </a:prstGeom>
          <a:solidFill>
            <a:srgbClr val="FFC000"/>
          </a:solidFill>
          <a:ln w="9525">
            <a:solidFill>
              <a:srgbClr val="94B64E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mong 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 giản dị, chân thành, chính đáng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loud Callout 26"/>
          <p:cNvSpPr>
            <a:spLocks noChangeArrowheads="1"/>
          </p:cNvSpPr>
          <p:nvPr/>
        </p:nvSpPr>
        <p:spPr bwMode="auto">
          <a:xfrm>
            <a:off x="5869450" y="3174567"/>
            <a:ext cx="3286125" cy="2017713"/>
          </a:xfrm>
          <a:prstGeom prst="cloudCallout">
            <a:avLst>
              <a:gd name="adj1" fmla="val 50597"/>
              <a:gd name="adj2" fmla="val -117343"/>
            </a:avLst>
          </a:prstGeom>
          <a:gradFill rotWithShape="1">
            <a:gsLst>
              <a:gs pos="0">
                <a:srgbClr val="C9B5E8"/>
              </a:gs>
              <a:gs pos="35001">
                <a:srgbClr val="D9CBEE"/>
              </a:gs>
              <a:gs pos="100000">
                <a:srgbClr val="F0EAF9"/>
              </a:gs>
            </a:gsLst>
            <a:lin ang="16200000" scaled="1"/>
          </a:gradFill>
          <a:ln w="9525">
            <a:solidFill>
              <a:srgbClr val="795D9B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Nỗ lực để bảo vệ và tự cứu lấy bản thân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5413" y="6278563"/>
            <a:ext cx="1787525" cy="18843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3900" y="9696450"/>
            <a:ext cx="1392238" cy="1243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Up Arrow 13"/>
          <p:cNvSpPr/>
          <p:nvPr/>
        </p:nvSpPr>
        <p:spPr>
          <a:xfrm>
            <a:off x="3286125" y="3556002"/>
            <a:ext cx="2654027" cy="1587498"/>
          </a:xfrm>
          <a:prstGeom prst="up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án phiếu HT số 2</a:t>
            </a:r>
            <a:endParaRPr lang="vi-V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43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946" y="2725840"/>
            <a:ext cx="2673752" cy="16407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đ</a:t>
            </a:r>
            <a:r>
              <a:rPr lang="vi-VN" sz="24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vui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ch</a:t>
            </a:r>
            <a:r>
              <a:rPr lang="vi-VN" sz="2400" dirty="0">
                <a:latin typeface="Times New Roman" panose="02020603050405020304" charset="0"/>
                <a:cs typeface="Times New Roman" panose="02020603050405020304" charset="0"/>
              </a:rPr>
              <a:t>ơ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đón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Giáng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sinh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vui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t</a:t>
            </a:r>
            <a:r>
              <a:rPr lang="vi-VN" sz="24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ơi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hạnh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phúc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235125" y="2725839"/>
            <a:ext cx="2673752" cy="16407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đ</a:t>
            </a:r>
            <a:r>
              <a:rPr lang="vi-VN" sz="24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ở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mãi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bên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bà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917100" y="2730178"/>
            <a:ext cx="2673752" cy="16407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đ</a:t>
            </a:r>
            <a:r>
              <a:rPr lang="vi-VN" sz="24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thoát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khỏi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cảnh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nghèo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khổ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khổ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đau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bất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hạnh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898248" y="-4338"/>
            <a:ext cx="2673752" cy="16407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đ</a:t>
            </a:r>
            <a:r>
              <a:rPr lang="vi-VN" sz="24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s</a:t>
            </a:r>
            <a:r>
              <a:rPr lang="vi-VN" sz="24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ởi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ấm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1" y="0"/>
            <a:ext cx="2673752" cy="1640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Mong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đ</a:t>
            </a:r>
            <a:r>
              <a:rPr lang="vi-VN" sz="2400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ợc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ăn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ngon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35124" y="1953225"/>
            <a:ext cx="2673752" cy="4385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Ước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mơ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về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vật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chất</a:t>
            </a:r>
            <a:endParaRPr lang="en-US" sz="2400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124" y="4696431"/>
            <a:ext cx="2673752" cy="4385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Ước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mơ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về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tinh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thần</a:t>
            </a:r>
            <a:endParaRPr lang="en-US" sz="2400" dirty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3235125" y="1636373"/>
            <a:ext cx="1336876" cy="316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4572000" y="1640711"/>
            <a:ext cx="1336877" cy="31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2" idx="0"/>
          </p:cNvCxnSpPr>
          <p:nvPr/>
        </p:nvCxnSpPr>
        <p:spPr>
          <a:xfrm flipH="1">
            <a:off x="1909822" y="2391805"/>
            <a:ext cx="2662178" cy="334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4" idx="0"/>
          </p:cNvCxnSpPr>
          <p:nvPr/>
        </p:nvCxnSpPr>
        <p:spPr>
          <a:xfrm>
            <a:off x="4572000" y="2391805"/>
            <a:ext cx="2681976" cy="338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90806" y="4362397"/>
            <a:ext cx="1" cy="334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  <a:endCxn id="8" idx="0"/>
          </p:cNvCxnSpPr>
          <p:nvPr/>
        </p:nvCxnSpPr>
        <p:spPr>
          <a:xfrm flipH="1">
            <a:off x="4572000" y="4370888"/>
            <a:ext cx="2681976" cy="32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2"/>
            <a:endCxn id="8" idx="0"/>
          </p:cNvCxnSpPr>
          <p:nvPr/>
        </p:nvCxnSpPr>
        <p:spPr>
          <a:xfrm>
            <a:off x="1909822" y="4366550"/>
            <a:ext cx="2662178" cy="329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90806" y="2391619"/>
            <a:ext cx="1" cy="334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46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25"/>
          <p:cNvSpPr>
            <a:spLocks noGrp="1" noChangeArrowheads="1"/>
          </p:cNvSpPr>
          <p:nvPr>
            <p:ph idx="1"/>
          </p:nvPr>
        </p:nvSpPr>
        <p:spPr bwMode="auto">
          <a:xfrm>
            <a:off x="4716016" y="114800"/>
            <a:ext cx="4320480" cy="3816424"/>
          </a:xfrm>
          <a:prstGeom prst="cloudCallout">
            <a:avLst>
              <a:gd name="adj1" fmla="val -77997"/>
              <a:gd name="adj2" fmla="val 71067"/>
            </a:avLst>
          </a:prstGeom>
          <a:solidFill>
            <a:srgbClr val="FFC000"/>
          </a:solidFill>
          <a:ln w="9525">
            <a:solidFill>
              <a:srgbClr val="94B64E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những chi tiết tác giả miêu tả về cái chết của cô bé bán diêm? Nhận xét về tình cảm của tác giả dành cho cô bé?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loud Callout 25"/>
          <p:cNvSpPr txBox="1">
            <a:spLocks noChangeArrowheads="1"/>
          </p:cNvSpPr>
          <p:nvPr/>
        </p:nvSpPr>
        <p:spPr bwMode="auto">
          <a:xfrm>
            <a:off x="0" y="34114"/>
            <a:ext cx="4572000" cy="3977796"/>
          </a:xfrm>
          <a:prstGeom prst="cloudCallout">
            <a:avLst>
              <a:gd name="adj1" fmla="val 65867"/>
              <a:gd name="adj2" fmla="val 74706"/>
            </a:avLst>
          </a:prstGeom>
          <a:solidFill>
            <a:schemeClr val="accent6">
              <a:lumMod val="75000"/>
            </a:schemeClr>
          </a:solidFill>
          <a:ln w="9525">
            <a:solidFill>
              <a:srgbClr val="94B64E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vi-V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những chi tiết miêu tả về thái độ, hành động của những người xung quanh? Tác giả muốn phản ánh điều gì?</a:t>
            </a:r>
            <a:endParaRPr lang="vi-V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86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0" y="800100"/>
            <a:ext cx="9144000" cy="0"/>
          </a:xfrm>
          <a:prstGeom prst="line">
            <a:avLst/>
          </a:prstGeom>
          <a:noFill/>
          <a:ln w="38100" cmpd="sng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457201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.VnTime" pitchFamily="34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4800" y="1257300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</a:rPr>
              <a:t>   </a:t>
            </a:r>
            <a:r>
              <a:rPr lang="en-US" sz="2400" b="1" u="sng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1. Hoàn cảnh của cô bé bán diêm: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u="sng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2. Những lần quẹt diêm: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b="1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u="sng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3. Cái chết của cô bé:</a:t>
            </a:r>
            <a:endParaRPr lang="en-US" sz="2400" b="1" u="sng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71600" y="114300"/>
            <a:ext cx="6172200" cy="461665"/>
          </a:xfrm>
          <a:prstGeom prst="rect">
            <a:avLst/>
          </a:prstGeom>
          <a:solidFill>
            <a:srgbClr val="66FF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</a:t>
            </a:r>
            <a:r>
              <a:rPr lang="en-US" altLang="en-US" sz="2400" smtClean="0"/>
              <a:t>   </a:t>
            </a:r>
            <a:r>
              <a:rPr lang="en-US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CÔ BÉ BÁN DIÊM</a:t>
            </a:r>
            <a:r>
              <a:rPr lang="en-US" altLang="en-US" sz="2400"/>
              <a:t>         </a:t>
            </a:r>
            <a:endParaRPr lang="en-US" altLang="en-US" sz="24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1692275" y="1771650"/>
            <a:ext cx="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33400" y="8001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II. KHÁM PHÁ VĂN BẢN:</a:t>
            </a:r>
            <a:endParaRPr lang="en-US" sz="20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52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6" name="Picture 6" descr="DSTARS-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285750"/>
            <a:ext cx="990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phoccongdong (16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" y="0"/>
            <a:ext cx="9139943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84899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... Một em bé có đôi môi má hồng , đôi môi đang mỉm cười ... </a:t>
            </a:r>
            <a:r>
              <a:rPr lang="en-US" sz="32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Chẳng</a:t>
            </a:r>
            <a:r>
              <a:rPr lang="en-US" sz="32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32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2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......</a:t>
            </a:r>
            <a:r>
              <a:rPr lang="en-US" sz="32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32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ầu</a:t>
            </a:r>
            <a:r>
              <a:rPr lang="en-US" sz="32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32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200" b="1" i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endParaRPr lang="vi-VN" sz="3200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Miêu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nói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ián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miêu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bề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nhàng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thản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nỗi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đau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đớn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200" b="1" i="1" dirty="0">
                <a:latin typeface="Times New Roman" pitchFamily="18" charset="0"/>
                <a:cs typeface="Times New Roman" pitchFamily="18" charset="0"/>
              </a:rPr>
              <a:t>- Bảo nhau : chắc nó muốn </a:t>
            </a:r>
            <a:r>
              <a:rPr lang="pt-BR" sz="3200" b="1" i="1">
                <a:latin typeface="Times New Roman" pitchFamily="18" charset="0"/>
                <a:cs typeface="Times New Roman" pitchFamily="18" charset="0"/>
              </a:rPr>
              <a:t>sưởi </a:t>
            </a:r>
            <a:r>
              <a:rPr lang="pt-BR" sz="3200" b="1" i="1" smtClean="0">
                <a:latin typeface="Times New Roman" pitchFamily="18" charset="0"/>
                <a:cs typeface="Times New Roman" pitchFamily="18" charset="0"/>
              </a:rPr>
              <a:t>ấm</a:t>
            </a:r>
            <a:endParaRPr lang="vi-VN" sz="32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Thái độ thản nhiên,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thờ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ơ,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lạnh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lùng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hội vô nhân đạo, thiếu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sz="3200" b="1" dirty="0" smtClean="0"/>
              <a:t>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ngờ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thần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nỗi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day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dứt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xót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bé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bất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hạnh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vi-VN" sz="2800" b="1" dirty="0">
              <a:solidFill>
                <a:prstClr val="black"/>
              </a:solidFill>
            </a:endParaRPr>
          </a:p>
          <a:p>
            <a:endParaRPr lang="vi-VN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6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0298" y="285734"/>
            <a:ext cx="364333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CÔ </a:t>
            </a:r>
            <a:r>
              <a:rPr lang="en-US" sz="28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BÉ BÁN </a:t>
            </a:r>
            <a:r>
              <a:rPr lang="en-US" sz="28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DIÊM </a:t>
            </a:r>
          </a:p>
          <a:p>
            <a:pPr algn="ctr"/>
            <a:r>
              <a:rPr lang="en-US" sz="2800" b="1" cap="none" spc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spc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800" b="1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2000246"/>
            <a:ext cx="8158162" cy="78581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09558" y="1009638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428596" y="928676"/>
            <a:ext cx="82296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2066" y="71436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(An - đec - xen)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4466" y="86676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14942" y="85723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301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Quet diem lan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95800" cy="175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0"/>
            <a:ext cx="4572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0" y="2686050"/>
            <a:ext cx="457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vi-VN" altLang="en-US" sz="2000">
              <a:latin typeface="VNI-Times" pitchFamily="2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6200" y="2228851"/>
            <a:ext cx="388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sz="2000">
                <a:latin typeface=".VnTime" pitchFamily="34" charset="0"/>
              </a:rPr>
              <a:t>Đ</a:t>
            </a:r>
            <a:r>
              <a:rPr lang="en-US" altLang="en-US" sz="2000">
                <a:latin typeface=".VnTime" pitchFamily="34" charset="0"/>
              </a:rPr>
              <a:t>«i m¸ hång vµ ®«i m«i ®ang mØm c</a:t>
            </a:r>
            <a:r>
              <a:rPr lang="en-US" sz="2000">
                <a:latin typeface=".VnTime" pitchFamily="34" charset="0"/>
              </a:rPr>
              <a:t>ư</a:t>
            </a:r>
            <a:r>
              <a:rPr lang="en-US" altLang="en-US" sz="2000">
                <a:latin typeface=".VnTime" pitchFamily="34" charset="0"/>
              </a:rPr>
              <a:t>êi.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429124" y="1828800"/>
            <a:ext cx="49434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FF"/>
                </a:solidFill>
                <a:latin typeface=".VnTime" pitchFamily="34" charset="0"/>
              </a:rPr>
              <a:t>* </a:t>
            </a:r>
            <a:r>
              <a:rPr lang="en-US" altLang="en-US" sz="2000">
                <a:solidFill>
                  <a:srgbClr val="0000FF"/>
                </a:solidFill>
                <a:latin typeface=".VnTime" pitchFamily="34" charset="0"/>
              </a:rPr>
              <a:t>Em bÐ chÕt trong th</a:t>
            </a:r>
            <a:r>
              <a:rPr lang="en-US" sz="2000">
                <a:solidFill>
                  <a:srgbClr val="0000FF"/>
                </a:solidFill>
                <a:latin typeface=".VnTime" pitchFamily="34" charset="0"/>
              </a:rPr>
              <a:t>ự</a:t>
            </a:r>
            <a:r>
              <a:rPr lang="en-US" altLang="en-US" sz="2000">
                <a:solidFill>
                  <a:srgbClr val="0000FF"/>
                </a:solidFill>
                <a:latin typeface=".VnTime" pitchFamily="34" charset="0"/>
              </a:rPr>
              <a:t>c tÕ 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4343400" y="2286000"/>
            <a:ext cx="0" cy="2800350"/>
          </a:xfrm>
          <a:prstGeom prst="line">
            <a:avLst/>
          </a:prstGeom>
          <a:noFill/>
          <a:ln w="57150">
            <a:solidFill>
              <a:srgbClr val="FF99FF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-285783" y="1785932"/>
            <a:ext cx="4786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smtClean="0">
                <a:solidFill>
                  <a:srgbClr val="0000FF"/>
                </a:solidFill>
                <a:latin typeface=".VnTime" pitchFamily="34" charset="0"/>
              </a:rPr>
              <a:t>     * </a:t>
            </a:r>
            <a:r>
              <a:rPr lang="en-US" altLang="en-US" sz="2000">
                <a:solidFill>
                  <a:srgbClr val="0000FF"/>
                </a:solidFill>
                <a:latin typeface=".VnTime" pitchFamily="34" charset="0"/>
              </a:rPr>
              <a:t>Em bÐ chÕt trong méng </a:t>
            </a:r>
            <a:r>
              <a:rPr lang="en-US" altLang="en-US" sz="2000">
                <a:solidFill>
                  <a:srgbClr val="0000FF"/>
                </a:solidFill>
              </a:rPr>
              <a:t>t</a:t>
            </a:r>
            <a:r>
              <a:rPr lang="en-US" sz="2000">
                <a:solidFill>
                  <a:srgbClr val="0000FF"/>
                </a:solidFill>
              </a:rPr>
              <a:t>ưở</a:t>
            </a:r>
            <a:r>
              <a:rPr lang="en-US" altLang="en-US" sz="2000">
                <a:solidFill>
                  <a:srgbClr val="0000FF"/>
                </a:solidFill>
              </a:rPr>
              <a:t>ng 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343400" y="3143250"/>
            <a:ext cx="4953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 sz="2000">
                <a:latin typeface=".VnTime" pitchFamily="34" charset="0"/>
              </a:rPr>
              <a:t>&gt; Sù ra ®i thËt th</a:t>
            </a:r>
            <a:r>
              <a:rPr lang="en-US" sz="2000">
                <a:latin typeface=".VnTime" pitchFamily="34" charset="0"/>
              </a:rPr>
              <a:t>ư</a:t>
            </a:r>
            <a:r>
              <a:rPr lang="en-US" altLang="en-US" sz="2000">
                <a:latin typeface=".VnTime" pitchFamily="34" charset="0"/>
              </a:rPr>
              <a:t>¬ng t©m: mét c¸i chÕt v« téi</a:t>
            </a:r>
            <a:r>
              <a:rPr lang="en-US" sz="2000">
                <a:latin typeface=".VnTime" pitchFamily="34" charset="0"/>
              </a:rPr>
              <a:t>,</a:t>
            </a:r>
            <a:r>
              <a:rPr lang="en-US" altLang="en-US" sz="2000">
                <a:latin typeface=".VnTime" pitchFamily="34" charset="0"/>
              </a:rPr>
              <a:t> kh«ng ®¸ng cã, mét bi kÞch ®¸ng th</a:t>
            </a:r>
            <a:r>
              <a:rPr lang="en-US" sz="2000">
                <a:latin typeface=".VnTime" pitchFamily="34" charset="0"/>
              </a:rPr>
              <a:t>ư</a:t>
            </a:r>
            <a:r>
              <a:rPr lang="en-US" altLang="en-US" sz="2000">
                <a:latin typeface=".VnTime" pitchFamily="34" charset="0"/>
              </a:rPr>
              <a:t>¬ng.</a:t>
            </a:r>
            <a:endParaRPr lang="en-US" sz="2000">
              <a:latin typeface=".VnTime" pitchFamily="34" charset="0"/>
            </a:endParaRP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419600" y="2171700"/>
            <a:ext cx="4648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en-US" sz="2000">
                <a:latin typeface=".VnTime" pitchFamily="34" charset="0"/>
              </a:rPr>
              <a:t>Em chÕt ë mét xã t­êng l¹nh lÏo </a:t>
            </a:r>
            <a:r>
              <a:rPr lang="en-US" sz="2000">
                <a:latin typeface=".VnTime" pitchFamily="34" charset="0"/>
              </a:rPr>
              <a:t>(</a:t>
            </a:r>
            <a:r>
              <a:rPr lang="en-US" sz="2000"/>
              <a:t>vì</a:t>
            </a:r>
            <a:r>
              <a:rPr lang="en-US" altLang="en-US" sz="2000"/>
              <a:t> </a:t>
            </a:r>
            <a:r>
              <a:rPr lang="en-US" altLang="en-US" sz="2000">
                <a:latin typeface=".VnTime" pitchFamily="34" charset="0"/>
              </a:rPr>
              <a:t>®ãi, rÐt, </a:t>
            </a:r>
            <a:r>
              <a:rPr lang="en-US" sz="2000">
                <a:latin typeface=".VnTime" pitchFamily="34" charset="0"/>
              </a:rPr>
              <a:t>và </a:t>
            </a:r>
            <a:r>
              <a:rPr lang="en-US" sz="2000"/>
              <a:t>vì</a:t>
            </a:r>
            <a:r>
              <a:rPr lang="en-US" altLang="en-US" sz="2000">
                <a:latin typeface=".VnTime" pitchFamily="34" charset="0"/>
              </a:rPr>
              <a:t> thiÕu </a:t>
            </a:r>
            <a:r>
              <a:rPr lang="en-US" sz="2000"/>
              <a:t>tì</a:t>
            </a:r>
            <a:r>
              <a:rPr lang="en-US" altLang="en-US" sz="2000">
                <a:latin typeface=".VnTime" pitchFamily="34" charset="0"/>
              </a:rPr>
              <a:t>nh th­¬ng cña gia</a:t>
            </a:r>
            <a:r>
              <a:rPr lang="en-US" sz="2000">
                <a:latin typeface=".VnTime" pitchFamily="34" charset="0"/>
              </a:rPr>
              <a:t> </a:t>
            </a:r>
            <a:r>
              <a:rPr lang="en-US" sz="2000">
                <a:sym typeface="Times New Roman" pitchFamily="18" charset="0"/>
              </a:rPr>
              <a:t>đì</a:t>
            </a:r>
            <a:r>
              <a:rPr lang="en-US" altLang="en-US" sz="2000">
                <a:sym typeface="Times New Roman" pitchFamily="18" charset="0"/>
              </a:rPr>
              <a:t>nh</a:t>
            </a:r>
            <a:r>
              <a:rPr lang="en-US" altLang="en-US" sz="2000">
                <a:latin typeface=".VnTime" pitchFamily="34" charset="0"/>
              </a:rPr>
              <a:t>, x· héi.)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0" y="3000378"/>
            <a:ext cx="46466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.VnTime" pitchFamily="34" charset="0"/>
              </a:rPr>
              <a:t>-&gt; Sù ra ®i thËt ®Ñp: thÓ x¸c chÕt nh</a:t>
            </a:r>
            <a:r>
              <a:rPr lang="en-US" sz="2000">
                <a:latin typeface=".VnTime" pitchFamily="34" charset="0"/>
              </a:rPr>
              <a:t>ư</a:t>
            </a:r>
            <a:r>
              <a:rPr lang="en-US" altLang="en-US" sz="2000">
                <a:latin typeface=".VnTime" pitchFamily="34" charset="0"/>
              </a:rPr>
              <a:t>ng linh hån kh¸t väng lu«n sèng m·i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14282" y="3786196"/>
            <a:ext cx="411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latin typeface=".VnTime" pitchFamily="34" charset="0"/>
              </a:rPr>
              <a:t>TÊm lßng yªu </a:t>
            </a:r>
            <a:r>
              <a:rPr lang="en-US" altLang="en-US" sz="2000" b="1" smtClean="0">
                <a:solidFill>
                  <a:srgbClr val="FF0000"/>
                </a:solidFill>
                <a:latin typeface=".VnTime" pitchFamily="34" charset="0"/>
              </a:rPr>
              <a:t>thư¬ng </a:t>
            </a:r>
            <a:r>
              <a:rPr lang="en-US" altLang="en-US" sz="2000" b="1">
                <a:solidFill>
                  <a:srgbClr val="FF0000"/>
                </a:solidFill>
                <a:latin typeface=".VnTime" pitchFamily="34" charset="0"/>
              </a:rPr>
              <a:t>®ång c¶m cña nhµ v¨n ®èi víi </a:t>
            </a:r>
            <a:r>
              <a:rPr lang="en-US" altLang="en-US" sz="2000" b="1" smtClean="0">
                <a:solidFill>
                  <a:srgbClr val="FF0000"/>
                </a:solidFill>
                <a:latin typeface=".VnTime" pitchFamily="34" charset="0"/>
              </a:rPr>
              <a:t>nh</a:t>
            </a:r>
            <a:r>
              <a:rPr lang="en-US" sz="2000" b="1" smtClean="0">
                <a:solidFill>
                  <a:srgbClr val="FF0000"/>
                </a:solidFill>
                <a:latin typeface=".VnTime" pitchFamily="34" charset="0"/>
              </a:rPr>
              <a:t>ữ</a:t>
            </a:r>
            <a:r>
              <a:rPr lang="en-US" altLang="en-US" sz="2000" b="1" smtClean="0">
                <a:solidFill>
                  <a:srgbClr val="FF0000"/>
                </a:solidFill>
                <a:latin typeface=".VnTime" pitchFamily="34" charset="0"/>
              </a:rPr>
              <a:t>ng </a:t>
            </a:r>
            <a:r>
              <a:rPr lang="en-US" altLang="en-US" sz="2000" b="1">
                <a:solidFill>
                  <a:srgbClr val="FF0000"/>
                </a:solidFill>
                <a:latin typeface=".VnTime" pitchFamily="34" charset="0"/>
              </a:rPr>
              <a:t>em bÐ bÊt h¹nh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343400" y="3758505"/>
            <a:ext cx="480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latin typeface=".VnTime" pitchFamily="34" charset="0"/>
              </a:rPr>
              <a:t>X· héi thiÕu v¾ng </a:t>
            </a:r>
            <a:r>
              <a:rPr lang="en-US" altLang="en-US" sz="2000">
                <a:solidFill>
                  <a:srgbClr val="FF0000"/>
                </a:solidFill>
              </a:rPr>
              <a:t>t</a:t>
            </a:r>
            <a:r>
              <a:rPr lang="en-US" sz="2000">
                <a:solidFill>
                  <a:srgbClr val="FF0000"/>
                </a:solidFill>
              </a:rPr>
              <a:t>ì</a:t>
            </a:r>
            <a:r>
              <a:rPr lang="en-US" altLang="en-US" sz="2000">
                <a:solidFill>
                  <a:srgbClr val="FF0000"/>
                </a:solidFill>
              </a:rPr>
              <a:t>nh </a:t>
            </a:r>
            <a:r>
              <a:rPr lang="en-US" altLang="en-US" sz="2000">
                <a:solidFill>
                  <a:srgbClr val="FF0000"/>
                </a:solidFill>
                <a:latin typeface=".VnTime" pitchFamily="34" charset="0"/>
              </a:rPr>
              <a:t>th</a:t>
            </a:r>
            <a:r>
              <a:rPr lang="en-US" sz="2000">
                <a:solidFill>
                  <a:srgbClr val="FF0000"/>
                </a:solidFill>
                <a:latin typeface=".VnTime" pitchFamily="34" charset="0"/>
              </a:rPr>
              <a:t>ư</a:t>
            </a:r>
            <a:r>
              <a:rPr lang="en-US" altLang="en-US" sz="2000">
                <a:solidFill>
                  <a:srgbClr val="FF0000"/>
                </a:solidFill>
                <a:latin typeface=".VnTime" pitchFamily="34" charset="0"/>
              </a:rPr>
              <a:t>¬ng, thê ¬ víi nçi bÊt h¹nh cña </a:t>
            </a:r>
            <a:r>
              <a:rPr lang="en-US" altLang="en-US" sz="2000">
                <a:solidFill>
                  <a:srgbClr val="FF0000"/>
                </a:solidFill>
              </a:rPr>
              <a:t>ng</a:t>
            </a:r>
            <a:r>
              <a:rPr lang="en-US" sz="2000">
                <a:solidFill>
                  <a:srgbClr val="FF0000"/>
                </a:solidFill>
              </a:rPr>
              <a:t>ườ</a:t>
            </a:r>
            <a:r>
              <a:rPr lang="en-US" altLang="en-US" sz="2000">
                <a:solidFill>
                  <a:srgbClr val="FF0000"/>
                </a:solidFill>
              </a:rPr>
              <a:t>i </a:t>
            </a:r>
            <a:r>
              <a:rPr lang="en-US" altLang="en-US" sz="2000">
                <a:solidFill>
                  <a:srgbClr val="FF0000"/>
                </a:solidFill>
                <a:latin typeface=".VnTime" pitchFamily="34" charset="0"/>
              </a:rPr>
              <a:t>nghÌo.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57200" y="228601"/>
            <a:ext cx="1676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FF0066"/>
                </a:solidFill>
                <a:latin typeface=".VnTime" pitchFamily="34" charset="0"/>
              </a:rPr>
              <a:t>Bøc tranh 1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724400" y="171451"/>
            <a:ext cx="16764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FF0066"/>
                </a:solidFill>
                <a:latin typeface=".VnTime" pitchFamily="34" charset="0"/>
              </a:rPr>
              <a:t>Bøc tranh 2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29" grpId="0" autoUpdateAnimBg="0"/>
      <p:bldP spid="30730" grpId="0" autoUpdateAnimBg="0"/>
      <p:bldP spid="30731" grpId="0" autoUpdateAnimBg="0"/>
      <p:bldP spid="30732" grpId="0" autoUpdateAnimBg="0"/>
      <p:bldP spid="30733" grpId="0" autoUpdateAnimBg="0"/>
      <p:bldP spid="307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13" descr="Quet diem lan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1888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0272CD-5CD0-4920-A762-AFF4D61EF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3056" y="2722302"/>
            <a:ext cx="4052144" cy="2400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BDE476-9B83-4FD0-A915-7D4D29327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685" y="42453"/>
            <a:ext cx="3831752" cy="2490639"/>
          </a:xfrm>
          <a:prstGeom prst="rect">
            <a:avLst/>
          </a:prstGeom>
        </p:spPr>
      </p:pic>
      <p:pic>
        <p:nvPicPr>
          <p:cNvPr id="6" name="Picture 2" descr="C:\Documents and Settings\THANH TAI\My Documents\Downloads\images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620" y="2614118"/>
            <a:ext cx="3801817" cy="253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Documents and Settings\THANH TAI\My Documents\Downloads\tre-lang-thang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3055" y="-3879"/>
            <a:ext cx="4052143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Callout 25"/>
          <p:cNvSpPr>
            <a:spLocks noChangeArrowheads="1"/>
          </p:cNvSpPr>
          <p:nvPr/>
        </p:nvSpPr>
        <p:spPr bwMode="auto">
          <a:xfrm>
            <a:off x="2843808" y="1287772"/>
            <a:ext cx="3672408" cy="2523073"/>
          </a:xfrm>
          <a:prstGeom prst="cloudCallout">
            <a:avLst>
              <a:gd name="adj1" fmla="val -77997"/>
              <a:gd name="adj2" fmla="val 71067"/>
            </a:avLst>
          </a:prstGeom>
          <a:solidFill>
            <a:srgbClr val="FFC000"/>
          </a:solidFill>
          <a:ln w="9525">
            <a:solidFill>
              <a:srgbClr val="94B64E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 bức ảnh sau cho các em thấy điều gì? 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20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8680207"/>
              </p:ext>
            </p:extLst>
          </p:nvPr>
        </p:nvGraphicFramePr>
        <p:xfrm>
          <a:off x="323528" y="1083628"/>
          <a:ext cx="8568952" cy="3859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6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69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6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2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cảnh em bé bán diêm ngoài đường phố đêm giao thừa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Cảnh bên trong các ngôi nhà trên phố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khí ngày đầu năm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Cảnh em bé chết rét nơi xó tường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9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…………………..………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………………….….……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…………………..………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……………………..……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…………………………….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……………………….……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……………………….……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……………………….……</a:t>
                      </a:r>
                      <a:endParaRPr lang="vi-V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……………………….……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……………………….……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………………………….…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………………………….….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………………………….…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…………………….………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……………………….……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……………………..…..….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1435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dụng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………………………………….……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……………………………………………………...……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dụng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…………………………………….…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……………………………………………………………</a:t>
                      </a:r>
                      <a:endParaRPr lang="vi-V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4426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i="1" smtClean="0">
                <a:solidFill>
                  <a:srgbClr val="C00000"/>
                </a:solidFill>
                <a:latin typeface="+mj-lt"/>
              </a:rPr>
              <a:t>Tìm </a:t>
            </a:r>
            <a:r>
              <a:rPr lang="vi-VN" sz="2800" b="1" i="1" dirty="0">
                <a:solidFill>
                  <a:srgbClr val="C00000"/>
                </a:solidFill>
                <a:latin typeface="+mj-lt"/>
              </a:rPr>
              <a:t>các chi tiết thể hiện nghệ thuật tương phản trong truyện</a:t>
            </a:r>
            <a:endParaRPr lang="vi-VN" sz="2800" b="1" dirty="0">
              <a:solidFill>
                <a:srgbClr val="C00000"/>
              </a:solidFill>
              <a:latin typeface="+mj-lt"/>
            </a:endParaRPr>
          </a:p>
          <a:p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xmlns="" val="105853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87558134"/>
              </p:ext>
            </p:extLst>
          </p:nvPr>
        </p:nvGraphicFramePr>
        <p:xfrm>
          <a:off x="323528" y="523359"/>
          <a:ext cx="8568952" cy="4405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6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69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6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47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cảnh em bé bán diêm ngoài đường phố đêm giao thừa</a:t>
                      </a:r>
                      <a:endParaRPr lang="vi-V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Cảnh bên trong các ngôi nhà trên phố</a:t>
                      </a:r>
                      <a:endParaRPr lang="vi-V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vi-VN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000" b="1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khí </a:t>
                      </a:r>
                      <a:r>
                        <a:rPr lang="vi-V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đầu năm</a:t>
                      </a:r>
                      <a:endParaRPr lang="vi-V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Cảnh em bé chết rét nơi xó tường</a:t>
                      </a:r>
                      <a:endParaRPr lang="vi-VN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20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Tối</a:t>
                      </a:r>
                      <a:r>
                        <a:rPr lang="vi-VN" sz="20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tăm, rét buốt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vi-VN" sz="2000" b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Đói</a:t>
                      </a:r>
                      <a:r>
                        <a:rPr lang="vi-VN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vi-VN" sz="2000" b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lạnh, cô đơn</a:t>
                      </a:r>
                      <a:endParaRPr lang="vi-VN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Sáng</a:t>
                      </a:r>
                      <a:r>
                        <a:rPr lang="vi-V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rực, ấm áp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Trang hoàng</a:t>
                      </a:r>
                      <a:r>
                        <a:rPr lang="vi-VN" sz="20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lộng lẫy, đầy thức ăn</a:t>
                      </a:r>
                      <a:endParaRPr lang="vi-V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-Trờ</a:t>
                      </a:r>
                      <a:r>
                        <a:rPr lang="vi-VN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trong, sáng, nắng ấm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Mọi</a:t>
                      </a:r>
                      <a:r>
                        <a:rPr lang="vi-VN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người vui vẻ ra ngoài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Người</a:t>
                      </a:r>
                      <a:r>
                        <a:rPr lang="vi-VN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 tò mò bàn tán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vi-VN" sz="2000" b="1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Tử</a:t>
                      </a:r>
                      <a:r>
                        <a:rPr lang="vi-VN" sz="2000" b="1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thi </a:t>
                      </a:r>
                      <a:r>
                        <a:rPr lang="vi-VN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bé ngồi giữa những bao diêm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Trong xó</a:t>
                      </a:r>
                      <a:r>
                        <a:rPr lang="vi-VN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tường lạnh lẽo, rét buốt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615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nổi bật hoàn cảnh nghèo khó, tình cảnh tội nghiệp đáng thương của cô bé</a:t>
                      </a:r>
                      <a:endParaRPr lang="vi-V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cáo sự thờ ơ, vô cảm của XH, thể hiện lòng thương cảm của tác giả dành cho cô bé</a:t>
                      </a:r>
                      <a:endParaRPr lang="vi-VN" sz="2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85" marR="6818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447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0908"/>
          </a:xfrm>
        </p:spPr>
      </p:pic>
      <p:sp>
        <p:nvSpPr>
          <p:cNvPr id="5" name="TextBox 4"/>
          <p:cNvSpPr txBox="1"/>
          <p:nvPr/>
        </p:nvSpPr>
        <p:spPr>
          <a:xfrm>
            <a:off x="2339752" y="1491630"/>
            <a:ext cx="565892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latin typeface="+mj-lt"/>
              </a:rPr>
              <a:t>* Nghệ thuật:</a:t>
            </a:r>
            <a:endParaRPr lang="vi-VN" sz="3200" dirty="0">
              <a:latin typeface="+mj-lt"/>
            </a:endParaRPr>
          </a:p>
          <a:p>
            <a:r>
              <a:rPr lang="vi-VN" sz="3200" dirty="0">
                <a:latin typeface="+mj-lt"/>
              </a:rPr>
              <a:t>+ Tương phản, đối lập</a:t>
            </a:r>
          </a:p>
          <a:p>
            <a:r>
              <a:rPr lang="vi-VN" sz="3200" dirty="0">
                <a:latin typeface="+mj-lt"/>
              </a:rPr>
              <a:t>+ </a:t>
            </a:r>
            <a:r>
              <a:rPr lang="vi-VN" sz="3200" dirty="0" smtClean="0">
                <a:latin typeface="+mj-lt"/>
              </a:rPr>
              <a:t>Cách kể chuyện hấp dẫn,</a:t>
            </a:r>
          </a:p>
          <a:p>
            <a:r>
              <a:rPr lang="vi-VN" sz="3200" dirty="0">
                <a:latin typeface="+mj-lt"/>
              </a:rPr>
              <a:t>đ</a:t>
            </a:r>
            <a:r>
              <a:rPr lang="vi-VN" sz="3200" dirty="0" smtClean="0">
                <a:latin typeface="+mj-lt"/>
              </a:rPr>
              <a:t>an </a:t>
            </a:r>
            <a:r>
              <a:rPr lang="vi-VN" sz="3200" dirty="0">
                <a:latin typeface="+mj-lt"/>
              </a:rPr>
              <a:t>xen giữa thực tại và mộng ảo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xmlns="" val="84103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</p:spPr>
      </p:pic>
      <p:sp>
        <p:nvSpPr>
          <p:cNvPr id="5" name="Rectangle 4"/>
          <p:cNvSpPr/>
          <p:nvPr/>
        </p:nvSpPr>
        <p:spPr>
          <a:xfrm>
            <a:off x="2296240" y="1203598"/>
            <a:ext cx="62464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3200" b="1" dirty="0">
                <a:latin typeface="+mj-lt"/>
              </a:rPr>
              <a:t> </a:t>
            </a:r>
            <a:r>
              <a:rPr lang="vi-VN" sz="3200" b="1" dirty="0" smtClean="0">
                <a:latin typeface="+mj-lt"/>
              </a:rPr>
              <a:t>                   </a:t>
            </a:r>
            <a:r>
              <a:rPr lang="vi-VN" sz="3600" b="1" dirty="0" smtClean="0">
                <a:solidFill>
                  <a:srgbClr val="D60093"/>
                </a:solidFill>
                <a:latin typeface="+mj-lt"/>
              </a:rPr>
              <a:t>Nội </a:t>
            </a:r>
            <a:r>
              <a:rPr lang="vi-VN" sz="3600" b="1" dirty="0">
                <a:solidFill>
                  <a:srgbClr val="D60093"/>
                </a:solidFill>
                <a:latin typeface="+mj-lt"/>
              </a:rPr>
              <a:t>dung</a:t>
            </a:r>
            <a:endParaRPr lang="vi-VN" sz="3600" dirty="0">
              <a:solidFill>
                <a:srgbClr val="D60093"/>
              </a:solidFill>
              <a:latin typeface="+mj-lt"/>
            </a:endParaRPr>
          </a:p>
          <a:p>
            <a:pPr algn="just"/>
            <a:r>
              <a:rPr lang="vi-VN" sz="3600" b="1" dirty="0">
                <a:solidFill>
                  <a:srgbClr val="D60093"/>
                </a:solidFill>
                <a:latin typeface="+mj-lt"/>
              </a:rPr>
              <a:t>Truyện kể về cô bé bán diêm trong đêm giao thừa với cái chết đau khổ của cuộc đời bất hạnh để lại cho ta lòng cảm thương sâu sắc.</a:t>
            </a:r>
          </a:p>
        </p:txBody>
      </p:sp>
    </p:spTree>
    <p:extLst>
      <p:ext uri="{BB962C8B-B14F-4D97-AF65-F5344CB8AC3E}">
        <p14:creationId xmlns:p14="http://schemas.microsoft.com/office/powerpoint/2010/main" xmlns="" val="412197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315" y="36394"/>
            <a:ext cx="2696725" cy="1527244"/>
          </a:xfrm>
        </p:spPr>
        <p:txBody>
          <a:bodyPr>
            <a:noAutofit/>
          </a:bodyPr>
          <a:lstStyle/>
          <a:p>
            <a:r>
              <a:rPr lang="vi-VN" sz="2800" b="1" dirty="0" smtClean="0">
                <a:solidFill>
                  <a:srgbClr val="C00000"/>
                </a:solidFill>
              </a:rPr>
              <a:t>Hãy tóm tắt </a:t>
            </a:r>
            <a:br>
              <a:rPr lang="vi-VN" sz="2800" b="1" dirty="0" smtClean="0">
                <a:solidFill>
                  <a:srgbClr val="C00000"/>
                </a:solidFill>
              </a:rPr>
            </a:br>
            <a:r>
              <a:rPr lang="vi-VN" sz="2800" b="1" dirty="0" smtClean="0">
                <a:solidFill>
                  <a:srgbClr val="C00000"/>
                </a:solidFill>
              </a:rPr>
              <a:t>lại truyện </a:t>
            </a:r>
            <a:br>
              <a:rPr lang="vi-VN" sz="2800" b="1" dirty="0" smtClean="0">
                <a:solidFill>
                  <a:srgbClr val="C00000"/>
                </a:solidFill>
              </a:rPr>
            </a:br>
            <a:r>
              <a:rPr lang="vi-VN" sz="2800" b="1" dirty="0" smtClean="0">
                <a:solidFill>
                  <a:srgbClr val="C00000"/>
                </a:solidFill>
              </a:rPr>
              <a:t>theo tranh</a:t>
            </a:r>
            <a:endParaRPr lang="vi-V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 descr="C:\Documents and Settings\THANH TAI\My Documents\Downloads\images (3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90" y="51470"/>
            <a:ext cx="220824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Documents and Settings\THANH TAI\My Documents\Downloads\images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932" y="3444967"/>
            <a:ext cx="2124396" cy="159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Documents and Settings\THANH TAI\My Documents\Downloads\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912" y="1777104"/>
            <a:ext cx="2148403" cy="16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Documents and Settings\THANH TAI\My Documents\Downloads\tải xuống (6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98308"/>
            <a:ext cx="2259325" cy="169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Documents and Settings\THANH TAI\My Documents\Downloads\images (28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5" y="36394"/>
            <a:ext cx="1556272" cy="116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THANH TAI\My Documents\Downloads\17ea5cfa-232a-4bf6-acec-08028c7f08e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5" y="1311984"/>
            <a:ext cx="1556272" cy="116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uet diem lan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474" y="2582755"/>
            <a:ext cx="1556823" cy="116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Quet diem lan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6" y="3804816"/>
            <a:ext cx="1556272" cy="116801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Quet diem lan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1817" y="176597"/>
            <a:ext cx="2800912" cy="205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Documents and Settings\THANH TAI\My Documents\Downloads\tải xuống (2)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3147" y="2555736"/>
            <a:ext cx="2598253" cy="250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193059" y="3542530"/>
            <a:ext cx="2696725" cy="1527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800" b="1" dirty="0" smtClean="0">
                <a:solidFill>
                  <a:srgbClr val="C00000"/>
                </a:solidFill>
              </a:rPr>
              <a:t>Bằng lời kể của em</a:t>
            </a:r>
            <a:endParaRPr lang="vi-V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73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7438"/>
          </a:xfrm>
        </p:spPr>
      </p:pic>
      <p:sp>
        <p:nvSpPr>
          <p:cNvPr id="3" name="Cloud Callout 2"/>
          <p:cNvSpPr/>
          <p:nvPr/>
        </p:nvSpPr>
        <p:spPr>
          <a:xfrm>
            <a:off x="107504" y="0"/>
            <a:ext cx="4680520" cy="3240360"/>
          </a:xfrm>
          <a:prstGeom prst="cloudCallout">
            <a:avLst>
              <a:gd name="adj1" fmla="val 75612"/>
              <a:gd name="adj2" fmla="val 4178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800" dirty="0" smtClean="0">
              <a:latin typeface="+mj-lt"/>
            </a:endParaRPr>
          </a:p>
          <a:p>
            <a:pPr algn="ctr"/>
            <a:r>
              <a:rPr lang="vi-VN" sz="3200" dirty="0" smtClean="0">
                <a:solidFill>
                  <a:srgbClr val="002060"/>
                </a:solidFill>
                <a:latin typeface="+mj-lt"/>
              </a:rPr>
              <a:t>Viết </a:t>
            </a:r>
            <a:r>
              <a:rPr lang="vi-VN" sz="3200" dirty="0">
                <a:solidFill>
                  <a:srgbClr val="002060"/>
                </a:solidFill>
                <a:latin typeface="+mj-lt"/>
              </a:rPr>
              <a:t>đoạn văn (từ 5 – 7 câu) với nhan đề: </a:t>
            </a:r>
            <a:r>
              <a:rPr lang="vi-VN" sz="3200" dirty="0">
                <a:solidFill>
                  <a:schemeClr val="tx1"/>
                </a:solidFill>
                <a:latin typeface="+mj-lt"/>
              </a:rPr>
              <a:t>Gửi tác giả truyện “Cô bé bán diêm”</a:t>
            </a:r>
          </a:p>
          <a:p>
            <a:pPr algn="ctr"/>
            <a:endParaRPr lang="vi-V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79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03733"/>
          </a:xfrm>
        </p:spPr>
      </p:pic>
      <p:sp>
        <p:nvSpPr>
          <p:cNvPr id="9" name="Oval 8"/>
          <p:cNvSpPr/>
          <p:nvPr/>
        </p:nvSpPr>
        <p:spPr>
          <a:xfrm>
            <a:off x="1619672" y="1275606"/>
            <a:ext cx="5904656" cy="2520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2315619" y="1658583"/>
            <a:ext cx="45127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Cảm ơn</a:t>
            </a:r>
          </a:p>
          <a:p>
            <a:pPr algn="ctr"/>
            <a:r>
              <a:rPr lang="vi-V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và hẹn gặp lại!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82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348" y="1571618"/>
            <a:ext cx="2874649" cy="31921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4071934" y="150018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vi-VN" sz="2400" smtClean="0">
                <a:solidFill>
                  <a:schemeClr val="bg1"/>
                </a:solidFill>
                <a:latin typeface="+mj-lt"/>
              </a:rPr>
              <a:t>Nhà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văn Đan Mạch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596" y="714362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 Tìm hiểu chung</a:t>
            </a:r>
          </a:p>
          <a:p>
            <a:pPr marL="400050" indent="-400050"/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Tác giả</a:t>
            </a:r>
            <a:endParaRPr 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477416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        (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- đec – xen)</a:t>
            </a:r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28794" y="142858"/>
            <a:ext cx="5715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 BÉ </a:t>
            </a:r>
            <a:r>
              <a:rPr lang="en-US" sz="24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BÁN </a:t>
            </a:r>
            <a:r>
              <a:rPr lang="en-US" sz="2400" b="1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DIÊM</a:t>
            </a:r>
          </a:p>
          <a:p>
            <a:pPr algn="ctr"/>
            <a:r>
              <a:rPr lang="en-US" sz="2400" smtClean="0">
                <a:solidFill>
                  <a:schemeClr val="bg1"/>
                </a:solidFill>
              </a:rPr>
              <a:t>                                   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- đec - xen)</a:t>
            </a:r>
            <a:endParaRPr lang="en-US" sz="2400" b="1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23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MỘT GÓC THỦ ĐÔ COPENHAGEN CỦA ĐAN MẠCH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nyhavn-copenhagen-denmar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57250"/>
            <a:ext cx="8382000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72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4312503"/>
            <a:ext cx="8673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Nàng tiên cá nhỏ nhắn phơi mình </a:t>
            </a:r>
            <a:r>
              <a:rPr lang="vi-V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 </a:t>
            </a:r>
            <a:r>
              <a:rPr lang="vi-VN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ến cảng Copenhagen</a:t>
            </a:r>
            <a:r>
              <a:rPr lang="vi-VN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 </a:t>
            </a:r>
            <a:r>
              <a:rPr lang="vi-V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 </a:t>
            </a:r>
            <a:r>
              <a:rPr lang="vi-VN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150"/>
            <a:ext cx="8694020" cy="43366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32340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7" y="1142990"/>
            <a:ext cx="2874649" cy="31921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4286248" y="642924"/>
            <a:ext cx="450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smtClean="0">
                <a:solidFill>
                  <a:schemeClr val="bg1"/>
                </a:solidFill>
                <a:latin typeface="+mj-lt"/>
              </a:rPr>
              <a:t>Nhà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văn </a:t>
            </a:r>
            <a:r>
              <a:rPr lang="vi-VN" sz="2400">
                <a:solidFill>
                  <a:schemeClr val="bg1"/>
                </a:solidFill>
                <a:latin typeface="+mj-lt"/>
              </a:rPr>
              <a:t>Đan </a:t>
            </a:r>
            <a:r>
              <a:rPr lang="vi-VN" sz="2400" smtClean="0">
                <a:solidFill>
                  <a:schemeClr val="bg1"/>
                </a:solidFill>
                <a:latin typeface="+mj-lt"/>
              </a:rPr>
              <a:t>Mạch</a:t>
            </a:r>
            <a:endParaRPr lang="en-US" sz="2400" smtClean="0">
              <a:solidFill>
                <a:schemeClr val="bg1"/>
              </a:solidFill>
              <a:latin typeface="+mj-lt"/>
            </a:endParaRPr>
          </a:p>
          <a:p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Nổi tiếng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thế giới</a:t>
            </a:r>
            <a:r>
              <a:rPr lang="vi-VN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với những truyện cổ tích viết cho trẻ em.</a:t>
            </a:r>
            <a:endParaRPr lang="vi-V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214296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 TÌM HIỂU CHUNG</a:t>
            </a:r>
          </a:p>
          <a:p>
            <a:pPr marL="400050" indent="-400050"/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Tác giả</a:t>
            </a:r>
            <a:endParaRPr 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450057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        (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 - đec – xen)</a:t>
            </a:r>
            <a:endParaRPr lang="en-US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23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23478"/>
            <a:ext cx="4824536" cy="565571"/>
          </a:xfrm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vi-VN" sz="3200" b="1" dirty="0" smtClean="0">
                <a:solidFill>
                  <a:schemeClr val="bg1"/>
                </a:solidFill>
              </a:rPr>
              <a:t>Nhìn ảnh đoán tên truyện</a:t>
            </a:r>
            <a:endParaRPr lang="vi-VN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20" y="928676"/>
            <a:ext cx="3752491" cy="1970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924979"/>
            <a:ext cx="3675900" cy="2185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2919249"/>
            <a:ext cx="3750262" cy="2185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880599"/>
            <a:ext cx="3706401" cy="197005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83568" y="1707655"/>
            <a:ext cx="1728192" cy="864096"/>
          </a:xfrm>
          <a:prstGeom prst="ellipse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323528" y="2924979"/>
            <a:ext cx="3312368" cy="438859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Oval 10"/>
          <p:cNvSpPr/>
          <p:nvPr/>
        </p:nvSpPr>
        <p:spPr>
          <a:xfrm>
            <a:off x="6588224" y="3723878"/>
            <a:ext cx="2019716" cy="1139213"/>
          </a:xfrm>
          <a:prstGeom prst="ellipse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Oval 11"/>
          <p:cNvSpPr/>
          <p:nvPr/>
        </p:nvSpPr>
        <p:spPr>
          <a:xfrm>
            <a:off x="271264" y="771550"/>
            <a:ext cx="551922" cy="5466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 smtClean="0">
                <a:solidFill>
                  <a:schemeClr val="tx1"/>
                </a:solidFill>
                <a:latin typeface="+mj-lt"/>
              </a:rPr>
              <a:t>1</a:t>
            </a:r>
            <a:endParaRPr lang="vi-VN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801" y="4573611"/>
            <a:ext cx="568704" cy="5698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 smtClean="0">
                <a:solidFill>
                  <a:schemeClr val="tx1"/>
                </a:solidFill>
                <a:latin typeface="+mj-lt"/>
              </a:rPr>
              <a:t>2</a:t>
            </a:r>
            <a:endParaRPr lang="vi-VN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08786" y="898514"/>
            <a:ext cx="568704" cy="5698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vi-VN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112411" y="2878425"/>
            <a:ext cx="568704" cy="5698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vi-VN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2040" y="2427735"/>
            <a:ext cx="3312368" cy="422922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 smtClean="0">
                <a:latin typeface="+mj-lt"/>
              </a:rPr>
              <a:t>Nàng tiên cá</a:t>
            </a:r>
            <a:endParaRPr lang="vi-V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3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7" y="1142990"/>
            <a:ext cx="2874649" cy="31921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4286248" y="642924"/>
            <a:ext cx="4857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Nhà </a:t>
            </a:r>
            <a:r>
              <a:rPr lang="vi-VN" sz="2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văn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 từ </a:t>
            </a:r>
            <a:r>
              <a:rPr lang="vi-VN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Đan Mạch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Nổi </a:t>
            </a:r>
            <a:r>
              <a:rPr lang="vi-VN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tiếng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thế giới</a:t>
            </a:r>
            <a:r>
              <a:rPr lang="vi-VN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với những truyện cổ tích viết cho trẻ </a:t>
            </a:r>
            <a:r>
              <a:rPr lang="vi-VN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vi-VN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Truyện của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ông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đem đến cho độc giả cảm nhận về niềm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tin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lòng yêu thương đối với con người.</a:t>
            </a:r>
            <a:endParaRPr lang="vi-V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214296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/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 TÌM HIỂU CHUNG</a:t>
            </a:r>
          </a:p>
          <a:p>
            <a:pPr marL="400050" indent="-400050"/>
            <a:r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Tác giả</a:t>
            </a:r>
            <a:endParaRPr 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4500576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    </a:t>
            </a:r>
            <a:r>
              <a:rPr lang="en-US" sz="24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(An - đec - xen)</a:t>
            </a:r>
            <a:endParaRPr lang="en-US"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123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0.0&quot;&gt;&lt;object type=&quot;1&quot; unique_id=&quot;10001&quot;&gt;&lt;property id=&quot;20226&quot; value=&quot;D:\Tổ chuyên môn\NĂM HỌC 2021-2022\GIÁO ÁN NGỮ VĂN 6 (KNTT)\BAI 1 CHIA SE VA YEU THUONG - VB CO BE BAN DIEM.pptx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Video: Câu chuyện về hai biển hồ&amp;quot;&quot;/&gt;&lt;property id=&quot;20307&quot; value=&quot;260&quot;/&gt;&lt;/object&gt;&lt;object type=&quot;3&quot; unique_id=&quot;10006&quot;&gt;&lt;property id=&quot;20148&quot; value=&quot;5&quot;/&gt;&lt;property id=&quot;20300&quot; value=&quot;Slide 3&quot;/&gt;&lt;property id=&quot;20307&quot; value=&quot;261&quot;/&gt;&lt;/object&gt;&lt;object type=&quot;3&quot; unique_id=&quot;10007&quot;&gt;&lt;property id=&quot;20148&quot; value=&quot;5&quot;/&gt;&lt;property id=&quot;20300&quot; value=&quot;Slide 4&quot;/&gt;&lt;property id=&quot;20307&quot; value=&quot;258&quot;/&gt;&lt;/object&gt;&lt;object type=&quot;3&quot; unique_id=&quot;10008&quot;&gt;&lt;property id=&quot;20148&quot; value=&quot;5&quot;/&gt;&lt;property id=&quot;20300&quot; value=&quot;Slide 5&quot;/&gt;&lt;property id=&quot;20307&quot; value=&quot;262&quot;/&gt;&lt;/object&gt;&lt;object type=&quot;3&quot; unique_id=&quot;10009&quot;&gt;&lt;property id=&quot;20148&quot; value=&quot;5&quot;/&gt;&lt;property id=&quot;20300&quot; value=&quot;Slide 6&quot;/&gt;&lt;property id=&quot;20307&quot; value=&quot;259&quot;/&gt;&lt;/object&gt;&lt;object type=&quot;3&quot; unique_id=&quot;10010&quot;&gt;&lt;property id=&quot;20148&quot; value=&quot;5&quot;/&gt;&lt;property id=&quot;20300&quot; value=&quot;Slide 7&quot;/&gt;&lt;property id=&quot;20307&quot; value=&quot;263&quot;/&gt;&lt;/object&gt;&lt;object type=&quot;3&quot; unique_id=&quot;10011&quot;&gt;&lt;property id=&quot;20148&quot; value=&quot;5&quot;/&gt;&lt;property id=&quot;20300&quot; value=&quot;Slide 33&quot;/&gt;&lt;property id=&quot;20307&quot; value=&quot;257&quot;/&gt;&lt;/object&gt;&lt;object type=&quot;3&quot; unique_id=&quot;10375&quot;&gt;&lt;property id=&quot;20148&quot; value=&quot;5&quot;/&gt;&lt;property id=&quot;20300&quot; value=&quot;Slide 8&quot;/&gt;&lt;property id=&quot;20307&quot; value=&quot;264&quot;/&gt;&lt;/object&gt;&lt;object type=&quot;3&quot; unique_id=&quot;10376&quot;&gt;&lt;property id=&quot;20148&quot; value=&quot;5&quot;/&gt;&lt;property id=&quot;20300&quot; value=&quot;Slide 9&quot;/&gt;&lt;property id=&quot;20307&quot; value=&quot;267&quot;/&gt;&lt;/object&gt;&lt;object type=&quot;3&quot; unique_id=&quot;10377&quot;&gt;&lt;property id=&quot;20148&quot; value=&quot;5&quot;/&gt;&lt;property id=&quot;20300&quot; value=&quot;Slide 10&quot;/&gt;&lt;property id=&quot;20307&quot; value=&quot;265&quot;/&gt;&lt;/object&gt;&lt;object type=&quot;3&quot; unique_id=&quot;10378&quot;&gt;&lt;property id=&quot;20148&quot; value=&quot;5&quot;/&gt;&lt;property id=&quot;20300&quot; value=&quot;Slide 11&quot;/&gt;&lt;property id=&quot;20307&quot; value=&quot;269&quot;/&gt;&lt;/object&gt;&lt;object type=&quot;3&quot; unique_id=&quot;10379&quot;&gt;&lt;property id=&quot;20148&quot; value=&quot;5&quot;/&gt;&lt;property id=&quot;20300&quot; value=&quot;Slide 12 - &amp;quot;Nhìn ảnh đoán tên truyện&amp;quot;&quot;/&gt;&lt;property id=&quot;20307&quot; value=&quot;268&quot;/&gt;&lt;/object&gt;&lt;object type=&quot;3&quot; unique_id=&quot;10380&quot;&gt;&lt;property id=&quot;20148&quot; value=&quot;5&quot;/&gt;&lt;property id=&quot;20300&quot; value=&quot;Slide 13&quot;/&gt;&lt;property id=&quot;20307&quot; value=&quot;270&quot;/&gt;&lt;/object&gt;&lt;object type=&quot;3&quot; unique_id=&quot;10381&quot;&gt;&lt;property id=&quot;20148&quot; value=&quot;5&quot;/&gt;&lt;property id=&quot;20300&quot; value=&quot;Slide 14&quot;/&gt;&lt;property id=&quot;20307&quot; value=&quot;271&quot;/&gt;&lt;/object&gt;&lt;object type=&quot;3&quot; unique_id=&quot;10433&quot;&gt;&lt;property id=&quot;20148&quot; value=&quot;5&quot;/&gt;&lt;property id=&quot;20300&quot; value=&quot;Slide 16&quot;/&gt;&lt;property id=&quot;20307&quot; value=&quot;272&quot;/&gt;&lt;/object&gt;&lt;object type=&quot;3&quot; unique_id=&quot;10800&quot;&gt;&lt;property id=&quot;20148&quot; value=&quot;5&quot;/&gt;&lt;property id=&quot;20300&quot; value=&quot;Slide 17&quot;/&gt;&lt;property id=&quot;20307&quot; value=&quot;276&quot;/&gt;&lt;/object&gt;&lt;object type=&quot;3&quot; unique_id=&quot;10801&quot;&gt;&lt;property id=&quot;20148&quot; value=&quot;5&quot;/&gt;&lt;property id=&quot;20300&quot; value=&quot;Slide 18&quot;/&gt;&lt;property id=&quot;20307&quot; value=&quot;274&quot;/&gt;&lt;/object&gt;&lt;object type=&quot;3&quot; unique_id=&quot;10803&quot;&gt;&lt;property id=&quot;20148&quot; value=&quot;5&quot;/&gt;&lt;property id=&quot;20300&quot; value=&quot;Slide 20&quot;/&gt;&lt;property id=&quot;20307&quot; value=&quot;277&quot;/&gt;&lt;/object&gt;&lt;object type=&quot;3&quot; unique_id=&quot;10804&quot;&gt;&lt;property id=&quot;20148&quot; value=&quot;5&quot;/&gt;&lt;property id=&quot;20300&quot; value=&quot;Slide 25&quot;/&gt;&lt;property id=&quot;20307&quot; value=&quot;278&quot;/&gt;&lt;/object&gt;&lt;object type=&quot;3&quot; unique_id=&quot;11211&quot;&gt;&lt;property id=&quot;20148&quot; value=&quot;5&quot;/&gt;&lt;property id=&quot;20300&quot; value=&quot;Slide 21&quot;/&gt;&lt;property id=&quot;20307&quot; value=&quot;279&quot;/&gt;&lt;/object&gt;&lt;object type=&quot;3&quot; unique_id=&quot;11212&quot;&gt;&lt;property id=&quot;20148&quot; value=&quot;5&quot;/&gt;&lt;property id=&quot;20300&quot; value=&quot;Slide 22&quot;/&gt;&lt;property id=&quot;20307&quot; value=&quot;281&quot;/&gt;&lt;/object&gt;&lt;object type=&quot;3&quot; unique_id=&quot;11213&quot;&gt;&lt;property id=&quot;20148&quot; value=&quot;5&quot;/&gt;&lt;property id=&quot;20300&quot; value=&quot;Slide 24&quot;/&gt;&lt;property id=&quot;20307&quot; value=&quot;280&quot;/&gt;&lt;/object&gt;&lt;object type=&quot;3&quot; unique_id=&quot;11214&quot;&gt;&lt;property id=&quot;20148&quot; value=&quot;5&quot;/&gt;&lt;property id=&quot;20300&quot; value=&quot;Slide 27&quot;/&gt;&lt;property id=&quot;20307&quot; value=&quot;282&quot;/&gt;&lt;/object&gt;&lt;object type=&quot;3&quot; unique_id=&quot;11216&quot;&gt;&lt;property id=&quot;20148&quot; value=&quot;5&quot;/&gt;&lt;property id=&quot;20300&quot; value=&quot;Slide 29&quot;/&gt;&lt;property id=&quot;20307&quot; value=&quot;284&quot;/&gt;&lt;/object&gt;&lt;object type=&quot;3&quot; unique_id=&quot;11427&quot;&gt;&lt;property id=&quot;20148&quot; value=&quot;5&quot;/&gt;&lt;property id=&quot;20300&quot; value=&quot;Slide 23&quot;/&gt;&lt;property id=&quot;20307&quot; value=&quot;285&quot;/&gt;&lt;/object&gt;&lt;object type=&quot;3&quot; unique_id=&quot;11428&quot;&gt;&lt;property id=&quot;20148&quot; value=&quot;5&quot;/&gt;&lt;property id=&quot;20300&quot; value=&quot;Slide 30&quot;/&gt;&lt;property id=&quot;20307&quot; value=&quot;286&quot;/&gt;&lt;/object&gt;&lt;object type=&quot;3&quot; unique_id=&quot;11429&quot;&gt;&lt;property id=&quot;20148&quot; value=&quot;5&quot;/&gt;&lt;property id=&quot;20300&quot; value=&quot;Slide 31&quot;/&gt;&lt;property id=&quot;20307&quot; value=&quot;287&quot;/&gt;&lt;/object&gt;&lt;object type=&quot;3&quot; unique_id=&quot;11430&quot;&gt;&lt;property id=&quot;20148&quot; value=&quot;5&quot;/&gt;&lt;property id=&quot;20300&quot; value=&quot;Slide 32 - &amp;quot;Hãy tóm tắt  lại truyện  theo tranh&amp;quot;&quot;/&gt;&lt;property id=&quot;20307&quot; value=&quot;288&quot;/&gt;&lt;/object&gt;&lt;object type=&quot;3&quot; unique_id=&quot;11601&quot;&gt;&lt;property id=&quot;20148&quot; value=&quot;5&quot;/&gt;&lt;property id=&quot;20300&quot; value=&quot;Slide 34&quot;/&gt;&lt;property id=&quot;20307&quot; value=&quot;289&quot;/&gt;&lt;/object&gt;&lt;object type=&quot;3&quot; unique_id=&quot;11707&quot;&gt;&lt;property id=&quot;20148&quot; value=&quot;5&quot;/&gt;&lt;property id=&quot;20300&quot; value=&quot;Slide 26 - &amp;quot;Chia sẻ suy nghĩ của em khi xem bức tranh này?&amp;quot;&quot;/&gt;&lt;property id=&quot;20307&quot; value=&quot;290&quot;/&gt;&lt;/object&gt;&lt;object type=&quot;3&quot; unique_id=&quot;12162&quot;&gt;&lt;property id=&quot;20148&quot; value=&quot;5&quot;/&gt;&lt;property id=&quot;20300&quot; value=&quot;Slide 15&quot;/&gt;&lt;property id=&quot;20307&quot; value=&quot;291&quot;/&gt;&lt;/object&gt;&lt;object type=&quot;3&quot; unique_id=&quot;12163&quot;&gt;&lt;property id=&quot;20148&quot; value=&quot;5&quot;/&gt;&lt;property id=&quot;20300&quot; value=&quot;Slide 19&quot;/&gt;&lt;property id=&quot;20307&quot; value=&quot;292&quot;/&gt;&lt;/object&gt;&lt;object type=&quot;3&quot; unique_id=&quot;12164&quot;&gt;&lt;property id=&quot;20148&quot; value=&quot;5&quot;/&gt;&lt;property id=&quot;20300&quot; value=&quot;Slide 28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2042</Words>
  <Application>Microsoft Office PowerPoint</Application>
  <PresentationFormat>On-screen Show (16:9)</PresentationFormat>
  <Paragraphs>269</Paragraphs>
  <Slides>39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Slide 3</vt:lpstr>
      <vt:lpstr>Slide 4</vt:lpstr>
      <vt:lpstr>MỘT GÓC THỦ ĐÔ COPENHAGEN CỦA ĐAN MẠCH</vt:lpstr>
      <vt:lpstr>Slide 6</vt:lpstr>
      <vt:lpstr>Slide 7</vt:lpstr>
      <vt:lpstr>Nhìn ảnh đoán tên truyện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Hãy tóm tắt  lại truyện  theo tranh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Nguyen </cp:lastModifiedBy>
  <cp:revision>159</cp:revision>
  <dcterms:created xsi:type="dcterms:W3CDTF">2021-06-13T06:51:28Z</dcterms:created>
  <dcterms:modified xsi:type="dcterms:W3CDTF">2021-11-12T09:49:35Z</dcterms:modified>
</cp:coreProperties>
</file>