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81" r:id="rId6"/>
    <p:sldId id="282" r:id="rId7"/>
    <p:sldId id="283" r:id="rId8"/>
    <p:sldId id="260" r:id="rId9"/>
    <p:sldId id="273" r:id="rId10"/>
    <p:sldId id="274" r:id="rId11"/>
    <p:sldId id="275" r:id="rId12"/>
    <p:sldId id="263" r:id="rId13"/>
    <p:sldId id="276" r:id="rId14"/>
    <p:sldId id="265" r:id="rId15"/>
    <p:sldId id="266" r:id="rId16"/>
    <p:sldId id="277" r:id="rId17"/>
    <p:sldId id="267" r:id="rId18"/>
    <p:sldId id="278" r:id="rId19"/>
    <p:sldId id="279" r:id="rId20"/>
    <p:sldId id="280"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175"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88834-57CB-43CE-AC56-020A56466516}"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F89DC-F46E-4B37-A4CC-90E248805137}" type="slidenum">
              <a:rPr lang="en-US" smtClean="0"/>
              <a:t>‹#›</a:t>
            </a:fld>
            <a:endParaRPr lang="en-US"/>
          </a:p>
        </p:txBody>
      </p:sp>
    </p:spTree>
    <p:extLst>
      <p:ext uri="{BB962C8B-B14F-4D97-AF65-F5344CB8AC3E}">
        <p14:creationId xmlns:p14="http://schemas.microsoft.com/office/powerpoint/2010/main" val="32416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By the average number of cases, deaths, cases/1m, and deaths/1m, there is a huge difference between the free and upper average (also consider almost free) group with others. </a:t>
            </a:r>
          </a:p>
          <a:p>
            <a:pPr marL="171450" indent="-171450">
              <a:buFont typeface="Arial" panose="020B0604020202020204" pitchFamily="34" charset="0"/>
              <a:buChar char="•"/>
            </a:pPr>
            <a:r>
              <a:rPr lang="en-US" dirty="0" smtClean="0"/>
              <a:t>Or this shows us the average - lower average - not-free groups are having extremely good anti-epidemic performance.</a:t>
            </a: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11</a:t>
            </a:fld>
            <a:endParaRPr lang="en-US"/>
          </a:p>
        </p:txBody>
      </p:sp>
    </p:spTree>
    <p:extLst>
      <p:ext uri="{BB962C8B-B14F-4D97-AF65-F5344CB8AC3E}">
        <p14:creationId xmlns:p14="http://schemas.microsoft.com/office/powerpoint/2010/main" val="289429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 are four continents that are having their nation with the worst PFI that is doing better in anti-epidemic.</a:t>
            </a:r>
          </a:p>
          <a:p>
            <a:pPr marL="171450" indent="-171450">
              <a:buFont typeface="Arial" panose="020B0604020202020204" pitchFamily="34" charset="0"/>
              <a:buChar char="•"/>
            </a:pPr>
            <a:r>
              <a:rPr lang="en-US" dirty="0" smtClean="0"/>
              <a:t>But three from those continents come from bottom four in average PRI continent rank, and the PRI score is higher than 30.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13</a:t>
            </a:fld>
            <a:endParaRPr lang="en-US"/>
          </a:p>
        </p:txBody>
      </p:sp>
    </p:spTree>
    <p:extLst>
      <p:ext uri="{BB962C8B-B14F-4D97-AF65-F5344CB8AC3E}">
        <p14:creationId xmlns:p14="http://schemas.microsoft.com/office/powerpoint/2010/main" val="3849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 are eleven (among twenty) regions whose the best PFI score nations are higher cases/1m than the worst ones. </a:t>
            </a:r>
          </a:p>
          <a:p>
            <a:pPr marL="171450" indent="-171450">
              <a:buFont typeface="Arial" panose="020B0604020202020204" pitchFamily="34" charset="0"/>
              <a:buChar char="•"/>
            </a:pPr>
            <a:r>
              <a:rPr lang="en-US" dirty="0" smtClean="0"/>
              <a:t>But 54.6 percent (36.4% from Asia and 18.2% from Africa) of regions come from the two worst average PFI score continents.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15</a:t>
            </a:fld>
            <a:endParaRPr lang="en-US"/>
          </a:p>
        </p:txBody>
      </p:sp>
    </p:spTree>
    <p:extLst>
      <p:ext uri="{BB962C8B-B14F-4D97-AF65-F5344CB8AC3E}">
        <p14:creationId xmlns:p14="http://schemas.microsoft.com/office/powerpoint/2010/main" val="277845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Group of the best PFI score countries, whose cases/1m is lower than the worst ones, is 28.39 average PFI score. Comparing to 35.51 of the group above, this group is much freer in media.</a:t>
            </a:r>
          </a:p>
          <a:p>
            <a:pPr marL="171450" indent="-171450">
              <a:buFont typeface="Arial" panose="020B0604020202020204" pitchFamily="34" charset="0"/>
              <a:buChar char="•"/>
            </a:pPr>
            <a:r>
              <a:rPr lang="en-US" dirty="0" smtClean="0"/>
              <a:t>In addition to looking carefully at Group I (in the figure) whose performance is extremely better than Group II (in the figure), it is also worse in average PFI score, 24.61 compares to 33.21.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16</a:t>
            </a:fld>
            <a:endParaRPr lang="en-US"/>
          </a:p>
        </p:txBody>
      </p:sp>
    </p:spTree>
    <p:extLst>
      <p:ext uri="{BB962C8B-B14F-4D97-AF65-F5344CB8AC3E}">
        <p14:creationId xmlns:p14="http://schemas.microsoft.com/office/powerpoint/2010/main" val="73188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 are six regions whose the best PFI score nations are higher deaths/1m than the worst ones. But once again, the majority (89.7 percent) of the regions come from three bottom rank of average PFI score continent.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17</a:t>
            </a:fld>
            <a:endParaRPr lang="en-US"/>
          </a:p>
        </p:txBody>
      </p:sp>
    </p:spTree>
    <p:extLst>
      <p:ext uri="{BB962C8B-B14F-4D97-AF65-F5344CB8AC3E}">
        <p14:creationId xmlns:p14="http://schemas.microsoft.com/office/powerpoint/2010/main" val="111273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Group of the best PFI score countries, whose deaths/1m is lower than the worst ones, is 27.9 average PFI score. Comparing to 36.02 of the group above, that means this group is also </a:t>
            </a:r>
            <a:r>
              <a:rPr lang="en-US" dirty="0" err="1" smtClean="0"/>
              <a:t>freeer</a:t>
            </a:r>
            <a:r>
              <a:rPr lang="en-US" dirty="0" smtClean="0"/>
              <a:t> at media.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By [cases/1m](#</a:t>
            </a:r>
            <a:r>
              <a:rPr lang="en-US" dirty="0" err="1" smtClean="0"/>
              <a:t>by_cases</a:t>
            </a:r>
            <a:r>
              <a:rPr lang="en-US" dirty="0" smtClean="0"/>
              <a:t>/1m) and [death/1m](#</a:t>
            </a:r>
            <a:r>
              <a:rPr lang="en-US" dirty="0" err="1" smtClean="0"/>
              <a:t>by_deaths</a:t>
            </a:r>
            <a:r>
              <a:rPr lang="en-US" dirty="0" smtClean="0"/>
              <a:t>/1m), it's obviously the worse PFI score the better anti-epidemic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18</a:t>
            </a:fld>
            <a:endParaRPr lang="en-US"/>
          </a:p>
        </p:txBody>
      </p:sp>
    </p:spTree>
    <p:extLst>
      <p:ext uri="{BB962C8B-B14F-4D97-AF65-F5344CB8AC3E}">
        <p14:creationId xmlns:p14="http://schemas.microsoft.com/office/powerpoint/2010/main" val="126026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number of countries that contain 80 percent of cases over the world is 14, but their average PFI score is better than the rest of the world.</a:t>
            </a:r>
          </a:p>
          <a:p>
            <a:endParaRPr lang="en-US" dirty="0"/>
          </a:p>
        </p:txBody>
      </p:sp>
      <p:sp>
        <p:nvSpPr>
          <p:cNvPr id="4" name="Slide Number Placeholder 3"/>
          <p:cNvSpPr>
            <a:spLocks noGrp="1"/>
          </p:cNvSpPr>
          <p:nvPr>
            <p:ph type="sldNum" sz="quarter" idx="10"/>
          </p:nvPr>
        </p:nvSpPr>
        <p:spPr/>
        <p:txBody>
          <a:bodyPr/>
          <a:lstStyle/>
          <a:p>
            <a:fld id="{DB1F89DC-F46E-4B37-A4CC-90E248805137}" type="slidenum">
              <a:rPr lang="en-US" smtClean="0"/>
              <a:t>19</a:t>
            </a:fld>
            <a:endParaRPr lang="en-US"/>
          </a:p>
        </p:txBody>
      </p:sp>
    </p:spTree>
    <p:extLst>
      <p:ext uri="{BB962C8B-B14F-4D97-AF65-F5344CB8AC3E}">
        <p14:creationId xmlns:p14="http://schemas.microsoft.com/office/powerpoint/2010/main" val="298173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same thing happened to the total of deaths, there are only 8 countries take 80 percent of deaths over the world and their average PFI score is really much better than the rest.</a:t>
            </a:r>
          </a:p>
        </p:txBody>
      </p:sp>
      <p:sp>
        <p:nvSpPr>
          <p:cNvPr id="4" name="Slide Number Placeholder 3"/>
          <p:cNvSpPr>
            <a:spLocks noGrp="1"/>
          </p:cNvSpPr>
          <p:nvPr>
            <p:ph type="sldNum" sz="quarter" idx="10"/>
          </p:nvPr>
        </p:nvSpPr>
        <p:spPr/>
        <p:txBody>
          <a:bodyPr/>
          <a:lstStyle/>
          <a:p>
            <a:fld id="{DB1F89DC-F46E-4B37-A4CC-90E248805137}" type="slidenum">
              <a:rPr lang="en-US" smtClean="0"/>
              <a:t>20</a:t>
            </a:fld>
            <a:endParaRPr lang="en-US"/>
          </a:p>
        </p:txBody>
      </p:sp>
    </p:spTree>
    <p:extLst>
      <p:ext uri="{BB962C8B-B14F-4D97-AF65-F5344CB8AC3E}">
        <p14:creationId xmlns:p14="http://schemas.microsoft.com/office/powerpoint/2010/main" val="1525809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75232"/>
            <a:ext cx="10515600" cy="2126805"/>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DF04548-737C-49C8-857C-6197DB0915FA}"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42746348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1192-BBF0-42C3-95E7-5107ECAC4774}" type="datetime1">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28910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FC3E3-D043-4813-942C-6CD888224EA9}" type="datetime1">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78528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29213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118805"/>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3291840"/>
            <a:ext cx="10515600" cy="279781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C8CFBA9B-595D-467D-94EA-3FD5F99275D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11074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fld id="{AA81635C-DEEB-430A-A59F-0CA0E63F5062}" type="datetime1">
              <a:rPr lang="en-US" smtClean="0"/>
              <a:t>5/19/2020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7441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5904"/>
            <a:ext cx="10515600" cy="9347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D1F1D57-E026-4AFE-93EF-2E799628CDCD}" type="datetime1">
              <a:rPr lang="en-US" smtClean="0"/>
              <a:t>5/19/2020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202902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397D1-AF68-4E64-8A6A-B6F4EBF161DC}" type="datetime1">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22543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E8AAA-260B-415D-8629-0A89F8E5EB36}" type="datetime1">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339226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829056"/>
            <a:ext cx="10515600" cy="740982"/>
          </a:xfrm>
        </p:spPr>
        <p:txBody>
          <a:bodyPr anchor="b">
            <a:normAutofit/>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5183188" y="2057400"/>
            <a:ext cx="6172200" cy="380365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33578D-9DB1-48E1-9FD6-FD22E3201C1C}" type="datetime1">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408126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68096"/>
            <a:ext cx="10514012" cy="801942"/>
          </a:xfrm>
        </p:spPr>
        <p:txBody>
          <a:bodyPr anchor="b">
            <a:normAutofit/>
          </a:bodyPr>
          <a:lstStyle>
            <a:lvl1pPr>
              <a:defRPr sz="44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2057400"/>
            <a:ext cx="617220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336879-1446-48F6-9BEA-B9F27A16581C}" type="datetime1">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73970-6D75-46B4-92B8-ACE3D86A6FC0}" type="slidenum">
              <a:rPr lang="en-US" smtClean="0"/>
              <a:t>‹#›</a:t>
            </a:fld>
            <a:endParaRPr lang="en-US"/>
          </a:p>
        </p:txBody>
      </p:sp>
    </p:spTree>
    <p:extLst>
      <p:ext uri="{BB962C8B-B14F-4D97-AF65-F5344CB8AC3E}">
        <p14:creationId xmlns:p14="http://schemas.microsoft.com/office/powerpoint/2010/main" val="124787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04672"/>
            <a:ext cx="10515600" cy="8860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0E070-36A7-4075-857D-786EAD533750}" type="datetime1">
              <a:rPr lang="en-US" smtClean="0"/>
              <a:t>5/19/2020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73970-6D75-46B4-92B8-ACE3D86A6FC0}" type="slidenum">
              <a:rPr lang="en-US" smtClean="0"/>
              <a:t>‹#›</a:t>
            </a:fld>
            <a:endParaRPr lang="en-US" dirty="0"/>
          </a:p>
        </p:txBody>
      </p:sp>
    </p:spTree>
    <p:extLst>
      <p:ext uri="{BB962C8B-B14F-4D97-AF65-F5344CB8AC3E}">
        <p14:creationId xmlns:p14="http://schemas.microsoft.com/office/powerpoint/2010/main" val="2332902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sf.org/en/ranking_table" TargetMode="External"/><Relationship Id="rId2" Type="http://schemas.openxmlformats.org/officeDocument/2006/relationships/hyperlink" Target="https://www.worldometers.info/coronavir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f.org/en/ranking_table" TargetMode="External"/><Relationship Id="rId2" Type="http://schemas.openxmlformats.org/officeDocument/2006/relationships/hyperlink" Target="https://en.wikipedia.org/wiki/Press_Freedom_Inde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75232"/>
            <a:ext cx="10515600" cy="2609088"/>
          </a:xfrm>
        </p:spPr>
        <p:txBody>
          <a:bodyPr/>
          <a:lstStyle/>
          <a:p>
            <a:r>
              <a:rPr lang="en-US" dirty="0" smtClean="0"/>
              <a:t>Covid-19 and Press Freedom Index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4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in Free and Not-Free Situations</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5894"/>
            <a:ext cx="5181600" cy="259080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5894"/>
            <a:ext cx="5181600" cy="25908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10</a:t>
            </a:fld>
            <a:endParaRPr lang="en-US"/>
          </a:p>
        </p:txBody>
      </p:sp>
    </p:spTree>
    <p:extLst>
      <p:ext uri="{BB962C8B-B14F-4D97-AF65-F5344CB8AC3E}">
        <p14:creationId xmlns:p14="http://schemas.microsoft.com/office/powerpoint/2010/main" val="834596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488"/>
            <a:ext cx="10515600" cy="1215200"/>
          </a:xfrm>
        </p:spPr>
        <p:txBody>
          <a:bodyPr>
            <a:normAutofit fontScale="90000"/>
          </a:bodyPr>
          <a:lstStyle/>
          <a:p>
            <a:r>
              <a:rPr lang="en-US" dirty="0"/>
              <a:t>Average Epidemic </a:t>
            </a:r>
            <a:r>
              <a:rPr lang="en-US" dirty="0" smtClean="0"/>
              <a:t>Index </a:t>
            </a:r>
            <a:br>
              <a:rPr lang="en-US" dirty="0" smtClean="0"/>
            </a:br>
            <a:r>
              <a:rPr lang="en-US" dirty="0" smtClean="0"/>
              <a:t>by </a:t>
            </a:r>
            <a:r>
              <a:rPr lang="en-US" dirty="0"/>
              <a:t>Press Freedom Category</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1250" y="2661444"/>
            <a:ext cx="9969500" cy="26797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11</a:t>
            </a:fld>
            <a:endParaRPr lang="en-US"/>
          </a:p>
        </p:txBody>
      </p:sp>
    </p:spTree>
    <p:extLst>
      <p:ext uri="{BB962C8B-B14F-4D97-AF65-F5344CB8AC3E}">
        <p14:creationId xmlns:p14="http://schemas.microsoft.com/office/powerpoint/2010/main" val="3752205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PFI by Continent Raking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2299494"/>
            <a:ext cx="7518400" cy="34036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12</a:t>
            </a:fld>
            <a:endParaRPr lang="en-US"/>
          </a:p>
        </p:txBody>
      </p:sp>
    </p:spTree>
    <p:extLst>
      <p:ext uri="{BB962C8B-B14F-4D97-AF65-F5344CB8AC3E}">
        <p14:creationId xmlns:p14="http://schemas.microsoft.com/office/powerpoint/2010/main" val="3921251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a:t>
            </a:r>
            <a:r>
              <a:rPr lang="en-US" dirty="0" smtClean="0"/>
              <a:t>vs The </a:t>
            </a:r>
            <a:r>
              <a:rPr lang="en-US" dirty="0" smtClean="0"/>
              <a:t>Worst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0063" y="1825625"/>
            <a:ext cx="6091873"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13</a:t>
            </a:fld>
            <a:endParaRPr lang="en-US"/>
          </a:p>
        </p:txBody>
      </p:sp>
    </p:spTree>
    <p:extLst>
      <p:ext uri="{BB962C8B-B14F-4D97-AF65-F5344CB8AC3E}">
        <p14:creationId xmlns:p14="http://schemas.microsoft.com/office/powerpoint/2010/main" val="190466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PFI by </a:t>
            </a:r>
            <a:r>
              <a:rPr lang="en-US" dirty="0" smtClean="0"/>
              <a:t>Region </a:t>
            </a:r>
            <a:r>
              <a:rPr lang="en-US" dirty="0"/>
              <a:t>Raking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1227" y="1825625"/>
            <a:ext cx="8529545"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14</a:t>
            </a:fld>
            <a:endParaRPr lang="en-US"/>
          </a:p>
        </p:txBody>
      </p:sp>
    </p:spTree>
    <p:extLst>
      <p:ext uri="{BB962C8B-B14F-4D97-AF65-F5344CB8AC3E}">
        <p14:creationId xmlns:p14="http://schemas.microsoft.com/office/powerpoint/2010/main" val="42034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Best and worst PFI Score each Region</a:t>
            </a:r>
            <a:br>
              <a:rPr lang="en-US" dirty="0"/>
            </a:br>
            <a:r>
              <a:rPr lang="en-US" dirty="0"/>
              <a:t>by Number of Cases over 1 Million Population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0063" y="1825625"/>
            <a:ext cx="6091873"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15</a:t>
            </a:fld>
            <a:endParaRPr lang="en-US"/>
          </a:p>
        </p:txBody>
      </p:sp>
    </p:spTree>
    <p:extLst>
      <p:ext uri="{BB962C8B-B14F-4D97-AF65-F5344CB8AC3E}">
        <p14:creationId xmlns:p14="http://schemas.microsoft.com/office/powerpoint/2010/main" val="175190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Best and worst PFI Score each Region</a:t>
            </a:r>
            <a:br>
              <a:rPr lang="en-US" dirty="0"/>
            </a:br>
            <a:r>
              <a:rPr lang="en-US" dirty="0"/>
              <a:t>by Number of Cases over 1 Million Population</a:t>
            </a: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093" y="1825625"/>
            <a:ext cx="8449813"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16</a:t>
            </a:fld>
            <a:endParaRPr lang="en-US"/>
          </a:p>
        </p:txBody>
      </p:sp>
    </p:spTree>
    <p:extLst>
      <p:ext uri="{BB962C8B-B14F-4D97-AF65-F5344CB8AC3E}">
        <p14:creationId xmlns:p14="http://schemas.microsoft.com/office/powerpoint/2010/main" val="56556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08" y="792480"/>
            <a:ext cx="10515600" cy="886016"/>
          </a:xfrm>
        </p:spPr>
        <p:txBody>
          <a:bodyPr>
            <a:normAutofit fontScale="90000"/>
          </a:bodyPr>
          <a:lstStyle/>
          <a:p>
            <a:r>
              <a:rPr lang="en-US" dirty="0"/>
              <a:t>The Best and worst PFI </a:t>
            </a:r>
            <a:r>
              <a:rPr lang="en-US" dirty="0" smtClean="0"/>
              <a:t>Score </a:t>
            </a:r>
            <a:r>
              <a:rPr lang="en-US" dirty="0"/>
              <a:t>each Region by Number of Deaths over 1 Million Population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4858" y="1825625"/>
            <a:ext cx="6502283"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17</a:t>
            </a:fld>
            <a:endParaRPr lang="en-US"/>
          </a:p>
        </p:txBody>
      </p:sp>
    </p:spTree>
    <p:extLst>
      <p:ext uri="{BB962C8B-B14F-4D97-AF65-F5344CB8AC3E}">
        <p14:creationId xmlns:p14="http://schemas.microsoft.com/office/powerpoint/2010/main" val="305708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Best and worst PFI </a:t>
            </a:r>
            <a:r>
              <a:rPr lang="en-US" dirty="0" smtClean="0"/>
              <a:t>Score </a:t>
            </a:r>
            <a:r>
              <a:rPr lang="en-US" dirty="0"/>
              <a:t>each Region by Number of Deaths over 1 Million Population</a:t>
            </a: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093" y="1825625"/>
            <a:ext cx="8449813" cy="4351338"/>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18</a:t>
            </a:fld>
            <a:endParaRPr lang="en-US"/>
          </a:p>
        </p:txBody>
      </p:sp>
    </p:spTree>
    <p:extLst>
      <p:ext uri="{BB962C8B-B14F-4D97-AF65-F5344CB8AC3E}">
        <p14:creationId xmlns:p14="http://schemas.microsoft.com/office/powerpoint/2010/main" val="398314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Number of Cases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2172494"/>
            <a:ext cx="7315200" cy="36576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19</a:t>
            </a:fld>
            <a:endParaRPr lang="en-US"/>
          </a:p>
        </p:txBody>
      </p:sp>
    </p:spTree>
    <p:extLst>
      <p:ext uri="{BB962C8B-B14F-4D97-AF65-F5344CB8AC3E}">
        <p14:creationId xmlns:p14="http://schemas.microsoft.com/office/powerpoint/2010/main" val="23590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a:t>I have been inspired to answer the question, </a:t>
            </a:r>
            <a:r>
              <a:rPr lang="en-US" b="1" dirty="0" smtClean="0"/>
              <a:t>are </a:t>
            </a:r>
            <a:r>
              <a:rPr lang="en-US" b="1" dirty="0"/>
              <a:t>there any countries lying about their epidemic situation</a:t>
            </a:r>
            <a:r>
              <a:rPr lang="en-US" b="1" dirty="0" smtClean="0"/>
              <a:t>?</a:t>
            </a:r>
            <a:r>
              <a:rPr lang="en-US" dirty="0" smtClean="0"/>
              <a:t>  </a:t>
            </a:r>
          </a:p>
          <a:p>
            <a:r>
              <a:rPr lang="en-US" dirty="0" smtClean="0"/>
              <a:t>For </a:t>
            </a:r>
            <a:r>
              <a:rPr lang="en-US" dirty="0"/>
              <a:t>answering this question, I am going to analyze the relationship between Press-Freedom Index 2020 and COVID-19 situation information in each country. </a:t>
            </a:r>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2</a:t>
            </a:fld>
            <a:endParaRPr lang="en-US"/>
          </a:p>
        </p:txBody>
      </p:sp>
    </p:spTree>
    <p:extLst>
      <p:ext uri="{BB962C8B-B14F-4D97-AF65-F5344CB8AC3E}">
        <p14:creationId xmlns:p14="http://schemas.microsoft.com/office/powerpoint/2010/main" val="192783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Number of Deaths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2172494"/>
            <a:ext cx="7315200" cy="36576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20</a:t>
            </a:fld>
            <a:endParaRPr lang="en-US"/>
          </a:p>
        </p:txBody>
      </p:sp>
    </p:spTree>
    <p:extLst>
      <p:ext uri="{BB962C8B-B14F-4D97-AF65-F5344CB8AC3E}">
        <p14:creationId xmlns:p14="http://schemas.microsoft.com/office/powerpoint/2010/main" val="102598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There is no direct evidence that can indicate the low FPI nations lying about their COVID-19 situation. But we have a right to question their transparency of publishing information because there is, through this report, a quite strong correlation between having good performance in epidemic and bad Press-Freedom Index.</a:t>
            </a:r>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21</a:t>
            </a:fld>
            <a:endParaRPr lang="en-US"/>
          </a:p>
        </p:txBody>
      </p:sp>
    </p:spTree>
    <p:extLst>
      <p:ext uri="{BB962C8B-B14F-4D97-AF65-F5344CB8AC3E}">
        <p14:creationId xmlns:p14="http://schemas.microsoft.com/office/powerpoint/2010/main" val="4002466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t>
            </a:r>
            <a:r>
              <a:rPr lang="en-US" dirty="0"/>
              <a:t>and Improvement</a:t>
            </a:r>
          </a:p>
        </p:txBody>
      </p:sp>
      <p:sp>
        <p:nvSpPr>
          <p:cNvPr id="3" name="Content Placeholder 2"/>
          <p:cNvSpPr>
            <a:spLocks noGrp="1"/>
          </p:cNvSpPr>
          <p:nvPr>
            <p:ph idx="1"/>
          </p:nvPr>
        </p:nvSpPr>
        <p:spPr/>
        <p:txBody>
          <a:bodyPr/>
          <a:lstStyle/>
          <a:p>
            <a:r>
              <a:rPr lang="en-US" dirty="0"/>
              <a:t>The biggest limitation in this report is only one national index to compare with four indicators of epidemic situation. So the best way to improve this report is to collect more data to extract insight, evidence, or causal relationship.</a:t>
            </a:r>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22</a:t>
            </a:fld>
            <a:endParaRPr lang="en-US"/>
          </a:p>
        </p:txBody>
      </p:sp>
    </p:spTree>
    <p:extLst>
      <p:ext uri="{BB962C8B-B14F-4D97-AF65-F5344CB8AC3E}">
        <p14:creationId xmlns:p14="http://schemas.microsoft.com/office/powerpoint/2010/main" val="19971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data</a:t>
            </a:r>
            <a:endParaRPr lang="en-US" dirty="0"/>
          </a:p>
        </p:txBody>
      </p:sp>
      <p:sp>
        <p:nvSpPr>
          <p:cNvPr id="3" name="Content Placeholder 2"/>
          <p:cNvSpPr>
            <a:spLocks noGrp="1"/>
          </p:cNvSpPr>
          <p:nvPr>
            <p:ph idx="1"/>
          </p:nvPr>
        </p:nvSpPr>
        <p:spPr/>
        <p:txBody>
          <a:bodyPr/>
          <a:lstStyle/>
          <a:p>
            <a:r>
              <a:rPr lang="en-US" dirty="0" smtClean="0"/>
              <a:t>Epidemic </a:t>
            </a:r>
            <a:r>
              <a:rPr lang="en-US" dirty="0"/>
              <a:t>data is scraped from </a:t>
            </a:r>
            <a:r>
              <a:rPr lang="en-US" dirty="0" err="1" smtClean="0">
                <a:hlinkClick r:id="rId2"/>
              </a:rPr>
              <a:t>W</a:t>
            </a:r>
            <a:r>
              <a:rPr lang="en-US" dirty="0" err="1" smtClean="0">
                <a:hlinkClick r:id="rId2"/>
              </a:rPr>
              <a:t>orldometers</a:t>
            </a:r>
            <a:r>
              <a:rPr lang="en-US" dirty="0"/>
              <a:t> </a:t>
            </a:r>
            <a:r>
              <a:rPr lang="en-US" dirty="0" smtClean="0"/>
              <a:t>on </a:t>
            </a:r>
            <a:r>
              <a:rPr lang="en-US" dirty="0"/>
              <a:t>April 6, 2020</a:t>
            </a:r>
            <a:r>
              <a:rPr lang="en-US" dirty="0" smtClean="0"/>
              <a:t>.</a:t>
            </a:r>
            <a:endParaRPr lang="en-US" dirty="0"/>
          </a:p>
          <a:p>
            <a:r>
              <a:rPr lang="en-US" dirty="0" smtClean="0"/>
              <a:t>Press-Freedom </a:t>
            </a:r>
            <a:r>
              <a:rPr lang="en-US" dirty="0"/>
              <a:t>Index 2020 are published by </a:t>
            </a:r>
            <a:r>
              <a:rPr lang="en-US" dirty="0" smtClean="0">
                <a:hlinkClick r:id="rId3"/>
              </a:rPr>
              <a:t>Reporter </a:t>
            </a:r>
            <a:r>
              <a:rPr lang="en-US" dirty="0">
                <a:hlinkClick r:id="rId3"/>
              </a:rPr>
              <a:t>Without </a:t>
            </a:r>
            <a:r>
              <a:rPr lang="en-US" dirty="0" smtClean="0">
                <a:hlinkClick r:id="rId3"/>
              </a:rPr>
              <a:t>Boarder</a:t>
            </a:r>
            <a:r>
              <a:rPr lang="en-US" dirty="0" smtClean="0"/>
              <a:t>.</a:t>
            </a:r>
            <a:endParaRPr lang="en-US" dirty="0"/>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3</a:t>
            </a:fld>
            <a:endParaRPr lang="en-US"/>
          </a:p>
        </p:txBody>
      </p:sp>
    </p:spTree>
    <p:extLst>
      <p:ext uri="{BB962C8B-B14F-4D97-AF65-F5344CB8AC3E}">
        <p14:creationId xmlns:p14="http://schemas.microsoft.com/office/powerpoint/2010/main" val="128261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Freedom Index</a:t>
            </a:r>
            <a:endParaRPr lang="en-US" dirty="0"/>
          </a:p>
        </p:txBody>
      </p:sp>
      <p:sp>
        <p:nvSpPr>
          <p:cNvPr id="3" name="Content Placeholder 2"/>
          <p:cNvSpPr>
            <a:spLocks noGrp="1"/>
          </p:cNvSpPr>
          <p:nvPr>
            <p:ph idx="1"/>
          </p:nvPr>
        </p:nvSpPr>
        <p:spPr/>
        <p:txBody>
          <a:bodyPr>
            <a:normAutofit/>
          </a:bodyPr>
          <a:lstStyle/>
          <a:p>
            <a:r>
              <a:rPr lang="en-US" dirty="0" smtClean="0">
                <a:hlinkClick r:id="rId2"/>
              </a:rPr>
              <a:t>Press </a:t>
            </a:r>
            <a:r>
              <a:rPr lang="en-US" dirty="0">
                <a:hlinkClick r:id="rId2"/>
              </a:rPr>
              <a:t>Freedom </a:t>
            </a:r>
            <a:r>
              <a:rPr lang="en-US" dirty="0" smtClean="0">
                <a:hlinkClick r:id="rId2"/>
              </a:rPr>
              <a:t>Index</a:t>
            </a:r>
            <a:r>
              <a:rPr lang="en-US" dirty="0" smtClean="0"/>
              <a:t> </a:t>
            </a:r>
            <a:r>
              <a:rPr lang="en-US" dirty="0"/>
              <a:t>(PFI) is an annual ranking of countries compiled and published by </a:t>
            </a:r>
            <a:r>
              <a:rPr lang="en-US" dirty="0" smtClean="0">
                <a:hlinkClick r:id="rId3"/>
              </a:rPr>
              <a:t>Reporter </a:t>
            </a:r>
            <a:r>
              <a:rPr lang="en-US" dirty="0">
                <a:hlinkClick r:id="rId3"/>
              </a:rPr>
              <a:t>Without </a:t>
            </a:r>
            <a:r>
              <a:rPr lang="en-US" dirty="0" smtClean="0">
                <a:hlinkClick r:id="rId3"/>
              </a:rPr>
              <a:t>Border</a:t>
            </a:r>
            <a:r>
              <a:rPr lang="en-US" dirty="0" smtClean="0"/>
              <a:t> </a:t>
            </a:r>
            <a:r>
              <a:rPr lang="en-US" dirty="0"/>
              <a:t>since 2002. The rank score is calculated by how violent the state, the Internet environment, censorship policy,... affect the level of media independence and legislative framework for media, or the free flow of information on the Internet. The year of the report is the year the report was released and intends to reflect events in the prior year. </a:t>
            </a:r>
          </a:p>
          <a:p>
            <a:r>
              <a:rPr lang="en-US" dirty="0"/>
              <a:t>Please take a note, PFI score is calculated by how violent is in particular countries, so </a:t>
            </a:r>
            <a:r>
              <a:rPr lang="en-US" i="1" u="sng" dirty="0" smtClean="0"/>
              <a:t>a </a:t>
            </a:r>
            <a:r>
              <a:rPr lang="en-US" i="1" u="sng" dirty="0"/>
              <a:t>smaller score on the report corresponds to greater freedom of the press</a:t>
            </a:r>
            <a:r>
              <a:rPr lang="en-US" dirty="0" smtClean="0"/>
              <a:t>.</a:t>
            </a:r>
            <a:endParaRPr lang="en-US" dirty="0"/>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4</a:t>
            </a:fld>
            <a:endParaRPr lang="en-US"/>
          </a:p>
        </p:txBody>
      </p:sp>
    </p:spTree>
    <p:extLst>
      <p:ext uri="{BB962C8B-B14F-4D97-AF65-F5344CB8AC3E}">
        <p14:creationId xmlns:p14="http://schemas.microsoft.com/office/powerpoint/2010/main" val="51677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5</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068" y="1825625"/>
            <a:ext cx="9311863" cy="4351338"/>
          </a:xfrm>
        </p:spPr>
      </p:pic>
    </p:spTree>
    <p:extLst>
      <p:ext uri="{BB962C8B-B14F-4D97-AF65-F5344CB8AC3E}">
        <p14:creationId xmlns:p14="http://schemas.microsoft.com/office/powerpoint/2010/main" val="332814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Situations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6</a:t>
            </a:fld>
            <a:endParaRPr lang="en-US"/>
          </a:p>
        </p:txBody>
      </p:sp>
    </p:spTree>
    <p:extLst>
      <p:ext uri="{BB962C8B-B14F-4D97-AF65-F5344CB8AC3E}">
        <p14:creationId xmlns:p14="http://schemas.microsoft.com/office/powerpoint/2010/main" val="21523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PFI Score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7</a:t>
            </a:fld>
            <a:endParaRPr lang="en-US"/>
          </a:p>
        </p:txBody>
      </p:sp>
    </p:spTree>
    <p:extLst>
      <p:ext uri="{BB962C8B-B14F-4D97-AF65-F5344CB8AC3E}">
        <p14:creationId xmlns:p14="http://schemas.microsoft.com/office/powerpoint/2010/main" val="87571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PFI and Epidemic Situation</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FA2D1971-7421-4848-B024-C714543D369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8</a:t>
            </a:fld>
            <a:endParaRPr lang="en-US"/>
          </a:p>
        </p:txBody>
      </p:sp>
    </p:spTree>
    <p:extLst>
      <p:ext uri="{BB962C8B-B14F-4D97-AF65-F5344CB8AC3E}">
        <p14:creationId xmlns:p14="http://schemas.microsoft.com/office/powerpoint/2010/main" val="223381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Correlation in Global</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981994"/>
            <a:ext cx="8077200" cy="4038600"/>
          </a:xfrm>
        </p:spPr>
      </p:pic>
      <p:sp>
        <p:nvSpPr>
          <p:cNvPr id="4" name="Date Placeholder 3"/>
          <p:cNvSpPr>
            <a:spLocks noGrp="1"/>
          </p:cNvSpPr>
          <p:nvPr>
            <p:ph type="dt" sz="half" idx="10"/>
          </p:nvPr>
        </p:nvSpPr>
        <p:spPr/>
        <p:txBody>
          <a:bodyPr/>
          <a:lstStyle/>
          <a:p>
            <a:fld id="{C8CFBA9B-595D-467D-94EA-3FD5F99275DE}"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3970-6D75-46B4-92B8-ACE3D86A6FC0}" type="slidenum">
              <a:rPr lang="en-US" smtClean="0"/>
              <a:t>9</a:t>
            </a:fld>
            <a:endParaRPr lang="en-US"/>
          </a:p>
        </p:txBody>
      </p:sp>
    </p:spTree>
    <p:extLst>
      <p:ext uri="{BB962C8B-B14F-4D97-AF65-F5344CB8AC3E}">
        <p14:creationId xmlns:p14="http://schemas.microsoft.com/office/powerpoint/2010/main" val="353587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A756F92-4E47-4CE0-8438-7B6C588F3773}" vid="{0940189D-404B-4CCD-9F16-3E5A90D734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Presentation_blank</Template>
  <TotalTime>55</TotalTime>
  <Words>833</Words>
  <Application>Microsoft Office PowerPoint</Application>
  <PresentationFormat>Widescreen</PresentationFormat>
  <Paragraphs>93</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Covid-19 and Press Freedom Index</vt:lpstr>
      <vt:lpstr>Goal</vt:lpstr>
      <vt:lpstr>Source of data</vt:lpstr>
      <vt:lpstr>Press Freedom Index</vt:lpstr>
      <vt:lpstr>Distribution</vt:lpstr>
      <vt:lpstr>Five Situations</vt:lpstr>
      <vt:lpstr>Average PFI Score</vt:lpstr>
      <vt:lpstr>PFI and Epidemic Situation</vt:lpstr>
      <vt:lpstr>Correlation in Global</vt:lpstr>
      <vt:lpstr>Correlation in Free and Not-Free Situations</vt:lpstr>
      <vt:lpstr>Average Epidemic Index  by Press Freedom Category</vt:lpstr>
      <vt:lpstr>PFI by Continent Raking</vt:lpstr>
      <vt:lpstr>The Best vs The Worst</vt:lpstr>
      <vt:lpstr>PFI by Region Raking</vt:lpstr>
      <vt:lpstr>The Best and worst PFI Score each Region by Number of Cases over 1 Million Population</vt:lpstr>
      <vt:lpstr>The Best and worst PFI Score each Region by Number of Cases over 1 Million Population</vt:lpstr>
      <vt:lpstr>The Best and worst PFI Score each Region by Number of Deaths over 1 Million Population</vt:lpstr>
      <vt:lpstr>The Best and worst PFI Score each Region by Number of Deaths over 1 Million Population</vt:lpstr>
      <vt:lpstr>Total Number of Cases</vt:lpstr>
      <vt:lpstr>Total Number of Deaths</vt:lpstr>
      <vt:lpstr>Conclusion</vt:lpstr>
      <vt:lpstr>Limitation and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Press Freedom Index</dc:title>
  <dc:creator>DucTRung</dc:creator>
  <cp:lastModifiedBy>DucTRung</cp:lastModifiedBy>
  <cp:revision>8</cp:revision>
  <dcterms:created xsi:type="dcterms:W3CDTF">2020-05-19T04:48:23Z</dcterms:created>
  <dcterms:modified xsi:type="dcterms:W3CDTF">2020-05-19T05:44:39Z</dcterms:modified>
</cp:coreProperties>
</file>