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756603"/>
            <a:ext cx="7315200" cy="607963"/>
          </a:xfrm>
        </p:spPr>
        <p:txBody>
          <a:bodyPr anchor="b">
            <a:normAutofit/>
          </a:bodyPr>
          <a:lstStyle>
            <a:lvl1pPr algn="ctr">
              <a:defRPr sz="3000" baseline="0">
                <a:latin typeface="Times New Roman" panose="02020603050405020304" pitchFamily="18" charset="0"/>
                <a:cs typeface="Times New Roman" panose="02020603050405020304" pitchFamily="18" charset="0"/>
              </a:defRPr>
            </a:lvl1pPr>
          </a:lstStyle>
          <a:p>
            <a:r>
              <a:rPr lang="en-US" dirty="0" err="1" smtClean="0"/>
              <a:t>Tiêu</a:t>
            </a:r>
            <a:r>
              <a:rPr lang="en-US" dirty="0" smtClean="0"/>
              <a:t> </a:t>
            </a:r>
            <a:r>
              <a:rPr lang="en-US" dirty="0" err="1" smtClean="0"/>
              <a:t>đề</a:t>
            </a:r>
            <a:endParaRPr lang="en-US" dirty="0"/>
          </a:p>
        </p:txBody>
      </p:sp>
      <p:sp>
        <p:nvSpPr>
          <p:cNvPr id="3" name="Subtitle 2"/>
          <p:cNvSpPr>
            <a:spLocks noGrp="1"/>
          </p:cNvSpPr>
          <p:nvPr>
            <p:ph type="subTitle" idx="1"/>
          </p:nvPr>
        </p:nvSpPr>
        <p:spPr>
          <a:xfrm>
            <a:off x="838200" y="1645919"/>
            <a:ext cx="10515600" cy="424844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9767077-FCB7-4D8C-AA63-8D09022F5E6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90450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67077-FCB7-4D8C-AA63-8D09022F5E6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312587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67077-FCB7-4D8C-AA63-8D09022F5E6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269898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767077-FCB7-4D8C-AA63-8D09022F5E6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302678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767077-FCB7-4D8C-AA63-8D09022F5E6D}"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219114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767077-FCB7-4D8C-AA63-8D09022F5E6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215379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767077-FCB7-4D8C-AA63-8D09022F5E6D}"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268593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767077-FCB7-4D8C-AA63-8D09022F5E6D}"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186400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67077-FCB7-4D8C-AA63-8D09022F5E6D}"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401463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767077-FCB7-4D8C-AA63-8D09022F5E6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96180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767077-FCB7-4D8C-AA63-8D09022F5E6D}"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70B70-1024-4D95-BEDE-FC60B95488B5}" type="slidenum">
              <a:rPr lang="en-US" smtClean="0"/>
              <a:t>‹#›</a:t>
            </a:fld>
            <a:endParaRPr lang="en-US"/>
          </a:p>
        </p:txBody>
      </p:sp>
    </p:spTree>
    <p:extLst>
      <p:ext uri="{BB962C8B-B14F-4D97-AF65-F5344CB8AC3E}">
        <p14:creationId xmlns:p14="http://schemas.microsoft.com/office/powerpoint/2010/main" val="100256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67077-FCB7-4D8C-AA63-8D09022F5E6D}" type="datetimeFigureOut">
              <a:rPr lang="en-US" smtClean="0"/>
              <a:t>5/12/2019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70B70-1024-4D95-BEDE-FC60B95488B5}" type="slidenum">
              <a:rPr lang="en-US" smtClean="0"/>
              <a:t>‹#›</a:t>
            </a:fld>
            <a:endParaRPr lang="en-US"/>
          </a:p>
        </p:txBody>
      </p:sp>
    </p:spTree>
    <p:extLst>
      <p:ext uri="{BB962C8B-B14F-4D97-AF65-F5344CB8AC3E}">
        <p14:creationId xmlns:p14="http://schemas.microsoft.com/office/powerpoint/2010/main" val="360960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24798" y="329062"/>
            <a:ext cx="7315200" cy="2667355"/>
          </a:xfrm>
        </p:spPr>
        <p:txBody>
          <a:bodyPr>
            <a:noAutofit/>
          </a:bodyPr>
          <a:lstStyle/>
          <a:p>
            <a:r>
              <a:rPr lang="en-US" dirty="0" err="1" smtClean="0">
                <a:ln w="0"/>
                <a:solidFill>
                  <a:schemeClr val="accent1"/>
                </a:solidFill>
                <a:effectLst>
                  <a:outerShdw blurRad="38100" dist="25400" dir="5400000" algn="ctr" rotWithShape="0">
                    <a:srgbClr val="6E747A">
                      <a:alpha val="43000"/>
                    </a:srgbClr>
                  </a:outerShdw>
                </a:effectLst>
              </a:rPr>
              <a:t>Trường</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Đại</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học</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Thủ</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Dầu</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Một</a:t>
            </a:r>
            <a:r>
              <a:rPr lang="en-US" dirty="0" smtClean="0">
                <a:ln w="0"/>
                <a:solidFill>
                  <a:schemeClr val="accent1"/>
                </a:solidFill>
                <a:effectLst>
                  <a:outerShdw blurRad="38100" dist="25400" dir="5400000" algn="ctr" rotWithShape="0">
                    <a:srgbClr val="6E747A">
                      <a:alpha val="43000"/>
                    </a:srgbClr>
                  </a:outerShdw>
                </a:effectLst>
              </a:rPr>
              <a:t/>
            </a:r>
            <a:br>
              <a:rPr lang="en-US" dirty="0" smtClean="0">
                <a:ln w="0"/>
                <a:solidFill>
                  <a:schemeClr val="accent1"/>
                </a:solidFill>
                <a:effectLst>
                  <a:outerShdw blurRad="38100" dist="25400" dir="5400000" algn="ctr" rotWithShape="0">
                    <a:srgbClr val="6E747A">
                      <a:alpha val="43000"/>
                    </a:srgbClr>
                  </a:outerShdw>
                </a:effectLst>
              </a:rPr>
            </a:br>
            <a:r>
              <a:rPr lang="en-US" dirty="0" err="1" smtClean="0">
                <a:ln w="0"/>
                <a:solidFill>
                  <a:schemeClr val="accent1"/>
                </a:solidFill>
                <a:effectLst>
                  <a:outerShdw blurRad="38100" dist="25400" dir="5400000" algn="ctr" rotWithShape="0">
                    <a:srgbClr val="6E747A">
                      <a:alpha val="43000"/>
                    </a:srgbClr>
                  </a:outerShdw>
                </a:effectLst>
              </a:rPr>
              <a:t>Khoa</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Kỹ</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Thuật</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Phần</a:t>
            </a:r>
            <a:r>
              <a:rPr lang="en-US" dirty="0" smtClean="0">
                <a:ln w="0"/>
                <a:solidFill>
                  <a:schemeClr val="accent1"/>
                </a:solidFill>
                <a:effectLst>
                  <a:outerShdw blurRad="38100" dist="25400" dir="5400000" algn="ctr" rotWithShape="0">
                    <a:srgbClr val="6E747A">
                      <a:alpha val="43000"/>
                    </a:srgbClr>
                  </a:outerShdw>
                </a:effectLst>
              </a:rPr>
              <a:t> </a:t>
            </a:r>
            <a:r>
              <a:rPr lang="en-US" dirty="0" err="1" smtClean="0">
                <a:ln w="0"/>
                <a:solidFill>
                  <a:schemeClr val="accent1"/>
                </a:solidFill>
                <a:effectLst>
                  <a:outerShdw blurRad="38100" dist="25400" dir="5400000" algn="ctr" rotWithShape="0">
                    <a:srgbClr val="6E747A">
                      <a:alpha val="43000"/>
                    </a:srgbClr>
                  </a:outerShdw>
                </a:effectLst>
              </a:rPr>
              <a:t>Mềm</a:t>
            </a:r>
            <a:r>
              <a:rPr lang="en-US" dirty="0" smtClean="0">
                <a:solidFill>
                  <a:schemeClr val="accent1">
                    <a:lumMod val="60000"/>
                    <a:lumOff val="40000"/>
                  </a:schemeClr>
                </a:solidFill>
              </a:rPr>
              <a:t/>
            </a:r>
            <a:br>
              <a:rPr lang="en-US" dirty="0" smtClean="0">
                <a:solidFill>
                  <a:schemeClr val="accent1">
                    <a:lumMod val="60000"/>
                    <a:lumOff val="40000"/>
                  </a:schemeClr>
                </a:solidFill>
              </a:rPr>
            </a:br>
            <a:r>
              <a:rPr lang="en-US" dirty="0" smtClean="0">
                <a:solidFill>
                  <a:schemeClr val="accent1">
                    <a:lumMod val="60000"/>
                    <a:lumOff val="40000"/>
                  </a:schemeClr>
                </a:solidFill>
              </a:rPr>
              <a:t/>
            </a:r>
            <a:br>
              <a:rPr lang="en-US" dirty="0" smtClean="0">
                <a:solidFill>
                  <a:schemeClr val="accent1">
                    <a:lumMod val="60000"/>
                    <a:lumOff val="40000"/>
                  </a:schemeClr>
                </a:solidFill>
              </a:rPr>
            </a:br>
            <a:r>
              <a:rPr lang="en-US" b="1" spc="50" dirty="0" smtClean="0">
                <a:ln w="9525" cmpd="sng">
                  <a:solidFill>
                    <a:schemeClr val="accent1"/>
                  </a:solidFill>
                  <a:prstDash val="solid"/>
                </a:ln>
                <a:solidFill>
                  <a:srgbClr val="70AD47">
                    <a:tint val="1000"/>
                  </a:srgbClr>
                </a:solidFill>
                <a:effectLst>
                  <a:glow rad="38100">
                    <a:schemeClr val="accent1">
                      <a:alpha val="40000"/>
                    </a:schemeClr>
                  </a:glow>
                </a:effectLst>
              </a:rPr>
              <a:t>BÁO CÁO TỐT NGHIỆP</a:t>
            </a:r>
            <a:r>
              <a:rPr lang="en-US" dirty="0" smtClean="0">
                <a:solidFill>
                  <a:schemeClr val="accent6">
                    <a:lumMod val="60000"/>
                    <a:lumOff val="40000"/>
                  </a:schemeClr>
                </a:solidFill>
              </a:rPr>
              <a:t/>
            </a:r>
            <a:br>
              <a:rPr lang="en-US" dirty="0" smtClean="0">
                <a:solidFill>
                  <a:schemeClr val="accent6">
                    <a:lumMod val="60000"/>
                    <a:lumOff val="40000"/>
                  </a:schemeClr>
                </a:solidFill>
              </a:rPr>
            </a:br>
            <a:r>
              <a:rPr lang="en-US" dirty="0" smtClean="0">
                <a:solidFill>
                  <a:schemeClr val="accent6">
                    <a:lumMod val="60000"/>
                    <a:lumOff val="40000"/>
                  </a:schemeClr>
                </a:solidFill>
              </a:rPr>
              <a:t/>
            </a:r>
            <a:br>
              <a:rPr lang="en-US" dirty="0" smtClean="0">
                <a:solidFill>
                  <a:schemeClr val="accent6">
                    <a:lumMod val="60000"/>
                    <a:lumOff val="40000"/>
                  </a:schemeClr>
                </a:solidFill>
              </a:rPr>
            </a:b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Xây</a:t>
            </a:r>
            <a:r>
              <a:rPr lang="en-US"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dựng</a:t>
            </a:r>
            <a:r>
              <a:rPr lang="en-US"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website </a:t>
            </a: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nghe</a:t>
            </a:r>
            <a:r>
              <a:rPr lang="en-US"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nhạc</a:t>
            </a:r>
            <a:r>
              <a:rPr lang="en-US"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trực</a:t>
            </a:r>
            <a:r>
              <a:rPr lang="en-US"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3200" b="1" dirty="0"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tuyến</a:t>
            </a:r>
            <a:r>
              <a:rPr lang="en-US" dirty="0" smtClean="0">
                <a:solidFill>
                  <a:schemeClr val="accent6">
                    <a:lumMod val="60000"/>
                    <a:lumOff val="40000"/>
                  </a:schemeClr>
                </a:solidFill>
              </a:rPr>
              <a:t/>
            </a:r>
            <a:br>
              <a:rPr lang="en-US" dirty="0" smtClean="0">
                <a:solidFill>
                  <a:schemeClr val="accent6">
                    <a:lumMod val="60000"/>
                    <a:lumOff val="40000"/>
                  </a:schemeClr>
                </a:solidFill>
              </a:rPr>
            </a:br>
            <a:endParaRPr lang="en-US" dirty="0">
              <a:solidFill>
                <a:schemeClr val="accent6">
                  <a:lumMod val="60000"/>
                  <a:lumOff val="40000"/>
                </a:schemeClr>
              </a:solidFill>
            </a:endParaRPr>
          </a:p>
        </p:txBody>
      </p:sp>
      <p:sp>
        <p:nvSpPr>
          <p:cNvPr id="3" name="Subtitle 2"/>
          <p:cNvSpPr>
            <a:spLocks noGrp="1"/>
          </p:cNvSpPr>
          <p:nvPr>
            <p:ph type="subTitle" idx="1"/>
          </p:nvPr>
        </p:nvSpPr>
        <p:spPr>
          <a:xfrm>
            <a:off x="335506" y="4557931"/>
            <a:ext cx="4434202" cy="1575583"/>
          </a:xfrm>
        </p:spPr>
        <p:txBody>
          <a:bodyPr>
            <a:normAutofit/>
          </a:bodyPr>
          <a:lstStyle/>
          <a:p>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Người</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thực</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hiện</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đề</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tài</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p>
          <a:p>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Nguyễn</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Trung</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Ty</a:t>
            </a:r>
          </a:p>
          <a:p>
            <a:endParaRPr lang="en-US" sz="3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06" y="0"/>
            <a:ext cx="1750980" cy="1750980"/>
          </a:xfrm>
          <a:prstGeom prst="rect">
            <a:avLst/>
          </a:prstGeom>
        </p:spPr>
      </p:pic>
      <p:sp>
        <p:nvSpPr>
          <p:cNvPr id="8" name="TextBox 7"/>
          <p:cNvSpPr txBox="1"/>
          <p:nvPr/>
        </p:nvSpPr>
        <p:spPr>
          <a:xfrm>
            <a:off x="7179276" y="4212944"/>
            <a:ext cx="4778262" cy="1754326"/>
          </a:xfrm>
          <a:prstGeom prst="rect">
            <a:avLst/>
          </a:prstGeom>
          <a:noFill/>
        </p:spPr>
        <p:txBody>
          <a:bodyPr wrap="square" rtlCol="0">
            <a:spAutoFit/>
          </a:bodyPr>
          <a:lstStyle/>
          <a:p>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GVHD: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Nguyễn</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Đình</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Thọ</a:t>
            </a:r>
            <a:endPar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MSSV: 1524801030041</a:t>
            </a:r>
          </a:p>
          <a:p>
            <a:r>
              <a:rPr lang="en-US" sz="3000" b="1" spc="50" dirty="0" err="1"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Lớp</a:t>
            </a:r>
            <a:r>
              <a:rPr lang="en-US" sz="3000" b="1" spc="50" dirty="0" smtClean="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D15PM02</a:t>
            </a:r>
          </a:p>
          <a:p>
            <a:endParaRPr lang="en-US" dirty="0"/>
          </a:p>
        </p:txBody>
      </p:sp>
    </p:spTree>
    <p:extLst>
      <p:ext uri="{BB962C8B-B14F-4D97-AF65-F5344CB8AC3E}">
        <p14:creationId xmlns:p14="http://schemas.microsoft.com/office/powerpoint/2010/main" val="146958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5981" y="218514"/>
            <a:ext cx="3276600" cy="607963"/>
          </a:xfrm>
        </p:spPr>
        <p:txBody>
          <a:bodyPr>
            <a:normAutofit/>
          </a:bodyPr>
          <a:lstStyle/>
          <a:p>
            <a:pPr algn="l"/>
            <a:r>
              <a:rPr lang="en-US"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Nội</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dung </a:t>
            </a:r>
            <a:r>
              <a:rPr lang="en-US"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báo</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b="1" dirty="0" err="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cáo</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Oval 3"/>
          <p:cNvSpPr/>
          <p:nvPr/>
        </p:nvSpPr>
        <p:spPr>
          <a:xfrm>
            <a:off x="1826456" y="826477"/>
            <a:ext cx="8539088" cy="5205046"/>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a:effectLst>
            <a:glow rad="228600">
              <a:schemeClr val="accent3">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 name="Subtitle 2"/>
          <p:cNvSpPr>
            <a:spLocks noGrp="1"/>
          </p:cNvSpPr>
          <p:nvPr>
            <p:ph type="subTitle" idx="1"/>
          </p:nvPr>
        </p:nvSpPr>
        <p:spPr>
          <a:xfrm>
            <a:off x="4221369" y="2057399"/>
            <a:ext cx="4999892" cy="2743201"/>
          </a:xfrm>
        </p:spPr>
        <p:txBody>
          <a:bodyPr>
            <a:normAutofit/>
          </a:bodyPr>
          <a:lstStyle/>
          <a:p>
            <a:pPr marL="457200" indent="-457200" algn="l">
              <a:buFont typeface="+mj-lt"/>
              <a:buAutoNum type="arabicPeriod"/>
            </a:pP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do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chọn</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tài</a:t>
            </a:r>
            <a:endParaRPr lang="en-US" sz="3000" dirty="0" smtClean="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Các</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công</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nghệ</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sử</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dụng</a:t>
            </a:r>
            <a:endParaRPr lang="en-US" sz="3000" dirty="0" smtClean="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Mô</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tả</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chức</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năng</a:t>
            </a:r>
            <a:endParaRPr lang="en-US" sz="3000" dirty="0" smtClean="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Kết</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quả</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đạt</a:t>
            </a: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000" dirty="0" err="1" smtClean="0">
                <a:solidFill>
                  <a:schemeClr val="accent1">
                    <a:lumMod val="50000"/>
                  </a:schemeClr>
                </a:solidFill>
                <a:latin typeface="Times New Roman" panose="02020603050405020304" pitchFamily="18" charset="0"/>
                <a:cs typeface="Times New Roman" panose="02020603050405020304" pitchFamily="18" charset="0"/>
              </a:rPr>
              <a:t>được</a:t>
            </a:r>
            <a:endParaRPr lang="en-US" sz="3000" dirty="0" smtClean="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3000" dirty="0" smtClean="0">
                <a:solidFill>
                  <a:schemeClr val="accent1">
                    <a:lumMod val="50000"/>
                  </a:schemeClr>
                </a:solidFill>
                <a:latin typeface="Times New Roman" panose="02020603050405020304" pitchFamily="18" charset="0"/>
                <a:cs typeface="Times New Roman" panose="02020603050405020304" pitchFamily="18" charset="0"/>
              </a:rPr>
              <a:t>Demo</a:t>
            </a:r>
          </a:p>
          <a:p>
            <a:pPr marL="457200" indent="-457200" algn="l">
              <a:buFont typeface="+mj-lt"/>
              <a:buAutoNum type="arabicPeriod"/>
            </a:pPr>
            <a:endParaRPr lang="en-US" sz="3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77437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410"/>
          </a:xfrm>
        </p:spPr>
        <p:txBody>
          <a:bodyPr/>
          <a:lstStyle/>
          <a:p>
            <a:r>
              <a:rPr lang="en-US" dirty="0" smtClean="0">
                <a:solidFill>
                  <a:srgbClr val="FFFF00"/>
                </a:solidFill>
              </a:rPr>
              <a:t>1. </a:t>
            </a:r>
            <a:r>
              <a:rPr lang="en-US" dirty="0" err="1" smtClean="0">
                <a:solidFill>
                  <a:srgbClr val="FFFF00"/>
                </a:solidFill>
              </a:rPr>
              <a:t>Lý</a:t>
            </a:r>
            <a:r>
              <a:rPr lang="en-US" dirty="0" smtClean="0">
                <a:solidFill>
                  <a:srgbClr val="FFFF00"/>
                </a:solidFill>
              </a:rPr>
              <a:t> do </a:t>
            </a:r>
            <a:r>
              <a:rPr lang="en-US" dirty="0" err="1" smtClean="0">
                <a:solidFill>
                  <a:srgbClr val="FFFF00"/>
                </a:solidFill>
              </a:rPr>
              <a:t>chọn</a:t>
            </a:r>
            <a:r>
              <a:rPr lang="en-US" dirty="0" smtClean="0">
                <a:solidFill>
                  <a:srgbClr val="FFFF00"/>
                </a:solidFill>
              </a:rPr>
              <a:t> </a:t>
            </a:r>
            <a:r>
              <a:rPr lang="en-US" dirty="0" err="1" smtClean="0">
                <a:solidFill>
                  <a:srgbClr val="FFFF00"/>
                </a:solidFill>
              </a:rPr>
              <a:t>đề</a:t>
            </a:r>
            <a:r>
              <a:rPr lang="en-US" dirty="0" smtClean="0">
                <a:solidFill>
                  <a:srgbClr val="FFFF00"/>
                </a:solidFill>
              </a:rPr>
              <a:t> </a:t>
            </a:r>
            <a:r>
              <a:rPr lang="en-US" dirty="0" err="1" smtClean="0">
                <a:solidFill>
                  <a:srgbClr val="FFFF00"/>
                </a:solidFill>
              </a:rPr>
              <a:t>tài</a:t>
            </a:r>
            <a:endParaRPr lang="en-US" dirty="0">
              <a:solidFill>
                <a:srgbClr val="FFFF00"/>
              </a:solidFill>
            </a:endParaRPr>
          </a:p>
        </p:txBody>
      </p:sp>
      <p:sp>
        <p:nvSpPr>
          <p:cNvPr id="3" name="Content Placeholder 2"/>
          <p:cNvSpPr>
            <a:spLocks noGrp="1"/>
          </p:cNvSpPr>
          <p:nvPr>
            <p:ph idx="1"/>
          </p:nvPr>
        </p:nvSpPr>
        <p:spPr>
          <a:xfrm>
            <a:off x="838200" y="1161536"/>
            <a:ext cx="10515600" cy="4351338"/>
          </a:xfrm>
        </p:spPr>
        <p:txBody>
          <a:bodyPr/>
          <a:lstStyle/>
          <a:p>
            <a:pPr marL="0" indent="0">
              <a:buNone/>
            </a:pPr>
            <a:r>
              <a:rPr lang="en-US" sz="3000" dirty="0" err="1">
                <a:solidFill>
                  <a:schemeClr val="bg1"/>
                </a:solidFill>
                <a:latin typeface="Times New Roman" panose="02020603050405020304" pitchFamily="18" charset="0"/>
                <a:cs typeface="Times New Roman" panose="02020603050405020304" pitchFamily="18" charset="0"/>
              </a:rPr>
              <a:t>Nắm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bắt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cầu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giải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trí</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nghe</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thưởng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thức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âm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mọi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người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ngày</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một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em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đã</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quyết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định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chọn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đề</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Xây</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dựng</a:t>
            </a:r>
            <a:r>
              <a:rPr lang="en-US" sz="3000" dirty="0">
                <a:solidFill>
                  <a:schemeClr val="bg1"/>
                </a:solidFill>
                <a:latin typeface="Times New Roman" panose="02020603050405020304" pitchFamily="18" charset="0"/>
                <a:cs typeface="Times New Roman" panose="02020603050405020304" pitchFamily="18" charset="0"/>
              </a:rPr>
              <a:t> website </a:t>
            </a:r>
            <a:r>
              <a:rPr lang="en-US" sz="3000" dirty="0" err="1">
                <a:solidFill>
                  <a:schemeClr val="bg1"/>
                </a:solidFill>
                <a:latin typeface="Times New Roman" panose="02020603050405020304" pitchFamily="18" charset="0"/>
                <a:cs typeface="Times New Roman" panose="02020603050405020304" pitchFamily="18" charset="0"/>
              </a:rPr>
              <a:t>nghe</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trực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tuyến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Em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mong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rằng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đề</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này</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đáp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ứng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phần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nào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giải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trí</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mọi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người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vai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trò</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của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nó</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giúp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cho</a:t>
            </a:r>
            <a:r>
              <a:rPr lang="en-US" sz="3000" dirty="0">
                <a:solidFill>
                  <a:schemeClr val="bg1"/>
                </a:solidFill>
                <a:latin typeface="Times New Roman" panose="02020603050405020304" pitchFamily="18" charset="0"/>
                <a:cs typeface="Times New Roman" panose="02020603050405020304" pitchFamily="18" charset="0"/>
              </a:rPr>
              <a:t> con </a:t>
            </a:r>
            <a:r>
              <a:rPr lang="en-US" sz="3000" dirty="0" err="1">
                <a:solidFill>
                  <a:schemeClr val="bg1"/>
                </a:solidFill>
                <a:latin typeface="Times New Roman" panose="02020603050405020304" pitchFamily="18" charset="0"/>
                <a:cs typeface="Times New Roman" panose="02020603050405020304" pitchFamily="18" charset="0"/>
              </a:rPr>
              <a:t>người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thư</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giãn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sau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những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mệt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nhọc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cuộc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sống</a:t>
            </a:r>
            <a:r>
              <a:rPr lang="en-US" sz="3000" dirty="0">
                <a:solidFill>
                  <a:schemeClr val="bg1"/>
                </a:solidFill>
                <a:latin typeface="Times New Roman" panose="02020603050405020304" pitchFamily="18" charset="0"/>
                <a:cs typeface="Times New Roman" panose="02020603050405020304" pitchFamily="18" charset="0"/>
              </a:rPr>
              <a:t>.</a:t>
            </a:r>
          </a:p>
          <a:p>
            <a:pPr marL="0" indent="0">
              <a:buNone/>
            </a:pPr>
            <a:endParaRPr lang="en-US" dirty="0"/>
          </a:p>
        </p:txBody>
      </p:sp>
      <p:cxnSp>
        <p:nvCxnSpPr>
          <p:cNvPr id="5" name="Straight Connector 4"/>
          <p:cNvCxnSpPr/>
          <p:nvPr/>
        </p:nvCxnSpPr>
        <p:spPr>
          <a:xfrm>
            <a:off x="988540" y="1025611"/>
            <a:ext cx="998426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66634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4595"/>
            <a:ext cx="10515600" cy="4967416"/>
          </a:xfrm>
        </p:spPr>
        <p:txBody>
          <a:bodyPr>
            <a:normAutofit/>
          </a:bodyPr>
          <a:lstStyle/>
          <a:p>
            <a:r>
              <a:rPr lang="en-US" sz="3000" dirty="0" err="1" smtClean="0">
                <a:solidFill>
                  <a:schemeClr val="bg1"/>
                </a:solidFill>
                <a:latin typeface="Times New Roman" panose="02020603050405020304" pitchFamily="18" charset="0"/>
                <a:cs typeface="Times New Roman" panose="02020603050405020304" pitchFamily="18" charset="0"/>
              </a:rPr>
              <a:t>Công</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nghê</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sự</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dụng</a:t>
            </a:r>
            <a:r>
              <a:rPr lang="en-US" sz="3000" dirty="0" smtClean="0">
                <a:solidFill>
                  <a:schemeClr val="bg1"/>
                </a:solidFill>
                <a:latin typeface="Times New Roman" panose="02020603050405020304" pitchFamily="18" charset="0"/>
                <a:cs typeface="Times New Roman" panose="02020603050405020304" pitchFamily="18" charset="0"/>
              </a:rPr>
              <a:t> : </a:t>
            </a:r>
          </a:p>
          <a:p>
            <a:pPr lvl="1">
              <a:buFont typeface="Courier New" panose="02070309020205020404" pitchFamily="49" charset="0"/>
              <a:buChar char="o"/>
            </a:pPr>
            <a:r>
              <a:rPr lang="en-US" sz="3000" dirty="0" smtClean="0">
                <a:solidFill>
                  <a:schemeClr val="bg1"/>
                </a:solidFill>
                <a:latin typeface="Times New Roman" panose="02020603050405020304" pitchFamily="18" charset="0"/>
                <a:cs typeface="Times New Roman" panose="02020603050405020304" pitchFamily="18" charset="0"/>
              </a:rPr>
              <a:t>PHP :</a:t>
            </a:r>
          </a:p>
          <a:p>
            <a:pPr marL="914400" lvl="2" indent="0">
              <a:buNone/>
            </a:pPr>
            <a:r>
              <a:rPr lang="vi-VN" dirty="0" smtClean="0">
                <a:solidFill>
                  <a:schemeClr val="bg1"/>
                </a:solidFill>
                <a:latin typeface="+mj-lt"/>
              </a:rPr>
              <a:t>PHP </a:t>
            </a:r>
            <a:r>
              <a:rPr lang="vi-VN" dirty="0">
                <a:solidFill>
                  <a:schemeClr val="bg1"/>
                </a:solidFill>
                <a:latin typeface="+mj-lt"/>
              </a:rPr>
              <a:t>là ngôn ngữ lập trình mã nguồn mở và miễn phí</a:t>
            </a:r>
          </a:p>
          <a:p>
            <a:pPr marL="914400" lvl="2" indent="0">
              <a:buNone/>
            </a:pPr>
            <a:r>
              <a:rPr lang="vi-VN" dirty="0">
                <a:solidFill>
                  <a:schemeClr val="bg1"/>
                </a:solidFill>
                <a:latin typeface="+mj-lt"/>
              </a:rPr>
              <a:t>Có learning curve ngắn so với các ngôn ngữ khác như JSP, ASP, v.v.</a:t>
            </a:r>
          </a:p>
          <a:p>
            <a:pPr marL="914400" lvl="2" indent="0">
              <a:buNone/>
            </a:pPr>
            <a:r>
              <a:rPr lang="vi-VN" dirty="0">
                <a:solidFill>
                  <a:schemeClr val="bg1"/>
                </a:solidFill>
                <a:latin typeface="+mj-lt"/>
              </a:rPr>
              <a:t>Lượng tài liệu do cộng đồng cung cấp lớn</a:t>
            </a:r>
          </a:p>
          <a:p>
            <a:pPr marL="914400" lvl="2" indent="0">
              <a:buNone/>
            </a:pPr>
            <a:r>
              <a:rPr lang="vi-VN" dirty="0">
                <a:solidFill>
                  <a:schemeClr val="bg1"/>
                </a:solidFill>
                <a:latin typeface="+mj-lt"/>
              </a:rPr>
              <a:t>Hầu hết các máy chủ lưu trữ web hỗ trợ PHP theo mặc định không giống với các ngôn ngữ khác như ASP cần IIS. Nhờ vây, PHP trở thành một sự lựa chọn có tính hiệu quả hơn về chi phí</a:t>
            </a:r>
            <a:r>
              <a:rPr lang="vi-VN" dirty="0" smtClean="0">
                <a:solidFill>
                  <a:schemeClr val="bg1"/>
                </a:solidFill>
                <a:latin typeface="+mj-lt"/>
              </a:rPr>
              <a:t>.</a:t>
            </a:r>
            <a:endParaRPr lang="en-US" dirty="0" smtClean="0">
              <a:solidFill>
                <a:schemeClr val="bg1"/>
              </a:solidFill>
              <a:latin typeface="+mj-lt"/>
              <a:cs typeface="Times New Roman" panose="02020603050405020304" pitchFamily="18" charset="0"/>
            </a:endParaRPr>
          </a:p>
          <a:p>
            <a:pPr lvl="1">
              <a:buFont typeface="Courier New" panose="02070309020205020404" pitchFamily="49" charset="0"/>
              <a:buChar char="o"/>
            </a:pPr>
            <a:r>
              <a:rPr lang="en-US" sz="3000" dirty="0" err="1" smtClean="0">
                <a:solidFill>
                  <a:schemeClr val="bg1"/>
                </a:solidFill>
                <a:latin typeface="Times New Roman" panose="02020603050405020304" pitchFamily="18" charset="0"/>
                <a:cs typeface="Times New Roman" panose="02020603050405020304" pitchFamily="18" charset="0"/>
              </a:rPr>
              <a:t>MySql</a:t>
            </a:r>
            <a:r>
              <a:rPr lang="en-US" sz="3000" dirty="0" smtClean="0">
                <a:solidFill>
                  <a:schemeClr val="bg1"/>
                </a:solidFill>
                <a:latin typeface="Times New Roman" panose="02020603050405020304" pitchFamily="18" charset="0"/>
                <a:cs typeface="Times New Roman" panose="02020603050405020304" pitchFamily="18" charset="0"/>
              </a:rPr>
              <a:t> :</a:t>
            </a:r>
          </a:p>
          <a:p>
            <a:pPr marL="914400" lvl="2" indent="0">
              <a:buNone/>
            </a:pPr>
            <a:r>
              <a:rPr lang="vi-VN" b="1" dirty="0" smtClean="0">
                <a:solidFill>
                  <a:schemeClr val="bg1"/>
                </a:solidFill>
                <a:latin typeface="+mj-lt"/>
              </a:rPr>
              <a:t>MySQL là</a:t>
            </a:r>
            <a:r>
              <a:rPr lang="vi-VN" dirty="0" smtClean="0">
                <a:solidFill>
                  <a:schemeClr val="bg1"/>
                </a:solidFill>
                <a:latin typeface="+mj-lt"/>
              </a:rPr>
              <a:t> "</a:t>
            </a:r>
            <a:r>
              <a:rPr lang="vi-VN" b="1" dirty="0" smtClean="0">
                <a:solidFill>
                  <a:schemeClr val="bg1"/>
                </a:solidFill>
                <a:latin typeface="+mj-lt"/>
              </a:rPr>
              <a:t>hệ quản trị dữ liệu miễn phí"</a:t>
            </a:r>
            <a:r>
              <a:rPr lang="vi-VN" dirty="0" smtClean="0">
                <a:solidFill>
                  <a:schemeClr val="bg1"/>
                </a:solidFill>
                <a:latin typeface="+mj-lt"/>
              </a:rPr>
              <a:t> được tích hợp sử dụng chung với </a:t>
            </a:r>
            <a:r>
              <a:rPr lang="vi-VN" b="1" dirty="0" smtClean="0">
                <a:solidFill>
                  <a:schemeClr val="bg1"/>
                </a:solidFill>
                <a:latin typeface="+mj-lt"/>
              </a:rPr>
              <a:t>apache, PHP</a:t>
            </a:r>
            <a:r>
              <a:rPr lang="vi-VN" dirty="0" smtClean="0">
                <a:solidFill>
                  <a:schemeClr val="bg1"/>
                </a:solidFill>
                <a:latin typeface="+mj-lt"/>
              </a:rPr>
              <a:t>. Chính yếu tố phát triển trong cộng đồng mã nguồn mở nên </a:t>
            </a:r>
            <a:r>
              <a:rPr lang="vi-VN" b="1" dirty="0" smtClean="0">
                <a:solidFill>
                  <a:schemeClr val="bg1"/>
                </a:solidFill>
                <a:latin typeface="+mj-lt"/>
              </a:rPr>
              <a:t>MySQL </a:t>
            </a:r>
            <a:r>
              <a:rPr lang="vi-VN" dirty="0" smtClean="0">
                <a:solidFill>
                  <a:schemeClr val="bg1"/>
                </a:solidFill>
                <a:latin typeface="+mj-lt"/>
              </a:rPr>
              <a:t>đã qua rất nhiều sự hỗ trợ của những lập trình viên yêu thích mã nguồn mở. </a:t>
            </a:r>
            <a:r>
              <a:rPr lang="vi-VN" b="1" dirty="0" smtClean="0">
                <a:solidFill>
                  <a:schemeClr val="bg1"/>
                </a:solidFill>
                <a:latin typeface="+mj-lt"/>
              </a:rPr>
              <a:t>Mysql</a:t>
            </a:r>
            <a:r>
              <a:rPr lang="vi-VN" dirty="0" smtClean="0">
                <a:solidFill>
                  <a:schemeClr val="bg1"/>
                </a:solidFill>
                <a:latin typeface="+mj-lt"/>
              </a:rPr>
              <a:t> cũng có cùng một cách truy xuất và mã lệnh tương tự với ngôn ngữ </a:t>
            </a:r>
            <a:r>
              <a:rPr lang="vi-VN" b="1" dirty="0" smtClean="0">
                <a:solidFill>
                  <a:schemeClr val="bg1"/>
                </a:solidFill>
                <a:latin typeface="+mj-lt"/>
              </a:rPr>
              <a:t>SQL</a:t>
            </a:r>
            <a:r>
              <a:rPr lang="en-US" b="1" dirty="0" smtClean="0">
                <a:solidFill>
                  <a:schemeClr val="bg1"/>
                </a:solidFill>
                <a:latin typeface="+mj-lt"/>
              </a:rPr>
              <a:t>,</a:t>
            </a:r>
            <a:endParaRPr lang="en-US" sz="2600" dirty="0" smtClean="0">
              <a:solidFill>
                <a:schemeClr val="bg1"/>
              </a:solidFill>
              <a:latin typeface="+mj-lt"/>
              <a:cs typeface="Times New Roman" panose="02020603050405020304" pitchFamily="18" charset="0"/>
            </a:endParaRPr>
          </a:p>
          <a:p>
            <a:pPr marL="457200" lvl="1" indent="0">
              <a:buNone/>
            </a:pPr>
            <a:endParaRPr lang="en-US" sz="3000" dirty="0" smtClean="0">
              <a:solidFill>
                <a:schemeClr val="bg1"/>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714633" y="192132"/>
            <a:ext cx="10515600" cy="994118"/>
          </a:xfrm>
        </p:spPr>
        <p:txBody>
          <a:bodyPr/>
          <a:lstStyle/>
          <a:p>
            <a:r>
              <a:rPr lang="en-US" dirty="0" smtClean="0">
                <a:solidFill>
                  <a:srgbClr val="FFFF00"/>
                </a:solidFill>
              </a:rPr>
              <a:t>2. </a:t>
            </a:r>
            <a:r>
              <a:rPr lang="en-US" dirty="0" err="1" smtClean="0">
                <a:solidFill>
                  <a:srgbClr val="FFFF00"/>
                </a:solidFill>
              </a:rPr>
              <a:t>Các</a:t>
            </a:r>
            <a:r>
              <a:rPr lang="en-US" dirty="0" smtClean="0">
                <a:solidFill>
                  <a:srgbClr val="FFFF00"/>
                </a:solidFill>
              </a:rPr>
              <a:t> </a:t>
            </a:r>
            <a:r>
              <a:rPr lang="en-US" dirty="0" err="1" smtClean="0">
                <a:solidFill>
                  <a:srgbClr val="FFFF00"/>
                </a:solidFill>
              </a:rPr>
              <a:t>công</a:t>
            </a:r>
            <a:r>
              <a:rPr lang="en-US" dirty="0" smtClean="0">
                <a:solidFill>
                  <a:srgbClr val="FFFF00"/>
                </a:solidFill>
              </a:rPr>
              <a:t> </a:t>
            </a:r>
            <a:r>
              <a:rPr lang="en-US" dirty="0" err="1" smtClean="0">
                <a:solidFill>
                  <a:srgbClr val="FFFF00"/>
                </a:solidFill>
              </a:rPr>
              <a:t>nghệ</a:t>
            </a:r>
            <a:r>
              <a:rPr lang="en-US" dirty="0" smtClean="0">
                <a:solidFill>
                  <a:srgbClr val="FFFF00"/>
                </a:solidFill>
              </a:rPr>
              <a:t> </a:t>
            </a:r>
            <a:r>
              <a:rPr lang="en-US" dirty="0" err="1" smtClean="0">
                <a:solidFill>
                  <a:srgbClr val="FFFF00"/>
                </a:solidFill>
              </a:rPr>
              <a:t>sử</a:t>
            </a:r>
            <a:r>
              <a:rPr lang="en-US" dirty="0" smtClean="0">
                <a:solidFill>
                  <a:srgbClr val="FFFF00"/>
                </a:solidFill>
              </a:rPr>
              <a:t> </a:t>
            </a:r>
            <a:r>
              <a:rPr lang="en-US" dirty="0" err="1" smtClean="0">
                <a:solidFill>
                  <a:srgbClr val="FFFF00"/>
                </a:solidFill>
              </a:rPr>
              <a:t>dụng</a:t>
            </a:r>
            <a:endParaRPr lang="en-US" dirty="0">
              <a:solidFill>
                <a:srgbClr val="FFFF00"/>
              </a:solidFill>
            </a:endParaRPr>
          </a:p>
        </p:txBody>
      </p:sp>
      <p:cxnSp>
        <p:nvCxnSpPr>
          <p:cNvPr id="9" name="Straight Connector 8"/>
          <p:cNvCxnSpPr/>
          <p:nvPr/>
        </p:nvCxnSpPr>
        <p:spPr>
          <a:xfrm>
            <a:off x="864974" y="1000898"/>
            <a:ext cx="10219037"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995283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7621"/>
          </a:xfrm>
        </p:spPr>
        <p:txBody>
          <a:bodyPr/>
          <a:lstStyle/>
          <a:p>
            <a:r>
              <a:rPr lang="en-US" dirty="0" smtClean="0">
                <a:solidFill>
                  <a:srgbClr val="FFFF00"/>
                </a:solidFill>
              </a:rPr>
              <a:t>3. </a:t>
            </a:r>
            <a:r>
              <a:rPr lang="en-US" dirty="0" err="1" smtClean="0">
                <a:solidFill>
                  <a:srgbClr val="FFFF00"/>
                </a:solidFill>
              </a:rPr>
              <a:t>Mô</a:t>
            </a:r>
            <a:r>
              <a:rPr lang="en-US" dirty="0" smtClean="0">
                <a:solidFill>
                  <a:srgbClr val="FFFF00"/>
                </a:solidFill>
              </a:rPr>
              <a:t> </a:t>
            </a:r>
            <a:r>
              <a:rPr lang="en-US" dirty="0" err="1" smtClean="0">
                <a:solidFill>
                  <a:srgbClr val="FFFF00"/>
                </a:solidFill>
              </a:rPr>
              <a:t>tả</a:t>
            </a:r>
            <a:r>
              <a:rPr lang="en-US" dirty="0" smtClean="0">
                <a:solidFill>
                  <a:srgbClr val="FFFF00"/>
                </a:solidFill>
              </a:rPr>
              <a:t> </a:t>
            </a:r>
            <a:r>
              <a:rPr lang="en-US" dirty="0" err="1" smtClean="0">
                <a:solidFill>
                  <a:srgbClr val="FFFF00"/>
                </a:solidFill>
              </a:rPr>
              <a:t>chức</a:t>
            </a:r>
            <a:r>
              <a:rPr lang="en-US" dirty="0" smtClean="0">
                <a:solidFill>
                  <a:srgbClr val="FFFF00"/>
                </a:solidFill>
              </a:rPr>
              <a:t> </a:t>
            </a:r>
            <a:r>
              <a:rPr lang="en-US" dirty="0" err="1" smtClean="0">
                <a:solidFill>
                  <a:srgbClr val="FFFF00"/>
                </a:solidFill>
              </a:rPr>
              <a:t>năng</a:t>
            </a:r>
            <a:endParaRPr lang="en-US" dirty="0">
              <a:solidFill>
                <a:srgbClr val="FFFF00"/>
              </a:solidFill>
            </a:endParaRPr>
          </a:p>
        </p:txBody>
      </p:sp>
      <p:sp>
        <p:nvSpPr>
          <p:cNvPr id="3" name="Content Placeholder 2"/>
          <p:cNvSpPr>
            <a:spLocks noGrp="1"/>
          </p:cNvSpPr>
          <p:nvPr>
            <p:ph idx="1"/>
          </p:nvPr>
        </p:nvSpPr>
        <p:spPr>
          <a:xfrm>
            <a:off x="838200" y="1529063"/>
            <a:ext cx="10515600" cy="4958234"/>
          </a:xfrm>
        </p:spPr>
        <p:txBody>
          <a:bodyPr>
            <a:normAutofit fontScale="70000" lnSpcReduction="20000"/>
          </a:bodyPr>
          <a:lstStyle/>
          <a:p>
            <a:pPr marL="0" lvl="0" indent="0" algn="ctr">
              <a:buNone/>
            </a:pPr>
            <a:r>
              <a:rPr lang="en-US" sz="5000" b="1" dirty="0" smtClean="0">
                <a:solidFill>
                  <a:schemeClr val="bg1"/>
                </a:solidFill>
                <a:latin typeface="Times New Roman" panose="02020603050405020304" pitchFamily="18" charset="0"/>
                <a:cs typeface="Times New Roman" panose="02020603050405020304" pitchFamily="18" charset="0"/>
              </a:rPr>
              <a:t>HỆ THỐNG</a:t>
            </a:r>
          </a:p>
          <a:p>
            <a:pPr lvl="0">
              <a:buFont typeface="Wingdings" panose="05000000000000000000" pitchFamily="2" charset="2"/>
              <a:buChar char="Ø"/>
            </a:pPr>
            <a:r>
              <a:rPr lang="en-US" sz="4300" dirty="0" smtClean="0">
                <a:solidFill>
                  <a:schemeClr val="bg1"/>
                </a:solidFill>
                <a:latin typeface="Times New Roman" panose="02020603050405020304" pitchFamily="18" charset="0"/>
                <a:cs typeface="Times New Roman" panose="02020603050405020304" pitchFamily="18" charset="0"/>
              </a:rPr>
              <a:t>User</a:t>
            </a:r>
          </a:p>
          <a:p>
            <a:pPr lvl="2"/>
            <a:r>
              <a:rPr lang="en-US" sz="4300" dirty="0" err="1" smtClean="0">
                <a:solidFill>
                  <a:schemeClr val="bg1"/>
                </a:solidFill>
                <a:latin typeface="Times New Roman" panose="02020603050405020304" pitchFamily="18" charset="0"/>
                <a:cs typeface="Times New Roman" panose="02020603050405020304" pitchFamily="18" charset="0"/>
              </a:rPr>
              <a:t>Đăng</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ký</a:t>
            </a:r>
            <a:r>
              <a:rPr lang="en-US" sz="4300" dirty="0" smtClean="0">
                <a:solidFill>
                  <a:schemeClr val="bg1"/>
                </a:solidFill>
                <a:latin typeface="Times New Roman" panose="02020603050405020304" pitchFamily="18" charset="0"/>
                <a:cs typeface="Times New Roman" panose="02020603050405020304" pitchFamily="18" charset="0"/>
              </a:rPr>
              <a:t>/</a:t>
            </a:r>
            <a:r>
              <a:rPr lang="en-US" sz="4300" dirty="0" err="1" smtClean="0">
                <a:solidFill>
                  <a:schemeClr val="bg1"/>
                </a:solidFill>
                <a:latin typeface="Times New Roman" panose="02020603050405020304" pitchFamily="18" charset="0"/>
                <a:cs typeface="Times New Roman" panose="02020603050405020304" pitchFamily="18" charset="0"/>
              </a:rPr>
              <a:t>Đăng</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nhập</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Xem</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được</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bảng</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xếp</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hạng</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các</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bài</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nhạc</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Nghe</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được</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những</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bài</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nhạc</a:t>
            </a:r>
            <a:r>
              <a:rPr lang="en-US" sz="4300" dirty="0" smtClean="0">
                <a:solidFill>
                  <a:schemeClr val="bg1"/>
                </a:solidFill>
                <a:latin typeface="Times New Roman" panose="02020603050405020304" pitchFamily="18" charset="0"/>
                <a:cs typeface="Times New Roman" panose="02020603050405020304" pitchFamily="18" charset="0"/>
              </a:rPr>
              <a:t> hot</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Tìm</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kiếm</a:t>
            </a:r>
            <a:r>
              <a:rPr lang="en-US" sz="4300" dirty="0" smtClean="0">
                <a:solidFill>
                  <a:schemeClr val="bg1"/>
                </a:solidFill>
                <a:latin typeface="Times New Roman" panose="02020603050405020304" pitchFamily="18" charset="0"/>
                <a:cs typeface="Times New Roman" panose="02020603050405020304" pitchFamily="18" charset="0"/>
              </a:rPr>
              <a:t> </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smtClean="0">
                <a:solidFill>
                  <a:schemeClr val="bg1"/>
                </a:solidFill>
                <a:latin typeface="Times New Roman" panose="02020603050405020304" pitchFamily="18" charset="0"/>
                <a:cs typeface="Times New Roman" panose="02020603050405020304" pitchFamily="18" charset="0"/>
              </a:rPr>
              <a:t>Upload </a:t>
            </a:r>
            <a:r>
              <a:rPr lang="en-US" sz="4300" dirty="0" err="1" smtClean="0">
                <a:solidFill>
                  <a:schemeClr val="bg1"/>
                </a:solidFill>
                <a:latin typeface="Times New Roman" panose="02020603050405020304" pitchFamily="18" charset="0"/>
                <a:cs typeface="Times New Roman" panose="02020603050405020304" pitchFamily="18" charset="0"/>
              </a:rPr>
              <a:t>nhạc</a:t>
            </a:r>
            <a:endParaRPr lang="en-US" sz="4300"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4300" dirty="0" smtClean="0">
                <a:solidFill>
                  <a:schemeClr val="bg1"/>
                </a:solidFill>
                <a:latin typeface="Times New Roman" panose="02020603050405020304" pitchFamily="18" charset="0"/>
                <a:cs typeface="Times New Roman" panose="02020603050405020304" pitchFamily="18" charset="0"/>
              </a:rPr>
              <a:t>Admin</a:t>
            </a:r>
          </a:p>
          <a:p>
            <a:pPr lvl="2"/>
            <a:r>
              <a:rPr lang="en-US" sz="4300" dirty="0" err="1" smtClean="0">
                <a:solidFill>
                  <a:schemeClr val="bg1"/>
                </a:solidFill>
                <a:latin typeface="Times New Roman" panose="02020603050405020304" pitchFamily="18" charset="0"/>
                <a:cs typeface="Times New Roman" panose="02020603050405020304" pitchFamily="18" charset="0"/>
              </a:rPr>
              <a:t>Quản</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lý</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tài</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khoản</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Quản</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Nhạc</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Thêm</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xóa</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sửa</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chủ</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đề</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và</a:t>
            </a:r>
            <a:r>
              <a:rPr lang="en-US" sz="4300" dirty="0" smtClean="0">
                <a:solidFill>
                  <a:schemeClr val="bg1"/>
                </a:solidFill>
                <a:latin typeface="Times New Roman" panose="02020603050405020304" pitchFamily="18" charset="0"/>
                <a:cs typeface="Times New Roman" panose="02020603050405020304" pitchFamily="18" charset="0"/>
              </a:rPr>
              <a:t> ca </a:t>
            </a:r>
            <a:r>
              <a:rPr lang="en-US" sz="4300" dirty="0" err="1" smtClean="0">
                <a:solidFill>
                  <a:schemeClr val="bg1"/>
                </a:solidFill>
                <a:latin typeface="Times New Roman" panose="02020603050405020304" pitchFamily="18" charset="0"/>
                <a:cs typeface="Times New Roman" panose="02020603050405020304" pitchFamily="18" charset="0"/>
              </a:rPr>
              <a:t>sỹ</a:t>
            </a:r>
            <a:endParaRPr lang="en-US" sz="4300" dirty="0" smtClean="0">
              <a:solidFill>
                <a:schemeClr val="bg1"/>
              </a:solidFill>
              <a:latin typeface="Times New Roman" panose="02020603050405020304" pitchFamily="18" charset="0"/>
              <a:cs typeface="Times New Roman" panose="02020603050405020304" pitchFamily="18" charset="0"/>
            </a:endParaRPr>
          </a:p>
          <a:p>
            <a:pPr lvl="2"/>
            <a:r>
              <a:rPr lang="en-US" sz="4300" dirty="0" err="1" smtClean="0">
                <a:solidFill>
                  <a:schemeClr val="bg1"/>
                </a:solidFill>
                <a:latin typeface="Times New Roman" panose="02020603050405020304" pitchFamily="18" charset="0"/>
                <a:cs typeface="Times New Roman" panose="02020603050405020304" pitchFamily="18" charset="0"/>
              </a:rPr>
              <a:t>Thêm</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xóa</a:t>
            </a:r>
            <a:r>
              <a:rPr lang="en-US" sz="4300" dirty="0" smtClean="0">
                <a:solidFill>
                  <a:schemeClr val="bg1"/>
                </a:solidFill>
                <a:latin typeface="Times New Roman" panose="02020603050405020304" pitchFamily="18" charset="0"/>
                <a:cs typeface="Times New Roman" panose="02020603050405020304" pitchFamily="18" charset="0"/>
              </a:rPr>
              <a:t> </a:t>
            </a:r>
            <a:r>
              <a:rPr lang="en-US" sz="4300" dirty="0" err="1" smtClean="0">
                <a:solidFill>
                  <a:schemeClr val="bg1"/>
                </a:solidFill>
                <a:latin typeface="Times New Roman" panose="02020603050405020304" pitchFamily="18" charset="0"/>
                <a:cs typeface="Times New Roman" panose="02020603050405020304" pitchFamily="18" charset="0"/>
              </a:rPr>
              <a:t>sửa</a:t>
            </a:r>
            <a:r>
              <a:rPr lang="en-US" sz="4300" dirty="0" smtClean="0">
                <a:solidFill>
                  <a:schemeClr val="bg1"/>
                </a:solidFill>
                <a:latin typeface="Times New Roman" panose="02020603050405020304" pitchFamily="18" charset="0"/>
                <a:cs typeface="Times New Roman" panose="02020603050405020304" pitchFamily="18" charset="0"/>
              </a:rPr>
              <a:t> footer</a:t>
            </a:r>
          </a:p>
          <a:p>
            <a:pPr marL="0" indent="0">
              <a:buNone/>
            </a:pPr>
            <a:endParaRPr lang="en-US" dirty="0"/>
          </a:p>
        </p:txBody>
      </p:sp>
      <p:cxnSp>
        <p:nvCxnSpPr>
          <p:cNvPr id="5" name="Straight Connector 4"/>
          <p:cNvCxnSpPr/>
          <p:nvPr/>
        </p:nvCxnSpPr>
        <p:spPr>
          <a:xfrm>
            <a:off x="976184" y="1149178"/>
            <a:ext cx="10033686"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44063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47443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7562" y="867443"/>
            <a:ext cx="10515600" cy="4248443"/>
          </a:xfrm>
        </p:spPr>
        <p:txBody>
          <a:bodyPr>
            <a:normAutofit lnSpcReduction="10000"/>
          </a:bodyPr>
          <a:lstStyle/>
          <a:p>
            <a:pPr marL="457200" lvl="0" indent="-457200" algn="l">
              <a:buFont typeface="Wingdings" panose="05000000000000000000" pitchFamily="2" charset="2"/>
              <a:buChar char="Ø"/>
            </a:pPr>
            <a:r>
              <a:rPr lang="en-US" sz="3000" dirty="0" err="1">
                <a:solidFill>
                  <a:schemeClr val="bg1"/>
                </a:solidFill>
                <a:latin typeface="Times New Roman" panose="02020603050405020304" pitchFamily="18" charset="0"/>
                <a:cs typeface="Times New Roman" panose="02020603050405020304" pitchFamily="18" charset="0"/>
              </a:rPr>
              <a:t>Ưu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điểm</a:t>
            </a:r>
            <a:endParaRPr lang="en-US" sz="3000"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Giới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thiệu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những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hát</a:t>
            </a:r>
            <a:r>
              <a:rPr lang="en-US" sz="3000" dirty="0">
                <a:solidFill>
                  <a:schemeClr val="bg1"/>
                </a:solidFill>
                <a:latin typeface="Times New Roman" panose="02020603050405020304" pitchFamily="18" charset="0"/>
                <a:cs typeface="Times New Roman" panose="02020603050405020304" pitchFamily="18" charset="0"/>
              </a:rPr>
              <a:t> hay </a:t>
            </a:r>
            <a:r>
              <a:rPr lang="en-US" sz="3000" dirty="0" err="1">
                <a:solidFill>
                  <a:schemeClr val="bg1"/>
                </a:solidFill>
                <a:latin typeface="Times New Roman" panose="02020603050405020304" pitchFamily="18" charset="0"/>
                <a:cs typeface="Times New Roman" panose="02020603050405020304" pitchFamily="18" charset="0"/>
              </a:rPr>
              <a:t>đặc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sắc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mọi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người</a:t>
            </a:r>
            <a:r>
              <a:rPr lang="en-US" sz="3000" dirty="0">
                <a:solidFill>
                  <a:schemeClr val="bg1"/>
                </a:solidFill>
                <a:latin typeface="Times New Roman" panose="02020603050405020304" pitchFamily="18" charset="0"/>
                <a:cs typeface="Times New Roman" panose="02020603050405020304" pitchFamily="18" charset="0"/>
              </a:rPr>
              <a:t>.</a:t>
            </a: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Giao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thân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dễ</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sử</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dụng</a:t>
            </a:r>
            <a:r>
              <a:rPr lang="en-US" sz="3000" dirty="0">
                <a:solidFill>
                  <a:schemeClr val="bg1"/>
                </a:solidFill>
                <a:latin typeface="Times New Roman" panose="02020603050405020304" pitchFamily="18" charset="0"/>
                <a:cs typeface="Times New Roman" panose="02020603050405020304" pitchFamily="18" charset="0"/>
              </a:rPr>
              <a:t>.</a:t>
            </a: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Tải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nhạc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trên</a:t>
            </a:r>
            <a:r>
              <a:rPr lang="en-US" sz="3000" dirty="0">
                <a:solidFill>
                  <a:schemeClr val="bg1"/>
                </a:solidFill>
                <a:latin typeface="Times New Roman" panose="02020603050405020304" pitchFamily="18" charset="0"/>
                <a:cs typeface="Times New Roman" panose="02020603050405020304" pitchFamily="18" charset="0"/>
              </a:rPr>
              <a:t> Website.</a:t>
            </a: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Tìm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kiếm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nhac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video </a:t>
            </a:r>
            <a:r>
              <a:rPr lang="en-US" sz="3000" dirty="0" err="1">
                <a:solidFill>
                  <a:schemeClr val="bg1"/>
                </a:solidFill>
                <a:latin typeface="Times New Roman" panose="02020603050405020304" pitchFamily="18" charset="0"/>
                <a:cs typeface="Times New Roman" panose="02020603050405020304" pitchFamily="18" charset="0"/>
              </a:rPr>
              <a:t>dễ</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dàng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nhanh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chóng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cấp</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nhanh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chóng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dễ</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dàng</a:t>
            </a:r>
            <a:r>
              <a:rPr lang="en-US" sz="3000" dirty="0" smtClean="0">
                <a:solidFill>
                  <a:schemeClr val="bg1"/>
                </a:solidFill>
                <a:latin typeface="Times New Roman" panose="02020603050405020304" pitchFamily="18" charset="0"/>
                <a:cs typeface="Times New Roman" panose="02020603050405020304" pitchFamily="18" charset="0"/>
              </a:rPr>
              <a:t>.</a:t>
            </a:r>
          </a:p>
          <a:p>
            <a:pPr marL="457200" lvl="0" indent="-457200" algn="l">
              <a:buFont typeface="Wingdings" panose="05000000000000000000" pitchFamily="2" charset="2"/>
              <a:buChar char="Ø"/>
            </a:pPr>
            <a:r>
              <a:rPr lang="en-US" sz="3000" dirty="0" err="1">
                <a:solidFill>
                  <a:schemeClr val="bg1"/>
                </a:solidFill>
                <a:latin typeface="Times New Roman" panose="02020603050405020304" pitchFamily="18" charset="0"/>
                <a:cs typeface="Times New Roman" panose="02020603050405020304" pitchFamily="18" charset="0"/>
              </a:rPr>
              <a:t>Nhược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điểm</a:t>
            </a:r>
            <a:endParaRPr lang="en-US" sz="3000"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Còn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hạn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chế</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chưa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nhiều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hát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video.</a:t>
            </a:r>
          </a:p>
          <a:p>
            <a:pPr marL="914400" lvl="1" indent="-457200" algn="l">
              <a:buFont typeface="Arial" panose="020B0604020202020204" pitchFamily="34" charset="0"/>
              <a:buChar char="•"/>
            </a:pPr>
            <a:r>
              <a:rPr lang="en-US" sz="3000" dirty="0" err="1">
                <a:solidFill>
                  <a:schemeClr val="bg1"/>
                </a:solidFill>
                <a:latin typeface="Times New Roman" panose="02020603050405020304" pitchFamily="18" charset="0"/>
                <a:cs typeface="Times New Roman" panose="02020603050405020304" pitchFamily="18" charset="0"/>
              </a:rPr>
              <a:t>Còn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nhiều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chức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chưa</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tốt</a:t>
            </a:r>
            <a:r>
              <a:rPr lang="en-US" sz="3000" dirty="0">
                <a:solidFill>
                  <a:schemeClr val="bg1"/>
                </a:solidFill>
                <a:latin typeface="Times New Roman" panose="02020603050405020304" pitchFamily="18" charset="0"/>
                <a:cs typeface="Times New Roman" panose="02020603050405020304" pitchFamily="18" charset="0"/>
              </a:rPr>
              <a:t>.</a:t>
            </a:r>
          </a:p>
          <a:p>
            <a:pPr lvl="1" algn="l"/>
            <a:endParaRPr lang="en-US" dirty="0" smtClean="0">
              <a:solidFill>
                <a:schemeClr val="bg1"/>
              </a:solidFill>
            </a:endParaRPr>
          </a:p>
          <a:p>
            <a:pPr lvl="1" algn="l"/>
            <a:endParaRPr lang="en-US" dirty="0">
              <a:solidFill>
                <a:schemeClr val="bg1"/>
              </a:solidFill>
            </a:endParaRPr>
          </a:p>
          <a:p>
            <a:pPr algn="l"/>
            <a:endParaRPr lang="en-US" dirty="0">
              <a:solidFill>
                <a:schemeClr val="bg1"/>
              </a:solidFill>
            </a:endParaRPr>
          </a:p>
        </p:txBody>
      </p:sp>
    </p:spTree>
    <p:extLst>
      <p:ext uri="{BB962C8B-B14F-4D97-AF65-F5344CB8AC3E}">
        <p14:creationId xmlns:p14="http://schemas.microsoft.com/office/powerpoint/2010/main" val="2983491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194"/>
          </a:xfrm>
        </p:spPr>
        <p:txBody>
          <a:bodyPr/>
          <a:lstStyle/>
          <a:p>
            <a:r>
              <a:rPr lang="en-US" dirty="0" smtClean="0">
                <a:solidFill>
                  <a:srgbClr val="FFFF00"/>
                </a:solidFill>
              </a:rPr>
              <a:t>5. </a:t>
            </a:r>
            <a:r>
              <a:rPr lang="en-US" dirty="0" err="1" smtClean="0">
                <a:solidFill>
                  <a:srgbClr val="FFFF00"/>
                </a:solidFill>
              </a:rPr>
              <a:t>Kết</a:t>
            </a:r>
            <a:r>
              <a:rPr lang="en-US" dirty="0" smtClean="0">
                <a:solidFill>
                  <a:srgbClr val="FFFF00"/>
                </a:solidFill>
              </a:rPr>
              <a:t> </a:t>
            </a:r>
            <a:r>
              <a:rPr lang="en-US" dirty="0" err="1" smtClean="0">
                <a:solidFill>
                  <a:srgbClr val="FFFF00"/>
                </a:solidFill>
              </a:rPr>
              <a:t>quả</a:t>
            </a:r>
            <a:r>
              <a:rPr lang="en-US" dirty="0" smtClean="0">
                <a:solidFill>
                  <a:srgbClr val="FFFF00"/>
                </a:solidFill>
              </a:rPr>
              <a:t> </a:t>
            </a:r>
            <a:r>
              <a:rPr lang="en-US" dirty="0" err="1" smtClean="0">
                <a:solidFill>
                  <a:srgbClr val="FFFF00"/>
                </a:solidFill>
              </a:rPr>
              <a:t>đạt</a:t>
            </a:r>
            <a:r>
              <a:rPr lang="en-US" dirty="0" smtClean="0">
                <a:solidFill>
                  <a:srgbClr val="FFFF00"/>
                </a:solidFill>
              </a:rPr>
              <a:t> </a:t>
            </a:r>
            <a:r>
              <a:rPr lang="en-US" dirty="0" err="1" smtClean="0">
                <a:solidFill>
                  <a:srgbClr val="FFFF00"/>
                </a:solidFill>
              </a:rPr>
              <a:t>được</a:t>
            </a:r>
            <a:endParaRPr lang="en-US" dirty="0">
              <a:solidFill>
                <a:srgbClr val="FFFF00"/>
              </a:solidFill>
            </a:endParaRPr>
          </a:p>
        </p:txBody>
      </p:sp>
      <p:sp>
        <p:nvSpPr>
          <p:cNvPr id="3" name="Content Placeholder 2"/>
          <p:cNvSpPr>
            <a:spLocks noGrp="1"/>
          </p:cNvSpPr>
          <p:nvPr>
            <p:ph idx="1"/>
          </p:nvPr>
        </p:nvSpPr>
        <p:spPr/>
        <p:txBody>
          <a:bodyPr>
            <a:normAutofit/>
          </a:bodyPr>
          <a:lstStyle/>
          <a:p>
            <a:pPr marL="0" indent="0">
              <a:buNone/>
            </a:pP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smtClean="0">
                <a:solidFill>
                  <a:schemeClr val="bg1"/>
                </a:solidFill>
                <a:latin typeface="Times New Roman" panose="02020603050405020304" pitchFamily="18" charset="0"/>
                <a:cs typeface="Times New Roman" panose="02020603050405020304" pitchFamily="18" charset="0"/>
              </a:rPr>
              <a:t>Người</a:t>
            </a:r>
            <a:r>
              <a:rPr lang="en-US" sz="3000" dirty="0" smtClean="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thực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đề</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đã</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hoàn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thành</a:t>
            </a:r>
            <a:r>
              <a:rPr lang="en-US" sz="3000" dirty="0">
                <a:solidFill>
                  <a:schemeClr val="bg1"/>
                </a:solidFill>
                <a:latin typeface="Times New Roman" panose="02020603050405020304" pitchFamily="18" charset="0"/>
                <a:cs typeface="Times New Roman" panose="02020603050405020304" pitchFamily="18" charset="0"/>
              </a:rPr>
              <a:t> 1 website </a:t>
            </a:r>
            <a:r>
              <a:rPr lang="en-US" sz="3000" dirty="0" err="1">
                <a:solidFill>
                  <a:schemeClr val="bg1"/>
                </a:solidFill>
                <a:latin typeface="Times New Roman" panose="02020603050405020304" pitchFamily="18" charset="0"/>
                <a:cs typeface="Times New Roman" panose="02020603050405020304" pitchFamily="18" charset="0"/>
              </a:rPr>
              <a:t>cho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riêng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mình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biết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nhiều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về</a:t>
            </a:r>
            <a:r>
              <a:rPr lang="en-US" sz="3000" dirty="0">
                <a:solidFill>
                  <a:schemeClr val="bg1"/>
                </a:solidFill>
                <a:latin typeface="Times New Roman" panose="02020603050405020304" pitchFamily="18" charset="0"/>
                <a:cs typeface="Times New Roman" panose="02020603050405020304" pitchFamily="18" charset="0"/>
              </a:rPr>
              <a:t> CSS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cũng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như</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những</a:t>
            </a:r>
            <a:r>
              <a:rPr lang="en-US" sz="3000" dirty="0">
                <a:solidFill>
                  <a:schemeClr val="bg1"/>
                </a:solidFill>
                <a:latin typeface="Times New Roman" panose="02020603050405020304" pitchFamily="18" charset="0"/>
                <a:cs typeface="Times New Roman" panose="02020603050405020304" pitchFamily="18" charset="0"/>
              </a:rPr>
              <a:t> control </a:t>
            </a:r>
            <a:r>
              <a:rPr lang="en-US" sz="3000" dirty="0" err="1">
                <a:solidFill>
                  <a:schemeClr val="bg1"/>
                </a:solidFill>
                <a:latin typeface="Times New Roman" panose="02020603050405020304" pitchFamily="18" charset="0"/>
                <a:cs typeface="Times New Roman" panose="02020603050405020304" pitchFamily="18" charset="0"/>
              </a:rPr>
              <a:t>trong</a:t>
            </a:r>
            <a:r>
              <a:rPr lang="en-US" sz="3000" dirty="0">
                <a:solidFill>
                  <a:schemeClr val="bg1"/>
                </a:solidFill>
                <a:latin typeface="Times New Roman" panose="02020603050405020304" pitchFamily="18" charset="0"/>
                <a:cs typeface="Times New Roman" panose="02020603050405020304" pitchFamily="18" charset="0"/>
              </a:rPr>
              <a:t> PHP.</a:t>
            </a:r>
          </a:p>
          <a:p>
            <a:pPr marL="0" indent="0">
              <a:buNone/>
            </a:pPr>
            <a:r>
              <a:rPr lang="en-US" sz="3000" dirty="0" smtClean="0">
                <a:solidFill>
                  <a:schemeClr val="bg1"/>
                </a:solidFill>
                <a:latin typeface="Times New Roman" panose="02020603050405020304" pitchFamily="18" charset="0"/>
                <a:cs typeface="Times New Roman" panose="02020603050405020304" pitchFamily="18" charset="0"/>
              </a:rPr>
              <a:t>	Qua </a:t>
            </a:r>
            <a:r>
              <a:rPr lang="en-US" sz="3000" dirty="0" err="1">
                <a:solidFill>
                  <a:schemeClr val="bg1"/>
                </a:solidFill>
                <a:latin typeface="Times New Roman" panose="02020603050405020304" pitchFamily="18" charset="0"/>
                <a:cs typeface="Times New Roman" panose="02020603050405020304" pitchFamily="18" charset="0"/>
              </a:rPr>
              <a:t>quá</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trình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thực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án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Người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thực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đề</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tài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đã</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nâng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cao</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cải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thiện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được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nhiều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kĩ</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về</a:t>
            </a:r>
            <a:r>
              <a:rPr lang="en-US" sz="3000" dirty="0">
                <a:solidFill>
                  <a:schemeClr val="bg1"/>
                </a:solidFill>
                <a:latin typeface="Times New Roman" panose="02020603050405020304" pitchFamily="18" charset="0"/>
                <a:cs typeface="Times New Roman" panose="02020603050405020304" pitchFamily="18" charset="0"/>
              </a:rPr>
              <a:t> code, </a:t>
            </a:r>
            <a:r>
              <a:rPr lang="en-US" sz="3000" dirty="0" err="1">
                <a:solidFill>
                  <a:schemeClr val="bg1"/>
                </a:solidFill>
                <a:latin typeface="Times New Roman" panose="02020603050405020304" pitchFamily="18" charset="0"/>
                <a:cs typeface="Times New Roman" panose="02020603050405020304" pitchFamily="18" charset="0"/>
              </a:rPr>
              <a:t>đặc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biệt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kĩ</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năng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tìm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kiếm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học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quản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lí</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công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việc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phân</a:t>
            </a:r>
            <a:r>
              <a:rPr lang="en-US" sz="3000" dirty="0">
                <a:solidFill>
                  <a:schemeClr val="bg1"/>
                </a:solidFill>
                <a:latin typeface="Times New Roman" panose="02020603050405020304" pitchFamily="18" charset="0"/>
                <a:cs typeface="Times New Roman" panose="02020603050405020304" pitchFamily="18" charset="0"/>
              </a:rPr>
              <a:t> chia </a:t>
            </a:r>
            <a:r>
              <a:rPr lang="en-US" sz="3000" dirty="0" err="1">
                <a:solidFill>
                  <a:schemeClr val="bg1"/>
                </a:solidFill>
                <a:latin typeface="Times New Roman" panose="02020603050405020304" pitchFamily="18" charset="0"/>
                <a:cs typeface="Times New Roman" panose="02020603050405020304" pitchFamily="18" charset="0"/>
              </a:rPr>
              <a:t>công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việc</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để</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hoàn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thành</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dự</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án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đúng</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thời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hạn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Và</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hiểu</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thêm</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một</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phần</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về</a:t>
            </a:r>
            <a:r>
              <a:rPr lang="en-US" sz="3000" dirty="0">
                <a:solidFill>
                  <a:schemeClr val="bg1"/>
                </a:solidFill>
                <a:latin typeface="Times New Roman" panose="02020603050405020304" pitchFamily="18" charset="0"/>
                <a:cs typeface="Times New Roman" panose="02020603050405020304" pitchFamily="18" charset="0"/>
              </a:rPr>
              <a:t> PHP, </a:t>
            </a:r>
            <a:r>
              <a:rPr lang="en-US" sz="3000" dirty="0" err="1">
                <a:solidFill>
                  <a:schemeClr val="bg1"/>
                </a:solidFill>
                <a:latin typeface="Times New Roman" panose="02020603050405020304" pitchFamily="18" charset="0"/>
                <a:cs typeface="Times New Roman" panose="02020603050405020304" pitchFamily="18" charset="0"/>
              </a:rPr>
              <a:t>MySql</a:t>
            </a:r>
            <a:r>
              <a:rPr lang="en-US" sz="3000" dirty="0">
                <a:solidFill>
                  <a:schemeClr val="bg1"/>
                </a:solidFill>
                <a:latin typeface="Times New Roman" panose="02020603050405020304" pitchFamily="18" charset="0"/>
                <a:cs typeface="Times New Roman" panose="02020603050405020304" pitchFamily="18" charset="0"/>
              </a:rPr>
              <a:t>…</a:t>
            </a:r>
          </a:p>
          <a:p>
            <a:endParaRPr lang="en-US" sz="3000" dirty="0">
              <a:solidFill>
                <a:schemeClr val="bg1"/>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838200" y="1025611"/>
            <a:ext cx="10515600" cy="0"/>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56682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áº¿t quáº£ hÃ¬nh áº£nh cho thank you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4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68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349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Times New Roman</vt:lpstr>
      <vt:lpstr>Wingdings</vt:lpstr>
      <vt:lpstr>Office Theme</vt:lpstr>
      <vt:lpstr>Trường Đại học Thủ Dầu Một Khoa Kỹ Thuật Phần Mềm  BÁO CÁO TỐT NGHIỆP  Xây dựng website nghe nhạc trực tuyến </vt:lpstr>
      <vt:lpstr>Nội dung báo cáo</vt:lpstr>
      <vt:lpstr>1. Lý do chọn đề tài</vt:lpstr>
      <vt:lpstr>2. Các công nghệ sử dụng</vt:lpstr>
      <vt:lpstr>3. Mô tả chức năng</vt:lpstr>
      <vt:lpstr>PowerPoint Presentation</vt:lpstr>
      <vt:lpstr>PowerPoint Presentation</vt:lpstr>
      <vt:lpstr>5. Kết quả đạt được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2019-05-12T13:35:45Z</dcterms:created>
  <dcterms:modified xsi:type="dcterms:W3CDTF">2019-05-12T15:39:53Z</dcterms:modified>
</cp:coreProperties>
</file>