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embeddedFontLst>
    <p:embeddedFont>
      <p:font typeface="Robot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" name="Google Shape;8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300"/>
              <a:t>I’m TrungUng, I’m a developer, come from VietNam. I will be talking about my data analysis from Catch Pink Flamingo game and give the answer for question what have we learned from data exploration, classification, clustering and graph analysis?</a:t>
            </a:r>
            <a:endParaRPr sz="13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bdf60f0e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g3bdf60f0e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300">
                <a:solidFill>
                  <a:srgbClr val="333333"/>
                </a:solidFill>
                <a:highlight>
                  <a:srgbClr val="FFFFFF"/>
                </a:highlight>
              </a:rPr>
              <a:t>- </a:t>
            </a:r>
            <a:r>
              <a:rPr i="1" lang="en" sz="1300">
                <a:solidFill>
                  <a:srgbClr val="333333"/>
                </a:solidFill>
                <a:highlight>
                  <a:srgbClr val="FFFFFF"/>
                </a:highlight>
              </a:rPr>
              <a:t>“</a:t>
            </a:r>
            <a:r>
              <a:rPr b="1" i="1" lang="en" sz="1300">
                <a:solidFill>
                  <a:srgbClr val="333333"/>
                </a:solidFill>
                <a:highlight>
                  <a:srgbClr val="FFFFFF"/>
                </a:highlight>
              </a:rPr>
              <a:t>flamingo-data</a:t>
            </a:r>
            <a:r>
              <a:rPr i="1" lang="en" sz="1300">
                <a:solidFill>
                  <a:srgbClr val="333333"/>
                </a:solidFill>
                <a:highlight>
                  <a:srgbClr val="FFFFFF"/>
                </a:highlight>
              </a:rPr>
              <a:t>”</a:t>
            </a:r>
            <a:r>
              <a:rPr lang="en" sz="1300">
                <a:solidFill>
                  <a:srgbClr val="333333"/>
                </a:solidFill>
                <a:highlight>
                  <a:srgbClr val="FFFFFF"/>
                </a:highlight>
              </a:rPr>
              <a:t>, it contains 8 CSV files containing simulated game data and log data for the Catch the Pink Flamingo Simulated Game Data. This data will be used for data exploration in </a:t>
            </a:r>
            <a:r>
              <a:rPr b="1" lang="en" sz="1300">
                <a:solidFill>
                  <a:srgbClr val="333333"/>
                </a:solidFill>
                <a:highlight>
                  <a:srgbClr val="FFFFFF"/>
                </a:highlight>
              </a:rPr>
              <a:t>Splunk</a:t>
            </a:r>
            <a:r>
              <a:rPr lang="en" sz="1300">
                <a:solidFill>
                  <a:srgbClr val="333333"/>
                </a:solidFill>
                <a:highlight>
                  <a:srgbClr val="FFFFFF"/>
                </a:highlight>
              </a:rPr>
              <a:t>.</a:t>
            </a:r>
            <a:endParaRPr sz="13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sz="13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300">
                <a:solidFill>
                  <a:srgbClr val="333333"/>
                </a:solidFill>
                <a:highlight>
                  <a:srgbClr val="FFFFFF"/>
                </a:highlight>
              </a:rPr>
              <a:t>- </a:t>
            </a:r>
            <a:r>
              <a:rPr i="1" lang="en" sz="1300">
                <a:solidFill>
                  <a:srgbClr val="333333"/>
                </a:solidFill>
              </a:rPr>
              <a:t>“</a:t>
            </a:r>
            <a:r>
              <a:rPr b="1" i="1" lang="en" sz="1300">
                <a:solidFill>
                  <a:srgbClr val="333333"/>
                </a:solidFill>
              </a:rPr>
              <a:t>combined-data</a:t>
            </a:r>
            <a:r>
              <a:rPr i="1" lang="en" sz="1300">
                <a:solidFill>
                  <a:srgbClr val="333333"/>
                </a:solidFill>
              </a:rPr>
              <a:t>”</a:t>
            </a:r>
            <a:r>
              <a:rPr lang="en" sz="1300">
                <a:solidFill>
                  <a:srgbClr val="333333"/>
                </a:solidFill>
              </a:rPr>
              <a:t> contains a single CSV file. It is intended to be used for identifying big spenders with </a:t>
            </a:r>
            <a:r>
              <a:rPr b="1" lang="en" sz="1300">
                <a:solidFill>
                  <a:srgbClr val="333333"/>
                </a:solidFill>
              </a:rPr>
              <a:t>KNIME</a:t>
            </a:r>
            <a:r>
              <a:rPr lang="en" sz="1300">
                <a:solidFill>
                  <a:srgbClr val="333333"/>
                </a:solidFill>
              </a:rPr>
              <a:t>.</a:t>
            </a:r>
            <a:endParaRPr sz="1300">
              <a:solidFill>
                <a:srgbClr val="333333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sz="1300">
              <a:solidFill>
                <a:srgbClr val="333333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300">
                <a:solidFill>
                  <a:srgbClr val="333333"/>
                </a:solidFill>
              </a:rPr>
              <a:t>- “</a:t>
            </a:r>
            <a:r>
              <a:rPr b="1" i="1" lang="en" sz="1300">
                <a:solidFill>
                  <a:srgbClr val="333333"/>
                </a:solidFill>
              </a:rPr>
              <a:t>chat-data</a:t>
            </a:r>
            <a:r>
              <a:rPr i="1" lang="en" sz="1300">
                <a:solidFill>
                  <a:srgbClr val="333333"/>
                </a:solidFill>
              </a:rPr>
              <a:t>”</a:t>
            </a:r>
            <a:r>
              <a:rPr lang="en" sz="1300">
                <a:solidFill>
                  <a:srgbClr val="333333"/>
                </a:solidFill>
              </a:rPr>
              <a:t> contains 6 CSV files representing simulated chat data related to the Catch the Pink Flamingo game to be used in Graph Analytics with </a:t>
            </a:r>
            <a:r>
              <a:rPr b="1" lang="en" sz="1300">
                <a:solidFill>
                  <a:srgbClr val="333333"/>
                </a:solidFill>
              </a:rPr>
              <a:t>neo4j</a:t>
            </a:r>
            <a:r>
              <a:rPr lang="en" sz="1300">
                <a:solidFill>
                  <a:srgbClr val="333333"/>
                </a:solidFill>
              </a:rPr>
              <a:t>.</a:t>
            </a:r>
            <a:endParaRPr sz="130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" name="Google Shape;9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333333"/>
                </a:solidFill>
              </a:rPr>
              <a:t>The first Data exploration, Importing datasets of </a:t>
            </a:r>
            <a:r>
              <a:rPr i="1" lang="en" sz="1300">
                <a:solidFill>
                  <a:srgbClr val="333333"/>
                </a:solidFill>
              </a:rPr>
              <a:t>”</a:t>
            </a:r>
            <a:r>
              <a:rPr b="1" i="1" lang="en" sz="1300">
                <a:solidFill>
                  <a:srgbClr val="333333"/>
                </a:solidFill>
              </a:rPr>
              <a:t>flamingo-data</a:t>
            </a:r>
            <a:r>
              <a:rPr i="1" lang="en" sz="1300">
                <a:solidFill>
                  <a:srgbClr val="333333"/>
                </a:solidFill>
              </a:rPr>
              <a:t>”</a:t>
            </a:r>
            <a:r>
              <a:rPr lang="en" sz="1300">
                <a:solidFill>
                  <a:srgbClr val="333333"/>
                </a:solidFill>
              </a:rPr>
              <a:t> into </a:t>
            </a:r>
            <a:r>
              <a:rPr b="1" lang="en" sz="1300">
                <a:solidFill>
                  <a:srgbClr val="333333"/>
                </a:solidFill>
              </a:rPr>
              <a:t>Splunk</a:t>
            </a:r>
            <a:r>
              <a:rPr lang="en" sz="1300">
                <a:solidFill>
                  <a:srgbClr val="333333"/>
                </a:solidFill>
              </a:rPr>
              <a:t>, using aggregation functions to make histograms as follows.</a:t>
            </a:r>
            <a:endParaRPr sz="13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11150" lvl="0" marL="45720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333333"/>
              </a:buClr>
              <a:buSzPts val="1300"/>
              <a:buChar char="-"/>
            </a:pPr>
            <a:r>
              <a:rPr lang="en" sz="1300">
                <a:solidFill>
                  <a:srgbClr val="333333"/>
                </a:solidFill>
                <a:highlight>
                  <a:srgbClr val="FFFFFF"/>
                </a:highlight>
              </a:rPr>
              <a:t>The first histogram is made by the data in </a:t>
            </a:r>
            <a:r>
              <a:rPr b="1" i="1" lang="en" sz="1300">
                <a:solidFill>
                  <a:srgbClr val="333333"/>
                </a:solidFill>
                <a:highlight>
                  <a:srgbClr val="FFFFFF"/>
                </a:highlight>
              </a:rPr>
              <a:t>buy-clicks</a:t>
            </a:r>
            <a:r>
              <a:rPr lang="en" sz="1300">
                <a:solidFill>
                  <a:srgbClr val="333333"/>
                </a:solidFill>
                <a:highlight>
                  <a:srgbClr val="FFFFFF"/>
                </a:highlight>
              </a:rPr>
              <a:t>, which shows how many times each item is purchased. According to this graph, we can see that, </a:t>
            </a:r>
            <a:r>
              <a:rPr b="1" lang="en" sz="1300">
                <a:solidFill>
                  <a:srgbClr val="333333"/>
                </a:solidFill>
                <a:highlight>
                  <a:srgbClr val="FFFFFF"/>
                </a:highlight>
              </a:rPr>
              <a:t>Item 2 </a:t>
            </a:r>
            <a:r>
              <a:rPr lang="en" sz="1300">
                <a:solidFill>
                  <a:srgbClr val="333333"/>
                </a:solidFill>
                <a:highlight>
                  <a:srgbClr val="FFFFFF"/>
                </a:highlight>
              </a:rPr>
              <a:t>is the most purchased and </a:t>
            </a:r>
            <a:r>
              <a:rPr b="1" lang="en" sz="1300">
                <a:solidFill>
                  <a:srgbClr val="333333"/>
                </a:solidFill>
                <a:highlight>
                  <a:srgbClr val="FFFFFF"/>
                </a:highlight>
              </a:rPr>
              <a:t>Item 1</a:t>
            </a:r>
            <a:r>
              <a:rPr lang="en" sz="1300">
                <a:solidFill>
                  <a:srgbClr val="333333"/>
                </a:solidFill>
                <a:highlight>
                  <a:srgbClr val="FFFFFF"/>
                </a:highlight>
              </a:rPr>
              <a:t> is the least purchased</a:t>
            </a:r>
            <a:endParaRPr sz="13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300"/>
              <a:buChar char="-"/>
            </a:pPr>
            <a:r>
              <a:rPr lang="en" sz="1300">
                <a:solidFill>
                  <a:srgbClr val="333333"/>
                </a:solidFill>
                <a:highlight>
                  <a:srgbClr val="FFFFFF"/>
                </a:highlight>
              </a:rPr>
              <a:t>The second one is made by the same dataset. According to this graph, we get different amount of money that made from each item.</a:t>
            </a:r>
            <a:endParaRPr sz="13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sz="130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300"/>
              <a:buChar char="-"/>
            </a:pPr>
            <a:r>
              <a:rPr lang="en" sz="1300">
                <a:solidFill>
                  <a:srgbClr val="333333"/>
                </a:solidFill>
              </a:rPr>
              <a:t>Classification analysis</a:t>
            </a:r>
            <a:r>
              <a:rPr lang="en" sz="1300">
                <a:solidFill>
                  <a:srgbClr val="333333"/>
                </a:solidFill>
              </a:rPr>
              <a:t> is using a decision tree model </a:t>
            </a:r>
            <a:r>
              <a:rPr lang="en" sz="1300">
                <a:solidFill>
                  <a:srgbClr val="333333"/>
                </a:solidFill>
                <a:highlight>
                  <a:srgbClr val="FFFFFF"/>
                </a:highlight>
              </a:rPr>
              <a:t>in </a:t>
            </a:r>
            <a:r>
              <a:rPr b="1" lang="en" sz="1300">
                <a:solidFill>
                  <a:srgbClr val="333333"/>
                </a:solidFill>
                <a:highlight>
                  <a:srgbClr val="FFFFFF"/>
                </a:highlight>
              </a:rPr>
              <a:t>KNIME</a:t>
            </a:r>
            <a:r>
              <a:rPr lang="en" sz="1300">
                <a:solidFill>
                  <a:srgbClr val="333333"/>
                </a:solidFill>
                <a:highlight>
                  <a:srgbClr val="FFFFFF"/>
                </a:highlight>
              </a:rPr>
              <a:t> to identify big spenders in the game</a:t>
            </a:r>
            <a:r>
              <a:rPr lang="en" sz="1300">
                <a:solidFill>
                  <a:srgbClr val="333333"/>
                </a:solidFill>
              </a:rPr>
              <a:t>. The trained model was then applied to the test dataset</a:t>
            </a:r>
            <a:endParaRPr sz="1300">
              <a:solidFill>
                <a:srgbClr val="333333"/>
              </a:solidFill>
            </a:endParaRPr>
          </a:p>
          <a:p>
            <a: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300"/>
              <a:buChar char="-"/>
            </a:pPr>
            <a:r>
              <a:rPr lang="en" sz="1300">
                <a:solidFill>
                  <a:srgbClr val="333333"/>
                </a:solidFill>
                <a:highlight>
                  <a:srgbClr val="FFFFFF"/>
                </a:highlight>
              </a:rPr>
              <a:t>In this graph, red stands for the PennyPinchers, blue stands for the HighRollers.</a:t>
            </a:r>
            <a:endParaRPr sz="13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300"/>
              <a:buChar char="-"/>
            </a:pPr>
            <a:r>
              <a:rPr lang="en" sz="1300">
                <a:solidFill>
                  <a:srgbClr val="333333"/>
                </a:solidFill>
              </a:rPr>
              <a:t>According to the resulting decision tree, it obviously shows that the predicted </a:t>
            </a:r>
            <a:r>
              <a:rPr b="1" lang="en" sz="1300">
                <a:solidFill>
                  <a:srgbClr val="333333"/>
                </a:solidFill>
                <a:highlight>
                  <a:srgbClr val="F9F9F9"/>
                </a:highlight>
              </a:rPr>
              <a:t>user_category</a:t>
            </a:r>
            <a:r>
              <a:rPr lang="en" sz="1300">
                <a:solidFill>
                  <a:srgbClr val="333333"/>
                </a:solidFill>
              </a:rPr>
              <a:t> is different in various platforms, the users on the platform android, linux, windows and mac are almost </a:t>
            </a:r>
            <a:r>
              <a:rPr b="1" lang="en" sz="1300">
                <a:solidFill>
                  <a:srgbClr val="333333"/>
                </a:solidFill>
              </a:rPr>
              <a:t>PennyPincher</a:t>
            </a:r>
            <a:r>
              <a:rPr lang="en" sz="1300">
                <a:solidFill>
                  <a:srgbClr val="333333"/>
                </a:solidFill>
              </a:rPr>
              <a:t>, however, most users which on the platform iphone are </a:t>
            </a:r>
            <a:r>
              <a:rPr b="1" lang="en" sz="1300">
                <a:solidFill>
                  <a:srgbClr val="333333"/>
                </a:solidFill>
              </a:rPr>
              <a:t>HighRoller</a:t>
            </a:r>
            <a:r>
              <a:rPr lang="en" sz="1300">
                <a:solidFill>
                  <a:srgbClr val="333333"/>
                </a:solidFill>
              </a:rPr>
              <a:t>.</a:t>
            </a:r>
            <a:endParaRPr sz="1300">
              <a:solidFill>
                <a:srgbClr val="333333"/>
              </a:solidFill>
            </a:endParaRPr>
          </a:p>
          <a:p>
            <a: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300"/>
              <a:buChar char="-"/>
            </a:pPr>
            <a:r>
              <a:rPr lang="en" sz="1300">
                <a:solidFill>
                  <a:srgbClr val="333333"/>
                </a:solidFill>
              </a:rPr>
              <a:t>Follow the confusion matrix, our model has a </a:t>
            </a:r>
            <a:r>
              <a:rPr b="1" lang="en" sz="1300">
                <a:solidFill>
                  <a:srgbClr val="333333"/>
                </a:solidFill>
              </a:rPr>
              <a:t>88.5%</a:t>
            </a:r>
            <a:r>
              <a:rPr lang="en" sz="1300">
                <a:solidFill>
                  <a:srgbClr val="333333"/>
                </a:solidFill>
              </a:rPr>
              <a:t> accuracy rate.</a:t>
            </a:r>
            <a:endParaRPr sz="1300">
              <a:solidFill>
                <a:srgbClr val="333333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sz="1300">
              <a:solidFill>
                <a:srgbClr val="333333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" name="Google Shape;11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rgbClr val="333333"/>
              </a:buClr>
              <a:buSzPts val="1300"/>
              <a:buChar char="-"/>
            </a:pPr>
            <a:r>
              <a:rPr lang="en" sz="1300">
                <a:solidFill>
                  <a:srgbClr val="333333"/>
                </a:solidFill>
              </a:rPr>
              <a:t>The results reflect that the ad clicking amount of “high level spending user” is </a:t>
            </a:r>
            <a:r>
              <a:rPr b="1" lang="en" sz="1300">
                <a:solidFill>
                  <a:srgbClr val="333333"/>
                </a:solidFill>
              </a:rPr>
              <a:t>1.45 times </a:t>
            </a:r>
            <a:r>
              <a:rPr lang="en" sz="1300">
                <a:solidFill>
                  <a:srgbClr val="333333"/>
                </a:solidFill>
              </a:rPr>
              <a:t>more than “low level spending user” and </a:t>
            </a:r>
            <a:r>
              <a:rPr b="1" lang="en" sz="1300">
                <a:solidFill>
                  <a:srgbClr val="333333"/>
                </a:solidFill>
              </a:rPr>
              <a:t>1.14 times</a:t>
            </a:r>
            <a:r>
              <a:rPr lang="en" sz="1300">
                <a:solidFill>
                  <a:srgbClr val="333333"/>
                </a:solidFill>
              </a:rPr>
              <a:t> more than “neutral user”; the game clicking amount of “high level spending user” is </a:t>
            </a:r>
            <a:r>
              <a:rPr b="1" lang="en" sz="1300">
                <a:solidFill>
                  <a:srgbClr val="333333"/>
                </a:solidFill>
              </a:rPr>
              <a:t>2.63 times</a:t>
            </a:r>
            <a:r>
              <a:rPr lang="en" sz="1300">
                <a:solidFill>
                  <a:srgbClr val="333333"/>
                </a:solidFill>
              </a:rPr>
              <a:t> more than “low level spending user” ; finally, the revenue from “high level spending user” is </a:t>
            </a:r>
            <a:r>
              <a:rPr b="1" lang="en" sz="1300">
                <a:solidFill>
                  <a:srgbClr val="333333"/>
                </a:solidFill>
              </a:rPr>
              <a:t>1.31 times </a:t>
            </a:r>
            <a:r>
              <a:rPr lang="en" sz="1300">
                <a:solidFill>
                  <a:srgbClr val="333333"/>
                </a:solidFill>
              </a:rPr>
              <a:t>higher than “low level spending user” and </a:t>
            </a:r>
            <a:r>
              <a:rPr b="1" lang="en" sz="1300">
                <a:solidFill>
                  <a:srgbClr val="333333"/>
                </a:solidFill>
              </a:rPr>
              <a:t>1.12 times</a:t>
            </a:r>
            <a:r>
              <a:rPr lang="en" sz="1300">
                <a:solidFill>
                  <a:srgbClr val="333333"/>
                </a:solidFill>
              </a:rPr>
              <a:t> higher than “neutral user”</a:t>
            </a:r>
            <a:endParaRPr sz="1300">
              <a:solidFill>
                <a:srgbClr val="333333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sz="13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" name="Google Shape;12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350">
                <a:solidFill>
                  <a:srgbClr val="333333"/>
                </a:solidFill>
              </a:rPr>
              <a:t>From Neo4j chat graph analysis, we can found the longest conversation chain. Have 5 unique users in this chain.</a:t>
            </a:r>
            <a:endParaRPr sz="1350">
              <a:solidFill>
                <a:srgbClr val="333333"/>
              </a:solidFill>
            </a:endParaRPr>
          </a:p>
          <a:p>
            <a:pPr indent="-314325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350"/>
              <a:buChar char="-"/>
            </a:pPr>
            <a:r>
              <a:rPr lang="en" sz="1350">
                <a:solidFill>
                  <a:srgbClr val="333333"/>
                </a:solidFill>
              </a:rPr>
              <a:t>Analysis the relationship between top 10 chattiest users and top 10 chattiest teams to see the user is in one of teams.</a:t>
            </a:r>
            <a:endParaRPr sz="1350">
              <a:solidFill>
                <a:srgbClr val="333333"/>
              </a:solidFill>
            </a:endParaRPr>
          </a:p>
          <a:p>
            <a:pPr indent="-314325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350"/>
              <a:buChar char="-"/>
            </a:pPr>
            <a:r>
              <a:rPr lang="en" sz="1350">
                <a:solidFill>
                  <a:srgbClr val="333333"/>
                </a:solidFill>
              </a:rPr>
              <a:t>Finally, I collected information of the 3 most active users based on cluster coefficient. This is useful for us to target specific users with more incentives or gather information about what kind of users love this game.</a:t>
            </a:r>
            <a:endParaRPr sz="1350">
              <a:solidFill>
                <a:srgbClr val="333333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Google Shape;12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300">
                <a:solidFill>
                  <a:srgbClr val="333333"/>
                </a:solidFill>
              </a:rPr>
              <a:t>Just give some recommendation for Eglence on this analysis game are:</a:t>
            </a:r>
            <a:endParaRPr sz="1300">
              <a:solidFill>
                <a:srgbClr val="333333"/>
              </a:solidFill>
            </a:endParaRPr>
          </a:p>
          <a:p>
            <a: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300"/>
              <a:buChar char="●"/>
            </a:pPr>
            <a:r>
              <a:rPr lang="en" sz="1300">
                <a:solidFill>
                  <a:srgbClr val="333333"/>
                </a:solidFill>
                <a:highlight>
                  <a:schemeClr val="lt1"/>
                </a:highlight>
              </a:rPr>
              <a:t>Offer more products to iPhone users: </a:t>
            </a:r>
            <a:r>
              <a:rPr lang="en" sz="1300">
                <a:solidFill>
                  <a:srgbClr val="333333"/>
                </a:solidFill>
                <a:highlight>
                  <a:srgbClr val="FFFFFF"/>
                </a:highlight>
              </a:rPr>
              <a:t>offering more products to them can increase our revenue.</a:t>
            </a:r>
            <a:endParaRPr sz="1300">
              <a:solidFill>
                <a:srgbClr val="333333"/>
              </a:solidFill>
              <a:highlight>
                <a:schemeClr val="lt1"/>
              </a:highlight>
            </a:endParaRPr>
          </a:p>
          <a:p>
            <a: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300"/>
              <a:buChar char="●"/>
            </a:pPr>
            <a:r>
              <a:rPr lang="en" sz="1300">
                <a:solidFill>
                  <a:srgbClr val="333333"/>
                </a:solidFill>
                <a:highlight>
                  <a:schemeClr val="lt1"/>
                </a:highlight>
              </a:rPr>
              <a:t>Offer some promotions to PennyPinchers for attracting their consommation. </a:t>
            </a:r>
            <a:endParaRPr sz="1300">
              <a:solidFill>
                <a:srgbClr val="333333"/>
              </a:solidFill>
            </a:endParaRPr>
          </a:p>
          <a:p>
            <a: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300"/>
              <a:buChar char="●"/>
            </a:pPr>
            <a:r>
              <a:rPr lang="en" sz="1300">
                <a:solidFill>
                  <a:srgbClr val="333333"/>
                </a:solidFill>
              </a:rPr>
              <a:t>Provide more products to “high level spending user”: </a:t>
            </a:r>
            <a:r>
              <a:rPr lang="en" sz="1300">
                <a:solidFill>
                  <a:srgbClr val="333333"/>
                </a:solidFill>
                <a:highlight>
                  <a:srgbClr val="FFFFFF"/>
                </a:highlight>
              </a:rPr>
              <a:t>we can provide more products to them for increasing the revenue.</a:t>
            </a:r>
            <a:endParaRPr sz="1300">
              <a:solidFill>
                <a:srgbClr val="333333"/>
              </a:solidFill>
            </a:endParaRPr>
          </a:p>
          <a:p>
            <a: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300"/>
              <a:buChar char="●"/>
            </a:pPr>
            <a:r>
              <a:rPr lang="en" sz="1300">
                <a:solidFill>
                  <a:srgbClr val="333333"/>
                </a:solidFill>
              </a:rPr>
              <a:t>Provide some fixed pay packages or promotion to users, especially to “low level spending user”: </a:t>
            </a:r>
            <a:r>
              <a:rPr lang="en" sz="1300">
                <a:solidFill>
                  <a:srgbClr val="333333"/>
                </a:solidFill>
                <a:highlight>
                  <a:srgbClr val="FFFFFF"/>
                </a:highlight>
              </a:rPr>
              <a:t>the promotion can encourage them to purchase.</a:t>
            </a:r>
            <a:endParaRPr sz="1300">
              <a:solidFill>
                <a:srgbClr val="333333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b="0" i="0" sz="4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b="0" i="0" sz="4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b="0" i="0" sz="4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b="0" i="0" sz="4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b="0" i="0" sz="4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b="0" i="0" sz="4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b="0" i="0" sz="4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b="0" i="0" sz="4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b="0" i="0" sz="4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None/>
              <a:defRPr b="0" i="0" sz="21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None/>
              <a:defRPr b="0" i="0" sz="21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None/>
              <a:defRPr b="0" i="0" sz="21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None/>
              <a:defRPr b="0" i="0" sz="21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None/>
              <a:defRPr b="0" i="0" sz="21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None/>
              <a:defRPr b="0" i="0" sz="21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None/>
              <a:defRPr b="0" i="0" sz="21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None/>
              <a:defRPr b="0" i="0" sz="21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None/>
              <a:defRPr b="0" i="0" sz="21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6" name="Google Shape;76;p11"/>
          <p:cNvSpPr txBox="1"/>
          <p:nvPr>
            <p:ph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Roboto"/>
              <a:buNone/>
              <a:defRPr b="0" i="0" sz="1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Roboto"/>
              <a:buNone/>
              <a:defRPr b="0" i="0" sz="1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Roboto"/>
              <a:buNone/>
              <a:defRPr b="0" i="0" sz="1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Roboto"/>
              <a:buNone/>
              <a:defRPr b="0" i="0" sz="1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Roboto"/>
              <a:buNone/>
              <a:defRPr b="0" i="0" sz="1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Roboto"/>
              <a:buNone/>
              <a:defRPr b="0" i="0" sz="1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Roboto"/>
              <a:buNone/>
              <a:defRPr b="0" i="0" sz="1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Roboto"/>
              <a:buNone/>
              <a:defRPr b="0" i="0" sz="1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Roboto"/>
              <a:buNone/>
              <a:defRPr b="0" i="0" sz="1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Char char="●"/>
              <a:defRPr b="0" i="0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21" name="Google Shape;21;p3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3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3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b="0" i="0" sz="18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8" name="Google Shape;28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oogle Shape;30;p4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31" name="Google Shape;31;p4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4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4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4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" name="Google Shape;36;p4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b="0" i="0" sz="4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b="0" i="0" sz="4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b="0" i="0" sz="4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b="0" i="0" sz="4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b="0" i="0" sz="4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b="0" i="0" sz="4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b="0" i="0" sz="4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b="0" i="0" sz="4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b="0" i="0" sz="4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○"/>
              <a:defRPr b="0" i="0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■"/>
              <a:defRPr b="0" i="0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●"/>
              <a:defRPr b="0" i="0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○"/>
              <a:defRPr b="0" i="0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■"/>
              <a:defRPr b="0" i="0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●"/>
              <a:defRPr b="0" i="0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○"/>
              <a:defRPr b="0" i="0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Roboto"/>
              <a:buChar char="■"/>
              <a:defRPr b="0" i="0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○"/>
              <a:defRPr b="0" i="0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■"/>
              <a:defRPr b="0" i="0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●"/>
              <a:defRPr b="0" i="0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○"/>
              <a:defRPr b="0" i="0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■"/>
              <a:defRPr b="0" i="0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●"/>
              <a:defRPr b="0" i="0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○"/>
              <a:defRPr b="0" i="0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Roboto"/>
              <a:buChar char="■"/>
              <a:defRPr b="0" i="0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None/>
              <a:defRPr b="0" i="0" sz="2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None/>
              <a:defRPr b="0" i="0" sz="2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None/>
              <a:defRPr b="0" i="0" sz="2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None/>
              <a:defRPr b="0" i="0" sz="2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None/>
              <a:defRPr b="0" i="0" sz="2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None/>
              <a:defRPr b="0" i="0" sz="2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None/>
              <a:defRPr b="0" i="0" sz="2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None/>
              <a:defRPr b="0" i="0" sz="2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None/>
              <a:defRPr b="0" i="0" sz="2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●"/>
              <a:defRPr b="0" i="0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○"/>
              <a:defRPr b="0" i="0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■"/>
              <a:defRPr b="0" i="0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●"/>
              <a:defRPr b="0" i="0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○"/>
              <a:defRPr b="0" i="0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■"/>
              <a:defRPr b="0" i="0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●"/>
              <a:defRPr b="0" i="0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○"/>
              <a:defRPr b="0" i="0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Roboto"/>
              <a:buChar char="■"/>
              <a:defRPr b="0" i="0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b="0" i="0" sz="4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b="0" i="0" sz="4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b="0" i="0" sz="4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b="0" i="0" sz="4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b="0" i="0" sz="4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b="0" i="0" sz="4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b="0" i="0" sz="4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b="0" i="0" sz="4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b="0" i="0" sz="4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oboto"/>
              <a:buNone/>
              <a:defRPr b="0" i="0" sz="4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oboto"/>
              <a:buNone/>
              <a:defRPr b="0" i="0" sz="4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oboto"/>
              <a:buNone/>
              <a:defRPr b="0" i="0" sz="4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oboto"/>
              <a:buNone/>
              <a:defRPr b="0" i="0" sz="4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oboto"/>
              <a:buNone/>
              <a:defRPr b="0" i="0" sz="4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oboto"/>
              <a:buNone/>
              <a:defRPr b="0" i="0" sz="4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oboto"/>
              <a:buNone/>
              <a:defRPr b="0" i="0" sz="4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oboto"/>
              <a:buNone/>
              <a:defRPr b="0" i="0" sz="4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oboto"/>
              <a:buNone/>
              <a:defRPr b="0" i="0" sz="4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"/>
              <a:buNone/>
              <a:defRPr b="0" i="0" sz="2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"/>
              <a:buNone/>
              <a:defRPr b="0" i="0" sz="2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"/>
              <a:buNone/>
              <a:defRPr b="0" i="0" sz="2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"/>
              <a:buNone/>
              <a:defRPr b="0" i="0" sz="2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"/>
              <a:buNone/>
              <a:defRPr b="0" i="0" sz="2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"/>
              <a:buNone/>
              <a:defRPr b="0" i="0" sz="2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"/>
              <a:buNone/>
              <a:defRPr b="0" i="0" sz="2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"/>
              <a:buNone/>
              <a:defRPr b="0" i="0" sz="2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"/>
              <a:buNone/>
              <a:defRPr b="0" i="0" sz="2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Char char="●"/>
              <a:defRPr b="0" i="0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b="0" i="0" sz="18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680054"/>
            <a:ext cx="8222100" cy="1934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</a:pPr>
            <a:r>
              <a:t/>
            </a:r>
            <a:endParaRPr b="1" i="0" sz="42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</a:pPr>
            <a:r>
              <a:rPr b="0" i="0" lang="en" sz="4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How can we increase revenue </a:t>
            </a:r>
            <a:endParaRPr b="0" i="0" sz="42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</a:pPr>
            <a:r>
              <a:rPr b="0" i="0" lang="en" sz="4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from</a:t>
            </a:r>
            <a:endParaRPr b="0" i="0" sz="42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</a:pPr>
            <a:r>
              <a:rPr b="0" i="0" lang="en" sz="4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Catch the Pink Flamingo?</a:t>
            </a:r>
            <a:endParaRPr b="0" i="0" sz="42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None/>
            </a:pPr>
            <a:r>
              <a:rPr lang="en">
                <a:solidFill>
                  <a:srgbClr val="073763"/>
                </a:solidFill>
              </a:rPr>
              <a:t>Trung Ung</a:t>
            </a:r>
            <a:endParaRPr b="0" i="0" sz="2100" u="none" cap="none" strike="noStrike">
              <a:solidFill>
                <a:srgbClr val="07376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" name="Google Shape;87;p13"/>
          <p:cNvSpPr txBox="1"/>
          <p:nvPr/>
        </p:nvSpPr>
        <p:spPr>
          <a:xfrm>
            <a:off x="7575800" y="3292550"/>
            <a:ext cx="12444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Jun 11, 2018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</a:pPr>
            <a:r>
              <a:rPr i="0" lang="en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Problem Statement </a:t>
            </a:r>
            <a:endParaRPr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199200" y="13262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</a:pPr>
            <a:r>
              <a:rPr i="0" lang="en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How can we use the following data sets to understand options for increasing revenue from game players?</a:t>
            </a:r>
            <a:endParaRPr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4"/>
          <p:cNvSpPr txBox="1"/>
          <p:nvPr/>
        </p:nvSpPr>
        <p:spPr>
          <a:xfrm>
            <a:off x="756750" y="2284725"/>
            <a:ext cx="2657700" cy="16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chemeClr val="dk2"/>
                </a:solidFill>
              </a:rPr>
              <a:t>• Ad-clicks</a:t>
            </a:r>
            <a:endParaRPr i="1" sz="1800">
              <a:solidFill>
                <a:schemeClr val="dk2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chemeClr val="dk2"/>
                </a:solidFill>
              </a:rPr>
              <a:t>• Buy-clicks</a:t>
            </a:r>
            <a:endParaRPr i="1" sz="1800">
              <a:solidFill>
                <a:schemeClr val="dk2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chemeClr val="dk2"/>
                </a:solidFill>
              </a:rPr>
              <a:t>• Game-clicks</a:t>
            </a:r>
            <a:endParaRPr i="1" sz="1800">
              <a:solidFill>
                <a:schemeClr val="dk2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chemeClr val="dk2"/>
                </a:solidFill>
              </a:rPr>
              <a:t>• Users</a:t>
            </a:r>
            <a:endParaRPr i="1" sz="1800">
              <a:solidFill>
                <a:schemeClr val="dk2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solidFill>
                <a:schemeClr val="dk2"/>
              </a:solidFill>
            </a:endParaRPr>
          </a:p>
        </p:txBody>
      </p:sp>
      <p:sp>
        <p:nvSpPr>
          <p:cNvPr id="95" name="Google Shape;95;p14"/>
          <p:cNvSpPr txBox="1"/>
          <p:nvPr/>
        </p:nvSpPr>
        <p:spPr>
          <a:xfrm>
            <a:off x="4277175" y="2284725"/>
            <a:ext cx="2657700" cy="16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chemeClr val="dk2"/>
                </a:solidFill>
              </a:rPr>
              <a:t>• User-session</a:t>
            </a:r>
            <a:endParaRPr i="1" sz="1800">
              <a:solidFill>
                <a:schemeClr val="dk2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chemeClr val="dk2"/>
                </a:solidFill>
              </a:rPr>
              <a:t>• Team</a:t>
            </a:r>
            <a:endParaRPr i="1" sz="1800">
              <a:solidFill>
                <a:schemeClr val="dk2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chemeClr val="dk2"/>
                </a:solidFill>
              </a:rPr>
              <a:t>• Team-assigments </a:t>
            </a:r>
            <a:endParaRPr i="1" sz="1800">
              <a:solidFill>
                <a:schemeClr val="dk2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chemeClr val="dk2"/>
                </a:solidFill>
              </a:rPr>
              <a:t>• Level-events</a:t>
            </a:r>
            <a:endParaRPr i="1" sz="1800">
              <a:solidFill>
                <a:schemeClr val="dk2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chemeClr val="dk2"/>
                </a:solidFill>
              </a:rPr>
              <a:t>• Chat data</a:t>
            </a:r>
            <a:endParaRPr i="1" sz="1800">
              <a:solidFill>
                <a:schemeClr val="dk2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</a:pPr>
            <a:r>
              <a:rPr b="0" i="0" lang="en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Data Exploration Overview</a:t>
            </a:r>
            <a:endParaRPr b="0" i="0" sz="30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1" name="Google Shape;101;p15"/>
          <p:cNvSpPr txBox="1"/>
          <p:nvPr>
            <p:ph idx="1" type="body"/>
          </p:nvPr>
        </p:nvSpPr>
        <p:spPr>
          <a:xfrm>
            <a:off x="935250" y="1229875"/>
            <a:ext cx="72735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79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Aggregation</a:t>
            </a:r>
            <a:endParaRPr b="1"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379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histogram showing how many times each item is purchased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379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379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Filtering</a:t>
            </a:r>
            <a:endParaRPr b="1"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histogram showing total amount of money spent by the top ten users (ranked by how much money they spent).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379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" name="Google Shape;10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5250" y="3634675"/>
            <a:ext cx="5387600" cy="115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53650" y="1912350"/>
            <a:ext cx="5051151" cy="8104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</a:pPr>
            <a:r>
              <a:rPr b="0" i="0" lang="en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What have we learned from classification?</a:t>
            </a:r>
            <a:endParaRPr b="0" i="0" sz="30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9" name="Google Shape;10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6475" y="2941350"/>
            <a:ext cx="5597675" cy="1911875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6"/>
          <p:cNvSpPr txBox="1"/>
          <p:nvPr/>
        </p:nvSpPr>
        <p:spPr>
          <a:xfrm>
            <a:off x="216950" y="1162450"/>
            <a:ext cx="8260200" cy="125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With</a:t>
            </a:r>
            <a:r>
              <a:rPr lang="en" sz="1500"/>
              <a:t> “</a:t>
            </a:r>
            <a:r>
              <a:rPr b="1" lang="en" sz="1500"/>
              <a:t>combined_data</a:t>
            </a:r>
            <a:r>
              <a:rPr lang="en" sz="1500"/>
              <a:t>”, we defined two categories for price: </a:t>
            </a:r>
            <a:r>
              <a:rPr b="1" lang="en" sz="1500"/>
              <a:t>HighRollers </a:t>
            </a:r>
            <a:r>
              <a:rPr lang="en" sz="1500"/>
              <a:t>and </a:t>
            </a:r>
            <a:r>
              <a:rPr b="1" lang="en" sz="1500"/>
              <a:t>PennyPinchers</a:t>
            </a:r>
            <a:endParaRPr b="1" sz="1500"/>
          </a:p>
          <a:p>
            <a:pPr indent="-323850" lvl="0" marL="457200" rtl="0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Data was partitioned into train and test data sets. The train data used to train decision tree model</a:t>
            </a:r>
            <a:endParaRPr sz="1500"/>
          </a:p>
          <a:p>
            <a:pPr indent="-323850" lvl="0" marL="457200" rtl="0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The result will show that </a:t>
            </a:r>
            <a:r>
              <a:rPr b="1" lang="en" sz="1500"/>
              <a:t>iphone </a:t>
            </a:r>
            <a:r>
              <a:rPr lang="en" sz="1500"/>
              <a:t>users are </a:t>
            </a:r>
            <a:r>
              <a:rPr b="1" lang="en" sz="1500"/>
              <a:t>HighRollers </a:t>
            </a:r>
            <a:r>
              <a:rPr lang="en" sz="1500"/>
              <a:t>and </a:t>
            </a:r>
            <a:r>
              <a:rPr b="1" lang="en" sz="1500"/>
              <a:t>other platform</a:t>
            </a:r>
            <a:r>
              <a:rPr lang="en" sz="1500"/>
              <a:t> users are </a:t>
            </a:r>
            <a:r>
              <a:rPr b="1" lang="en" sz="1500"/>
              <a:t>PennyPinchers </a:t>
            </a:r>
            <a:endParaRPr b="1" sz="1500"/>
          </a:p>
          <a:p>
            <a: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The resulting accuracy rate was </a:t>
            </a:r>
            <a:r>
              <a:rPr b="1" lang="en" sz="1500"/>
              <a:t>88%</a:t>
            </a:r>
            <a:r>
              <a:rPr lang="en" sz="1500"/>
              <a:t> (</a:t>
            </a:r>
            <a:r>
              <a:rPr b="1" lang="en" sz="1500"/>
              <a:t>confusion matrix</a:t>
            </a:r>
            <a:r>
              <a:rPr lang="en" sz="1500"/>
              <a:t>)</a:t>
            </a:r>
            <a:endParaRPr sz="15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</a:pPr>
            <a:r>
              <a:rPr b="0" i="0" lang="en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What have we learned from clustering? </a:t>
            </a:r>
            <a:endParaRPr b="0" i="0" sz="30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" name="Google Shape;116;p1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</a:pPr>
            <a:r>
              <a:t/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</a:pPr>
            <a:r>
              <a:t/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</a:pPr>
            <a:r>
              <a:t/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i="1"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Cluster 1</a:t>
            </a:r>
            <a:r>
              <a:rPr i="1"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is different from the others in that the users’ ad-clicks, game-clicks and cost are all less than others      </a:t>
            </a: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 Called  “</a:t>
            </a:r>
            <a:r>
              <a:rPr lang="en" sz="1500">
                <a:solidFill>
                  <a:srgbClr val="6D9EEB"/>
                </a:solidFill>
                <a:latin typeface="Arial"/>
                <a:ea typeface="Arial"/>
                <a:cs typeface="Arial"/>
                <a:sym typeface="Arial"/>
              </a:rPr>
              <a:t>low level spending user</a:t>
            </a: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”.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Cluster 2</a:t>
            </a:r>
            <a:r>
              <a:rPr i="1"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is different from the others in that the ad-clicks is not the least, game-clicks is the most but their cost is not the most   </a:t>
            </a: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 Called “</a:t>
            </a:r>
            <a:r>
              <a:rPr lang="en" sz="1500">
                <a:solidFill>
                  <a:srgbClr val="6D9EEB"/>
                </a:solidFill>
                <a:latin typeface="Arial"/>
                <a:ea typeface="Arial"/>
                <a:cs typeface="Arial"/>
                <a:sym typeface="Arial"/>
              </a:rPr>
              <a:t>neutral user</a:t>
            </a: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”.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Cluster 3</a:t>
            </a:r>
            <a:r>
              <a:rPr i="1"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is different from the others in that the users’ ad-clicks, game-clicks and cost are all more than others      </a:t>
            </a: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 Called “</a:t>
            </a:r>
            <a:r>
              <a:rPr lang="en" sz="1500">
                <a:solidFill>
                  <a:srgbClr val="6D9EEB"/>
                </a:solidFill>
                <a:latin typeface="Arial"/>
                <a:ea typeface="Arial"/>
                <a:cs typeface="Arial"/>
                <a:sym typeface="Arial"/>
              </a:rPr>
              <a:t>high level spending user</a:t>
            </a: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”.</a:t>
            </a:r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7" name="Google Shape;11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650" y="1017800"/>
            <a:ext cx="4651550" cy="154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</a:pPr>
            <a:r>
              <a:rPr b="0" i="0" lang="en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From our chat graph analysis, what further exploration should we undertake?</a:t>
            </a:r>
            <a:endParaRPr b="0" i="0" sz="30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3" name="Google Shape;123;p18"/>
          <p:cNvSpPr txBox="1"/>
          <p:nvPr>
            <p:ph idx="1" type="body"/>
          </p:nvPr>
        </p:nvSpPr>
        <p:spPr>
          <a:xfrm>
            <a:off x="311700" y="1656350"/>
            <a:ext cx="8520600" cy="28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-"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 CSV data files of </a:t>
            </a:r>
            <a:r>
              <a:rPr i="1" lang="en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“chat-data”</a:t>
            </a:r>
            <a:r>
              <a:rPr lang="en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are loaded into Neo4J. Find the top 10 Chattiest users and return the user’s Id and count the number of users.</a:t>
            </a:r>
            <a:endParaRPr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Arial"/>
              <a:buChar char="-"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Analyzed the relationship between top 10 chattiest user and top 10 chattiest teams. Return the count of teams.</a:t>
            </a:r>
            <a:endParaRPr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Arial"/>
              <a:buChar char="-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Finally, report the top 3 most active users </a:t>
            </a: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based on cluster coefficients</a:t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>
              <a:lnSpc>
                <a:spcPct val="107916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 We can target these users with more </a:t>
            </a: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promotions/incentive</a:t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</a:pPr>
            <a:r>
              <a:rPr b="0" i="0" lang="en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Recommendation</a:t>
            </a:r>
            <a:endParaRPr b="0" i="0" sz="30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9" name="Google Shape;129;p19"/>
          <p:cNvSpPr txBox="1"/>
          <p:nvPr>
            <p:ph idx="1" type="body"/>
          </p:nvPr>
        </p:nvSpPr>
        <p:spPr>
          <a:xfrm>
            <a:off x="311700" y="1132850"/>
            <a:ext cx="8520600" cy="34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Offer more products to iPhone users. 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Offer some promotions to PennyPinchers for attracting their consommation. 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Provide more products to “high level spending user”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○"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Since they clicked less but buy more than others, we can provide more products to them for increasing the revenue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Provide some fixed pay packages or promotion to users, especially to “low level spending user”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○"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 action can stimulate consumption of users, and since the paying probability of “low level spending user” is low, the promotion can encourage them to purchase</a:t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