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71" r:id="rId14"/>
    <p:sldId id="272" r:id="rId15"/>
    <p:sldId id="273" r:id="rId16"/>
    <p:sldId id="277" r:id="rId17"/>
    <p:sldId id="276" r:id="rId18"/>
    <p:sldId id="274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56841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Fuzzy k-Means Clustering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/>
              <a:t>Using </a:t>
            </a:r>
            <a:r>
              <a:rPr lang="en-GB" sz="3200" b="1" dirty="0"/>
              <a:t>m Nearest Cluster </a:t>
            </a:r>
            <a:r>
              <a:rPr lang="en-GB" sz="3200" b="1" dirty="0" err="1" smtClean="0"/>
              <a:t>CenterS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GPU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DINH-TRUNG VU (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武亭忠</a:t>
            </a:r>
            <a:r>
              <a:rPr lang="en-US" altLang="zh-TW" sz="21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sz="21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679723"/>
            <a:ext cx="8592065" cy="10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the </a:t>
            </a:r>
            <a:r>
              <a:rPr lang="en-US" dirty="0"/>
              <a:t>number of data points </a:t>
            </a:r>
            <a:r>
              <a:rPr lang="en-US" i="1" dirty="0"/>
              <a:t>N</a:t>
            </a:r>
            <a:r>
              <a:rPr lang="en-US" dirty="0"/>
              <a:t> is relatively </a:t>
            </a:r>
            <a:r>
              <a:rPr lang="en-US" dirty="0" smtClean="0"/>
              <a:t>small, </a:t>
            </a:r>
            <a:r>
              <a:rPr lang="en-US" dirty="0"/>
              <a:t>the algorithms based on CPU are still used because the algorithms based on GPU </a:t>
            </a:r>
            <a:r>
              <a:rPr lang="en-US" dirty="0" smtClean="0"/>
              <a:t>are </a:t>
            </a:r>
            <a:r>
              <a:rPr lang="en-US" dirty="0"/>
              <a:t>inefficient when number of active threads in parallel is </a:t>
            </a:r>
            <a:r>
              <a:rPr lang="en-US" dirty="0" smtClean="0"/>
              <a:t>small.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computational </a:t>
            </a:r>
            <a:r>
              <a:rPr lang="en-US" dirty="0" smtClean="0"/>
              <a:t>complexity is O(</a:t>
            </a:r>
            <a:r>
              <a:rPr lang="en-US" i="1" dirty="0" err="1" smtClean="0"/>
              <a:t>NMd</a:t>
            </a:r>
            <a:r>
              <a:rPr lang="en-US" i="1" dirty="0" smtClean="0"/>
              <a:t>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094230" y="2429225"/>
            <a:ext cx="5071262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SumU</a:t>
            </a:r>
            <a:r>
              <a:rPr lang="en-US" sz="1400" b="1" baseline="-25000" dirty="0" smtClean="0"/>
              <a:t>j</a:t>
            </a:r>
            <a:r>
              <a:rPr lang="en-GB" sz="1400" b="1" dirty="0" smtClean="0"/>
              <a:t> stores the sum of memberships of centroid </a:t>
            </a:r>
            <a:r>
              <a:rPr lang="en-US" sz="1400" b="1" dirty="0" err="1"/>
              <a:t>C</a:t>
            </a:r>
            <a:r>
              <a:rPr lang="en-US" sz="1400" b="1" baseline="-25000" dirty="0" err="1"/>
              <a:t>j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03279"/>
            <a:ext cx="3657600" cy="74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index j in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12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 flipV="1">
            <a:off x="6663557" y="4451457"/>
            <a:ext cx="301186" cy="15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31252" y="4063727"/>
            <a:ext cx="3657600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7155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 smtClean="0"/>
              <a:t>* X</a:t>
            </a:r>
            <a:r>
              <a:rPr lang="en-US" b="1" baseline="-25000" dirty="0" smtClean="0"/>
              <a:t>i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4950839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945721"/>
            <a:ext cx="919" cy="32583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64743" y="2993879"/>
            <a:ext cx="3200749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38768" y="3468611"/>
            <a:ext cx="2679589" cy="4729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237848" y="4062156"/>
            <a:ext cx="2680509" cy="888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92337" y="4269985"/>
            <a:ext cx="2377739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/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 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578563" y="3941576"/>
            <a:ext cx="2644" cy="3284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i="1" dirty="0"/>
              <a:t>N</a:t>
            </a:r>
            <a:r>
              <a:rPr lang="en-US" dirty="0"/>
              <a:t> is relatively large, and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are close to each other, we design </a:t>
            </a:r>
            <a:r>
              <a:rPr lang="en-US" dirty="0" smtClean="0"/>
              <a:t>algorithms on GPU </a:t>
            </a:r>
            <a:r>
              <a:rPr lang="en-US" dirty="0"/>
              <a:t>using </a:t>
            </a:r>
            <a:r>
              <a:rPr lang="en-US" dirty="0" smtClean="0"/>
              <a:t>equation with the computational complexity O(</a:t>
            </a:r>
            <a:r>
              <a:rPr lang="en-US" i="1" dirty="0" err="1" smtClean="0"/>
              <a:t>Nkd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err="1" smtClean="0"/>
              <a:t>kd</a:t>
            </a:r>
            <a:r>
              <a:rPr lang="en-US" dirty="0" smtClean="0"/>
              <a:t>) of </a:t>
            </a:r>
            <a:r>
              <a:rPr lang="en-US" dirty="0"/>
              <a:t>FKM instead of equation </a:t>
            </a:r>
            <a:r>
              <a:rPr lang="en-US" dirty="0" smtClean="0"/>
              <a:t>of </a:t>
            </a:r>
            <a:r>
              <a:rPr lang="en-US" dirty="0"/>
              <a:t>GFKM that do not greatly affect the overall </a:t>
            </a:r>
            <a:r>
              <a:rPr lang="en-US" dirty="0" smtClean="0"/>
              <a:t>performance.</a:t>
            </a:r>
          </a:p>
          <a:p>
            <a:pPr algn="just"/>
            <a:r>
              <a:rPr lang="en-US" dirty="0"/>
              <a:t>However, after the previous </a:t>
            </a:r>
            <a:r>
              <a:rPr lang="en-US" dirty="0" smtClean="0"/>
              <a:t>step, the data </a:t>
            </a:r>
            <a:r>
              <a:rPr lang="en-US" dirty="0"/>
              <a:t>are not coalesced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Un-coalesced data access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57" y="2467789"/>
            <a:ext cx="8256538" cy="37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achieve </a:t>
            </a:r>
            <a:r>
              <a:rPr lang="en-US" dirty="0"/>
              <a:t>coalesced access to the global </a:t>
            </a:r>
            <a:r>
              <a:rPr lang="en-US" dirty="0" smtClean="0"/>
              <a:t>memory, data points are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, and memberships </a:t>
            </a:r>
            <a:r>
              <a:rPr lang="en-US" dirty="0" smtClean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using </a:t>
            </a:r>
            <a:r>
              <a:rPr lang="en-US" dirty="0" err="1"/>
              <a:t>cuBLAS</a:t>
            </a:r>
            <a:r>
              <a:rPr lang="en-US" dirty="0"/>
              <a:t> library in CUDA </a:t>
            </a:r>
            <a:r>
              <a:rPr lang="en-US" dirty="0" smtClean="0"/>
              <a:t>Toolkit as </a:t>
            </a:r>
            <a:r>
              <a:rPr lang="en-US" dirty="0"/>
              <a:t>shown </a:t>
            </a:r>
            <a:r>
              <a:rPr lang="en-US" dirty="0" smtClean="0"/>
              <a:t>in next slide.</a:t>
            </a: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Coalesced </a:t>
            </a:r>
            <a:r>
              <a:rPr lang="en-GB" dirty="0"/>
              <a:t>data access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1" y="2466894"/>
            <a:ext cx="8266026" cy="382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transposing the data, </a:t>
            </a:r>
            <a:r>
              <a:rPr lang="en-US" dirty="0"/>
              <a:t>we </a:t>
            </a:r>
            <a:r>
              <a:rPr lang="en-US" dirty="0" smtClean="0"/>
              <a:t>use </a:t>
            </a:r>
            <a:r>
              <a:rPr lang="en-US" dirty="0"/>
              <a:t>the parallel reduction algorithm developed by Mark Harris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reducing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as </a:t>
            </a:r>
            <a:r>
              <a:rPr lang="en-US" dirty="0" smtClean="0"/>
              <a:t>well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/>
              <a:t>* X</a:t>
            </a:r>
            <a:r>
              <a:rPr lang="en-US" b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and the </a:t>
            </a:r>
            <a:r>
              <a:rPr lang="en-US" i="1" dirty="0" err="1"/>
              <a:t>x</a:t>
            </a:r>
            <a:r>
              <a:rPr lang="en-US" dirty="0" err="1"/>
              <a:t>th</a:t>
            </a:r>
            <a:r>
              <a:rPr lang="en-US" dirty="0"/>
              <a:t> dimension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above algorithms may be executed concurrently or </a:t>
            </a:r>
            <a:r>
              <a:rPr lang="en-US" dirty="0" smtClean="0"/>
              <a:t>interleaved in six </a:t>
            </a:r>
            <a:r>
              <a:rPr lang="en-US" dirty="0"/>
              <a:t>different streams in our experimental condition. </a:t>
            </a:r>
          </a:p>
          <a:p>
            <a:pPr algn="just"/>
            <a:r>
              <a:rPr lang="en-US" dirty="0" smtClean="0"/>
              <a:t>Then, on the small output </a:t>
            </a:r>
            <a:r>
              <a:rPr lang="en-US" dirty="0"/>
              <a:t>block </a:t>
            </a:r>
            <a:r>
              <a:rPr lang="en-US" dirty="0" smtClean="0"/>
              <a:t>sums, </a:t>
            </a:r>
            <a:r>
              <a:rPr lang="en-US" dirty="0"/>
              <a:t>the calculating new centroids</a:t>
            </a:r>
            <a:r>
              <a:rPr lang="en-US" dirty="0" smtClean="0"/>
              <a:t> can </a:t>
            </a:r>
            <a:r>
              <a:rPr lang="en-US" dirty="0"/>
              <a:t>run very fast on CPUs.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CALCULATING </a:t>
            </a:r>
            <a:r>
              <a:rPr lang="en-US" dirty="0" smtClean="0"/>
              <a:t>NEW CENTROIDS ON GPU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0490" y="1429447"/>
            <a:ext cx="3505212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46436" y="1429448"/>
            <a:ext cx="5193430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75780" y="154991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0696" y="1549916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98672" y="2883964"/>
            <a:ext cx="4695672" cy="405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j = 1 to k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730696" y="3529664"/>
            <a:ext cx="298958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598672" y="3399792"/>
            <a:ext cx="4695672" cy="272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3099" y="3590307"/>
            <a:ext cx="4160107" cy="471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</a:t>
            </a:r>
            <a:r>
              <a:rPr lang="en-US" b="1" dirty="0"/>
              <a:t>#1 </a:t>
            </a:r>
            <a:r>
              <a:rPr lang="en-US" b="1" dirty="0" smtClean="0"/>
              <a:t>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 flipH="1">
            <a:off x="7943153" y="3289693"/>
            <a:ext cx="3355" cy="3006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66454" y="4304071"/>
            <a:ext cx="4160107" cy="449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x = 1 to d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  <a:endCxn id="28" idx="0"/>
          </p:cNvCxnSpPr>
          <p:nvPr/>
        </p:nvCxnSpPr>
        <p:spPr>
          <a:xfrm rot="16200000" flipH="1">
            <a:off x="7823867" y="4181430"/>
            <a:ext cx="241926" cy="3355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63098" y="4916735"/>
            <a:ext cx="4160107" cy="105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7943152" y="4753659"/>
            <a:ext cx="3356" cy="3314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038911" y="5085129"/>
            <a:ext cx="3808481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#(x </a:t>
            </a:r>
            <a:r>
              <a:rPr lang="en-US" b="1" dirty="0"/>
              <a:t>mod </a:t>
            </a:r>
            <a:r>
              <a:rPr lang="en-US" b="1" dirty="0"/>
              <a:t>5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1) 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3595932" y="2920276"/>
            <a:ext cx="1842373" cy="333104"/>
          </a:xfrm>
          <a:prstGeom prst="borderCallout1">
            <a:avLst>
              <a:gd name="adj1" fmla="val 99270"/>
              <a:gd name="adj2" fmla="val 49545"/>
              <a:gd name="adj3" fmla="val 265709"/>
              <a:gd name="adj4" fmla="val 8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 block sums</a:t>
            </a:r>
            <a:endParaRPr lang="en-US" sz="1300" b="1" baseline="-25000" dirty="0"/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4720282" y="3826226"/>
            <a:ext cx="62615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95315" y="2042765"/>
            <a:ext cx="469567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Transpose data points and memberships using </a:t>
            </a:r>
            <a:r>
              <a:rPr lang="en-US" b="1" dirty="0" err="1" smtClean="0"/>
              <a:t>cuBLAS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cxnSp>
        <p:nvCxnSpPr>
          <p:cNvPr id="237" name="Elbow Connector 236"/>
          <p:cNvCxnSpPr>
            <a:stCxn id="220" idx="2"/>
            <a:endCxn id="24" idx="0"/>
          </p:cNvCxnSpPr>
          <p:nvPr/>
        </p:nvCxnSpPr>
        <p:spPr>
          <a:xfrm rot="16200000" flipH="1">
            <a:off x="7820792" y="2758247"/>
            <a:ext cx="248075" cy="3357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N is relatively large, and k is significantly greater than </a:t>
            </a:r>
            <a:r>
              <a:rPr lang="en-US" dirty="0" smtClean="0"/>
              <a:t>M, the equation of GFKM is still used for designing algorithm</a:t>
            </a:r>
          </a:p>
          <a:p>
            <a:pPr algn="just"/>
            <a:r>
              <a:rPr lang="en-US" dirty="0" smtClean="0"/>
              <a:t>Data points is also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first to reduce the number of un-coalesced data point </a:t>
            </a:r>
            <a:r>
              <a:rPr lang="en-US" dirty="0" smtClean="0"/>
              <a:t>accesses.</a:t>
            </a:r>
          </a:p>
          <a:p>
            <a:pPr algn="just"/>
            <a:r>
              <a:rPr lang="en-US" dirty="0" smtClean="0"/>
              <a:t>Then, array NNT is sorted </a:t>
            </a:r>
            <a:r>
              <a:rPr lang="en-US" dirty="0"/>
              <a:t>with keys, values are cluster indices, point indices and memberships, respectively, to </a:t>
            </a:r>
            <a:r>
              <a:rPr lang="en-US" dirty="0" smtClean="0"/>
              <a:t>reduce or hide </a:t>
            </a:r>
            <a:r>
              <a:rPr lang="en-US" dirty="0"/>
              <a:t>un-coalesced membership accesses.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sorting array NNT, </a:t>
            </a:r>
            <a:r>
              <a:rPr lang="en-US" dirty="0" smtClean="0"/>
              <a:t>it has two </a:t>
            </a:r>
            <a:r>
              <a:rPr lang="en-US" dirty="0"/>
              <a:t>different scenarios: (1) using the GPU-based counting sort algorithm; (2) using the stable sort by keys of Thrust library in CUDA </a:t>
            </a:r>
            <a:r>
              <a:rPr lang="en-US" dirty="0" smtClean="0"/>
              <a:t>Toolkit</a:t>
            </a:r>
          </a:p>
          <a:p>
            <a:pPr algn="just"/>
            <a:r>
              <a:rPr lang="en-US" dirty="0" smtClean="0"/>
              <a:t>For the first scenarios</a:t>
            </a:r>
            <a:r>
              <a:rPr lang="en-US" dirty="0"/>
              <a:t>, the histogram </a:t>
            </a:r>
            <a:r>
              <a:rPr lang="en-US" dirty="0" smtClean="0"/>
              <a:t>of NNT is calculated first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atomic </a:t>
            </a:r>
            <a:r>
              <a:rPr lang="en-US" dirty="0" smtClean="0"/>
              <a:t>operation is used </a:t>
            </a:r>
            <a:r>
              <a:rPr lang="en-US" dirty="0"/>
              <a:t>since lots of threads with the same cluster index increase the histogram array conflict with each other as shown in </a:t>
            </a:r>
            <a:r>
              <a:rPr lang="en-US" dirty="0" smtClean="0"/>
              <a:t>next slide.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will </a:t>
            </a:r>
            <a:r>
              <a:rPr lang="en-GB" dirty="0"/>
              <a:t>implement </a:t>
            </a:r>
            <a:r>
              <a:rPr lang="en-GB" dirty="0" smtClean="0"/>
              <a:t>Generalized </a:t>
            </a:r>
            <a:r>
              <a:rPr lang="en-GB" dirty="0"/>
              <a:t>Fuzzy k-Means Clustering Using m </a:t>
            </a:r>
            <a:r>
              <a:rPr lang="en-GB" dirty="0" smtClean="0"/>
              <a:t>Nearest Cluster </a:t>
            </a:r>
            <a:r>
              <a:rPr lang="en-GB" dirty="0" err="1"/>
              <a:t>Centers</a:t>
            </a:r>
            <a:r>
              <a:rPr lang="en-GB" dirty="0"/>
              <a:t> (GFKM</a:t>
            </a:r>
            <a:r>
              <a:rPr lang="en-GB" dirty="0" smtClean="0"/>
              <a:t>), </a:t>
            </a:r>
            <a:r>
              <a:rPr lang="en-GB" dirty="0"/>
              <a:t>on a </a:t>
            </a:r>
            <a:r>
              <a:rPr lang="en-GB" dirty="0" smtClean="0"/>
              <a:t>GPU.</a:t>
            </a:r>
          </a:p>
          <a:p>
            <a:pPr algn="just"/>
            <a:r>
              <a:rPr lang="en-GB" dirty="0"/>
              <a:t>Our experimental results show that our GPU-based </a:t>
            </a:r>
            <a:r>
              <a:rPr lang="en-GB" dirty="0" smtClean="0"/>
              <a:t>GFKM or parallel GFKM (PGFKM) </a:t>
            </a:r>
            <a:r>
              <a:rPr lang="en-GB" dirty="0"/>
              <a:t>algorithms are about three to eighteen times faster than the optimized CPU code-based GFKM algorithms.</a:t>
            </a: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Histogram write conflicts</a:t>
            </a:r>
            <a:endParaRPr lang="en-US" dirty="0" smtClean="0"/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275461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GFKM </a:t>
            </a:r>
            <a:r>
              <a:rPr lang="en-GB" dirty="0" smtClean="0"/>
              <a:t>algorithm </a:t>
            </a:r>
            <a:r>
              <a:rPr lang="en-GB" dirty="0"/>
              <a:t>is developed from the fuzzy k-means clustering (FKM) </a:t>
            </a:r>
            <a:r>
              <a:rPr lang="en-GB" dirty="0" smtClean="0"/>
              <a:t>algorithm.</a:t>
            </a:r>
          </a:p>
          <a:p>
            <a:pPr algn="just"/>
            <a:r>
              <a:rPr lang="en-GB" dirty="0"/>
              <a:t>The experimental results of method GFKM shown that it has the less computing time and the better clustering quality than method </a:t>
            </a:r>
            <a:r>
              <a:rPr lang="en-GB" dirty="0" smtClean="0"/>
              <a:t>FKM.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running time of the GFKM algorithm </a:t>
            </a:r>
            <a:r>
              <a:rPr lang="en-GB" dirty="0" smtClean="0"/>
              <a:t>grows </a:t>
            </a:r>
            <a:r>
              <a:rPr lang="en-GB" dirty="0"/>
              <a:t>with the increase of the size and also the dimensionality of the data </a:t>
            </a:r>
            <a:r>
              <a:rPr lang="en-GB" dirty="0" smtClean="0"/>
              <a:t>set.</a:t>
            </a:r>
          </a:p>
          <a:p>
            <a:pPr algn="just"/>
            <a:r>
              <a:rPr lang="en-US" dirty="0"/>
              <a:t>In our </a:t>
            </a:r>
            <a:r>
              <a:rPr lang="en-US" b="1" dirty="0" smtClean="0"/>
              <a:t>analysis, </a:t>
            </a:r>
            <a:r>
              <a:rPr lang="en-US" b="1" dirty="0"/>
              <a:t>w</a:t>
            </a:r>
            <a:r>
              <a:rPr lang="en-US" dirty="0" smtClean="0"/>
              <a:t>e </a:t>
            </a:r>
            <a:r>
              <a:rPr lang="en-US" dirty="0"/>
              <a:t>focus </a:t>
            </a:r>
            <a:r>
              <a:rPr lang="en-US" dirty="0" smtClean="0"/>
              <a:t>on an </a:t>
            </a:r>
            <a:r>
              <a:rPr lang="en-US" dirty="0"/>
              <a:t>important </a:t>
            </a:r>
            <a:r>
              <a:rPr lang="en-GB" dirty="0" smtClean="0"/>
              <a:t>factor, which</a:t>
            </a:r>
            <a:r>
              <a:rPr lang="en-US" dirty="0" smtClean="0"/>
              <a:t> is </a:t>
            </a:r>
            <a:r>
              <a:rPr lang="en-GB" dirty="0" smtClean="0"/>
              <a:t>the </a:t>
            </a:r>
            <a:r>
              <a:rPr lang="en-GB" dirty="0"/>
              <a:t>size of the data </a:t>
            </a:r>
            <a:r>
              <a:rPr lang="en-GB" dirty="0" smtClean="0"/>
              <a:t>set (number </a:t>
            </a:r>
            <a:r>
              <a:rPr lang="en-GB" dirty="0"/>
              <a:t>of data </a:t>
            </a:r>
            <a:r>
              <a:rPr lang="en-GB" dirty="0" smtClean="0"/>
              <a:t>points).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PGFKM Algorithm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Updating Membership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Calculating New Centroids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Checking Convergence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Experimental Results.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PGFKM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85653" y="1475438"/>
            <a:ext cx="3648416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465" y="1475438"/>
            <a:ext cx="4738277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5611" y="2201111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Initialize Centroids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93075" y="1614462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6510" y="1622289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3075" y="2200765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85611" y="2997837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093075" y="3535353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084425" y="4632419"/>
            <a:ext cx="333836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Convergence</a:t>
            </a:r>
            <a:endParaRPr lang="en-US" b="1" dirty="0"/>
          </a:p>
        </p:txBody>
      </p:sp>
      <p:sp>
        <p:nvSpPr>
          <p:cNvPr id="45" name="Line Callout 1 44"/>
          <p:cNvSpPr/>
          <p:nvPr/>
        </p:nvSpPr>
        <p:spPr>
          <a:xfrm>
            <a:off x="8023136" y="3024041"/>
            <a:ext cx="1353230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Large data set</a:t>
            </a:r>
            <a:endParaRPr lang="en-US" sz="1300" b="1" dirty="0"/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422787" y="2497327"/>
            <a:ext cx="8649" cy="2431654"/>
          </a:xfrm>
          <a:prstGeom prst="bentConnector3">
            <a:avLst>
              <a:gd name="adj1" fmla="val 274308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4598" y="2793889"/>
            <a:ext cx="0" cy="7469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5051335" y="2812064"/>
            <a:ext cx="2603707" cy="483080"/>
          </a:xfrm>
          <a:prstGeom prst="bentConnector3">
            <a:avLst>
              <a:gd name="adj1" fmla="val -68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6099410" y="2900384"/>
            <a:ext cx="1392736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Small data set</a:t>
            </a:r>
            <a:endParaRPr lang="en-US" sz="1300" b="1" dirty="0"/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048067" y="2497327"/>
            <a:ext cx="1045008" cy="3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5" idx="2"/>
            <a:endCxn id="28" idx="1"/>
          </p:cNvCxnSpPr>
          <p:nvPr/>
        </p:nvCxnSpPr>
        <p:spPr>
          <a:xfrm rot="16200000" flipH="1">
            <a:off x="4131622" y="2976178"/>
            <a:ext cx="1338020" cy="256758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9780183" y="430697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No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504892" y="3237491"/>
            <a:ext cx="260663" cy="423676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00744" cy="397182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Yes</a:t>
            </a:r>
            <a:r>
              <a:rPr lang="en-US" sz="1300" dirty="0" smtClean="0"/>
              <a:t> </a:t>
            </a:r>
          </a:p>
        </p:txBody>
      </p:sp>
      <p:sp>
        <p:nvSpPr>
          <p:cNvPr id="162" name="Oval 161"/>
          <p:cNvSpPr/>
          <p:nvPr/>
        </p:nvSpPr>
        <p:spPr>
          <a:xfrm>
            <a:off x="2073899" y="5119778"/>
            <a:ext cx="1442940" cy="73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</p:cNvCxnSpPr>
          <p:nvPr/>
        </p:nvCxnSpPr>
        <p:spPr>
          <a:xfrm rot="5400000" flipH="1">
            <a:off x="5464563" y="1830785"/>
            <a:ext cx="537863" cy="4057522"/>
          </a:xfrm>
          <a:prstGeom prst="bentConnector4">
            <a:avLst>
              <a:gd name="adj1" fmla="val -58276"/>
              <a:gd name="adj2" fmla="val 100075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3868448" y="3991006"/>
            <a:ext cx="2144880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L</a:t>
            </a:r>
            <a:r>
              <a:rPr lang="en-GB" sz="1400" b="1" dirty="0" smtClean="0"/>
              <a:t>eft </a:t>
            </a:r>
            <a:r>
              <a:rPr lang="en-GB" sz="1400" b="1" dirty="0"/>
              <a:t>small data blocks 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103115" y="2501262"/>
            <a:ext cx="5292380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DNNT is set of M nearest distances responding to </a:t>
            </a:r>
            <a:r>
              <a:rPr lang="en-GB" sz="1400" b="1" dirty="0" err="1"/>
              <a:t>NNT</a:t>
            </a:r>
            <a:r>
              <a:rPr lang="en-GB" sz="1400" b="1" baseline="-25000" dirty="0" err="1"/>
              <a:t>i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90853"/>
            <a:ext cx="3657600" cy="49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999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2732172" y="401757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84456"/>
            <a:ext cx="919" cy="44632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96846"/>
            <a:ext cx="0" cy="3561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MEMBERSHIP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</a:t>
            </a:r>
            <a:r>
              <a:rPr lang="en-US" dirty="0"/>
              <a:t> data points has been dispatched 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threads, and threads </a:t>
            </a:r>
            <a:r>
              <a:rPr lang="en-US" dirty="0"/>
              <a:t>are working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Each thread loads </a:t>
            </a:r>
            <a:r>
              <a:rPr lang="en-US" dirty="0"/>
              <a:t>the </a:t>
            </a:r>
            <a:r>
              <a:rPr lang="en-US" dirty="0" smtClean="0"/>
              <a:t>corresponding data point </a:t>
            </a:r>
            <a:r>
              <a:rPr lang="en-US" dirty="0"/>
              <a:t>into the on-chip </a:t>
            </a:r>
            <a:r>
              <a:rPr lang="en-US" dirty="0" smtClean="0"/>
              <a:t>registers</a:t>
            </a:r>
          </a:p>
          <a:p>
            <a:pPr algn="just"/>
            <a:r>
              <a:rPr lang="en-US" dirty="0" smtClean="0"/>
              <a:t>The shared </a:t>
            </a:r>
            <a:r>
              <a:rPr lang="en-US" dirty="0"/>
              <a:t>memory </a:t>
            </a:r>
            <a:r>
              <a:rPr lang="en-US" dirty="0" smtClean="0"/>
              <a:t>is used to </a:t>
            </a:r>
            <a:r>
              <a:rPr lang="en-US" dirty="0"/>
              <a:t>broadcast centroids </a:t>
            </a:r>
            <a:r>
              <a:rPr lang="en-US" dirty="0" smtClean="0"/>
              <a:t>to all </a:t>
            </a:r>
            <a:r>
              <a:rPr lang="en-US" dirty="0"/>
              <a:t>threads inside a thread block as each thread writes less than five values to shared </a:t>
            </a:r>
            <a:r>
              <a:rPr lang="en-US" dirty="0" smtClean="0"/>
              <a:t>memory. Otherwise, threads </a:t>
            </a:r>
            <a:r>
              <a:rPr lang="en-US" dirty="0"/>
              <a:t>are read the same centroids in global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4719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0220" y="2997964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154751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global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71121" y="3793859"/>
            <a:ext cx="122416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71122" y="4946348"/>
            <a:ext cx="1209098" cy="5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946" y="4590695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3996529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2482" y="4282380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090126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3817857"/>
            <a:ext cx="1843" cy="4645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6794" y="4748441"/>
            <a:ext cx="0" cy="3416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6822" y="3351239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17856" y="2724766"/>
            <a:ext cx="11116" cy="6264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5068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</a:t>
            </a:r>
            <a:r>
              <a:rPr lang="en-GB" b="1" dirty="0" smtClean="0"/>
              <a:t>*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571707" y="3461705"/>
            <a:ext cx="412899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639298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the shared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46780" y="4858341"/>
            <a:ext cx="130257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60006" y="5929460"/>
            <a:ext cx="1309199" cy="1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84830" y="5578901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446542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0639" y="4791474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581320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4302404"/>
            <a:ext cx="0" cy="4890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4951" y="5257535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62481" y="4415721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04630" y="4079697"/>
            <a:ext cx="1" cy="3360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95946" y="3035628"/>
            <a:ext cx="4017314" cy="106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values of centroid from the global memory</a:t>
            </a:r>
            <a:r>
              <a:rPr lang="en-US" b="1" baseline="-25000" dirty="0" smtClean="0"/>
              <a:t> </a:t>
            </a:r>
            <a:r>
              <a:rPr lang="en-US" b="1" dirty="0" smtClean="0"/>
              <a:t>into the shared memory </a:t>
            </a:r>
            <a:r>
              <a:rPr lang="en-US" b="1" dirty="0"/>
              <a:t>and </a:t>
            </a:r>
            <a:r>
              <a:rPr lang="en-US" b="1" dirty="0" smtClean="0"/>
              <a:t>synchronize threads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22418" y="2724766"/>
            <a:ext cx="0" cy="3108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1388</TotalTime>
  <Words>969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PMingLiU</vt:lpstr>
      <vt:lpstr>Arial</vt:lpstr>
      <vt:lpstr>Trebuchet MS</vt:lpstr>
      <vt:lpstr>Tw Cen MT</vt:lpstr>
      <vt:lpstr>Circuit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</vt:lpstr>
      <vt:lpstr>CALCULATING NEW CENTROIDS on cpu</vt:lpstr>
      <vt:lpstr>CALCULATING NEW CENTROIDS</vt:lpstr>
      <vt:lpstr>CALCULATING NEW CENTROIDS</vt:lpstr>
      <vt:lpstr>CALCULATING NEW CENTROIDS</vt:lpstr>
      <vt:lpstr>CALCULATING NEW CENTROIDS</vt:lpstr>
      <vt:lpstr>CALCULATING NEW CENTROIDS</vt:lpstr>
      <vt:lpstr>CALCULATING NEW CENTROIDS ON GPU</vt:lpstr>
      <vt:lpstr>CALCULATING NEW CENTROIDS</vt:lpstr>
      <vt:lpstr>CALCULATING NEW CENTROIDS</vt:lpstr>
      <vt:lpstr>CALCULATING NEW CENTROIDS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75</cp:revision>
  <dcterms:created xsi:type="dcterms:W3CDTF">2014-11-10T05:36:24Z</dcterms:created>
  <dcterms:modified xsi:type="dcterms:W3CDTF">2015-05-21T07:35:51Z</dcterms:modified>
</cp:coreProperties>
</file>