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40" r:id="rId1"/>
  </p:sldMasterIdLst>
  <p:sldIdLst>
    <p:sldId id="256" r:id="rId2"/>
    <p:sldId id="257" r:id="rId3"/>
    <p:sldId id="289" r:id="rId4"/>
    <p:sldId id="290" r:id="rId5"/>
    <p:sldId id="260" r:id="rId6"/>
    <p:sldId id="262" r:id="rId7"/>
    <p:sldId id="268" r:id="rId8"/>
    <p:sldId id="264" r:id="rId9"/>
    <p:sldId id="266" r:id="rId10"/>
    <p:sldId id="265" r:id="rId11"/>
    <p:sldId id="267" r:id="rId12"/>
    <p:sldId id="269" r:id="rId13"/>
    <p:sldId id="291" r:id="rId14"/>
    <p:sldId id="272" r:id="rId15"/>
    <p:sldId id="277" r:id="rId16"/>
    <p:sldId id="276" r:id="rId17"/>
    <p:sldId id="274" r:id="rId18"/>
    <p:sldId id="278" r:id="rId19"/>
    <p:sldId id="279" r:id="rId20"/>
    <p:sldId id="280" r:id="rId21"/>
    <p:sldId id="281" r:id="rId22"/>
    <p:sldId id="282" r:id="rId23"/>
    <p:sldId id="292" r:id="rId24"/>
    <p:sldId id="288" r:id="rId25"/>
    <p:sldId id="293" r:id="rId26"/>
    <p:sldId id="295" r:id="rId27"/>
    <p:sldId id="296" r:id="rId28"/>
    <p:sldId id="29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BBA3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8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49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358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841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2851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095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164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380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63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686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95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502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5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72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490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18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B585-DADA-4BA1-A1E3-BDF1D32E1A94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18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1" r:id="rId1"/>
    <p:sldLayoutId id="2147484342" r:id="rId2"/>
    <p:sldLayoutId id="2147484343" r:id="rId3"/>
    <p:sldLayoutId id="2147484344" r:id="rId4"/>
    <p:sldLayoutId id="2147484345" r:id="rId5"/>
    <p:sldLayoutId id="2147484346" r:id="rId6"/>
    <p:sldLayoutId id="2147484347" r:id="rId7"/>
    <p:sldLayoutId id="2147484348" r:id="rId8"/>
    <p:sldLayoutId id="2147484349" r:id="rId9"/>
    <p:sldLayoutId id="2147484350" r:id="rId10"/>
    <p:sldLayoutId id="2147484351" r:id="rId11"/>
    <p:sldLayoutId id="2147484352" r:id="rId12"/>
    <p:sldLayoutId id="2147484353" r:id="rId13"/>
    <p:sldLayoutId id="2147484354" r:id="rId14"/>
    <p:sldLayoutId id="2147484355" r:id="rId15"/>
    <p:sldLayoutId id="214748435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5676" y="691985"/>
            <a:ext cx="9943069" cy="1903584"/>
          </a:xfrm>
        </p:spPr>
        <p:txBody>
          <a:bodyPr>
            <a:noAutofit/>
          </a:bodyPr>
          <a:lstStyle/>
          <a:p>
            <a:pPr algn="ctr"/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Speeding up 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Generalized Fuzzy k-Means Clustering </a:t>
            </a:r>
            <a:b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m Nearest Cluster </a:t>
            </a:r>
            <a:r>
              <a:rPr lang="en-GB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Centers</a:t>
            </a: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Algorithm 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on GPU</a:t>
            </a:r>
            <a:endParaRPr lang="en-GB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0605" y="4359919"/>
            <a:ext cx="8592065" cy="1678416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</a:pPr>
            <a:r>
              <a:rPr lang="en-US" sz="1900" b="1" dirty="0" smtClean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DINH-TRUNG VU (</a:t>
            </a:r>
            <a:r>
              <a:rPr lang="zh-TW" altLang="en-US" sz="1900" b="1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武亭忠</a:t>
            </a:r>
            <a:r>
              <a:rPr lang="en-US" altLang="zh-TW" sz="1900" b="1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900" b="1" dirty="0">
              <a:solidFill>
                <a:schemeClr val="tx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GB" sz="1900" b="1" dirty="0" smtClean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</a:t>
            </a:r>
            <a:r>
              <a:rPr lang="en-GB" sz="1900" b="1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Computer Science and Engineering</a:t>
            </a:r>
          </a:p>
          <a:p>
            <a:pPr algn="ctr">
              <a:spcBef>
                <a:spcPts val="0"/>
              </a:spcBef>
            </a:pPr>
            <a:r>
              <a:rPr lang="en-GB" sz="1900" b="1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National Taiwan Ocean University</a:t>
            </a:r>
          </a:p>
          <a:p>
            <a:pPr algn="ctr">
              <a:spcBef>
                <a:spcPts val="0"/>
              </a:spcBef>
            </a:pPr>
            <a:r>
              <a:rPr lang="en-GB" sz="1900" b="1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Keelung, Taiwan 202</a:t>
            </a:r>
          </a:p>
          <a:p>
            <a:pPr algn="ctr">
              <a:spcBef>
                <a:spcPts val="0"/>
              </a:spcBef>
            </a:pPr>
            <a:r>
              <a:rPr lang="en-GB" sz="1900" b="1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R. O. C</a:t>
            </a:r>
            <a:r>
              <a:rPr lang="en-GB" sz="1900" b="1" dirty="0" smtClean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1900" b="1" dirty="0">
              <a:solidFill>
                <a:schemeClr val="tx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960605" y="2869197"/>
            <a:ext cx="8592065" cy="1027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TW" altLang="en-US" sz="32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利用</a:t>
            </a:r>
            <a:r>
              <a:rPr lang="en-GB" sz="32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GPU</a:t>
            </a:r>
            <a:r>
              <a:rPr lang="zh-TW" altLang="en-US" sz="32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及</a:t>
            </a:r>
            <a:r>
              <a:rPr lang="en-GB" sz="32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</a:t>
            </a:r>
            <a:r>
              <a:rPr lang="zh-TW" altLang="en-US" sz="32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最近群中心加速廣義模糊</a:t>
            </a:r>
            <a:r>
              <a:rPr lang="en-GB" sz="32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</a:t>
            </a:r>
            <a:r>
              <a:rPr lang="zh-TW" altLang="en-US" sz="32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均值分群演算法</a:t>
            </a:r>
            <a:endParaRPr lang="en-US" sz="3200" b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2075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862" y="1839912"/>
            <a:ext cx="9536113" cy="4105749"/>
          </a:xfrm>
        </p:spPr>
        <p:txBody>
          <a:bodyPr>
            <a:normAutofit/>
          </a:bodyPr>
          <a:lstStyle/>
          <a:p>
            <a:pPr algn="just">
              <a:lnSpc>
                <a:spcPct val="135000"/>
              </a:lnSpc>
            </a:pPr>
            <a:r>
              <a:rPr lang="en-US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small: </a:t>
            </a:r>
            <a:r>
              <a:rPr lang="en-US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</a:t>
            </a: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active threads in parallel is </a:t>
            </a:r>
            <a:r>
              <a:rPr lang="en-US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GPU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is inefficient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CPU is still used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computational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complexity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O(</a:t>
            </a:r>
            <a:r>
              <a:rPr lang="en-US" sz="22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NMd</a:t>
            </a:r>
            <a:r>
              <a:rPr lang="en-US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kd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CPU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90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847850" y="1535931"/>
            <a:ext cx="8992048" cy="4623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Line Callout 1 44"/>
          <p:cNvSpPr/>
          <p:nvPr/>
        </p:nvSpPr>
        <p:spPr>
          <a:xfrm>
            <a:off x="3780251" y="1800686"/>
            <a:ext cx="5269120" cy="333104"/>
          </a:xfrm>
          <a:prstGeom prst="borderCallout1">
            <a:avLst>
              <a:gd name="adj1" fmla="val 54755"/>
              <a:gd name="adj2" fmla="val 91"/>
              <a:gd name="adj3" fmla="val 49780"/>
              <a:gd name="adj4" fmla="val 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SumU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: sum </a:t>
            </a: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of memberships of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en-US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2429572" y="2320176"/>
            <a:ext cx="4330144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each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429572" y="2995450"/>
            <a:ext cx="4330144" cy="29151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2695279" y="3257982"/>
            <a:ext cx="3811504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each centroid index j in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NNT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Straight Arrow Connector 48"/>
          <p:cNvCxnSpPr>
            <a:stCxn id="58" idx="2"/>
            <a:endCxn id="26" idx="0"/>
          </p:cNvCxnSpPr>
          <p:nvPr/>
        </p:nvCxnSpPr>
        <p:spPr>
          <a:xfrm>
            <a:off x="4594644" y="2777376"/>
            <a:ext cx="6387" cy="4806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2" idx="3"/>
            <a:endCxn id="23" idx="1"/>
          </p:cNvCxnSpPr>
          <p:nvPr/>
        </p:nvCxnSpPr>
        <p:spPr>
          <a:xfrm>
            <a:off x="6759716" y="4453028"/>
            <a:ext cx="2909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2702676" y="4063727"/>
            <a:ext cx="3804107" cy="15956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2875195" y="4279468"/>
            <a:ext cx="3451672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U’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US" b="1" baseline="30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* X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857165" y="4969889"/>
            <a:ext cx="3469701" cy="4645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SumU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SumU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U’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US" b="1" baseline="30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1" name="Straight Arrow Connector 80"/>
          <p:cNvCxnSpPr>
            <a:stCxn id="26" idx="2"/>
            <a:endCxn id="28" idx="0"/>
          </p:cNvCxnSpPr>
          <p:nvPr/>
        </p:nvCxnSpPr>
        <p:spPr>
          <a:xfrm>
            <a:off x="4601031" y="3715182"/>
            <a:ext cx="0" cy="5642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050618" y="2995450"/>
            <a:ext cx="3255582" cy="29151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7274168" y="3222329"/>
            <a:ext cx="2808481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each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274167" y="4063727"/>
            <a:ext cx="2808481" cy="15956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7472558" y="4481603"/>
            <a:ext cx="2427938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SumU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Arrow Connector 30"/>
          <p:cNvCxnSpPr>
            <a:stCxn id="24" idx="2"/>
            <a:endCxn id="29" idx="0"/>
          </p:cNvCxnSpPr>
          <p:nvPr/>
        </p:nvCxnSpPr>
        <p:spPr>
          <a:xfrm>
            <a:off x="8678409" y="3679529"/>
            <a:ext cx="8118" cy="80207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26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3835" y="1860687"/>
            <a:ext cx="9288015" cy="4625838"/>
          </a:xfrm>
        </p:spPr>
        <p:txBody>
          <a:bodyPr>
            <a:normAutofit/>
          </a:bodyPr>
          <a:lstStyle/>
          <a:p>
            <a:pPr algn="just">
              <a:lnSpc>
                <a:spcPct val="135000"/>
              </a:lnSpc>
            </a:pPr>
            <a:r>
              <a:rPr lang="en-US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is large, </a:t>
            </a:r>
            <a:r>
              <a:rPr lang="en-US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close to </a:t>
            </a:r>
            <a:r>
              <a:rPr lang="en-US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: design PGFKM using equation of FKM</a:t>
            </a:r>
          </a:p>
          <a:p>
            <a:pPr algn="just">
              <a:lnSpc>
                <a:spcPct val="135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computational complexity : O(</a:t>
            </a:r>
            <a:r>
              <a:rPr lang="en-US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Nkd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kd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just">
              <a:lnSpc>
                <a:spcPct val="135000"/>
              </a:lnSpc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Having </a:t>
            </a:r>
            <a:r>
              <a:rPr lang="en-US" sz="2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un-coalesced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</a:p>
          <a:p>
            <a:pPr algn="just">
              <a:lnSpc>
                <a:spcPct val="135000"/>
              </a:lnSpc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To achieve </a:t>
            </a:r>
            <a:r>
              <a:rPr lang="en-US" sz="22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coalesced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data access, using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cuBLAS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library:</a:t>
            </a:r>
          </a:p>
          <a:p>
            <a:pPr marL="1085850" lvl="1" algn="just">
              <a:lnSpc>
                <a:spcPct val="135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transpose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 points from </a:t>
            </a:r>
            <a:r>
              <a:rPr lang="en-US" sz="2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×</a:t>
            </a:r>
            <a:r>
              <a:rPr lang="en-US" sz="2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2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×</a:t>
            </a:r>
            <a:r>
              <a:rPr lang="en-US" sz="2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5850" lvl="1" algn="just">
              <a:lnSpc>
                <a:spcPct val="135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transpose memberships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2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×</a:t>
            </a:r>
            <a:r>
              <a:rPr lang="en-US" sz="2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2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×</a:t>
            </a:r>
            <a:r>
              <a:rPr lang="en-US" sz="2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47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7687" y="1489213"/>
            <a:ext cx="9174163" cy="587238"/>
          </a:xfrm>
        </p:spPr>
        <p:txBody>
          <a:bodyPr>
            <a:normAutofit/>
          </a:bodyPr>
          <a:lstStyle/>
          <a:p>
            <a:pPr algn="just">
              <a:lnSpc>
                <a:spcPct val="135000"/>
              </a:lnSpc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Un-coalesced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data access</a:t>
            </a:r>
          </a:p>
          <a:p>
            <a:pPr algn="just">
              <a:lnSpc>
                <a:spcPct val="135000"/>
              </a:lnSpc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49" y="2095501"/>
            <a:ext cx="8696773" cy="4295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095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827" y="2095501"/>
            <a:ext cx="8753923" cy="4280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817687" y="1489213"/>
            <a:ext cx="9174163" cy="587238"/>
          </a:xfrm>
        </p:spPr>
        <p:txBody>
          <a:bodyPr>
            <a:normAutofit/>
          </a:bodyPr>
          <a:lstStyle/>
          <a:p>
            <a:pPr algn="just">
              <a:lnSpc>
                <a:spcPct val="135000"/>
              </a:lnSpc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Coalesced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data access</a:t>
            </a:r>
          </a:p>
          <a:p>
            <a:pPr algn="just">
              <a:lnSpc>
                <a:spcPct val="135000"/>
              </a:lnSpc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9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4313" y="1992312"/>
            <a:ext cx="9311836" cy="4105749"/>
          </a:xfrm>
        </p:spPr>
        <p:txBody>
          <a:bodyPr>
            <a:normAutofit/>
          </a:bodyPr>
          <a:lstStyle/>
          <a:p>
            <a:pPr algn="just">
              <a:lnSpc>
                <a:spcPct val="135000"/>
              </a:lnSpc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Reduce </a:t>
            </a:r>
            <a:r>
              <a:rPr lang="en-US" sz="2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2200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US" sz="2200" b="1" baseline="30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for the </a:t>
            </a:r>
            <a:r>
              <a:rPr lang="en-US" sz="22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cluster</a:t>
            </a:r>
          </a:p>
          <a:p>
            <a:pPr algn="just">
              <a:lnSpc>
                <a:spcPct val="135000"/>
              </a:lnSpc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2200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US" sz="2200" b="1" baseline="30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200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for the </a:t>
            </a:r>
            <a:r>
              <a:rPr lang="en-US" sz="22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cluster and the </a:t>
            </a:r>
            <a:r>
              <a:rPr lang="en-US" sz="22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dimension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Executed </a:t>
            </a:r>
            <a:r>
              <a:rPr lang="en-US" sz="22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concurrently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22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interleaved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2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six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different streams. </a:t>
            </a:r>
          </a:p>
          <a:p>
            <a:pPr algn="just">
              <a:lnSpc>
                <a:spcPct val="135000"/>
              </a:lnSpc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Small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output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block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sums: reduced very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fast on CPUs.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1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758615" y="1534223"/>
            <a:ext cx="3175335" cy="4704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219701" y="1534224"/>
            <a:ext cx="5558290" cy="4704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505450" y="2912538"/>
            <a:ext cx="5027019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j = 1 to k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952626" y="3657950"/>
            <a:ext cx="2714624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Reduce new c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entroids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505450" y="3552825"/>
            <a:ext cx="5027019" cy="2486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686426" y="3797969"/>
            <a:ext cx="4667249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Stream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#1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reduces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US" b="1" baseline="30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1" name="Straight Arrow Connector 90"/>
          <p:cNvCxnSpPr>
            <a:stCxn id="26" idx="2"/>
            <a:endCxn id="28" idx="0"/>
          </p:cNvCxnSpPr>
          <p:nvPr/>
        </p:nvCxnSpPr>
        <p:spPr>
          <a:xfrm>
            <a:off x="8020051" y="4255169"/>
            <a:ext cx="0" cy="2818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5686426" y="4536994"/>
            <a:ext cx="466725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x = 1 to 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686426" y="5100644"/>
            <a:ext cx="4667250" cy="7667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0" name="Straight Arrow Connector 79"/>
          <p:cNvCxnSpPr>
            <a:stCxn id="28" idx="2"/>
            <a:endCxn id="96" idx="0"/>
          </p:cNvCxnSpPr>
          <p:nvPr/>
        </p:nvCxnSpPr>
        <p:spPr>
          <a:xfrm flipH="1">
            <a:off x="8016876" y="4994194"/>
            <a:ext cx="3175" cy="2769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95"/>
          <p:cNvSpPr/>
          <p:nvPr/>
        </p:nvSpPr>
        <p:spPr>
          <a:xfrm>
            <a:off x="5799345" y="5271101"/>
            <a:ext cx="4435061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Stream #(x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mod 5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1) reduces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US" b="1" baseline="30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" name="Line Callout 1 205"/>
          <p:cNvSpPr/>
          <p:nvPr/>
        </p:nvSpPr>
        <p:spPr>
          <a:xfrm>
            <a:off x="3318816" y="3061597"/>
            <a:ext cx="2020388" cy="333104"/>
          </a:xfrm>
          <a:prstGeom prst="borderCallout1">
            <a:avLst>
              <a:gd name="adj1" fmla="val 99270"/>
              <a:gd name="adj2" fmla="val 49545"/>
              <a:gd name="adj3" fmla="val 254271"/>
              <a:gd name="adj4" fmla="val 8258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Small block sums</a:t>
            </a:r>
            <a:endParaRPr lang="en-US" sz="16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7" name="Straight Arrow Connector 206"/>
          <p:cNvCxnSpPr>
            <a:stCxn id="20" idx="1"/>
            <a:endCxn id="25" idx="3"/>
          </p:cNvCxnSpPr>
          <p:nvPr/>
        </p:nvCxnSpPr>
        <p:spPr>
          <a:xfrm flipH="1">
            <a:off x="4667250" y="3886550"/>
            <a:ext cx="55245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ounded Rectangle 219"/>
          <p:cNvSpPr/>
          <p:nvPr/>
        </p:nvSpPr>
        <p:spPr>
          <a:xfrm>
            <a:off x="5505450" y="2204116"/>
            <a:ext cx="5023662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Transpose data points and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memberships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952626" y="1691296"/>
            <a:ext cx="721524" cy="3991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endParaRPr lang="en-US" b="1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505450" y="1691296"/>
            <a:ext cx="721524" cy="3991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endParaRPr lang="en-US" b="1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3" name="Straight Arrow Connector 142"/>
          <p:cNvCxnSpPr>
            <a:stCxn id="24" idx="2"/>
            <a:endCxn id="26" idx="0"/>
          </p:cNvCxnSpPr>
          <p:nvPr/>
        </p:nvCxnSpPr>
        <p:spPr>
          <a:xfrm>
            <a:off x="8018960" y="3369738"/>
            <a:ext cx="1091" cy="4282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220" idx="2"/>
            <a:endCxn id="24" idx="0"/>
          </p:cNvCxnSpPr>
          <p:nvPr/>
        </p:nvCxnSpPr>
        <p:spPr>
          <a:xfrm>
            <a:off x="8017281" y="2661316"/>
            <a:ext cx="1679" cy="2512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06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4339" y="1954212"/>
            <a:ext cx="9364662" cy="4105749"/>
          </a:xfrm>
        </p:spPr>
        <p:txBody>
          <a:bodyPr>
            <a:normAutofit/>
          </a:bodyPr>
          <a:lstStyle/>
          <a:p>
            <a:pPr algn="just">
              <a:lnSpc>
                <a:spcPct val="135000"/>
              </a:lnSpc>
            </a:pPr>
            <a:r>
              <a:rPr lang="en-US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is relatively large, and k is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not close to M : using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equation of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GFKM</a:t>
            </a:r>
          </a:p>
          <a:p>
            <a:pPr algn="just">
              <a:lnSpc>
                <a:spcPct val="135000"/>
              </a:lnSpc>
            </a:pPr>
            <a:r>
              <a:rPr lang="en-US" sz="2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un-coalesced data accesses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: transpose data from </a:t>
            </a:r>
            <a:r>
              <a:rPr lang="en-US" sz="22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×</a:t>
            </a:r>
            <a:r>
              <a:rPr lang="en-US" sz="22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22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×</a:t>
            </a:r>
            <a:r>
              <a:rPr lang="en-US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r>
              <a:rPr lang="en-US" sz="2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un-coalesced </a:t>
            </a:r>
            <a:r>
              <a:rPr lang="en-US" sz="2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membership </a:t>
            </a:r>
            <a:r>
              <a:rPr lang="en-US" sz="2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accesses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sort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NNT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with keys (cluster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indices),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values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(point indices, memberships)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32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436" y="1916112"/>
            <a:ext cx="9069388" cy="4105749"/>
          </a:xfrm>
        </p:spPr>
        <p:txBody>
          <a:bodyPr>
            <a:normAutofit/>
          </a:bodyPr>
          <a:lstStyle/>
          <a:p>
            <a:pPr algn="just">
              <a:lnSpc>
                <a:spcPct val="135000"/>
              </a:lnSpc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Sorting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array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NNT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has two scenarios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50" lvl="1" algn="just">
              <a:lnSpc>
                <a:spcPct val="135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1) using the GPU-based counting sort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</a:p>
          <a:p>
            <a:pPr marL="971550" lvl="1" algn="just">
              <a:lnSpc>
                <a:spcPct val="135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2) using the stable sort by keys of Thrust library in CUDA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Toolkit</a:t>
            </a:r>
          </a:p>
          <a:p>
            <a:pPr algn="just">
              <a:lnSpc>
                <a:spcPct val="135000"/>
              </a:lnSpc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Scenario (1) 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histogram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of NNT is calculated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20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537" y="1887537"/>
            <a:ext cx="9136511" cy="4105749"/>
          </a:xfrm>
        </p:spPr>
        <p:txBody>
          <a:bodyPr>
            <a:normAutofit/>
          </a:bodyPr>
          <a:lstStyle/>
          <a:p>
            <a:pPr marL="342900" lvl="1" indent="-342900" algn="just">
              <a:lnSpc>
                <a:spcPct val="135000"/>
              </a:lnSpc>
            </a:pPr>
            <a:r>
              <a:rPr lang="en-US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Histogram write </a:t>
            </a:r>
            <a:r>
              <a:rPr lang="en-US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conflicts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lots of threads with the same cluster index increase the histogram array.</a:t>
            </a:r>
          </a:p>
          <a:p>
            <a:pPr algn="just">
              <a:lnSpc>
                <a:spcPct val="135000"/>
              </a:lnSpc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406" y="3002261"/>
            <a:ext cx="6235921" cy="2171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35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932" y="609693"/>
            <a:ext cx="8484973" cy="743372"/>
          </a:xfrm>
        </p:spPr>
        <p:txBody>
          <a:bodyPr>
            <a:normAutofit fontScale="90000"/>
          </a:bodyPr>
          <a:lstStyle/>
          <a:p>
            <a:pPr algn="ctr"/>
            <a:r>
              <a:rPr lang="en-GB" sz="3300" b="1" cap="all" dirty="0"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0896" y="1678499"/>
            <a:ext cx="9370004" cy="4324310"/>
          </a:xfrm>
        </p:spPr>
        <p:txBody>
          <a:bodyPr>
            <a:noAutofit/>
          </a:bodyPr>
          <a:lstStyle/>
          <a:p>
            <a:pPr algn="just">
              <a:lnSpc>
                <a:spcPct val="135000"/>
              </a:lnSpc>
            </a:pPr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 parallel “Generalized 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Fuzzy k-Means Clustering Using m </a:t>
            </a:r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Nearest Cluster </a:t>
            </a:r>
            <a:r>
              <a:rPr lang="en-GB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Centers</a:t>
            </a:r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” (</a:t>
            </a:r>
            <a:r>
              <a:rPr lang="en-GB" sz="2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PGFKM</a:t>
            </a:r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on a </a:t>
            </a:r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endParaRPr lang="en-GB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PGFKM algorithm: about </a:t>
            </a:r>
            <a:r>
              <a:rPr lang="en-GB" sz="2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GB" sz="2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GB" sz="2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 </a:t>
            </a:r>
            <a:r>
              <a:rPr lang="en-GB" sz="2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times 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faster than the optimized CPU </a:t>
            </a:r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code.</a:t>
            </a:r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22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1647825" y="1590675"/>
            <a:ext cx="9296400" cy="43529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724650" y="1924615"/>
            <a:ext cx="3920180" cy="75911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Thread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atomicAdd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(histogram(NNT(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)), 1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Straight Arrow Connector 43"/>
          <p:cNvCxnSpPr>
            <a:stCxn id="52" idx="2"/>
            <a:endCxn id="51" idx="0"/>
          </p:cNvCxnSpPr>
          <p:nvPr/>
        </p:nvCxnSpPr>
        <p:spPr>
          <a:xfrm>
            <a:off x="8684740" y="3955854"/>
            <a:ext cx="0" cy="30995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2" idx="2"/>
            <a:endCxn id="52" idx="0"/>
          </p:cNvCxnSpPr>
          <p:nvPr/>
        </p:nvCxnSpPr>
        <p:spPr>
          <a:xfrm>
            <a:off x="8684740" y="2683733"/>
            <a:ext cx="0" cy="30995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6724650" y="4265807"/>
            <a:ext cx="3920180" cy="1419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Thread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atomicAdd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(scan(NNT(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)),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sortedMemberships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) = U(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sortedPointIndices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/M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6724650" y="2993686"/>
            <a:ext cx="3920180" cy="96216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Thread T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= 1 to k</a:t>
            </a:r>
          </a:p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scan(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+ 1) = scan(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 +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histo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Line Callout 1 70"/>
          <p:cNvSpPr/>
          <p:nvPr/>
        </p:nvSpPr>
        <p:spPr>
          <a:xfrm>
            <a:off x="1971675" y="1923646"/>
            <a:ext cx="4210049" cy="760087"/>
          </a:xfrm>
          <a:prstGeom prst="borderCallout1">
            <a:avLst>
              <a:gd name="adj1" fmla="val 51916"/>
              <a:gd name="adj2" fmla="val 100079"/>
              <a:gd name="adj3" fmla="val 51736"/>
              <a:gd name="adj4" fmla="val 11241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Calculating the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histogram of NNT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gridDim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= (N * M) /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blockDim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Line Callout 1 75"/>
          <p:cNvSpPr/>
          <p:nvPr/>
        </p:nvSpPr>
        <p:spPr>
          <a:xfrm>
            <a:off x="1971675" y="3141368"/>
            <a:ext cx="4210050" cy="666804"/>
          </a:xfrm>
          <a:prstGeom prst="borderCallout1">
            <a:avLst>
              <a:gd name="adj1" fmla="val 52467"/>
              <a:gd name="adj2" fmla="val 99667"/>
              <a:gd name="adj3" fmla="val 52471"/>
              <a:gd name="adj4" fmla="val 11239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 starting index for each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Line Callout 1 76"/>
          <p:cNvSpPr/>
          <p:nvPr/>
        </p:nvSpPr>
        <p:spPr>
          <a:xfrm>
            <a:off x="1971675" y="4543058"/>
            <a:ext cx="4210050" cy="952867"/>
          </a:xfrm>
          <a:prstGeom prst="borderCallout1">
            <a:avLst>
              <a:gd name="adj1" fmla="val 49770"/>
              <a:gd name="adj2" fmla="val 99776"/>
              <a:gd name="adj3" fmla="val 49597"/>
              <a:gd name="adj4" fmla="val 11280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Gathering memberships and point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indices</a:t>
            </a:r>
          </a:p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gridDim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= (N * M) /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blockDim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50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862" y="1767336"/>
            <a:ext cx="9203185" cy="4105749"/>
          </a:xfrm>
        </p:spPr>
        <p:txBody>
          <a:bodyPr>
            <a:normAutofit/>
          </a:bodyPr>
          <a:lstStyle/>
          <a:p>
            <a:pPr algn="just">
              <a:lnSpc>
                <a:spcPct val="135000"/>
              </a:lnSpc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Counting sort using atomic functions: </a:t>
            </a:r>
            <a:r>
              <a:rPr lang="en-US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 the stability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of point indices</a:t>
            </a: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 each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cluster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crossover data accesses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of threads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reduce performance: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3409950"/>
            <a:ext cx="8686800" cy="1823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1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1412" y="1986411"/>
            <a:ext cx="9235636" cy="4105749"/>
          </a:xfrm>
        </p:spPr>
        <p:txBody>
          <a:bodyPr>
            <a:normAutofit/>
          </a:bodyPr>
          <a:lstStyle/>
          <a:p>
            <a:pPr algn="just">
              <a:lnSpc>
                <a:spcPct val="135000"/>
              </a:lnSpc>
            </a:pPr>
            <a:r>
              <a:rPr lang="en-US" sz="2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Un-crossover </a:t>
            </a:r>
            <a:r>
              <a:rPr lang="en-US" sz="2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accesses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en-US" sz="2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stable sort by keys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of Thrust library in CUDA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Toolkit.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325" y="3082924"/>
            <a:ext cx="8731228" cy="1774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3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833485" y="1529879"/>
            <a:ext cx="2438368" cy="48856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620174" y="1534223"/>
            <a:ext cx="6000201" cy="48856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886905" y="3035509"/>
            <a:ext cx="5470757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j = 1 to k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101143" y="3663372"/>
            <a:ext cx="1702508" cy="6186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Reduce new c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entroids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886905" y="3635106"/>
            <a:ext cx="5470757" cy="26125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139197" y="3777504"/>
            <a:ext cx="4966828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Stream #1 reduces </a:t>
            </a:r>
            <a:r>
              <a:rPr lang="en-US" b="1" dirty="0" err="1"/>
              <a:t>U’</a:t>
            </a:r>
            <a:r>
              <a:rPr lang="en-US" b="1" baseline="-25000" dirty="0" err="1"/>
              <a:t>i,l</a:t>
            </a:r>
            <a:r>
              <a:rPr lang="en-US" b="1" baseline="30000" dirty="0" err="1"/>
              <a:t>q</a:t>
            </a:r>
            <a:r>
              <a:rPr lang="en-US" b="1" dirty="0"/>
              <a:t> (</a:t>
            </a:r>
            <a:r>
              <a:rPr lang="en-US" b="1" dirty="0" err="1"/>
              <a:t>U’</a:t>
            </a:r>
            <a:r>
              <a:rPr lang="en-US" b="1" baseline="-25000" dirty="0" err="1"/>
              <a:t>i,l</a:t>
            </a:r>
            <a:r>
              <a:rPr lang="en-US" b="1" baseline="30000" dirty="0" err="1"/>
              <a:t>q</a:t>
            </a:r>
            <a:r>
              <a:rPr lang="en-US" b="1" dirty="0"/>
              <a:t> ∈ cluster #j)</a:t>
            </a:r>
            <a:endParaRPr lang="en-US" b="1" dirty="0"/>
          </a:p>
        </p:txBody>
      </p:sp>
      <p:cxnSp>
        <p:nvCxnSpPr>
          <p:cNvPr id="91" name="Straight Arrow Connector 90"/>
          <p:cNvCxnSpPr>
            <a:stCxn id="24" idx="2"/>
            <a:endCxn id="26" idx="0"/>
          </p:cNvCxnSpPr>
          <p:nvPr/>
        </p:nvCxnSpPr>
        <p:spPr>
          <a:xfrm>
            <a:off x="7622284" y="3492709"/>
            <a:ext cx="327" cy="2847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5139198" y="4476351"/>
            <a:ext cx="4966828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x = 1 to 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139198" y="5017826"/>
            <a:ext cx="4966827" cy="10686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0" name="Straight Arrow Connector 79"/>
          <p:cNvCxnSpPr>
            <a:stCxn id="28" idx="2"/>
            <a:endCxn id="96" idx="0"/>
          </p:cNvCxnSpPr>
          <p:nvPr/>
        </p:nvCxnSpPr>
        <p:spPr>
          <a:xfrm>
            <a:off x="7622612" y="4933551"/>
            <a:ext cx="2181" cy="2563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95"/>
          <p:cNvSpPr/>
          <p:nvPr/>
        </p:nvSpPr>
        <p:spPr>
          <a:xfrm>
            <a:off x="5334061" y="5189904"/>
            <a:ext cx="4581464" cy="7427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Stream #(x mod 5 + 1) reduces</a:t>
            </a:r>
          </a:p>
          <a:p>
            <a:pPr algn="ctr"/>
            <a:r>
              <a:rPr lang="en-US" b="1" dirty="0" err="1"/>
              <a:t>U’</a:t>
            </a:r>
            <a:r>
              <a:rPr lang="en-US" b="1" baseline="-25000" dirty="0" err="1"/>
              <a:t>i,l</a:t>
            </a:r>
            <a:r>
              <a:rPr lang="en-US" b="1" baseline="30000" dirty="0" err="1"/>
              <a:t>q</a:t>
            </a:r>
            <a:r>
              <a:rPr lang="en-US" b="1" dirty="0"/>
              <a:t> * X</a:t>
            </a:r>
            <a:r>
              <a:rPr lang="en-US" b="1" baseline="-25000" dirty="0"/>
              <a:t>i </a:t>
            </a:r>
            <a:r>
              <a:rPr lang="en-US" b="1" dirty="0"/>
              <a:t>(X</a:t>
            </a:r>
            <a:r>
              <a:rPr lang="en-US" b="1" baseline="-25000" dirty="0"/>
              <a:t>i</a:t>
            </a:r>
            <a:r>
              <a:rPr lang="en-US" b="1" dirty="0"/>
              <a:t> ∈ cluster #j, dimension x)</a:t>
            </a:r>
            <a:endParaRPr lang="en-US" b="1" dirty="0"/>
          </a:p>
        </p:txBody>
      </p:sp>
      <p:sp>
        <p:nvSpPr>
          <p:cNvPr id="206" name="Line Callout 1 205"/>
          <p:cNvSpPr/>
          <p:nvPr/>
        </p:nvSpPr>
        <p:spPr>
          <a:xfrm>
            <a:off x="2654922" y="3097557"/>
            <a:ext cx="2020388" cy="333104"/>
          </a:xfrm>
          <a:prstGeom prst="borderCallout1">
            <a:avLst>
              <a:gd name="adj1" fmla="val 102129"/>
              <a:gd name="adj2" fmla="val 49073"/>
              <a:gd name="adj3" fmla="val 251412"/>
              <a:gd name="adj4" fmla="val 7362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Small block sums</a:t>
            </a:r>
            <a:endParaRPr lang="en-US" sz="16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7" name="Straight Arrow Connector 206"/>
          <p:cNvCxnSpPr>
            <a:stCxn id="20" idx="1"/>
            <a:endCxn id="25" idx="3"/>
          </p:cNvCxnSpPr>
          <p:nvPr/>
        </p:nvCxnSpPr>
        <p:spPr>
          <a:xfrm flipH="1" flipV="1">
            <a:off x="3803651" y="3972694"/>
            <a:ext cx="816523" cy="43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ounded Rectangle 219"/>
          <p:cNvSpPr/>
          <p:nvPr/>
        </p:nvSpPr>
        <p:spPr>
          <a:xfrm>
            <a:off x="4886905" y="2116553"/>
            <a:ext cx="5470757" cy="69902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Transpose data points, sort array NNT, gather memberships and point indices</a:t>
            </a:r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101143" y="1622196"/>
            <a:ext cx="721524" cy="3991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endParaRPr lang="en-US" b="1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886905" y="1622196"/>
            <a:ext cx="721524" cy="3991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endParaRPr lang="en-US" b="1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0" name="Straight Arrow Connector 69"/>
          <p:cNvCxnSpPr>
            <a:stCxn id="26" idx="2"/>
            <a:endCxn id="28" idx="0"/>
          </p:cNvCxnSpPr>
          <p:nvPr/>
        </p:nvCxnSpPr>
        <p:spPr>
          <a:xfrm>
            <a:off x="7622611" y="4234704"/>
            <a:ext cx="1" cy="2416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220" idx="2"/>
            <a:endCxn id="24" idx="0"/>
          </p:cNvCxnSpPr>
          <p:nvPr/>
        </p:nvCxnSpPr>
        <p:spPr>
          <a:xfrm>
            <a:off x="7622284" y="2815580"/>
            <a:ext cx="0" cy="2199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62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7138" y="1906587"/>
            <a:ext cx="9311836" cy="4105749"/>
          </a:xfrm>
        </p:spPr>
        <p:txBody>
          <a:bodyPr>
            <a:normAutofit/>
          </a:bodyPr>
          <a:lstStyle/>
          <a:p>
            <a:pPr algn="just">
              <a:lnSpc>
                <a:spcPct val="135000"/>
              </a:lnSpc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Occupies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 small </a:t>
            </a:r>
            <a:r>
              <a:rPr lang="en-US" sz="2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quota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can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be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designed on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CPU or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</a:p>
          <a:p>
            <a:pPr algn="just">
              <a:lnSpc>
                <a:spcPct val="135000"/>
              </a:lnSpc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On GPU: </a:t>
            </a:r>
          </a:p>
          <a:p>
            <a:pPr lvl="1" algn="just">
              <a:lnSpc>
                <a:spcPct val="135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each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thread executes one dimensional of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centroid</a:t>
            </a:r>
          </a:p>
          <a:p>
            <a:pPr lvl="1" algn="just">
              <a:lnSpc>
                <a:spcPct val="135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each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thread block executes for one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centroid.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Checking convergence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03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7138" y="1906587"/>
            <a:ext cx="9149910" cy="4105749"/>
          </a:xfrm>
        </p:spPr>
        <p:txBody>
          <a:bodyPr>
            <a:normAutofit/>
          </a:bodyPr>
          <a:lstStyle/>
          <a:p>
            <a:pPr algn="just">
              <a:lnSpc>
                <a:spcPct val="135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Performance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measure : </a:t>
            </a:r>
          </a:p>
          <a:p>
            <a:pPr marL="1085850" lvl="1" algn="just">
              <a:lnSpc>
                <a:spcPct val="135000"/>
              </a:lnSpc>
            </a:pP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CUDA version </a:t>
            </a:r>
            <a:r>
              <a:rPr lang="en-US" sz="20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7.0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64 bit</a:t>
            </a:r>
            <a:endParaRPr lang="en-US" sz="20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5850" lvl="1" algn="just">
              <a:lnSpc>
                <a:spcPct val="135000"/>
              </a:lnSpc>
            </a:pP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NVIDIA GeForce GTX 760 GPU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six SIMD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multi-processors × 192, 1.5 GHz, 2GB, 192.2 GB/s</a:t>
            </a:r>
          </a:p>
          <a:p>
            <a:pPr marL="1085850" lvl="1" algn="just">
              <a:lnSpc>
                <a:spcPct val="135000"/>
              </a:lnSpc>
            </a:pPr>
            <a:r>
              <a:rPr lang="en-US" sz="20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Intel(R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Core(TM) i5-4690 </a:t>
            </a:r>
            <a:r>
              <a:rPr lang="en-US" sz="20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four core, 3.5 GHz, 8GB, 25.6 GB/s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Experimental Results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71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7138" y="1906587"/>
            <a:ext cx="9149910" cy="4105749"/>
          </a:xfrm>
        </p:spPr>
        <p:txBody>
          <a:bodyPr>
            <a:normAutofit/>
          </a:bodyPr>
          <a:lstStyle/>
          <a:p>
            <a:pPr algn="just">
              <a:lnSpc>
                <a:spcPct val="135000"/>
              </a:lnSpc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Four version: </a:t>
            </a:r>
          </a:p>
          <a:p>
            <a:pPr marL="1085850" lvl="1" algn="just">
              <a:lnSpc>
                <a:spcPct val="135000"/>
              </a:lnSpc>
            </a:pPr>
            <a:r>
              <a:rPr lang="en-US" sz="20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 1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calculating new centroids on CPU</a:t>
            </a:r>
            <a:endParaRPr lang="en-US" sz="20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5850" lvl="1" algn="just">
              <a:lnSpc>
                <a:spcPct val="135000"/>
              </a:lnSpc>
            </a:pPr>
            <a:r>
              <a:rPr lang="en-US" sz="20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 2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calculating new centroids on GPU using equation of FKM</a:t>
            </a:r>
          </a:p>
          <a:p>
            <a:pPr marL="1085850" lvl="1" algn="just">
              <a:lnSpc>
                <a:spcPct val="135000"/>
              </a:lnSpc>
            </a:pPr>
            <a:r>
              <a:rPr lang="en-US" sz="20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 3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calculating new centroids on GPU using counting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sort</a:t>
            </a:r>
          </a:p>
          <a:p>
            <a:pPr marL="1085850" lvl="1" algn="just">
              <a:lnSpc>
                <a:spcPct val="135000"/>
              </a:lnSpc>
            </a:pPr>
            <a:r>
              <a:rPr lang="en-US" sz="20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 4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calculating new centroids on GPU using Thrust stable sort by key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5850" lvl="1" algn="just">
              <a:lnSpc>
                <a:spcPct val="135000"/>
              </a:lnSpc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Experimental Results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79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9038" y="1620837"/>
            <a:ext cx="9282812" cy="4105749"/>
          </a:xfrm>
        </p:spPr>
        <p:txBody>
          <a:bodyPr>
            <a:normAutofit/>
          </a:bodyPr>
          <a:lstStyle/>
          <a:p>
            <a:pPr algn="just">
              <a:lnSpc>
                <a:spcPct val="135000"/>
              </a:lnSpc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First test on a </a:t>
            </a:r>
            <a:r>
              <a:rPr lang="en-US" sz="2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data </a:t>
            </a:r>
            <a:r>
              <a:rPr lang="en-US" sz="2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three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real images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“Lena,” “Baboon,” and “Peppers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,” : </a:t>
            </a:r>
            <a:r>
              <a:rPr lang="en-US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49,152, </a:t>
            </a:r>
            <a:r>
              <a:rPr lang="en-US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16, </a:t>
            </a:r>
            <a:r>
              <a:rPr lang="en-US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= 2,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= 8,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l-G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1e-8.</a:t>
            </a:r>
          </a:p>
          <a:p>
            <a:pPr algn="just">
              <a:lnSpc>
                <a:spcPct val="135000"/>
              </a:lnSpc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Experimental Results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482572"/>
              </p:ext>
            </p:extLst>
          </p:nvPr>
        </p:nvGraphicFramePr>
        <p:xfrm>
          <a:off x="2143127" y="2738326"/>
          <a:ext cx="8724897" cy="23480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78873"/>
                <a:gridCol w="1399670"/>
                <a:gridCol w="1349210"/>
                <a:gridCol w="1398572"/>
                <a:gridCol w="1398572"/>
              </a:tblGrid>
              <a:tr h="331316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GFKM method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Speedup of </a:t>
                      </a:r>
                      <a:r>
                        <a:rPr lang="en-GB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PGFKM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82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 1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 2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 3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 4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4197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Updating memberships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10.5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9.95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11.38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11.41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4191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Calculating new centroids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1.14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1.35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1.52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4286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Checking convergence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81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after 200 iterations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6.14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6.40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7.32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5.92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16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7613" y="1242473"/>
            <a:ext cx="9282812" cy="940798"/>
          </a:xfrm>
        </p:spPr>
        <p:txBody>
          <a:bodyPr>
            <a:normAutofit/>
          </a:bodyPr>
          <a:lstStyle/>
          <a:p>
            <a:pPr algn="just">
              <a:lnSpc>
                <a:spcPct val="135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Second test shows the changing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speedup with 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various </a:t>
            </a:r>
            <a:r>
              <a:rPr lang="en-US" sz="20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 the “poker” data set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10, 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 2,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10, </a:t>
            </a:r>
            <a:r>
              <a:rPr lang="el-G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1e-8, max iterations = 200.</a:t>
            </a:r>
          </a:p>
          <a:p>
            <a:pPr marL="0" indent="0" algn="just">
              <a:lnSpc>
                <a:spcPct val="135000"/>
              </a:lnSpc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Experimental Results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026" y="2199686"/>
            <a:ext cx="7600950" cy="438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22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030" y="632347"/>
            <a:ext cx="8484973" cy="669231"/>
          </a:xfrm>
        </p:spPr>
        <p:txBody>
          <a:bodyPr>
            <a:normAutofit/>
          </a:bodyPr>
          <a:lstStyle/>
          <a:p>
            <a:pPr algn="ctr"/>
            <a:r>
              <a:rPr lang="en-GB" sz="3000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GB" sz="3000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3745" y="1697548"/>
            <a:ext cx="9522405" cy="4991576"/>
          </a:xfrm>
        </p:spPr>
        <p:txBody>
          <a:bodyPr>
            <a:noAutofit/>
          </a:bodyPr>
          <a:lstStyle/>
          <a:p>
            <a:pPr algn="just">
              <a:lnSpc>
                <a:spcPct val="135000"/>
              </a:lnSpc>
            </a:pPr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GFKM: less 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computing time </a:t>
            </a:r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and better 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clustering quality than </a:t>
            </a:r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FKM</a:t>
            </a:r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GFKM running time: grows 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with the increase of </a:t>
            </a:r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size 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dimensionality 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data set</a:t>
            </a:r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Focus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GB" sz="2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sz="2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 of </a:t>
            </a:r>
            <a:r>
              <a:rPr lang="en-GB" sz="2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set</a:t>
            </a:r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73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032" y="640585"/>
            <a:ext cx="8484973" cy="669231"/>
          </a:xfrm>
        </p:spPr>
        <p:txBody>
          <a:bodyPr>
            <a:normAutofit/>
          </a:bodyPr>
          <a:lstStyle/>
          <a:p>
            <a:pPr algn="ctr"/>
            <a:r>
              <a:rPr lang="en-GB" sz="3000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organization</a:t>
            </a:r>
            <a:endParaRPr lang="en-GB" sz="3000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0031" y="1878780"/>
            <a:ext cx="8484973" cy="3442862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PGFKM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Updating Membership Step</a:t>
            </a:r>
          </a:p>
          <a:p>
            <a:pPr>
              <a:lnSpc>
                <a:spcPct val="125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Calculating New Centroids Step</a:t>
            </a:r>
          </a:p>
          <a:p>
            <a:pPr>
              <a:lnSpc>
                <a:spcPct val="125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Checking Convergence Step</a:t>
            </a:r>
          </a:p>
          <a:p>
            <a:pPr>
              <a:lnSpc>
                <a:spcPct val="125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Experimental Results.</a:t>
            </a:r>
          </a:p>
        </p:txBody>
      </p:sp>
    </p:spTree>
    <p:extLst>
      <p:ext uri="{BB962C8B-B14F-4D97-AF65-F5344CB8AC3E}">
        <p14:creationId xmlns:p14="http://schemas.microsoft.com/office/powerpoint/2010/main" val="67656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140" y="645996"/>
            <a:ext cx="9201665" cy="576248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PGFKM 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84264" y="1475438"/>
            <a:ext cx="4031741" cy="4623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294625" y="1475438"/>
            <a:ext cx="4712913" cy="4623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202685" y="2227432"/>
            <a:ext cx="3273552" cy="4206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Initialize Centroids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491775" y="1613897"/>
            <a:ext cx="846732" cy="3992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endParaRPr lang="en-US" sz="2000" b="1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207741" y="1613897"/>
            <a:ext cx="784928" cy="3992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endParaRPr lang="en-US" b="1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669827" y="2234328"/>
            <a:ext cx="3273552" cy="4222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Update Membership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207740" y="2997837"/>
            <a:ext cx="3273552" cy="4206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new Centroids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669827" y="3544018"/>
            <a:ext cx="3273552" cy="4206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Calculate new Centroids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669827" y="4613806"/>
            <a:ext cx="3273552" cy="4206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Check Convergence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Line Callout 1 44"/>
          <p:cNvSpPr/>
          <p:nvPr/>
        </p:nvSpPr>
        <p:spPr>
          <a:xfrm>
            <a:off x="8078170" y="3021557"/>
            <a:ext cx="1865209" cy="281160"/>
          </a:xfrm>
          <a:prstGeom prst="borderCallout1">
            <a:avLst>
              <a:gd name="adj1" fmla="val 49095"/>
              <a:gd name="adj2" fmla="val 982"/>
              <a:gd name="adj3" fmla="val 49839"/>
              <a:gd name="adj4" fmla="val -1181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Large data set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Elbow Connector 82"/>
          <p:cNvCxnSpPr>
            <a:stCxn id="28" idx="3"/>
            <a:endCxn id="24" idx="3"/>
          </p:cNvCxnSpPr>
          <p:nvPr/>
        </p:nvCxnSpPr>
        <p:spPr>
          <a:xfrm flipV="1">
            <a:off x="9943379" y="2445443"/>
            <a:ext cx="12700" cy="2378675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7858897" y="2651806"/>
            <a:ext cx="5701" cy="8890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endCxn id="25" idx="3"/>
          </p:cNvCxnSpPr>
          <p:nvPr/>
        </p:nvCxnSpPr>
        <p:spPr>
          <a:xfrm rot="10800000" flipV="1">
            <a:off x="5481293" y="2662327"/>
            <a:ext cx="2164041" cy="545822"/>
          </a:xfrm>
          <a:prstGeom prst="bentConnector3">
            <a:avLst>
              <a:gd name="adj1" fmla="val -24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Line Callout 1 109"/>
          <p:cNvSpPr/>
          <p:nvPr/>
        </p:nvSpPr>
        <p:spPr>
          <a:xfrm>
            <a:off x="5843913" y="2815479"/>
            <a:ext cx="1602400" cy="267427"/>
          </a:xfrm>
          <a:prstGeom prst="borderCallout1">
            <a:avLst>
              <a:gd name="adj1" fmla="val 50475"/>
              <a:gd name="adj2" fmla="val 100480"/>
              <a:gd name="adj3" fmla="val 49050"/>
              <a:gd name="adj4" fmla="val 11163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Small data set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8" name="Straight Arrow Connector 117"/>
          <p:cNvCxnSpPr>
            <a:stCxn id="21" idx="3"/>
            <a:endCxn id="24" idx="1"/>
          </p:cNvCxnSpPr>
          <p:nvPr/>
        </p:nvCxnSpPr>
        <p:spPr>
          <a:xfrm>
            <a:off x="5476237" y="2437744"/>
            <a:ext cx="1193590" cy="76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endCxn id="28" idx="1"/>
          </p:cNvCxnSpPr>
          <p:nvPr/>
        </p:nvCxnSpPr>
        <p:spPr>
          <a:xfrm>
            <a:off x="3476368" y="3417068"/>
            <a:ext cx="3193459" cy="1407050"/>
          </a:xfrm>
          <a:prstGeom prst="bentConnector3">
            <a:avLst>
              <a:gd name="adj1" fmla="val -10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Line Callout 1 140"/>
          <p:cNvSpPr/>
          <p:nvPr/>
        </p:nvSpPr>
        <p:spPr>
          <a:xfrm>
            <a:off x="10321579" y="4486275"/>
            <a:ext cx="548640" cy="365760"/>
          </a:xfrm>
          <a:prstGeom prst="borderCallout1">
            <a:avLst>
              <a:gd name="adj1" fmla="val 49095"/>
              <a:gd name="adj2" fmla="val 982"/>
              <a:gd name="adj3" fmla="val 49839"/>
              <a:gd name="adj4" fmla="val -2333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59" name="Elbow Connector 158"/>
          <p:cNvCxnSpPr>
            <a:stCxn id="28" idx="2"/>
            <a:endCxn id="162" idx="6"/>
          </p:cNvCxnSpPr>
          <p:nvPr/>
        </p:nvCxnSpPr>
        <p:spPr>
          <a:xfrm rot="5400000">
            <a:off x="5829238" y="3011075"/>
            <a:ext cx="454010" cy="450072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Line Callout 1 159"/>
          <p:cNvSpPr/>
          <p:nvPr/>
        </p:nvSpPr>
        <p:spPr>
          <a:xfrm>
            <a:off x="6439063" y="5633701"/>
            <a:ext cx="594360" cy="365760"/>
          </a:xfrm>
          <a:prstGeom prst="borderCallout1">
            <a:avLst>
              <a:gd name="adj1" fmla="val 1626"/>
              <a:gd name="adj2" fmla="val 51811"/>
              <a:gd name="adj3" fmla="val -35604"/>
              <a:gd name="adj4" fmla="val 5197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Yes </a:t>
            </a:r>
          </a:p>
        </p:txBody>
      </p:sp>
      <p:sp>
        <p:nvSpPr>
          <p:cNvPr id="162" name="Oval 161"/>
          <p:cNvSpPr/>
          <p:nvPr/>
        </p:nvSpPr>
        <p:spPr>
          <a:xfrm>
            <a:off x="2222182" y="5119777"/>
            <a:ext cx="1583701" cy="7373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Elbow Connector 4"/>
          <p:cNvCxnSpPr>
            <a:stCxn id="26" idx="2"/>
            <a:endCxn id="25" idx="2"/>
          </p:cNvCxnSpPr>
          <p:nvPr/>
        </p:nvCxnSpPr>
        <p:spPr>
          <a:xfrm rot="5400000" flipH="1">
            <a:off x="5802469" y="1460509"/>
            <a:ext cx="546181" cy="4462087"/>
          </a:xfrm>
          <a:prstGeom prst="bentConnector3">
            <a:avLst>
              <a:gd name="adj1" fmla="val -4185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Line Callout 1 28"/>
          <p:cNvSpPr/>
          <p:nvPr/>
        </p:nvSpPr>
        <p:spPr>
          <a:xfrm>
            <a:off x="4123136" y="3753972"/>
            <a:ext cx="2351076" cy="274941"/>
          </a:xfrm>
          <a:prstGeom prst="borderCallout1">
            <a:avLst>
              <a:gd name="adj1" fmla="val 99825"/>
              <a:gd name="adj2" fmla="val 47685"/>
              <a:gd name="adj3" fmla="val 155618"/>
              <a:gd name="adj4" fmla="val 4776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GB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eft 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small data blocks 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18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Updating membership on 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017797" y="1625860"/>
            <a:ext cx="8743950" cy="4623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Line Callout 1 44"/>
          <p:cNvSpPr/>
          <p:nvPr/>
        </p:nvSpPr>
        <p:spPr>
          <a:xfrm>
            <a:off x="3826765" y="1819851"/>
            <a:ext cx="5292380" cy="333104"/>
          </a:xfrm>
          <a:prstGeom prst="borderCallout1">
            <a:avLst>
              <a:gd name="adj1" fmla="val 54755"/>
              <a:gd name="adj2" fmla="val 91"/>
              <a:gd name="adj3" fmla="val 52639"/>
              <a:gd name="adj4" fmla="val 5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DNNT : M </a:t>
            </a:r>
            <a:r>
              <a:rPr lang="en-GB" sz="1500" b="1" dirty="0">
                <a:latin typeface="Arial" panose="020B0604020202020204" pitchFamily="34" charset="0"/>
                <a:cs typeface="Arial" panose="020B0604020202020204" pitchFamily="34" charset="0"/>
              </a:rPr>
              <a:t>nearest distances responding to </a:t>
            </a:r>
            <a:r>
              <a:rPr lang="en-GB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NNT</a:t>
            </a:r>
            <a:r>
              <a:rPr lang="en-GB" sz="1500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1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2458147" y="2348750"/>
            <a:ext cx="420541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each data point X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458147" y="2995450"/>
            <a:ext cx="4205410" cy="29151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732172" y="3262278"/>
            <a:ext cx="36576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each centroid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Straight Arrow Connector 48"/>
          <p:cNvCxnSpPr>
            <a:stCxn id="58" idx="2"/>
            <a:endCxn id="26" idx="0"/>
          </p:cNvCxnSpPr>
          <p:nvPr/>
        </p:nvCxnSpPr>
        <p:spPr>
          <a:xfrm>
            <a:off x="4560852" y="2805950"/>
            <a:ext cx="120" cy="4563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2" idx="3"/>
            <a:endCxn id="94" idx="1"/>
          </p:cNvCxnSpPr>
          <p:nvPr/>
        </p:nvCxnSpPr>
        <p:spPr>
          <a:xfrm>
            <a:off x="6663557" y="4453028"/>
            <a:ext cx="694131" cy="16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7357688" y="4093155"/>
            <a:ext cx="3037807" cy="72306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Update membership for data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point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732172" y="3937712"/>
            <a:ext cx="3657600" cy="17937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885741" y="4230785"/>
            <a:ext cx="3348623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distance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d(X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885741" y="5052953"/>
            <a:ext cx="3348623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Update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NNT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and DNNT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1" name="Straight Arrow Connector 80"/>
          <p:cNvCxnSpPr>
            <a:stCxn id="26" idx="2"/>
            <a:endCxn id="28" idx="0"/>
          </p:cNvCxnSpPr>
          <p:nvPr/>
        </p:nvCxnSpPr>
        <p:spPr>
          <a:xfrm flipH="1">
            <a:off x="4560053" y="3719478"/>
            <a:ext cx="919" cy="5113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8" idx="2"/>
            <a:endCxn id="25" idx="0"/>
          </p:cNvCxnSpPr>
          <p:nvPr/>
        </p:nvCxnSpPr>
        <p:spPr>
          <a:xfrm>
            <a:off x="4560053" y="4687985"/>
            <a:ext cx="0" cy="3649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73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4337" y="1782762"/>
            <a:ext cx="9469437" cy="4105749"/>
          </a:xfrm>
        </p:spPr>
        <p:txBody>
          <a:bodyPr>
            <a:normAutofit/>
          </a:bodyPr>
          <a:lstStyle/>
          <a:p>
            <a:pPr algn="just">
              <a:lnSpc>
                <a:spcPct val="135000"/>
              </a:lnSpc>
            </a:pP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data points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threads working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parallel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Each thread loads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corresponding data point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on-chip registers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Each thread writes </a:t>
            </a:r>
            <a:r>
              <a:rPr lang="en-US" sz="2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 5 values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shared memory (SM)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use SM b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roadcast centroids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thread block</a:t>
            </a:r>
          </a:p>
          <a:p>
            <a:pPr algn="just">
              <a:lnSpc>
                <a:spcPct val="135000"/>
              </a:lnSpc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Otherwise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, threads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are read the same centroids in global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memory (GM).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Updating membership on 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7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952626" y="1511751"/>
            <a:ext cx="8858698" cy="45747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2310221" y="2185245"/>
            <a:ext cx="8167279" cy="6410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Thread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blockIdx.x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blockDim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GB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threadIdx.x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endParaRPr lang="en-GB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391188" y="2997964"/>
            <a:ext cx="4084891" cy="28027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596601" y="3221426"/>
            <a:ext cx="3657600" cy="5000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each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GM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Straight Arrow Connector 48"/>
          <p:cNvCxnSpPr>
            <a:stCxn id="21" idx="3"/>
          </p:cNvCxnSpPr>
          <p:nvPr/>
        </p:nvCxnSpPr>
        <p:spPr>
          <a:xfrm flipV="1">
            <a:off x="5981700" y="3629025"/>
            <a:ext cx="409488" cy="103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5981700" y="4748441"/>
            <a:ext cx="4094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2317161" y="4496504"/>
            <a:ext cx="3671479" cy="4994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Update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memberships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604833" y="3893202"/>
            <a:ext cx="3657600" cy="16598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752932" y="4150696"/>
            <a:ext cx="3348623" cy="4660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distance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d(X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752932" y="4886035"/>
            <a:ext cx="3348623" cy="4645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Update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NNT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and DNNT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1" name="Straight Arrow Connector 80"/>
          <p:cNvCxnSpPr>
            <a:stCxn id="26" idx="2"/>
            <a:endCxn id="28" idx="0"/>
          </p:cNvCxnSpPr>
          <p:nvPr/>
        </p:nvCxnSpPr>
        <p:spPr>
          <a:xfrm>
            <a:off x="8425401" y="3721519"/>
            <a:ext cx="1843" cy="4291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8" idx="2"/>
            <a:endCxn id="25" idx="0"/>
          </p:cNvCxnSpPr>
          <p:nvPr/>
        </p:nvCxnSpPr>
        <p:spPr>
          <a:xfrm>
            <a:off x="8427244" y="4616757"/>
            <a:ext cx="0" cy="269278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2310221" y="3402827"/>
            <a:ext cx="3671479" cy="4731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Load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on-chip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registers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Arrow Connector 34"/>
          <p:cNvCxnSpPr>
            <a:endCxn id="21" idx="0"/>
          </p:cNvCxnSpPr>
          <p:nvPr/>
        </p:nvCxnSpPr>
        <p:spPr>
          <a:xfrm>
            <a:off x="4143375" y="2826281"/>
            <a:ext cx="2586" cy="5765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Updating membership on 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Line Callout 1 23"/>
          <p:cNvSpPr/>
          <p:nvPr/>
        </p:nvSpPr>
        <p:spPr>
          <a:xfrm>
            <a:off x="5179876" y="1712721"/>
            <a:ext cx="2422623" cy="333340"/>
          </a:xfrm>
          <a:prstGeom prst="borderCallout1">
            <a:avLst>
              <a:gd name="adj1" fmla="val 103901"/>
              <a:gd name="adj2" fmla="val 50004"/>
              <a:gd name="adj3" fmla="val 102475"/>
              <a:gd name="adj4" fmla="val 5062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gridDim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= N /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blockDim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68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809750" y="1511751"/>
            <a:ext cx="8943975" cy="4841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2147105" y="2219444"/>
            <a:ext cx="8324991" cy="6639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Thread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blockIdx.x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blockDim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GB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threadIdx.x</a:t>
            </a:r>
            <a:endParaRPr lang="en-US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343107" y="3204530"/>
            <a:ext cx="4128990" cy="29151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577551" y="3391648"/>
            <a:ext cx="3657600" cy="5023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each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Straight Arrow Connector 48"/>
          <p:cNvCxnSpPr>
            <a:stCxn id="21" idx="3"/>
          </p:cNvCxnSpPr>
          <p:nvPr/>
        </p:nvCxnSpPr>
        <p:spPr>
          <a:xfrm>
            <a:off x="5695949" y="4919283"/>
            <a:ext cx="647158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94" idx="3"/>
          </p:cNvCxnSpPr>
          <p:nvPr/>
        </p:nvCxnSpPr>
        <p:spPr>
          <a:xfrm flipH="1">
            <a:off x="5686825" y="5813581"/>
            <a:ext cx="642002" cy="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2147106" y="5581320"/>
            <a:ext cx="3539719" cy="4645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Update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memberships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577551" y="4189202"/>
            <a:ext cx="3657600" cy="1713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732039" y="4515249"/>
            <a:ext cx="3348623" cy="4660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distance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d(X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733882" y="5305095"/>
            <a:ext cx="3348623" cy="4645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Update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NNT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and DNNT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1" name="Straight Arrow Connector 80"/>
          <p:cNvCxnSpPr>
            <a:stCxn id="26" idx="2"/>
            <a:endCxn id="28" idx="0"/>
          </p:cNvCxnSpPr>
          <p:nvPr/>
        </p:nvCxnSpPr>
        <p:spPr>
          <a:xfrm>
            <a:off x="8406351" y="3893992"/>
            <a:ext cx="0" cy="621257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8" idx="2"/>
            <a:endCxn id="25" idx="0"/>
          </p:cNvCxnSpPr>
          <p:nvPr/>
        </p:nvCxnSpPr>
        <p:spPr>
          <a:xfrm>
            <a:off x="8406351" y="4981310"/>
            <a:ext cx="1843" cy="32378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2147106" y="4683882"/>
            <a:ext cx="3548843" cy="47080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Load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on-chip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registers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Arrow Connector 34"/>
          <p:cNvCxnSpPr>
            <a:endCxn id="21" idx="0"/>
          </p:cNvCxnSpPr>
          <p:nvPr/>
        </p:nvCxnSpPr>
        <p:spPr>
          <a:xfrm>
            <a:off x="3916965" y="4104859"/>
            <a:ext cx="4563" cy="57902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2147105" y="3304906"/>
            <a:ext cx="3938815" cy="79995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Load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centroid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GM →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SM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synchronize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threads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924821" y="2883404"/>
            <a:ext cx="0" cy="421502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Updating membership on 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Line Callout 1 23"/>
          <p:cNvSpPr/>
          <p:nvPr/>
        </p:nvSpPr>
        <p:spPr>
          <a:xfrm>
            <a:off x="5080636" y="1723081"/>
            <a:ext cx="2422623" cy="333340"/>
          </a:xfrm>
          <a:prstGeom prst="borderCallout1">
            <a:avLst>
              <a:gd name="adj1" fmla="val 103901"/>
              <a:gd name="adj2" fmla="val 50004"/>
              <a:gd name="adj3" fmla="val 102475"/>
              <a:gd name="adj4" fmla="val 5062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gridDim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= N /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blockDim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25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17648</TotalTime>
  <Words>1187</Words>
  <Application>Microsoft Office PowerPoint</Application>
  <PresentationFormat>Widescreen</PresentationFormat>
  <Paragraphs>190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Microsoft JhengHei</vt:lpstr>
      <vt:lpstr>PMingLiU</vt:lpstr>
      <vt:lpstr>Arial</vt:lpstr>
      <vt:lpstr>Century Gothic</vt:lpstr>
      <vt:lpstr>Times New Roman</vt:lpstr>
      <vt:lpstr>Wingdings 3</vt:lpstr>
      <vt:lpstr>Wisp</vt:lpstr>
      <vt:lpstr>Speeding up  Generalized Fuzzy k-Means Clustering  Using m Nearest Cluster Centers Algorithm on GPU</vt:lpstr>
      <vt:lpstr>Abstract </vt:lpstr>
      <vt:lpstr>introduction</vt:lpstr>
      <vt:lpstr>organization</vt:lpstr>
      <vt:lpstr>PGFKM MODEL</vt:lpstr>
      <vt:lpstr>Updating membership on CPU</vt:lpstr>
      <vt:lpstr>Updating membership on GPU</vt:lpstr>
      <vt:lpstr>Updating membership on GPU</vt:lpstr>
      <vt:lpstr>Updating membership on GPU</vt:lpstr>
      <vt:lpstr>Calculating new centroids on CPU</vt:lpstr>
      <vt:lpstr>Calculating new centroids on CPU</vt:lpstr>
      <vt:lpstr>Calculating new centroids on GPU</vt:lpstr>
      <vt:lpstr>Calculating new centroids on GPU</vt:lpstr>
      <vt:lpstr>Calculating new centroids on GPU</vt:lpstr>
      <vt:lpstr>Calculating new centroids on GPU</vt:lpstr>
      <vt:lpstr>Calculating new centroids on GPU</vt:lpstr>
      <vt:lpstr>Calculating new centroids on GPU</vt:lpstr>
      <vt:lpstr>Calculating new centroids on GPU</vt:lpstr>
      <vt:lpstr>Calculating new centroids on GPU</vt:lpstr>
      <vt:lpstr>Calculating new centroids on GPU</vt:lpstr>
      <vt:lpstr>Calculating new centroids on GPU</vt:lpstr>
      <vt:lpstr>Calculating new centroids on GPU</vt:lpstr>
      <vt:lpstr>Calculating new centroids on GPU</vt:lpstr>
      <vt:lpstr>Checking convergence</vt:lpstr>
      <vt:lpstr>Experimental Results</vt:lpstr>
      <vt:lpstr>Experimental Results</vt:lpstr>
      <vt:lpstr>Experimental Results</vt:lpstr>
      <vt:lpstr>Experimental Results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Speeding up Generalized  Fuzzy k-Means Clustering Algorithm  by GPUs</dc:title>
  <dc:creator>lab308</dc:creator>
  <cp:lastModifiedBy>TRUNG</cp:lastModifiedBy>
  <cp:revision>178</cp:revision>
  <dcterms:created xsi:type="dcterms:W3CDTF">2014-11-10T05:36:24Z</dcterms:created>
  <dcterms:modified xsi:type="dcterms:W3CDTF">2015-06-02T08:22:00Z</dcterms:modified>
</cp:coreProperties>
</file>