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7FDB585-DADA-4BA1-A1E3-BDF1D32E1A94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0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8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01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963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39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8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04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31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1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90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22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64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0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60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96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53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B585-DADA-4BA1-A1E3-BDF1D32E1A94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26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5676" y="568415"/>
            <a:ext cx="9943069" cy="190358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Speeding up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Generalized Fuzzy k-Means Clustering 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 smtClean="0"/>
              <a:t>Using </a:t>
            </a:r>
            <a:r>
              <a:rPr lang="en-GB" sz="3200" b="1" dirty="0"/>
              <a:t>m Nearest Cluster </a:t>
            </a:r>
            <a:r>
              <a:rPr lang="en-GB" sz="3200" b="1" dirty="0" err="1" smtClean="0"/>
              <a:t>CenterS</a:t>
            </a:r>
            <a:r>
              <a:rPr lang="en-GB" sz="3200" b="1" dirty="0" smtClean="0"/>
              <a:t/>
            </a:r>
            <a:br>
              <a:rPr lang="en-GB" sz="3200" b="1" dirty="0" smtClean="0"/>
            </a:br>
            <a:r>
              <a:rPr lang="en-GB" sz="3200" b="1" dirty="0" smtClean="0"/>
              <a:t>Algorithm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GPU</a:t>
            </a:r>
            <a:endParaRPr lang="en-GB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0605" y="4359919"/>
            <a:ext cx="8592065" cy="1678416"/>
          </a:xfrm>
        </p:spPr>
        <p:txBody>
          <a:bodyPr>
            <a:normAutofit fontScale="92500" lnSpcReduction="20000"/>
          </a:bodyPr>
          <a:lstStyle/>
          <a:p>
            <a:pPr algn="ctr">
              <a:spcBef>
                <a:spcPts val="0"/>
              </a:spcBef>
            </a:pP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DINH-TRUNG VU (</a:t>
            </a:r>
            <a:r>
              <a:rPr lang="zh-TW" altLang="en-US" sz="2100" b="1" dirty="0">
                <a:solidFill>
                  <a:schemeClr val="tx1">
                    <a:lumMod val="85000"/>
                  </a:schemeClr>
                </a:solidFill>
              </a:rPr>
              <a:t>武亭</a:t>
            </a:r>
            <a:r>
              <a:rPr lang="zh-TW" altLang="en-US" sz="2100" b="1" dirty="0">
                <a:solidFill>
                  <a:schemeClr val="tx1">
                    <a:lumMod val="85000"/>
                  </a:schemeClr>
                </a:solidFill>
              </a:rPr>
              <a:t>忠</a:t>
            </a:r>
            <a:r>
              <a:rPr lang="en-US" altLang="zh-TW" sz="2100" b="1" dirty="0">
                <a:solidFill>
                  <a:schemeClr val="tx1">
                    <a:lumMod val="85000"/>
                  </a:schemeClr>
                </a:solidFill>
              </a:rPr>
              <a:t>)</a:t>
            </a:r>
            <a:endParaRPr lang="en-US" sz="2100" b="1" dirty="0">
              <a:solidFill>
                <a:schemeClr val="tx1">
                  <a:lumMod val="85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Department </a:t>
            </a: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of Computer Science and Engineering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National Taiwan Ocean University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Keelung, Taiwan 202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R. O. C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n-GB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60605" y="2679723"/>
            <a:ext cx="8592065" cy="103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利用</a:t>
            </a:r>
            <a:r>
              <a:rPr lang="en-GB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GPU</a:t>
            </a: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及</a:t>
            </a:r>
            <a:r>
              <a:rPr lang="en-GB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</a:t>
            </a: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最近群中心加速廣義模糊</a:t>
            </a:r>
            <a:r>
              <a:rPr lang="en-GB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k</a:t>
            </a: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均值分群演算法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07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ABSTRACT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This </a:t>
            </a:r>
            <a:r>
              <a:rPr lang="en-GB" dirty="0"/>
              <a:t>project </a:t>
            </a:r>
            <a:r>
              <a:rPr lang="en-GB" dirty="0" smtClean="0"/>
              <a:t>will </a:t>
            </a:r>
            <a:r>
              <a:rPr lang="en-GB" dirty="0"/>
              <a:t>implement </a:t>
            </a:r>
            <a:r>
              <a:rPr lang="en-GB" dirty="0" smtClean="0"/>
              <a:t>Generalized </a:t>
            </a:r>
            <a:r>
              <a:rPr lang="en-GB" dirty="0"/>
              <a:t>Fuzzy k-Means Clustering Using m </a:t>
            </a:r>
            <a:r>
              <a:rPr lang="en-GB" dirty="0" smtClean="0"/>
              <a:t>Nearest Cluster </a:t>
            </a:r>
            <a:r>
              <a:rPr lang="en-GB" dirty="0" err="1"/>
              <a:t>Centers</a:t>
            </a:r>
            <a:r>
              <a:rPr lang="en-GB" dirty="0"/>
              <a:t> (GFKM</a:t>
            </a:r>
            <a:r>
              <a:rPr lang="en-GB" dirty="0" smtClean="0"/>
              <a:t>), </a:t>
            </a:r>
            <a:r>
              <a:rPr lang="en-GB" dirty="0"/>
              <a:t>on a </a:t>
            </a:r>
            <a:r>
              <a:rPr lang="en-GB" dirty="0" smtClean="0"/>
              <a:t>GPU.</a:t>
            </a:r>
          </a:p>
          <a:p>
            <a:pPr algn="just"/>
            <a:r>
              <a:rPr lang="en-GB" dirty="0"/>
              <a:t>Our experimental results show that our GPU-based </a:t>
            </a:r>
            <a:r>
              <a:rPr lang="en-GB" dirty="0" smtClean="0"/>
              <a:t>GFKM or parallel GFKM (PGFKM) </a:t>
            </a:r>
            <a:r>
              <a:rPr lang="en-GB" dirty="0"/>
              <a:t>algorithms are about three to eighteen times faster than the optimized CPU code-based GFKM algorithms.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2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The GFKM </a:t>
            </a:r>
            <a:r>
              <a:rPr lang="en-GB" dirty="0" smtClean="0"/>
              <a:t>algorithm </a:t>
            </a:r>
            <a:r>
              <a:rPr lang="en-GB" dirty="0"/>
              <a:t>is developed from the fuzzy k-means clustering (FKM) </a:t>
            </a:r>
            <a:r>
              <a:rPr lang="en-GB" dirty="0" smtClean="0"/>
              <a:t>algorithm.</a:t>
            </a:r>
          </a:p>
          <a:p>
            <a:pPr algn="just"/>
            <a:r>
              <a:rPr lang="en-GB" dirty="0"/>
              <a:t>The experimental results of method GFKM shown that it has the less computing time and the better clustering quality than method </a:t>
            </a:r>
            <a:r>
              <a:rPr lang="en-GB" dirty="0" smtClean="0"/>
              <a:t>FKM.</a:t>
            </a:r>
          </a:p>
          <a:p>
            <a:pPr algn="just"/>
            <a:r>
              <a:rPr lang="en-GB" dirty="0" smtClean="0"/>
              <a:t>The </a:t>
            </a:r>
            <a:r>
              <a:rPr lang="en-GB" dirty="0"/>
              <a:t>running time of the GFKM algorithm </a:t>
            </a:r>
            <a:r>
              <a:rPr lang="en-GB" dirty="0" smtClean="0"/>
              <a:t>grows </a:t>
            </a:r>
            <a:r>
              <a:rPr lang="en-GB" dirty="0"/>
              <a:t>with the increase of the size and also the dimensionality of the data </a:t>
            </a:r>
            <a:r>
              <a:rPr lang="en-GB" dirty="0" smtClean="0"/>
              <a:t>set.</a:t>
            </a:r>
          </a:p>
          <a:p>
            <a:pPr algn="just"/>
            <a:r>
              <a:rPr lang="en-US" dirty="0"/>
              <a:t>In our </a:t>
            </a:r>
            <a:r>
              <a:rPr lang="en-US" b="1" dirty="0" smtClean="0"/>
              <a:t>analysis, </a:t>
            </a:r>
            <a:r>
              <a:rPr lang="en-US" b="1" dirty="0"/>
              <a:t>w</a:t>
            </a:r>
            <a:r>
              <a:rPr lang="en-US" dirty="0" smtClean="0"/>
              <a:t>e </a:t>
            </a:r>
            <a:r>
              <a:rPr lang="en-US" dirty="0"/>
              <a:t>focus </a:t>
            </a:r>
            <a:r>
              <a:rPr lang="en-US" dirty="0" smtClean="0"/>
              <a:t>on an </a:t>
            </a:r>
            <a:r>
              <a:rPr lang="en-US" dirty="0"/>
              <a:t>important </a:t>
            </a:r>
            <a:r>
              <a:rPr lang="en-GB" dirty="0" smtClean="0"/>
              <a:t>factor, which</a:t>
            </a:r>
            <a:r>
              <a:rPr lang="en-US" dirty="0" smtClean="0"/>
              <a:t> is </a:t>
            </a:r>
            <a:r>
              <a:rPr lang="en-GB" dirty="0" smtClean="0"/>
              <a:t>the </a:t>
            </a:r>
            <a:r>
              <a:rPr lang="en-GB" dirty="0"/>
              <a:t>size of the data </a:t>
            </a:r>
            <a:r>
              <a:rPr lang="en-GB" dirty="0" smtClean="0"/>
              <a:t>set (number </a:t>
            </a:r>
            <a:r>
              <a:rPr lang="en-GB" dirty="0"/>
              <a:t>of data </a:t>
            </a:r>
            <a:r>
              <a:rPr lang="en-GB" dirty="0" smtClean="0"/>
              <a:t>points).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PGFKM Algorithm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Parallel Design For Updating Membership Step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Parallel Design For </a:t>
            </a:r>
            <a:r>
              <a:rPr lang="en-GB" dirty="0" smtClean="0"/>
              <a:t>Calculating New Centroids Step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Parallel Design For </a:t>
            </a:r>
            <a:r>
              <a:rPr lang="en-GB" dirty="0" smtClean="0"/>
              <a:t>Checking Convergence Step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Experimental Results.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076" y="74741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PGFKM MODEL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752877" y="1475437"/>
            <a:ext cx="3648416" cy="44823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791465" y="1475438"/>
            <a:ext cx="4738277" cy="44823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985611" y="2201111"/>
            <a:ext cx="3062456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Initialize Centroids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6093075" y="1614462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66510" y="1622289"/>
            <a:ext cx="667263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CPU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93075" y="2200765"/>
            <a:ext cx="3338361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Membership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985611" y="2997837"/>
            <a:ext cx="3062456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new Centroids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093075" y="3535353"/>
            <a:ext cx="3338361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new Centroids</a:t>
            </a:r>
            <a:endParaRPr lang="en-US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6093075" y="4500201"/>
            <a:ext cx="3338362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 Convergence</a:t>
            </a:r>
            <a:endParaRPr lang="en-US" b="1" dirty="0"/>
          </a:p>
        </p:txBody>
      </p:sp>
      <p:sp>
        <p:nvSpPr>
          <p:cNvPr id="45" name="Line Callout 1 44"/>
          <p:cNvSpPr/>
          <p:nvPr/>
        </p:nvSpPr>
        <p:spPr>
          <a:xfrm>
            <a:off x="8023136" y="3024041"/>
            <a:ext cx="1353230" cy="2811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11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Large data set</a:t>
            </a:r>
            <a:endParaRPr lang="en-US" sz="1300" dirty="0"/>
          </a:p>
        </p:txBody>
      </p:sp>
      <p:cxnSp>
        <p:nvCxnSpPr>
          <p:cNvPr id="83" name="Elbow Connector 82"/>
          <p:cNvCxnSpPr>
            <a:stCxn id="28" idx="3"/>
            <a:endCxn id="24" idx="3"/>
          </p:cNvCxnSpPr>
          <p:nvPr/>
        </p:nvCxnSpPr>
        <p:spPr>
          <a:xfrm flipH="1" flipV="1">
            <a:off x="9431436" y="2497327"/>
            <a:ext cx="1" cy="2299436"/>
          </a:xfrm>
          <a:prstGeom prst="bentConnector3">
            <a:avLst>
              <a:gd name="adj1" fmla="val -2286000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64598" y="2793889"/>
            <a:ext cx="0" cy="74699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rot="10800000" flipV="1">
            <a:off x="5051335" y="2812064"/>
            <a:ext cx="2603707" cy="483080"/>
          </a:xfrm>
          <a:prstGeom prst="bentConnector3">
            <a:avLst>
              <a:gd name="adj1" fmla="val -687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ine Callout 1 109"/>
          <p:cNvSpPr/>
          <p:nvPr/>
        </p:nvSpPr>
        <p:spPr>
          <a:xfrm>
            <a:off x="6099410" y="2900384"/>
            <a:ext cx="1392736" cy="267427"/>
          </a:xfrm>
          <a:prstGeom prst="borderCallout1">
            <a:avLst>
              <a:gd name="adj1" fmla="val 50475"/>
              <a:gd name="adj2" fmla="val 100480"/>
              <a:gd name="adj3" fmla="val 49050"/>
              <a:gd name="adj4" fmla="val 111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Small data set</a:t>
            </a:r>
            <a:endParaRPr lang="en-US" sz="1300" dirty="0"/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7762255" y="4137096"/>
            <a:ext cx="1" cy="37225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1" idx="3"/>
            <a:endCxn id="24" idx="1"/>
          </p:cNvCxnSpPr>
          <p:nvPr/>
        </p:nvCxnSpPr>
        <p:spPr>
          <a:xfrm flipV="1">
            <a:off x="5048067" y="2497327"/>
            <a:ext cx="1045008" cy="34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25" idx="2"/>
            <a:endCxn id="28" idx="1"/>
          </p:cNvCxnSpPr>
          <p:nvPr/>
        </p:nvCxnSpPr>
        <p:spPr>
          <a:xfrm rot="16200000" flipH="1">
            <a:off x="4202056" y="2905744"/>
            <a:ext cx="1205802" cy="2576236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Line Callout 1 140"/>
          <p:cNvSpPr/>
          <p:nvPr/>
        </p:nvSpPr>
        <p:spPr>
          <a:xfrm>
            <a:off x="9780183" y="4306979"/>
            <a:ext cx="500744" cy="397182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23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No </a:t>
            </a:r>
          </a:p>
        </p:txBody>
      </p:sp>
      <p:cxnSp>
        <p:nvCxnSpPr>
          <p:cNvPr id="159" name="Elbow Connector 158"/>
          <p:cNvCxnSpPr>
            <a:stCxn id="28" idx="2"/>
          </p:cNvCxnSpPr>
          <p:nvPr/>
        </p:nvCxnSpPr>
        <p:spPr>
          <a:xfrm rot="5400000">
            <a:off x="5428870" y="3181295"/>
            <a:ext cx="421356" cy="4245417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ine Callout 1 159"/>
          <p:cNvSpPr/>
          <p:nvPr/>
        </p:nvSpPr>
        <p:spPr>
          <a:xfrm>
            <a:off x="7883452" y="5215449"/>
            <a:ext cx="500744" cy="397182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23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Yes </a:t>
            </a:r>
          </a:p>
        </p:txBody>
      </p:sp>
      <p:sp>
        <p:nvSpPr>
          <p:cNvPr id="162" name="Oval 161"/>
          <p:cNvSpPr/>
          <p:nvPr/>
        </p:nvSpPr>
        <p:spPr>
          <a:xfrm>
            <a:off x="2073899" y="5140444"/>
            <a:ext cx="1442940" cy="732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396</TotalTime>
  <Words>219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Trebuchet MS</vt:lpstr>
      <vt:lpstr>Tw Cen MT</vt:lpstr>
      <vt:lpstr>Circuit</vt:lpstr>
      <vt:lpstr>Speeding up  Generalized Fuzzy k-Means Clustering  Using m Nearest Cluster CenterS Algorithm on GPU</vt:lpstr>
      <vt:lpstr>ABSTRACT </vt:lpstr>
      <vt:lpstr>Introduction</vt:lpstr>
      <vt:lpstr>Organization</vt:lpstr>
      <vt:lpstr>PGFKM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Speeding up Generalized  Fuzzy k-Means Clustering Algorithm  by GPUs</dc:title>
  <dc:creator>lab308</dc:creator>
  <cp:lastModifiedBy>TRUNG</cp:lastModifiedBy>
  <cp:revision>32</cp:revision>
  <dcterms:created xsi:type="dcterms:W3CDTF">2014-11-10T05:36:24Z</dcterms:created>
  <dcterms:modified xsi:type="dcterms:W3CDTF">2015-05-18T09:09:12Z</dcterms:modified>
</cp:coreProperties>
</file>