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0" r:id="rId1"/>
  </p:sldMasterIdLst>
  <p:notesMasterIdLst>
    <p:notesMasterId r:id="rId38"/>
  </p:notesMasterIdLst>
  <p:sldIdLst>
    <p:sldId id="256" r:id="rId2"/>
    <p:sldId id="302" r:id="rId3"/>
    <p:sldId id="289" r:id="rId4"/>
    <p:sldId id="307" r:id="rId5"/>
    <p:sldId id="260" r:id="rId6"/>
    <p:sldId id="308" r:id="rId7"/>
    <p:sldId id="262" r:id="rId8"/>
    <p:sldId id="268" r:id="rId9"/>
    <p:sldId id="264" r:id="rId10"/>
    <p:sldId id="266" r:id="rId11"/>
    <p:sldId id="309" r:id="rId12"/>
    <p:sldId id="265" r:id="rId13"/>
    <p:sldId id="267" r:id="rId14"/>
    <p:sldId id="269" r:id="rId15"/>
    <p:sldId id="291" r:id="rId16"/>
    <p:sldId id="272" r:id="rId17"/>
    <p:sldId id="277" r:id="rId18"/>
    <p:sldId id="276" r:id="rId19"/>
    <p:sldId id="274" r:id="rId20"/>
    <p:sldId id="278" r:id="rId21"/>
    <p:sldId id="279" r:id="rId22"/>
    <p:sldId id="280" r:id="rId23"/>
    <p:sldId id="281" r:id="rId24"/>
    <p:sldId id="282" r:id="rId25"/>
    <p:sldId id="292" r:id="rId26"/>
    <p:sldId id="310" r:id="rId27"/>
    <p:sldId id="288" r:id="rId28"/>
    <p:sldId id="311" r:id="rId29"/>
    <p:sldId id="293" r:id="rId30"/>
    <p:sldId id="295" r:id="rId31"/>
    <p:sldId id="296" r:id="rId32"/>
    <p:sldId id="294" r:id="rId33"/>
    <p:sldId id="297" r:id="rId34"/>
    <p:sldId id="298" r:id="rId35"/>
    <p:sldId id="300" r:id="rId36"/>
    <p:sldId id="29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BA3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D42FB-FA45-4107-A941-3E82E6204A4A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62548-9E8D-4C32-8DD1-2032220F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4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speedup is about seven to ten times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2548-9E8D-4C32-8DD1-2032220F2A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1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8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49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5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841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851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095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64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38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3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68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95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50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5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72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49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1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B585-DADA-4BA1-A1E3-BDF1D32E1A94}" type="datetimeFigureOut">
              <a:rPr lang="en-GB" smtClean="0"/>
              <a:t>06/06/2015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ACBB75-E6F3-4170-A8E4-CB655E34A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299" y="1053934"/>
            <a:ext cx="9940495" cy="2317916"/>
          </a:xfrm>
        </p:spPr>
        <p:txBody>
          <a:bodyPr>
            <a:noAutofit/>
          </a:bodyPr>
          <a:lstStyle/>
          <a:p>
            <a:pPr algn="ctr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Speeding up</a:t>
            </a:r>
            <a:b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Generalized Fuzzy k-Means Clustering </a:t>
            </a:r>
            <a:b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 m Nearest Cluster </a:t>
            </a:r>
            <a:r>
              <a:rPr lang="en-GB" sz="3200" b="1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Centers</a:t>
            </a: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Algorithm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 GPU</a:t>
            </a: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9557" y="4171183"/>
            <a:ext cx="3435978" cy="801925"/>
          </a:xfrm>
        </p:spPr>
        <p:txBody>
          <a:bodyPr>
            <a:noAutofit/>
          </a:bodyPr>
          <a:lstStyle/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Student：Dinh-Trung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Vu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GB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Advisor：Zone-Chang</a:t>
            </a:r>
            <a:r>
              <a:rPr lang="en-GB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Lai</a:t>
            </a:r>
            <a:endParaRPr lang="en-GB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809750" y="1511751"/>
            <a:ext cx="8943975" cy="4841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147105" y="2219444"/>
            <a:ext cx="8324991" cy="7312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blockIdx.x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43107" y="3204530"/>
            <a:ext cx="4128990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77551" y="3391648"/>
            <a:ext cx="3657600" cy="5023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 SM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>
            <a:off x="5695949" y="4919283"/>
            <a:ext cx="647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94" idx="3"/>
          </p:cNvCxnSpPr>
          <p:nvPr/>
        </p:nvCxnSpPr>
        <p:spPr>
          <a:xfrm flipH="1">
            <a:off x="5686825" y="5813581"/>
            <a:ext cx="6420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147106" y="5581320"/>
            <a:ext cx="3539719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memberships for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577551" y="4189202"/>
            <a:ext cx="3657600" cy="1713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32039" y="4515249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33882" y="5305095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DNNT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8406351" y="3893992"/>
            <a:ext cx="0" cy="621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8406351" y="4981310"/>
            <a:ext cx="1843" cy="323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147106" y="4683882"/>
            <a:ext cx="3548843" cy="4708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Load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on-chip registers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>
            <a:off x="3916965" y="4104859"/>
            <a:ext cx="4563" cy="579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147105" y="3304906"/>
            <a:ext cx="3938815" cy="7999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Load centroid</a:t>
            </a:r>
          </a:p>
          <a:p>
            <a:pPr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GM → SM → synchronize threads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916965" y="2950718"/>
            <a:ext cx="7856" cy="3541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5080636" y="1723081"/>
            <a:ext cx="2422623" cy="333340"/>
          </a:xfrm>
          <a:prstGeom prst="borderCallout1">
            <a:avLst>
              <a:gd name="adj1" fmla="val 103901"/>
              <a:gd name="adj2" fmla="val 50004"/>
              <a:gd name="adj3" fmla="val 102475"/>
              <a:gd name="adj4" fmla="val 5062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N /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2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164" y="1709446"/>
            <a:ext cx="7404903" cy="3802353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862" y="1839912"/>
            <a:ext cx="9536113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: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active threads in parallel is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inefficient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is still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 :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sz="240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NMd</a:t>
            </a:r>
            <a:r>
              <a:rPr lang="en-US" sz="24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CPU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847850" y="1535931"/>
            <a:ext cx="8992048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3780251" y="1800686"/>
            <a:ext cx="5269120" cy="333104"/>
          </a:xfrm>
          <a:prstGeom prst="borderCallout1">
            <a:avLst>
              <a:gd name="adj1" fmla="val 54755"/>
              <a:gd name="adj2" fmla="val 91"/>
              <a:gd name="adj3" fmla="val 49780"/>
              <a:gd name="adj4" fmla="val 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 : sum of memberships of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435958" y="2396322"/>
            <a:ext cx="7870241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29572" y="2995450"/>
            <a:ext cx="4330144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695279" y="3257982"/>
            <a:ext cx="3811504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centroid index j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endCxn id="26" idx="0"/>
          </p:cNvCxnSpPr>
          <p:nvPr/>
        </p:nvCxnSpPr>
        <p:spPr>
          <a:xfrm>
            <a:off x="4601031" y="2853522"/>
            <a:ext cx="0" cy="404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23" idx="1"/>
          </p:cNvCxnSpPr>
          <p:nvPr/>
        </p:nvCxnSpPr>
        <p:spPr>
          <a:xfrm>
            <a:off x="6759716" y="4453028"/>
            <a:ext cx="2909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702676" y="4063727"/>
            <a:ext cx="3804107" cy="15956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875195" y="4279468"/>
            <a:ext cx="3451672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U’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*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57165" y="4969889"/>
            <a:ext cx="3469701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U’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4601031" y="3715182"/>
            <a:ext cx="0" cy="56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050618" y="2995450"/>
            <a:ext cx="3255582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282286" y="3282371"/>
            <a:ext cx="2808481" cy="457200"/>
          </a:xfrm>
          <a:prstGeom prst="roundRect">
            <a:avLst>
              <a:gd name="adj" fmla="val 166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82285" y="4063727"/>
            <a:ext cx="2808481" cy="15956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472558" y="4481603"/>
            <a:ext cx="2427938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stCxn id="24" idx="2"/>
            <a:endCxn id="29" idx="0"/>
          </p:cNvCxnSpPr>
          <p:nvPr/>
        </p:nvCxnSpPr>
        <p:spPr>
          <a:xfrm>
            <a:off x="8686527" y="3739571"/>
            <a:ext cx="0" cy="742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CPU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2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501" y="1860687"/>
            <a:ext cx="9387498" cy="462583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large, </a:t>
            </a: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close to </a:t>
            </a: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equation of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FKM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computational complexity :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sz="24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Nkd</a:t>
            </a:r>
            <a:r>
              <a:rPr lang="en-US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un-coalesced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access,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achieve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coalesced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access, using </a:t>
            </a: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cuBLAS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library:</a:t>
            </a:r>
          </a:p>
          <a:p>
            <a:pPr marL="1085850" lvl="1" algn="just">
              <a:lnSpc>
                <a:spcPct val="135000"/>
              </a:lnSpc>
            </a:pP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 </a:t>
            </a:r>
            <a:r>
              <a:rPr 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points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algn="just">
              <a:lnSpc>
                <a:spcPct val="135000"/>
              </a:lnSpc>
            </a:pP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 memberships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687" y="1489213"/>
            <a:ext cx="9174163" cy="58723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Un-coalesced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</a:t>
            </a: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9" y="2120902"/>
            <a:ext cx="8696773" cy="4295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9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827" y="2112435"/>
            <a:ext cx="8753923" cy="428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17687" y="1489213"/>
            <a:ext cx="9174163" cy="58723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Coalesced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</a:t>
            </a: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313" y="1992312"/>
            <a:ext cx="9311836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b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400" b="1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cluster,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b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400" b="1" baseline="30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and the 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dimension,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Executed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concurrently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interleaved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streams, 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output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sums: reduced very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on CPUs.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758615" y="1534223"/>
            <a:ext cx="3175335" cy="4704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19701" y="1534224"/>
            <a:ext cx="5558290" cy="4704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05450" y="2912538"/>
            <a:ext cx="5027019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j = 1 to 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952626" y="3657950"/>
            <a:ext cx="2714624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 new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05450" y="3552825"/>
            <a:ext cx="5027019" cy="2486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686426" y="3797969"/>
            <a:ext cx="4667249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Stream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#1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reduces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Straight Arrow Connector 90"/>
          <p:cNvCxnSpPr>
            <a:stCxn id="26" idx="2"/>
            <a:endCxn id="28" idx="0"/>
          </p:cNvCxnSpPr>
          <p:nvPr/>
        </p:nvCxnSpPr>
        <p:spPr>
          <a:xfrm>
            <a:off x="8020051" y="4255169"/>
            <a:ext cx="0" cy="281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686426" y="4536994"/>
            <a:ext cx="466725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x = 1 to 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686426" y="5100644"/>
            <a:ext cx="4667250" cy="766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/>
          <p:cNvCxnSpPr>
            <a:stCxn id="28" idx="2"/>
            <a:endCxn id="96" idx="0"/>
          </p:cNvCxnSpPr>
          <p:nvPr/>
        </p:nvCxnSpPr>
        <p:spPr>
          <a:xfrm flipH="1">
            <a:off x="8016876" y="4994194"/>
            <a:ext cx="3175" cy="27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5799345" y="5271101"/>
            <a:ext cx="4435061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Stream #(x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 5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1) reduces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b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*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Line Callout 1 205"/>
          <p:cNvSpPr/>
          <p:nvPr/>
        </p:nvSpPr>
        <p:spPr>
          <a:xfrm>
            <a:off x="3318816" y="3061597"/>
            <a:ext cx="2020388" cy="333104"/>
          </a:xfrm>
          <a:prstGeom prst="borderCallout1">
            <a:avLst>
              <a:gd name="adj1" fmla="val 99270"/>
              <a:gd name="adj2" fmla="val 49545"/>
              <a:gd name="adj3" fmla="val 254271"/>
              <a:gd name="adj4" fmla="val 825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Small block sums</a:t>
            </a:r>
            <a:endParaRPr 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7" name="Straight Arrow Connector 206"/>
          <p:cNvCxnSpPr>
            <a:stCxn id="20" idx="1"/>
            <a:endCxn id="25" idx="3"/>
          </p:cNvCxnSpPr>
          <p:nvPr/>
        </p:nvCxnSpPr>
        <p:spPr>
          <a:xfrm flipH="1">
            <a:off x="4667250" y="3886550"/>
            <a:ext cx="5524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5505450" y="2204116"/>
            <a:ext cx="5023662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Transpose data points and memberships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52626" y="1691296"/>
            <a:ext cx="721524" cy="399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05450" y="1691296"/>
            <a:ext cx="721524" cy="399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Straight Arrow Connector 142"/>
          <p:cNvCxnSpPr>
            <a:stCxn id="24" idx="2"/>
            <a:endCxn id="26" idx="0"/>
          </p:cNvCxnSpPr>
          <p:nvPr/>
        </p:nvCxnSpPr>
        <p:spPr>
          <a:xfrm>
            <a:off x="8018960" y="3369738"/>
            <a:ext cx="1091" cy="428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220" idx="2"/>
            <a:endCxn id="24" idx="0"/>
          </p:cNvCxnSpPr>
          <p:nvPr/>
        </p:nvCxnSpPr>
        <p:spPr>
          <a:xfrm>
            <a:off x="8017281" y="2661316"/>
            <a:ext cx="1679" cy="251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0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338" y="1954212"/>
            <a:ext cx="9212709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close to M :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equation of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GFKM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un-coalesced data accesses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un-coalesced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NNT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keys (cluster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indices),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(point indices, memberships).</a:t>
            </a:r>
          </a:p>
        </p:txBody>
      </p:sp>
    </p:spTree>
    <p:extLst>
      <p:ext uri="{BB962C8B-B14F-4D97-AF65-F5344CB8AC3E}">
        <p14:creationId xmlns:p14="http://schemas.microsoft.com/office/powerpoint/2010/main" val="165332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164" y="1709446"/>
            <a:ext cx="7404903" cy="3802353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436" y="1916112"/>
            <a:ext cx="9401831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NNT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two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 :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using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GPU-based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counting sort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algorithm,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using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by keys of Thrust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in CUDA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Toolkit.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(1) :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NNT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calculated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first.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537" y="1811339"/>
            <a:ext cx="9136511" cy="4105749"/>
          </a:xfrm>
        </p:spPr>
        <p:txBody>
          <a:bodyPr>
            <a:normAutofit/>
          </a:bodyPr>
          <a:lstStyle/>
          <a:p>
            <a:pPr marL="342900" lvl="1" indent="-342900" algn="just">
              <a:lnSpc>
                <a:spcPct val="135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write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conflicts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lots of threads with the same cluster index increase the histogram array.</a:t>
            </a:r>
          </a:p>
          <a:p>
            <a:pPr algn="just">
              <a:lnSpc>
                <a:spcPct val="135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06" y="3086931"/>
            <a:ext cx="6235921" cy="217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947332" y="1693333"/>
            <a:ext cx="8737601" cy="430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496041" y="1924615"/>
            <a:ext cx="3920180" cy="7591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atomicAdd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(histogram(NNT(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)), 1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52" idx="2"/>
            <a:endCxn id="51" idx="0"/>
          </p:cNvCxnSpPr>
          <p:nvPr/>
        </p:nvCxnSpPr>
        <p:spPr>
          <a:xfrm>
            <a:off x="8456131" y="4054140"/>
            <a:ext cx="0" cy="26246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2"/>
            <a:endCxn id="52" idx="0"/>
          </p:cNvCxnSpPr>
          <p:nvPr/>
        </p:nvCxnSpPr>
        <p:spPr>
          <a:xfrm>
            <a:off x="8456131" y="2683733"/>
            <a:ext cx="0" cy="3099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6496041" y="4316609"/>
            <a:ext cx="3920180" cy="13899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atomicAdd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(scan(NNT(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)),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sortedMemberships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= U(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spcAft>
                <a:spcPts val="300"/>
              </a:spcAft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sortedPointIndices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/M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496041" y="2993686"/>
            <a:ext cx="3920180" cy="10604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Thread T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1 to k</a:t>
            </a:r>
          </a:p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scan(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+ 1) = scan(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histo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Line Callout 1 70"/>
          <p:cNvSpPr/>
          <p:nvPr/>
        </p:nvSpPr>
        <p:spPr>
          <a:xfrm>
            <a:off x="2260591" y="1923646"/>
            <a:ext cx="3692524" cy="760087"/>
          </a:xfrm>
          <a:prstGeom prst="borderCallout1">
            <a:avLst>
              <a:gd name="adj1" fmla="val 51916"/>
              <a:gd name="adj2" fmla="val 100079"/>
              <a:gd name="adj3" fmla="val 51736"/>
              <a:gd name="adj4" fmla="val 1142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of NNT</a:t>
            </a:r>
          </a:p>
          <a:p>
            <a:pPr algn="ctr"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(N * M) /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Line Callout 1 75"/>
          <p:cNvSpPr/>
          <p:nvPr/>
        </p:nvSpPr>
        <p:spPr>
          <a:xfrm>
            <a:off x="2260591" y="3141367"/>
            <a:ext cx="3692525" cy="727899"/>
          </a:xfrm>
          <a:prstGeom prst="borderCallout1">
            <a:avLst>
              <a:gd name="adj1" fmla="val 52467"/>
              <a:gd name="adj2" fmla="val 99667"/>
              <a:gd name="adj3" fmla="val 52471"/>
              <a:gd name="adj4" fmla="val 11445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index for each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Line Callout 1 76"/>
          <p:cNvSpPr/>
          <p:nvPr/>
        </p:nvSpPr>
        <p:spPr>
          <a:xfrm>
            <a:off x="2260590" y="4428067"/>
            <a:ext cx="3692525" cy="1109131"/>
          </a:xfrm>
          <a:prstGeom prst="borderCallout1">
            <a:avLst>
              <a:gd name="adj1" fmla="val 49770"/>
              <a:gd name="adj2" fmla="val 99776"/>
              <a:gd name="adj3" fmla="val 49597"/>
              <a:gd name="adj4" fmla="val 11464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Gathering memberships and point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indices</a:t>
            </a:r>
          </a:p>
          <a:p>
            <a:pPr algn="ctr">
              <a:lnSpc>
                <a:spcPct val="114000"/>
              </a:lnSpc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(N * M) /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862" y="1767336"/>
            <a:ext cx="9203185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Counting sort using atomic functions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the stability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point indices in each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crossover data accesses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threads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performance.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191" y="3528483"/>
            <a:ext cx="8686800" cy="182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412" y="1986411"/>
            <a:ext cx="9235636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Un-crossover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accesses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by keys of Thrust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in CUDA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Toolkit.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3142193"/>
            <a:ext cx="8731228" cy="177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833485" y="1529879"/>
            <a:ext cx="2438368" cy="4885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20174" y="1534223"/>
            <a:ext cx="6000201" cy="4885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86905" y="3035509"/>
            <a:ext cx="5470757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j = 1 to 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994464" y="3621325"/>
            <a:ext cx="1839384" cy="7027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86905" y="3635106"/>
            <a:ext cx="5470757" cy="2612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39197" y="3777504"/>
            <a:ext cx="4966828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Stream #1 reduces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U’</a:t>
            </a:r>
            <a:r>
              <a:rPr lang="en-US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i,l</a:t>
            </a:r>
            <a:r>
              <a:rPr lang="en-US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U’</a:t>
            </a:r>
            <a:r>
              <a:rPr lang="en-US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i,l</a:t>
            </a:r>
            <a:r>
              <a:rPr lang="en-US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∈ cluster #j)</a:t>
            </a:r>
          </a:p>
        </p:txBody>
      </p:sp>
      <p:cxnSp>
        <p:nvCxnSpPr>
          <p:cNvPr id="91" name="Straight Arrow Connector 90"/>
          <p:cNvCxnSpPr>
            <a:stCxn id="24" idx="2"/>
            <a:endCxn id="26" idx="0"/>
          </p:cNvCxnSpPr>
          <p:nvPr/>
        </p:nvCxnSpPr>
        <p:spPr>
          <a:xfrm>
            <a:off x="7622284" y="3492709"/>
            <a:ext cx="327" cy="284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139198" y="4476351"/>
            <a:ext cx="4966828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x = 1 to 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139198" y="5017826"/>
            <a:ext cx="4966827" cy="1068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/>
          <p:cNvCxnSpPr>
            <a:stCxn id="28" idx="2"/>
            <a:endCxn id="96" idx="0"/>
          </p:cNvCxnSpPr>
          <p:nvPr/>
        </p:nvCxnSpPr>
        <p:spPr>
          <a:xfrm>
            <a:off x="7622612" y="4933551"/>
            <a:ext cx="2181" cy="256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5334061" y="5189903"/>
            <a:ext cx="4581464" cy="7875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Stream #(x mod 5 + 1) reduces</a:t>
            </a:r>
          </a:p>
          <a:p>
            <a:pPr algn="ctr">
              <a:spcAft>
                <a:spcPts val="300"/>
              </a:spcAft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U’</a:t>
            </a:r>
            <a:r>
              <a:rPr lang="en-US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i,l</a:t>
            </a:r>
            <a:r>
              <a:rPr lang="en-US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* X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∈ cluster #j, dimension x)</a:t>
            </a:r>
          </a:p>
        </p:txBody>
      </p:sp>
      <p:sp>
        <p:nvSpPr>
          <p:cNvPr id="206" name="Line Callout 1 205"/>
          <p:cNvSpPr/>
          <p:nvPr/>
        </p:nvSpPr>
        <p:spPr>
          <a:xfrm>
            <a:off x="2733152" y="3142346"/>
            <a:ext cx="2020388" cy="333104"/>
          </a:xfrm>
          <a:prstGeom prst="borderCallout1">
            <a:avLst>
              <a:gd name="adj1" fmla="val 102129"/>
              <a:gd name="adj2" fmla="val 49073"/>
              <a:gd name="adj3" fmla="val 251412"/>
              <a:gd name="adj4" fmla="val 7362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Small block sums</a:t>
            </a:r>
            <a:endParaRPr lang="en-US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7" name="Straight Arrow Connector 206"/>
          <p:cNvCxnSpPr>
            <a:stCxn id="20" idx="1"/>
            <a:endCxn id="25" idx="3"/>
          </p:cNvCxnSpPr>
          <p:nvPr/>
        </p:nvCxnSpPr>
        <p:spPr>
          <a:xfrm flipH="1" flipV="1">
            <a:off x="3833848" y="3972692"/>
            <a:ext cx="786326" cy="4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4886905" y="2116553"/>
            <a:ext cx="5470757" cy="6990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Transpose data points, sort array NNT, gather memberships and point indices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new centroids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01143" y="1622196"/>
            <a:ext cx="721524" cy="399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886905" y="1622196"/>
            <a:ext cx="721524" cy="399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Arrow Connector 69"/>
          <p:cNvCxnSpPr>
            <a:stCxn id="26" idx="2"/>
            <a:endCxn id="28" idx="0"/>
          </p:cNvCxnSpPr>
          <p:nvPr/>
        </p:nvCxnSpPr>
        <p:spPr>
          <a:xfrm>
            <a:off x="7622611" y="4234704"/>
            <a:ext cx="1" cy="241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20" idx="2"/>
            <a:endCxn id="24" idx="0"/>
          </p:cNvCxnSpPr>
          <p:nvPr/>
        </p:nvCxnSpPr>
        <p:spPr>
          <a:xfrm>
            <a:off x="7622284" y="2815580"/>
            <a:ext cx="0" cy="219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6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164" y="1709446"/>
            <a:ext cx="7404903" cy="3802353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138" y="1906587"/>
            <a:ext cx="9311836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Occupying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small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quota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design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or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GPU: </a:t>
            </a:r>
          </a:p>
          <a:p>
            <a:pPr marL="1033463" lvl="1" indent="-404813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executes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dimensional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centroid,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33463" lvl="1" indent="-404813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block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executes for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3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Checking convergence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164" y="1709446"/>
            <a:ext cx="7404903" cy="3802353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5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137" y="1906587"/>
            <a:ext cx="9284930" cy="4105749"/>
          </a:xfrm>
        </p:spPr>
        <p:txBody>
          <a:bodyPr>
            <a:normAutofit/>
          </a:bodyPr>
          <a:lstStyle/>
          <a:p>
            <a:pPr marL="347663" lvl="1" indent="-347663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CUDA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7.0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64 bit</a:t>
            </a:r>
          </a:p>
          <a:p>
            <a:pPr marL="347663" lvl="1" indent="-347663" algn="just">
              <a:lnSpc>
                <a:spcPct val="135000"/>
              </a:lnSpc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NVIDIA GeForce GTX 760 GPU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-347663" algn="just">
              <a:lnSpc>
                <a:spcPct val="135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SIMD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multi-processors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 192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1.5 GHz, 2GB,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192.2 GB/s</a:t>
            </a:r>
          </a:p>
          <a:p>
            <a:pPr marL="347663" lvl="1" indent="-347663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Intel(R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Core(TM) i5-4690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-347663" algn="just">
              <a:lnSpc>
                <a:spcPct val="135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cores,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 GHz, 8GB,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25.6 GB/s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0" y="632347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478" y="1714481"/>
            <a:ext cx="9522405" cy="4991576"/>
          </a:xfrm>
        </p:spPr>
        <p:txBody>
          <a:bodyPr>
            <a:noAutofit/>
          </a:bodyPr>
          <a:lstStyle/>
          <a:p>
            <a:pPr algn="just">
              <a:lnSpc>
                <a:spcPct val="135000"/>
              </a:lnSpc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GFKM: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time, better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 quality than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FKM,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Size, dimensionality grow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GFKM’s running time grows,</a:t>
            </a:r>
            <a:endParaRPr lang="en-GB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GB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of </a:t>
            </a:r>
            <a:r>
              <a:rPr lang="en-GB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GB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parallel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GFKM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: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to 18 times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than the optimized CPU </a:t>
            </a: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07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211" y="1881187"/>
            <a:ext cx="9734721" cy="4105749"/>
          </a:xfrm>
        </p:spPr>
        <p:txBody>
          <a:bodyPr>
            <a:normAutofit/>
          </a:bodyPr>
          <a:lstStyle/>
          <a:p>
            <a:pPr marL="285750" lvl="1"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versions for calculating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centroids step: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2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  <a:p>
            <a:pPr marL="685800" lvl="2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2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using equation of FKM</a:t>
            </a:r>
          </a:p>
          <a:p>
            <a:pPr marL="685800" lvl="2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3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using counting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</a:p>
          <a:p>
            <a:pPr marL="685800" lvl="2" algn="just">
              <a:lnSpc>
                <a:spcPct val="135000"/>
              </a:lnSpc>
            </a:pP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4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using Thrust stable sort by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key.</a:t>
            </a:r>
          </a:p>
          <a:p>
            <a:pPr marL="1085850" lvl="1"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037" y="1620837"/>
            <a:ext cx="9560095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test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 on a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data set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“Lena,” “Baboon,” and “Peppers”</a:t>
            </a:r>
          </a:p>
          <a:p>
            <a:pPr marL="0" indent="0" algn="just">
              <a:lnSpc>
                <a:spcPct val="135000"/>
              </a:lnSpc>
              <a:buNone/>
            </a:pP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49152,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16,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2,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8, ε = 1e-8, maximum iterations = 200.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728485"/>
              </p:ext>
            </p:extLst>
          </p:nvPr>
        </p:nvGraphicFramePr>
        <p:xfrm>
          <a:off x="2176994" y="2933059"/>
          <a:ext cx="8543923" cy="2348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2936"/>
                <a:gridCol w="1370638"/>
                <a:gridCol w="1321225"/>
                <a:gridCol w="1369562"/>
                <a:gridCol w="1369562"/>
              </a:tblGrid>
              <a:tr h="33131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GFKM method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Speedup of </a:t>
                      </a:r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PGFKM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3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197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Updating memberships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11.38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Calculating new centroids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286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Checking convergence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after 200 iterations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262698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523" y="5562601"/>
            <a:ext cx="8673213" cy="995902"/>
          </a:xfrm>
        </p:spPr>
        <p:txBody>
          <a:bodyPr>
            <a:normAutofit fontScale="92500"/>
          </a:bodyPr>
          <a:lstStyle/>
          <a:p>
            <a:pPr algn="ctr">
              <a:lnSpc>
                <a:spcPct val="135000"/>
              </a:lnSpc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Second test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changing speedup with </a:t>
            </a:r>
            <a:r>
              <a:rPr lang="en-US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2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“poker” data set with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10,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2, </a:t>
            </a:r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10, </a:t>
            </a:r>
            <a:r>
              <a:rPr lang="el-G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1e-8, and maximum iterations = 200.</a:t>
            </a:r>
          </a:p>
          <a:p>
            <a:pPr marL="0" indent="0" algn="just">
              <a:lnSpc>
                <a:spcPct val="135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45" y="990601"/>
            <a:ext cx="703137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262698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42635" y="5527177"/>
            <a:ext cx="8396988" cy="940798"/>
          </a:xfrm>
        </p:spPr>
        <p:txBody>
          <a:bodyPr>
            <a:normAutofit/>
          </a:bodyPr>
          <a:lstStyle/>
          <a:p>
            <a:pPr algn="ctr">
              <a:lnSpc>
                <a:spcPct val="135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Third test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 with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poker” data set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1025100,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 </a:t>
            </a:r>
            <a:r>
              <a:rPr lang="el-G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1e-8, maximum iterations = 200.</a:t>
            </a:r>
          </a:p>
          <a:p>
            <a:pPr marL="0" indent="0" algn="just">
              <a:lnSpc>
                <a:spcPct val="135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851" y="919875"/>
            <a:ext cx="731255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2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329" y="5425342"/>
            <a:ext cx="9001601" cy="940798"/>
          </a:xfrm>
        </p:spPr>
        <p:txBody>
          <a:bodyPr>
            <a:normAutofit/>
          </a:bodyPr>
          <a:lstStyle/>
          <a:p>
            <a:pPr algn="ctr">
              <a:lnSpc>
                <a:spcPct val="135000"/>
              </a:lnSpc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Fourth test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changing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 with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0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“Synthetic”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491520,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2,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8, </a:t>
            </a:r>
            <a:r>
              <a:rPr lang="el-G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1e-8, and maximum iterations = 200.</a:t>
            </a:r>
          </a:p>
          <a:p>
            <a:pPr marL="0" indent="0" algn="just">
              <a:lnSpc>
                <a:spcPct val="135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85212" y="262698"/>
            <a:ext cx="9311836" cy="5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45" y="920855"/>
            <a:ext cx="703137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668" y="861670"/>
            <a:ext cx="4567707" cy="33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00376" y="2043410"/>
            <a:ext cx="663892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6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164" y="1709446"/>
            <a:ext cx="7404903" cy="3802353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7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140" y="645996"/>
            <a:ext cx="9201665" cy="57624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4264" y="1475438"/>
            <a:ext cx="4031741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94625" y="1475438"/>
            <a:ext cx="4712913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02685" y="2227432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Initialize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491775" y="1613897"/>
            <a:ext cx="846732" cy="399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sz="2000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07741" y="1613897"/>
            <a:ext cx="784928" cy="399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b="1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669827" y="2234328"/>
            <a:ext cx="3273552" cy="4222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07740" y="2997837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new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669827" y="3544018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new Centroids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669827" y="4613806"/>
            <a:ext cx="3273552" cy="420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 Convergence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8078170" y="3021557"/>
            <a:ext cx="1865209" cy="281160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118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Large data set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Elbow Connector 82"/>
          <p:cNvCxnSpPr>
            <a:stCxn id="28" idx="3"/>
            <a:endCxn id="24" idx="3"/>
          </p:cNvCxnSpPr>
          <p:nvPr/>
        </p:nvCxnSpPr>
        <p:spPr>
          <a:xfrm flipV="1">
            <a:off x="9943379" y="2445443"/>
            <a:ext cx="12700" cy="2378675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58125" y="2656558"/>
            <a:ext cx="6473" cy="884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endCxn id="25" idx="3"/>
          </p:cNvCxnSpPr>
          <p:nvPr/>
        </p:nvCxnSpPr>
        <p:spPr>
          <a:xfrm rot="10800000" flipV="1">
            <a:off x="5481293" y="2662327"/>
            <a:ext cx="2164041" cy="545822"/>
          </a:xfrm>
          <a:prstGeom prst="bentConnector3">
            <a:avLst>
              <a:gd name="adj1" fmla="val -24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ine Callout 1 109"/>
          <p:cNvSpPr/>
          <p:nvPr/>
        </p:nvSpPr>
        <p:spPr>
          <a:xfrm>
            <a:off x="5843913" y="2815479"/>
            <a:ext cx="1602400" cy="267427"/>
          </a:xfrm>
          <a:prstGeom prst="borderCallout1">
            <a:avLst>
              <a:gd name="adj1" fmla="val 50475"/>
              <a:gd name="adj2" fmla="val 100480"/>
              <a:gd name="adj3" fmla="val 49050"/>
              <a:gd name="adj4" fmla="val 11163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Small data set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Straight Arrow Connector 117"/>
          <p:cNvCxnSpPr>
            <a:stCxn id="21" idx="3"/>
            <a:endCxn id="24" idx="1"/>
          </p:cNvCxnSpPr>
          <p:nvPr/>
        </p:nvCxnSpPr>
        <p:spPr>
          <a:xfrm>
            <a:off x="5476237" y="2437744"/>
            <a:ext cx="1193590" cy="7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endCxn id="28" idx="1"/>
          </p:cNvCxnSpPr>
          <p:nvPr/>
        </p:nvCxnSpPr>
        <p:spPr>
          <a:xfrm>
            <a:off x="3476368" y="3417068"/>
            <a:ext cx="3193459" cy="1407050"/>
          </a:xfrm>
          <a:prstGeom prst="bentConnector3">
            <a:avLst>
              <a:gd name="adj1" fmla="val -1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Line Callout 1 140"/>
          <p:cNvSpPr/>
          <p:nvPr/>
        </p:nvSpPr>
        <p:spPr>
          <a:xfrm>
            <a:off x="10321579" y="4486275"/>
            <a:ext cx="548640" cy="365760"/>
          </a:xfrm>
          <a:prstGeom prst="borderCallout1">
            <a:avLst>
              <a:gd name="adj1" fmla="val 49095"/>
              <a:gd name="adj2" fmla="val 982"/>
              <a:gd name="adj3" fmla="val 49839"/>
              <a:gd name="adj4" fmla="val -2333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9" name="Elbow Connector 158"/>
          <p:cNvCxnSpPr/>
          <p:nvPr/>
        </p:nvCxnSpPr>
        <p:spPr>
          <a:xfrm rot="10800000" flipV="1">
            <a:off x="3816211" y="5034430"/>
            <a:ext cx="4490392" cy="454010"/>
          </a:xfrm>
          <a:prstGeom prst="bentConnector3">
            <a:avLst>
              <a:gd name="adj1" fmla="val -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ine Callout 1 159"/>
          <p:cNvSpPr/>
          <p:nvPr/>
        </p:nvSpPr>
        <p:spPr>
          <a:xfrm>
            <a:off x="6439063" y="5633701"/>
            <a:ext cx="594360" cy="365760"/>
          </a:xfrm>
          <a:prstGeom prst="borderCallout1">
            <a:avLst>
              <a:gd name="adj1" fmla="val 1626"/>
              <a:gd name="adj2" fmla="val 51811"/>
              <a:gd name="adj3" fmla="val -35604"/>
              <a:gd name="adj4" fmla="val 5197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 </a:t>
            </a:r>
          </a:p>
        </p:txBody>
      </p:sp>
      <p:sp>
        <p:nvSpPr>
          <p:cNvPr id="162" name="Oval 161"/>
          <p:cNvSpPr/>
          <p:nvPr/>
        </p:nvSpPr>
        <p:spPr>
          <a:xfrm>
            <a:off x="2222182" y="5119777"/>
            <a:ext cx="1583701" cy="7373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Elbow Connector 4"/>
          <p:cNvCxnSpPr>
            <a:stCxn id="26" idx="2"/>
            <a:endCxn id="25" idx="2"/>
          </p:cNvCxnSpPr>
          <p:nvPr/>
        </p:nvCxnSpPr>
        <p:spPr>
          <a:xfrm rot="5400000" flipH="1">
            <a:off x="5802469" y="1460509"/>
            <a:ext cx="546181" cy="4462087"/>
          </a:xfrm>
          <a:prstGeom prst="bentConnector3">
            <a:avLst>
              <a:gd name="adj1" fmla="val -418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1 28"/>
          <p:cNvSpPr/>
          <p:nvPr/>
        </p:nvSpPr>
        <p:spPr>
          <a:xfrm>
            <a:off x="4123136" y="3753972"/>
            <a:ext cx="2351076" cy="274941"/>
          </a:xfrm>
          <a:prstGeom prst="borderCallout1">
            <a:avLst>
              <a:gd name="adj1" fmla="val 99825"/>
              <a:gd name="adj2" fmla="val 47685"/>
              <a:gd name="adj3" fmla="val 155618"/>
              <a:gd name="adj4" fmla="val 4776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eft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small data blocks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1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640585"/>
            <a:ext cx="8484973" cy="669231"/>
          </a:xfrm>
        </p:spPr>
        <p:txBody>
          <a:bodyPr>
            <a:normAutofit/>
          </a:bodyPr>
          <a:lstStyle/>
          <a:p>
            <a:pPr algn="ctr"/>
            <a:r>
              <a:rPr lang="en-GB" sz="3000" b="1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3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164" y="1709446"/>
            <a:ext cx="7404903" cy="3802353"/>
          </a:xfrm>
        </p:spPr>
        <p:txBody>
          <a:bodyPr>
            <a:no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PGFKM model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US" sz="2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step</a:t>
            </a:r>
            <a:endParaRPr lang="en-US" sz="2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entroids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step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0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CPU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17797" y="1625860"/>
            <a:ext cx="8743950" cy="462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Callout 1 44"/>
          <p:cNvSpPr/>
          <p:nvPr/>
        </p:nvSpPr>
        <p:spPr>
          <a:xfrm>
            <a:off x="3826765" y="1819851"/>
            <a:ext cx="5292380" cy="333104"/>
          </a:xfrm>
          <a:prstGeom prst="borderCallout1">
            <a:avLst>
              <a:gd name="adj1" fmla="val 54755"/>
              <a:gd name="adj2" fmla="val 91"/>
              <a:gd name="adj3" fmla="val 52639"/>
              <a:gd name="adj4" fmla="val 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DNNT : M </a:t>
            </a:r>
            <a:r>
              <a:rPr lang="en-GB" sz="1500" b="1" dirty="0">
                <a:latin typeface="Arial" panose="020B0604020202020204" pitchFamily="34" charset="0"/>
                <a:cs typeface="Arial" panose="020B0604020202020204" pitchFamily="34" charset="0"/>
              </a:rPr>
              <a:t>nearest distances responding to </a:t>
            </a:r>
            <a:r>
              <a:rPr lang="en-GB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GB" sz="15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458147" y="2348750"/>
            <a:ext cx="420541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data point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58147" y="2995450"/>
            <a:ext cx="4205410" cy="2915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732172" y="3262278"/>
            <a:ext cx="36576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centroid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58" idx="2"/>
            <a:endCxn id="26" idx="0"/>
          </p:cNvCxnSpPr>
          <p:nvPr/>
        </p:nvCxnSpPr>
        <p:spPr>
          <a:xfrm>
            <a:off x="4560852" y="2805950"/>
            <a:ext cx="120" cy="456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3"/>
            <a:endCxn id="94" idx="1"/>
          </p:cNvCxnSpPr>
          <p:nvPr/>
        </p:nvCxnSpPr>
        <p:spPr>
          <a:xfrm>
            <a:off x="6663557" y="4453028"/>
            <a:ext cx="694131" cy="6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7357688" y="4067562"/>
            <a:ext cx="3037807" cy="783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 for data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point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732172" y="3937712"/>
            <a:ext cx="3657600" cy="1793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885741" y="4230785"/>
            <a:ext cx="3348623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85741" y="5052953"/>
            <a:ext cx="3348623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DNNT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 flipH="1">
            <a:off x="4560053" y="3719478"/>
            <a:ext cx="919" cy="511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4560053" y="4687985"/>
            <a:ext cx="0" cy="364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337" y="1782762"/>
            <a:ext cx="9469437" cy="4105749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</a:pP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points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 working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thread loads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on-chip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thread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writes &lt; 5 values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shared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endParaRPr lang="en-US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thread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memory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35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thread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 same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GPU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952626" y="1511751"/>
            <a:ext cx="8858698" cy="4482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310221" y="2185245"/>
            <a:ext cx="8167279" cy="7362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blockIdx.x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threadIdx.x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91188" y="3048767"/>
            <a:ext cx="4084891" cy="26916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96601" y="3221426"/>
            <a:ext cx="3657600" cy="5000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 GM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 flipV="1">
            <a:off x="5981700" y="3725117"/>
            <a:ext cx="40948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981700" y="4746219"/>
            <a:ext cx="400275" cy="2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317161" y="4496504"/>
            <a:ext cx="3671479" cy="4994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memberships for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604833" y="3893202"/>
            <a:ext cx="3657600" cy="1659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52932" y="4150696"/>
            <a:ext cx="3348623" cy="466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d(X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52932" y="4886035"/>
            <a:ext cx="3348623" cy="46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NNT</a:t>
            </a:r>
            <a:r>
              <a:rPr lang="en-US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DNNT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>
            <a:stCxn id="26" idx="2"/>
            <a:endCxn id="28" idx="0"/>
          </p:cNvCxnSpPr>
          <p:nvPr/>
        </p:nvCxnSpPr>
        <p:spPr>
          <a:xfrm>
            <a:off x="8425401" y="3721519"/>
            <a:ext cx="1843" cy="429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2"/>
            <a:endCxn id="25" idx="0"/>
          </p:cNvCxnSpPr>
          <p:nvPr/>
        </p:nvCxnSpPr>
        <p:spPr>
          <a:xfrm>
            <a:off x="8427244" y="4616757"/>
            <a:ext cx="0" cy="269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10221" y="3488552"/>
            <a:ext cx="3671479" cy="4731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Load X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 on-chip registers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endCxn id="21" idx="0"/>
          </p:cNvCxnSpPr>
          <p:nvPr/>
        </p:nvCxnSpPr>
        <p:spPr>
          <a:xfrm flipH="1">
            <a:off x="4145961" y="2921529"/>
            <a:ext cx="2706" cy="567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585212" y="672273"/>
            <a:ext cx="9311836" cy="57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membership on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5179876" y="1712721"/>
            <a:ext cx="2422623" cy="333340"/>
          </a:xfrm>
          <a:prstGeom prst="borderCallout1">
            <a:avLst>
              <a:gd name="adj1" fmla="val 103901"/>
              <a:gd name="adj2" fmla="val 50004"/>
              <a:gd name="adj3" fmla="val 102475"/>
              <a:gd name="adj4" fmla="val 5062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gridDim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N /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blockDim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19961</TotalTime>
  <Words>1256</Words>
  <Application>Microsoft Office PowerPoint</Application>
  <PresentationFormat>Widescreen</PresentationFormat>
  <Paragraphs>233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PMingLiU</vt:lpstr>
      <vt:lpstr>Arial</vt:lpstr>
      <vt:lpstr>Calibri</vt:lpstr>
      <vt:lpstr>Century Gothic</vt:lpstr>
      <vt:lpstr>Wingdings 3</vt:lpstr>
      <vt:lpstr>Wisp</vt:lpstr>
      <vt:lpstr>Speeding up Generalized Fuzzy k-Means Clustering  Using m Nearest Cluster Centers Algorithm on GPU</vt:lpstr>
      <vt:lpstr>OUTlINE</vt:lpstr>
      <vt:lpstr>introduction</vt:lpstr>
      <vt:lpstr>OUTlINE</vt:lpstr>
      <vt:lpstr>PGFKM MODEL</vt:lpstr>
      <vt:lpstr>OUTlINE</vt:lpstr>
      <vt:lpstr>Updating membership on CPU</vt:lpstr>
      <vt:lpstr>Updating membership on GPU</vt:lpstr>
      <vt:lpstr>Updating membership on GPU</vt:lpstr>
      <vt:lpstr>Updating membership on GPU</vt:lpstr>
      <vt:lpstr>OUTlINE</vt:lpstr>
      <vt:lpstr>Calculating new centroids on CPU</vt:lpstr>
      <vt:lpstr>Calculating new centroids on CPU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Calculating new centroids on GPU</vt:lpstr>
      <vt:lpstr>OUTlINE</vt:lpstr>
      <vt:lpstr>Checking convergence</vt:lpstr>
      <vt:lpstr>OUTlINE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Speeding up Generalized  Fuzzy k-Means Clustering Algorithm  by GPUs</dc:title>
  <dc:creator>lab308</dc:creator>
  <cp:lastModifiedBy>TRUNG</cp:lastModifiedBy>
  <cp:revision>231</cp:revision>
  <dcterms:created xsi:type="dcterms:W3CDTF">2014-11-10T05:36:24Z</dcterms:created>
  <dcterms:modified xsi:type="dcterms:W3CDTF">2015-06-07T01:10:04Z</dcterms:modified>
</cp:coreProperties>
</file>