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sldIdLst>
    <p:sldId id="256" r:id="rId2"/>
    <p:sldId id="257" r:id="rId3"/>
    <p:sldId id="289" r:id="rId4"/>
    <p:sldId id="290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71" r:id="rId14"/>
    <p:sldId id="272" r:id="rId15"/>
    <p:sldId id="273" r:id="rId16"/>
    <p:sldId id="277" r:id="rId17"/>
    <p:sldId id="276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69198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Speeding up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Generalized Fuzzy k-Means Clustering 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m Nearest Cluster </a:t>
            </a:r>
            <a:r>
              <a:rPr lang="en-GB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on GPU</a:t>
            </a:r>
            <a:endParaRPr lang="en-GB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DINH-TRUNG VU (</a:t>
            </a:r>
            <a:r>
              <a:rPr lang="zh-TW" altLang="en-US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武亭忠</a:t>
            </a:r>
            <a:r>
              <a:rPr lang="en-US" altLang="zh-TW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9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sz="1900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O. C</a:t>
            </a:r>
            <a:r>
              <a:rPr lang="en-GB" sz="19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9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869197"/>
            <a:ext cx="8592065" cy="102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the </a:t>
            </a:r>
            <a:r>
              <a:rPr lang="en-US" dirty="0"/>
              <a:t>number of data points </a:t>
            </a:r>
            <a:r>
              <a:rPr lang="en-US" i="1" dirty="0"/>
              <a:t>N</a:t>
            </a:r>
            <a:r>
              <a:rPr lang="en-US" dirty="0"/>
              <a:t> is relatively </a:t>
            </a:r>
            <a:r>
              <a:rPr lang="en-US" dirty="0" smtClean="0"/>
              <a:t>small, </a:t>
            </a:r>
            <a:r>
              <a:rPr lang="en-US" dirty="0"/>
              <a:t>the algorithms based on CPU are still used because the algorithms based on GPU </a:t>
            </a:r>
            <a:r>
              <a:rPr lang="en-US" dirty="0" smtClean="0"/>
              <a:t>are </a:t>
            </a:r>
            <a:r>
              <a:rPr lang="en-US" dirty="0"/>
              <a:t>inefficient when number of active threads in parallel is </a:t>
            </a:r>
            <a:r>
              <a:rPr lang="en-US" dirty="0" smtClean="0"/>
              <a:t>small.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computational </a:t>
            </a:r>
            <a:r>
              <a:rPr lang="en-US" dirty="0" smtClean="0"/>
              <a:t>complexity is O(</a:t>
            </a:r>
            <a:r>
              <a:rPr lang="en-US" i="1" dirty="0" err="1" smtClean="0"/>
              <a:t>NMd</a:t>
            </a:r>
            <a:r>
              <a:rPr lang="en-US" i="1" dirty="0" smtClean="0"/>
              <a:t>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094230" y="2429225"/>
            <a:ext cx="5071262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SumU</a:t>
            </a:r>
            <a:r>
              <a:rPr lang="en-US" sz="1400" b="1" baseline="-25000" dirty="0" smtClean="0"/>
              <a:t>j</a:t>
            </a:r>
            <a:r>
              <a:rPr lang="en-GB" sz="1400" b="1" dirty="0" smtClean="0"/>
              <a:t> stores the sum of memberships of centroid </a:t>
            </a:r>
            <a:r>
              <a:rPr lang="en-US" sz="1400" b="1" dirty="0" err="1"/>
              <a:t>C</a:t>
            </a:r>
            <a:r>
              <a:rPr lang="en-US" sz="1400" b="1" baseline="-25000" dirty="0" err="1"/>
              <a:t>j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03279"/>
            <a:ext cx="3657600" cy="74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index j in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12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 flipV="1">
            <a:off x="6663557" y="4451457"/>
            <a:ext cx="301186" cy="15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31252" y="4063727"/>
            <a:ext cx="3657600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7155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4950839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945721"/>
            <a:ext cx="919" cy="32583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64743" y="2993879"/>
            <a:ext cx="3200749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38768" y="3468611"/>
            <a:ext cx="2679589" cy="4729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237848" y="4062156"/>
            <a:ext cx="2680509" cy="888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92337" y="4269985"/>
            <a:ext cx="2377739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/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 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578563" y="3941576"/>
            <a:ext cx="2644" cy="3284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i="1" dirty="0"/>
              <a:t>N</a:t>
            </a:r>
            <a:r>
              <a:rPr lang="en-US" dirty="0"/>
              <a:t> is relatively large, and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are close to each other, we design </a:t>
            </a:r>
            <a:r>
              <a:rPr lang="en-US" dirty="0" smtClean="0"/>
              <a:t>algorithms on GPU </a:t>
            </a:r>
            <a:r>
              <a:rPr lang="en-US" dirty="0"/>
              <a:t>using </a:t>
            </a:r>
            <a:r>
              <a:rPr lang="en-US" dirty="0" smtClean="0"/>
              <a:t>equation with the computational complexity O(</a:t>
            </a:r>
            <a:r>
              <a:rPr lang="en-US" i="1" dirty="0" err="1" smtClean="0"/>
              <a:t>Nkd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err="1" smtClean="0"/>
              <a:t>kd</a:t>
            </a:r>
            <a:r>
              <a:rPr lang="en-US" dirty="0" smtClean="0"/>
              <a:t>) of </a:t>
            </a:r>
            <a:r>
              <a:rPr lang="en-US" dirty="0"/>
              <a:t>FKM instead of equation </a:t>
            </a:r>
            <a:r>
              <a:rPr lang="en-US" dirty="0" smtClean="0"/>
              <a:t>of </a:t>
            </a:r>
            <a:r>
              <a:rPr lang="en-US" dirty="0"/>
              <a:t>GFKM that do not greatly affect the overall </a:t>
            </a:r>
            <a:r>
              <a:rPr lang="en-US" dirty="0" smtClean="0"/>
              <a:t>performance.</a:t>
            </a:r>
          </a:p>
          <a:p>
            <a:pPr algn="just"/>
            <a:r>
              <a:rPr lang="en-US" dirty="0"/>
              <a:t>However, after the previous </a:t>
            </a:r>
            <a:r>
              <a:rPr lang="en-US" dirty="0" smtClean="0"/>
              <a:t>step, the data </a:t>
            </a:r>
            <a:r>
              <a:rPr lang="en-US" dirty="0"/>
              <a:t>are not coalesced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Un-coalesced data access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57" y="2467789"/>
            <a:ext cx="8256538" cy="37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achieve </a:t>
            </a:r>
            <a:r>
              <a:rPr lang="en-US" dirty="0"/>
              <a:t>coalesced access to the global </a:t>
            </a:r>
            <a:r>
              <a:rPr lang="en-US" dirty="0" smtClean="0"/>
              <a:t>memory, data points are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, and memberships </a:t>
            </a:r>
            <a:r>
              <a:rPr lang="en-US" dirty="0" smtClean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using </a:t>
            </a:r>
            <a:r>
              <a:rPr lang="en-US" dirty="0" err="1"/>
              <a:t>cuBLAS</a:t>
            </a:r>
            <a:r>
              <a:rPr lang="en-US" dirty="0"/>
              <a:t> library in CUDA </a:t>
            </a:r>
            <a:r>
              <a:rPr lang="en-US" dirty="0" smtClean="0"/>
              <a:t>Toolkit as </a:t>
            </a:r>
            <a:r>
              <a:rPr lang="en-US" dirty="0"/>
              <a:t>shown </a:t>
            </a:r>
            <a:r>
              <a:rPr lang="en-US" dirty="0" smtClean="0"/>
              <a:t>in next slide.</a:t>
            </a: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Coalesced </a:t>
            </a:r>
            <a:r>
              <a:rPr lang="en-GB" dirty="0"/>
              <a:t>data access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1" y="2466894"/>
            <a:ext cx="8266026" cy="382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transposing the data, </a:t>
            </a:r>
            <a:r>
              <a:rPr lang="en-US" dirty="0"/>
              <a:t>we </a:t>
            </a:r>
            <a:r>
              <a:rPr lang="en-US" dirty="0" smtClean="0"/>
              <a:t>use </a:t>
            </a:r>
            <a:r>
              <a:rPr lang="en-US" dirty="0"/>
              <a:t>the parallel reduction algorithm developed by Mark Harris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reducing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as </a:t>
            </a:r>
            <a:r>
              <a:rPr lang="en-US" dirty="0" smtClean="0"/>
              <a:t>well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/>
              <a:t>* X</a:t>
            </a:r>
            <a:r>
              <a:rPr lang="en-US" b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and the </a:t>
            </a:r>
            <a:r>
              <a:rPr lang="en-US" i="1" dirty="0" err="1"/>
              <a:t>x</a:t>
            </a:r>
            <a:r>
              <a:rPr lang="en-US" dirty="0" err="1"/>
              <a:t>th</a:t>
            </a:r>
            <a:r>
              <a:rPr lang="en-US" dirty="0"/>
              <a:t> dimension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above algorithms may be executed concurrently or </a:t>
            </a:r>
            <a:r>
              <a:rPr lang="en-US" dirty="0" smtClean="0"/>
              <a:t>interleaved in six </a:t>
            </a:r>
            <a:r>
              <a:rPr lang="en-US" dirty="0"/>
              <a:t>different streams in our experimental condition. </a:t>
            </a:r>
          </a:p>
          <a:p>
            <a:pPr algn="just"/>
            <a:r>
              <a:rPr lang="en-US" dirty="0" smtClean="0"/>
              <a:t>Then, on the small output </a:t>
            </a:r>
            <a:r>
              <a:rPr lang="en-US" dirty="0"/>
              <a:t>block </a:t>
            </a:r>
            <a:r>
              <a:rPr lang="en-US" dirty="0" smtClean="0"/>
              <a:t>sums, </a:t>
            </a:r>
            <a:r>
              <a:rPr lang="en-US" dirty="0"/>
              <a:t>the calculating new centroids</a:t>
            </a:r>
            <a:r>
              <a:rPr lang="en-US" dirty="0" smtClean="0"/>
              <a:t> can </a:t>
            </a:r>
            <a:r>
              <a:rPr lang="en-US" dirty="0"/>
              <a:t>run very fast on CPUs.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CALCULATING </a:t>
            </a:r>
            <a:r>
              <a:rPr lang="en-US" dirty="0" smtClean="0"/>
              <a:t>NEW CENTROIDS ON GPU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0490" y="1429447"/>
            <a:ext cx="3505212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46436" y="1429448"/>
            <a:ext cx="5193430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75780" y="154991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0696" y="1549916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98672" y="2883964"/>
            <a:ext cx="4695672" cy="405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j = 1 to k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730696" y="3529664"/>
            <a:ext cx="298958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598672" y="3399792"/>
            <a:ext cx="4695672" cy="272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3099" y="3590307"/>
            <a:ext cx="4160107" cy="471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</a:t>
            </a:r>
            <a:r>
              <a:rPr lang="en-US" b="1" dirty="0"/>
              <a:t>#1 </a:t>
            </a:r>
            <a:r>
              <a:rPr lang="en-US" b="1" dirty="0" smtClean="0"/>
              <a:t>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 flipH="1">
            <a:off x="7943153" y="3289693"/>
            <a:ext cx="3355" cy="3006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66454" y="4304071"/>
            <a:ext cx="4160107" cy="449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x = 1 to d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  <a:endCxn id="28" idx="0"/>
          </p:cNvCxnSpPr>
          <p:nvPr/>
        </p:nvCxnSpPr>
        <p:spPr>
          <a:xfrm rot="16200000" flipH="1">
            <a:off x="7823867" y="4181430"/>
            <a:ext cx="241926" cy="3355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63098" y="4916735"/>
            <a:ext cx="4160107" cy="105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7943152" y="4753659"/>
            <a:ext cx="3356" cy="3314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038911" y="5085129"/>
            <a:ext cx="3808481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#(x </a:t>
            </a:r>
            <a:r>
              <a:rPr lang="en-US" b="1" dirty="0"/>
              <a:t>mod 5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1) 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3595932" y="2920276"/>
            <a:ext cx="1842373" cy="333104"/>
          </a:xfrm>
          <a:prstGeom prst="borderCallout1">
            <a:avLst>
              <a:gd name="adj1" fmla="val 99270"/>
              <a:gd name="adj2" fmla="val 49545"/>
              <a:gd name="adj3" fmla="val 265709"/>
              <a:gd name="adj4" fmla="val 8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 block sums</a:t>
            </a:r>
            <a:endParaRPr lang="en-US" sz="1300" b="1" baseline="-25000" dirty="0"/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4720282" y="3826226"/>
            <a:ext cx="62615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95315" y="2042765"/>
            <a:ext cx="469567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Transpose data points and memberships using </a:t>
            </a:r>
            <a:r>
              <a:rPr lang="en-US" b="1" dirty="0" err="1" smtClean="0"/>
              <a:t>cuBLAS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cxnSp>
        <p:nvCxnSpPr>
          <p:cNvPr id="237" name="Elbow Connector 236"/>
          <p:cNvCxnSpPr>
            <a:stCxn id="220" idx="2"/>
            <a:endCxn id="24" idx="0"/>
          </p:cNvCxnSpPr>
          <p:nvPr/>
        </p:nvCxnSpPr>
        <p:spPr>
          <a:xfrm rot="16200000" flipH="1">
            <a:off x="7820792" y="2758247"/>
            <a:ext cx="248075" cy="3357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N is relatively large, and k is significantly greater than </a:t>
            </a:r>
            <a:r>
              <a:rPr lang="en-US" dirty="0" smtClean="0"/>
              <a:t>M, the equation of GFKM is still used for designing algorithm</a:t>
            </a:r>
          </a:p>
          <a:p>
            <a:pPr algn="just"/>
            <a:r>
              <a:rPr lang="en-US" dirty="0" smtClean="0"/>
              <a:t>Data points is also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first to reduce the number of un-coalesced data point </a:t>
            </a:r>
            <a:r>
              <a:rPr lang="en-US" dirty="0" smtClean="0"/>
              <a:t>accesses.</a:t>
            </a:r>
          </a:p>
          <a:p>
            <a:pPr algn="just"/>
            <a:r>
              <a:rPr lang="en-US" dirty="0" smtClean="0"/>
              <a:t>Then, array NNT is sorted </a:t>
            </a:r>
            <a:r>
              <a:rPr lang="en-US" dirty="0"/>
              <a:t>with keys, values are cluster indices, point indices and memberships, respectively, to </a:t>
            </a:r>
            <a:r>
              <a:rPr lang="en-US" dirty="0" smtClean="0"/>
              <a:t>reduce or hide </a:t>
            </a:r>
            <a:r>
              <a:rPr lang="en-US" dirty="0"/>
              <a:t>un-coalesced membership accesses.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sorting array NNT, </a:t>
            </a:r>
            <a:r>
              <a:rPr lang="en-US" dirty="0" smtClean="0"/>
              <a:t>it has two </a:t>
            </a:r>
            <a:r>
              <a:rPr lang="en-US" dirty="0"/>
              <a:t>different scenarios: (1) using the GPU-based counting sort algorithm; (2) using the stable sort by keys of Thrust library in CUDA </a:t>
            </a:r>
            <a:r>
              <a:rPr lang="en-US" dirty="0" smtClean="0"/>
              <a:t>Toolkit</a:t>
            </a:r>
          </a:p>
          <a:p>
            <a:pPr algn="just"/>
            <a:r>
              <a:rPr lang="en-US" dirty="0" smtClean="0"/>
              <a:t>For the first scenarios</a:t>
            </a:r>
            <a:r>
              <a:rPr lang="en-US" dirty="0"/>
              <a:t>, the histogram </a:t>
            </a:r>
            <a:r>
              <a:rPr lang="en-US" dirty="0" smtClean="0"/>
              <a:t>of NNT is calculated first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atomic </a:t>
            </a:r>
            <a:r>
              <a:rPr lang="en-US" dirty="0" smtClean="0"/>
              <a:t>operation is used </a:t>
            </a:r>
            <a:r>
              <a:rPr lang="en-US" dirty="0"/>
              <a:t>since lots of threads with the same cluster index increase the histogram array conflict with each other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533493"/>
            <a:ext cx="8484973" cy="74337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3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720" y="1697549"/>
            <a:ext cx="9737595" cy="4324310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parallel Generalized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Fuzzy k-Means Clustering Using m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Nearest Cluster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(PGFKM)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GPU.</a:t>
            </a:r>
          </a:p>
          <a:p>
            <a:pPr algn="just">
              <a:lnSpc>
                <a:spcPct val="13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PGFKM algorithm: about 3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times faster than the optimized CPU code-based GFKM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algorithm.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Histogram write conflicts</a:t>
            </a: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275461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302365" y="1745702"/>
            <a:ext cx="9719375" cy="4613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209054" y="1309614"/>
            <a:ext cx="9905999" cy="43608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Counting sort on GPU</a:t>
            </a:r>
            <a:endParaRPr 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480991" y="1935288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62995" y="1935288"/>
            <a:ext cx="8453286" cy="10056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</a:t>
            </a:r>
            <a:r>
              <a:rPr lang="en-GB" b="1" dirty="0" smtClean="0"/>
              <a:t> </a:t>
            </a:r>
            <a:r>
              <a:rPr lang="en-GB" b="1" dirty="0" err="1"/>
              <a:t>gridDim</a:t>
            </a:r>
            <a:r>
              <a:rPr lang="en-GB" b="1" dirty="0"/>
              <a:t> 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atomicAdd</a:t>
            </a:r>
            <a:r>
              <a:rPr lang="en-US" b="1" dirty="0" smtClean="0"/>
              <a:t>(histogram(NNT(</a:t>
            </a:r>
            <a:r>
              <a:rPr lang="en-US" b="1" dirty="0" err="1" smtClean="0"/>
              <a:t>i</a:t>
            </a:r>
            <a:r>
              <a:rPr lang="en-US" b="1" dirty="0"/>
              <a:t>)), 1</a:t>
            </a:r>
            <a:r>
              <a:rPr lang="en-US" b="1" dirty="0" smtClean="0"/>
              <a:t>)</a:t>
            </a:r>
            <a:r>
              <a:rPr lang="en-GB" b="1" dirty="0"/>
              <a:t>;</a:t>
            </a:r>
            <a:endParaRPr lang="en-US" b="1" baseline="-25000" dirty="0"/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6589638" y="4234249"/>
            <a:ext cx="0" cy="2887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6589638" y="2940908"/>
            <a:ext cx="0" cy="2882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362995" y="4522983"/>
            <a:ext cx="8453286" cy="16059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Gathering memberships </a:t>
            </a:r>
            <a:r>
              <a:rPr lang="en-US" b="1" dirty="0"/>
              <a:t>and point indices</a:t>
            </a:r>
            <a:endParaRPr lang="en-US" b="1" dirty="0" smtClean="0"/>
          </a:p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/>
              <a:t>threadIdx.x</a:t>
            </a:r>
            <a:r>
              <a:rPr lang="en-GB" b="1" dirty="0" smtClean="0"/>
              <a:t>; </a:t>
            </a:r>
            <a:r>
              <a:rPr lang="en-GB" b="1" dirty="0" err="1"/>
              <a:t>gridDim</a:t>
            </a:r>
            <a:r>
              <a:rPr lang="en-GB" b="1" dirty="0"/>
              <a:t> 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idx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atomicAdd</a:t>
            </a:r>
            <a:r>
              <a:rPr lang="en-US" b="1" dirty="0" smtClean="0"/>
              <a:t>(scan(NNT(</a:t>
            </a:r>
            <a:r>
              <a:rPr lang="en-US" b="1" dirty="0" err="1" smtClean="0"/>
              <a:t>i</a:t>
            </a:r>
            <a:r>
              <a:rPr lang="en-US" b="1" dirty="0" smtClean="0"/>
              <a:t>)), </a:t>
            </a:r>
            <a:r>
              <a:rPr lang="en-US" b="1" dirty="0"/>
              <a:t>1);</a:t>
            </a:r>
          </a:p>
          <a:p>
            <a:pPr algn="ctr"/>
            <a:r>
              <a:rPr lang="en-US" b="1" dirty="0" err="1"/>
              <a:t>sortedMemberships</a:t>
            </a:r>
            <a:r>
              <a:rPr lang="en-US" b="1" dirty="0"/>
              <a:t>(</a:t>
            </a:r>
            <a:r>
              <a:rPr lang="en-US" b="1" dirty="0" err="1"/>
              <a:t>idx</a:t>
            </a:r>
            <a:r>
              <a:rPr lang="en-US" b="1" dirty="0"/>
              <a:t>) = U(</a:t>
            </a:r>
            <a:r>
              <a:rPr lang="en-US" b="1" dirty="0" err="1"/>
              <a:t>i</a:t>
            </a:r>
            <a:r>
              <a:rPr lang="en-US" b="1" dirty="0" smtClean="0"/>
              <a:t>); </a:t>
            </a:r>
            <a:r>
              <a:rPr lang="en-US" b="1" dirty="0" err="1" smtClean="0"/>
              <a:t>sortedPointIndices</a:t>
            </a:r>
            <a:r>
              <a:rPr lang="en-US" b="1" dirty="0" smtClean="0"/>
              <a:t>(</a:t>
            </a:r>
            <a:r>
              <a:rPr lang="en-US" b="1" dirty="0" err="1" smtClean="0"/>
              <a:t>idx</a:t>
            </a:r>
            <a:r>
              <a:rPr lang="en-US" b="1" dirty="0"/>
              <a:t>) = </a:t>
            </a:r>
            <a:r>
              <a:rPr lang="en-US" b="1" dirty="0" err="1" smtClean="0"/>
              <a:t>i</a:t>
            </a:r>
            <a:r>
              <a:rPr lang="en-US" b="1" dirty="0" smtClean="0"/>
              <a:t>/M;</a:t>
            </a:r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362995" y="3229134"/>
            <a:ext cx="8453286" cy="1005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Calculating the starting index for each </a:t>
            </a:r>
            <a:r>
              <a:rPr lang="en-US" b="1" dirty="0" smtClean="0"/>
              <a:t>cluster </a:t>
            </a:r>
          </a:p>
          <a:p>
            <a:pPr algn="ctr"/>
            <a:r>
              <a:rPr lang="en-US" b="1" dirty="0"/>
              <a:t>Thread </a:t>
            </a:r>
            <a:r>
              <a:rPr lang="en-US" b="1" dirty="0" smtClean="0"/>
              <a:t>T</a:t>
            </a:r>
            <a:r>
              <a:rPr lang="en-US" b="1" baseline="-25000" dirty="0" smtClean="0"/>
              <a:t>0</a:t>
            </a:r>
            <a:r>
              <a:rPr lang="en-US" b="1" dirty="0" smtClean="0"/>
              <a:t>; scan(1) = 0;</a:t>
            </a:r>
            <a:endParaRPr lang="en-US" b="1" baseline="-25000" dirty="0"/>
          </a:p>
          <a:p>
            <a:pPr algn="ctr"/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= 1 to k do scan(</a:t>
            </a:r>
            <a:r>
              <a:rPr lang="en-US" b="1" dirty="0" err="1" smtClean="0"/>
              <a:t>i</a:t>
            </a:r>
            <a:r>
              <a:rPr lang="en-US" b="1" dirty="0" smtClean="0"/>
              <a:t> + 1) = scan(</a:t>
            </a:r>
            <a:r>
              <a:rPr lang="en-US" b="1" dirty="0" err="1" smtClean="0"/>
              <a:t>i</a:t>
            </a:r>
            <a:r>
              <a:rPr lang="en-US" b="1" dirty="0" smtClean="0"/>
              <a:t>) + </a:t>
            </a:r>
            <a:r>
              <a:rPr lang="en-US" b="1" dirty="0" err="1" smtClean="0"/>
              <a:t>histo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using atomic functions for counting sort will not ensure the stability of point indices in each </a:t>
            </a:r>
            <a:r>
              <a:rPr lang="en-US" dirty="0" smtClean="0"/>
              <a:t>cluster. This causes </a:t>
            </a:r>
            <a:r>
              <a:rPr lang="en-US" dirty="0"/>
              <a:t>the crossover accesses of threads to data points </a:t>
            </a:r>
            <a:r>
              <a:rPr lang="en-US" dirty="0" smtClean="0"/>
              <a:t>and </a:t>
            </a:r>
            <a:r>
              <a:rPr lang="en-US" dirty="0"/>
              <a:t>reduces the </a:t>
            </a:r>
            <a:r>
              <a:rPr lang="en-US" dirty="0" smtClean="0"/>
              <a:t>performance as shown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77" y="3861657"/>
            <a:ext cx="9447446" cy="17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solve the problem of atomic functions, the </a:t>
            </a:r>
            <a:r>
              <a:rPr lang="en-US" dirty="0"/>
              <a:t>stable sort by keys of Thrust library in CUDA Toolkit </a:t>
            </a:r>
            <a:r>
              <a:rPr lang="en-US" dirty="0" smtClean="0"/>
              <a:t>is used for </a:t>
            </a:r>
            <a:r>
              <a:rPr lang="en-US" dirty="0"/>
              <a:t>sorting NNT </a:t>
            </a:r>
            <a:r>
              <a:rPr lang="en-US" dirty="0" smtClean="0"/>
              <a:t>array. The stable sort helps avoid cross accesses as shown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77" y="3861657"/>
            <a:ext cx="9447446" cy="17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Stable sort by key NNT and output corresponding index values of NNT: thrust</a:t>
            </a:r>
            <a:r>
              <a:rPr lang="en-US" dirty="0"/>
              <a:t>::</a:t>
            </a:r>
            <a:r>
              <a:rPr lang="en-US" dirty="0" err="1" smtClean="0"/>
              <a:t>stable_sort_by_key</a:t>
            </a:r>
            <a:r>
              <a:rPr lang="en-US" dirty="0" smtClean="0"/>
              <a:t>(NNT</a:t>
            </a:r>
            <a:r>
              <a:rPr lang="en-US" dirty="0"/>
              <a:t>, </a:t>
            </a:r>
            <a:r>
              <a:rPr lang="en-US" dirty="0" smtClean="0"/>
              <a:t>indices);</a:t>
            </a:r>
            <a:endParaRPr lang="en-US" dirty="0"/>
          </a:p>
          <a:p>
            <a:pPr algn="just"/>
            <a:r>
              <a:rPr lang="en-US" dirty="0" smtClean="0"/>
              <a:t>Calculate the histogram, where search is the </a:t>
            </a:r>
            <a:r>
              <a:rPr lang="en-US" dirty="0"/>
              <a:t>set of </a:t>
            </a:r>
            <a:r>
              <a:rPr lang="en-US" dirty="0" smtClean="0"/>
              <a:t>keys from </a:t>
            </a:r>
            <a:r>
              <a:rPr lang="en-US" dirty="0"/>
              <a:t>1 to k for binary </a:t>
            </a:r>
            <a:r>
              <a:rPr lang="en-US" dirty="0" smtClean="0"/>
              <a:t>searching: </a:t>
            </a:r>
            <a:r>
              <a:rPr lang="en-US" dirty="0"/>
              <a:t>thrust::</a:t>
            </a:r>
            <a:r>
              <a:rPr lang="en-US" dirty="0" err="1" smtClean="0"/>
              <a:t>upper_bound</a:t>
            </a:r>
            <a:r>
              <a:rPr lang="en-US" dirty="0" smtClean="0"/>
              <a:t>(NNT</a:t>
            </a:r>
            <a:r>
              <a:rPr lang="en-US" dirty="0"/>
              <a:t>, search, histogram</a:t>
            </a:r>
            <a:r>
              <a:rPr lang="en-US" dirty="0" smtClean="0"/>
              <a:t>);</a:t>
            </a:r>
          </a:p>
          <a:p>
            <a:pPr algn="just"/>
            <a:r>
              <a:rPr lang="en-US" dirty="0"/>
              <a:t>Calculating the starting index for each </a:t>
            </a:r>
            <a:r>
              <a:rPr lang="en-US" dirty="0" smtClean="0"/>
              <a:t>cluster: thrust</a:t>
            </a:r>
            <a:r>
              <a:rPr lang="en-US" dirty="0"/>
              <a:t>::</a:t>
            </a:r>
            <a:r>
              <a:rPr lang="en-US" dirty="0" err="1" smtClean="0"/>
              <a:t>adjacent_difference</a:t>
            </a:r>
            <a:r>
              <a:rPr lang="en-US" dirty="0" smtClean="0"/>
              <a:t>(histogram);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2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209054" y="1309613"/>
            <a:ext cx="9905999" cy="601565"/>
          </a:xfrm>
        </p:spPr>
        <p:txBody>
          <a:bodyPr>
            <a:normAutofit/>
          </a:bodyPr>
          <a:lstStyle/>
          <a:p>
            <a:r>
              <a:rPr lang="en-US" dirty="0"/>
              <a:t>Gathering </a:t>
            </a:r>
            <a:r>
              <a:rPr lang="en-US" dirty="0" smtClean="0"/>
              <a:t>memberships </a:t>
            </a:r>
            <a:r>
              <a:rPr lang="en-US" dirty="0"/>
              <a:t>and point </a:t>
            </a:r>
            <a:r>
              <a:rPr lang="en-US" dirty="0" smtClean="0"/>
              <a:t>indices: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8840" y="2002178"/>
            <a:ext cx="9719375" cy="3336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505705" y="2146264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51885" y="2689605"/>
            <a:ext cx="8453286" cy="1961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/>
              <a:t>threadIdx.x</a:t>
            </a:r>
            <a:r>
              <a:rPr lang="en-GB" b="1" dirty="0" smtClean="0"/>
              <a:t>; </a:t>
            </a:r>
          </a:p>
          <a:p>
            <a:pPr algn="ctr"/>
            <a:r>
              <a:rPr lang="en-GB" b="1" dirty="0" err="1" smtClean="0"/>
              <a:t>gridDim</a:t>
            </a:r>
            <a:r>
              <a:rPr lang="en-GB" b="1" dirty="0" smtClean="0"/>
              <a:t> </a:t>
            </a:r>
            <a:r>
              <a:rPr lang="en-GB" b="1" dirty="0"/>
              <a:t>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idx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indices(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dirty="0"/>
          </a:p>
          <a:p>
            <a:pPr algn="ctr"/>
            <a:r>
              <a:rPr lang="en-US" b="1" dirty="0" err="1" smtClean="0"/>
              <a:t>sortedMemberships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/>
              <a:t>U(</a:t>
            </a:r>
            <a:r>
              <a:rPr lang="en-US" b="1" dirty="0" err="1" smtClean="0"/>
              <a:t>idx</a:t>
            </a:r>
            <a:r>
              <a:rPr lang="en-US" b="1" dirty="0" smtClean="0"/>
              <a:t>);</a:t>
            </a:r>
          </a:p>
          <a:p>
            <a:pPr algn="ctr"/>
            <a:r>
              <a:rPr lang="en-US" b="1" dirty="0" err="1" smtClean="0"/>
              <a:t>sortedPointIndices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err="1" smtClean="0"/>
              <a:t>idx</a:t>
            </a:r>
            <a:r>
              <a:rPr lang="en-US" b="1" dirty="0" smtClean="0"/>
              <a:t>/M</a:t>
            </a:r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transposing the </a:t>
            </a:r>
            <a:r>
              <a:rPr lang="en-US" dirty="0" smtClean="0"/>
              <a:t>data point, sorting array NNT, </a:t>
            </a:r>
            <a:r>
              <a:rPr lang="en-US" dirty="0"/>
              <a:t>and gathering </a:t>
            </a:r>
            <a:r>
              <a:rPr lang="en-US" dirty="0" smtClean="0"/>
              <a:t>memberships </a:t>
            </a:r>
            <a:r>
              <a:rPr lang="en-US" dirty="0"/>
              <a:t>and point </a:t>
            </a:r>
            <a:r>
              <a:rPr lang="en-US" dirty="0" smtClean="0"/>
              <a:t>indices</a:t>
            </a:r>
            <a:r>
              <a:rPr lang="en-US" dirty="0" smtClean="0"/>
              <a:t>, </a:t>
            </a:r>
            <a:r>
              <a:rPr lang="en-US" dirty="0"/>
              <a:t>we </a:t>
            </a:r>
            <a:r>
              <a:rPr lang="en-US" dirty="0" smtClean="0"/>
              <a:t>also use </a:t>
            </a:r>
            <a:r>
              <a:rPr lang="en-US" dirty="0"/>
              <a:t>the parallel reduction algorithm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reducing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as </a:t>
            </a:r>
            <a:r>
              <a:rPr lang="en-US" dirty="0" smtClean="0"/>
              <a:t>well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/>
              <a:t>* X</a:t>
            </a:r>
            <a:r>
              <a:rPr lang="en-US" b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and the </a:t>
            </a:r>
            <a:r>
              <a:rPr lang="en-US" i="1" dirty="0" err="1"/>
              <a:t>x</a:t>
            </a:r>
            <a:r>
              <a:rPr lang="en-US" dirty="0" err="1"/>
              <a:t>th</a:t>
            </a:r>
            <a:r>
              <a:rPr lang="en-US" dirty="0"/>
              <a:t> dimension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above algorithms may be executed concurrently or </a:t>
            </a:r>
            <a:r>
              <a:rPr lang="en-US" dirty="0" smtClean="0"/>
              <a:t>interleaved in six </a:t>
            </a:r>
            <a:r>
              <a:rPr lang="en-US" dirty="0"/>
              <a:t>different streams in our experimental condition. </a:t>
            </a:r>
          </a:p>
          <a:p>
            <a:pPr algn="just"/>
            <a:r>
              <a:rPr lang="en-US" dirty="0" smtClean="0"/>
              <a:t>Then, on the small output </a:t>
            </a:r>
            <a:r>
              <a:rPr lang="en-US" dirty="0"/>
              <a:t>block </a:t>
            </a:r>
            <a:r>
              <a:rPr lang="en-US" dirty="0" smtClean="0"/>
              <a:t>sums, </a:t>
            </a:r>
            <a:r>
              <a:rPr lang="en-US" dirty="0"/>
              <a:t>the calculating new centroids</a:t>
            </a:r>
            <a:r>
              <a:rPr lang="en-US" dirty="0" smtClean="0"/>
              <a:t> can </a:t>
            </a:r>
            <a:r>
              <a:rPr lang="en-US" dirty="0"/>
              <a:t>run very fast on CPUs.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7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CALCULATING </a:t>
            </a:r>
            <a:r>
              <a:rPr lang="en-US" dirty="0" smtClean="0"/>
              <a:t>NEW CENTROIDS ON GPU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0491" y="1429447"/>
            <a:ext cx="2746710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54675" y="1429448"/>
            <a:ext cx="5921563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82655" y="154991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0696" y="1549916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94916" y="2870613"/>
            <a:ext cx="5450758" cy="405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j = 1 to k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798733" y="3473932"/>
            <a:ext cx="1828050" cy="7045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982655" y="3399792"/>
            <a:ext cx="5450759" cy="272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42148" y="3590307"/>
            <a:ext cx="4956293" cy="471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</a:t>
            </a:r>
            <a:r>
              <a:rPr lang="en-US" b="1" dirty="0"/>
              <a:t>#1 </a:t>
            </a:r>
            <a:r>
              <a:rPr lang="en-US" b="1" dirty="0" smtClean="0"/>
              <a:t>reduces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∈ cluster #j)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720295" y="3276342"/>
            <a:ext cx="0" cy="3139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42149" y="4312107"/>
            <a:ext cx="4956294" cy="449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x = 1 to d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  <a:endCxn id="28" idx="0"/>
          </p:cNvCxnSpPr>
          <p:nvPr/>
        </p:nvCxnSpPr>
        <p:spPr>
          <a:xfrm rot="16200000" flipH="1">
            <a:off x="7595314" y="4187125"/>
            <a:ext cx="249962" cy="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2149" y="4916735"/>
            <a:ext cx="4956293" cy="105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7718854" y="4761695"/>
            <a:ext cx="1442" cy="3234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420497" y="5085129"/>
            <a:ext cx="4596713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#(x </a:t>
            </a:r>
            <a:r>
              <a:rPr lang="en-US" b="1" dirty="0"/>
              <a:t>mod 5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1) </a:t>
            </a:r>
            <a:r>
              <a:rPr lang="en-US" b="1" dirty="0" smtClean="0"/>
              <a:t>reduces</a:t>
            </a:r>
          </a:p>
          <a:p>
            <a:pPr algn="ctr"/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 smtClean="0"/>
              <a:t>*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/>
              <a:t>(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∈ cluster #</a:t>
            </a:r>
            <a:r>
              <a:rPr lang="en-US" b="1" dirty="0" smtClean="0"/>
              <a:t>j, dimension x)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3032479" y="2881727"/>
            <a:ext cx="1842373" cy="333104"/>
          </a:xfrm>
          <a:prstGeom prst="borderCallout1">
            <a:avLst>
              <a:gd name="adj1" fmla="val 99270"/>
              <a:gd name="adj2" fmla="val 49545"/>
              <a:gd name="adj3" fmla="val 283021"/>
              <a:gd name="adj4" fmla="val 79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 block sums</a:t>
            </a:r>
            <a:endParaRPr lang="en-US" sz="1300" b="1" baseline="-25000" dirty="0"/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626783" y="3826225"/>
            <a:ext cx="1127892" cy="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994915" y="2016022"/>
            <a:ext cx="5450758" cy="6291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Transpose data </a:t>
            </a:r>
            <a:r>
              <a:rPr lang="en-US" b="1" dirty="0" smtClean="0"/>
              <a:t>points,</a:t>
            </a:r>
            <a:r>
              <a:rPr lang="en-US" b="1" dirty="0"/>
              <a:t> </a:t>
            </a:r>
            <a:r>
              <a:rPr lang="en-US" b="1" dirty="0" smtClean="0"/>
              <a:t>sort array NNT, gather memberships and point indices</a:t>
            </a:r>
            <a:endParaRPr lang="en-US" b="1" dirty="0"/>
          </a:p>
        </p:txBody>
      </p:sp>
      <p:cxnSp>
        <p:nvCxnSpPr>
          <p:cNvPr id="237" name="Elbow Connector 236"/>
          <p:cNvCxnSpPr>
            <a:stCxn id="220" idx="2"/>
            <a:endCxn id="24" idx="0"/>
          </p:cNvCxnSpPr>
          <p:nvPr/>
        </p:nvCxnSpPr>
        <p:spPr>
          <a:xfrm rot="16200000" flipH="1">
            <a:off x="7607583" y="2757901"/>
            <a:ext cx="225422" cy="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CHEcking</a:t>
            </a:r>
            <a:r>
              <a:rPr lang="en-US" dirty="0" smtClean="0"/>
              <a:t>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Checking convergence step occupies a very small quota. Hence, the algorithms are designed base on CPU or GPU can be used that do not greatly affect the overall performance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 </a:t>
            </a:r>
            <a:r>
              <a:rPr lang="en-US" dirty="0"/>
              <a:t>GPU, each thread executes one dimensional of centroid and each thread block executes for one </a:t>
            </a:r>
            <a:r>
              <a:rPr lang="en-US" dirty="0" smtClean="0"/>
              <a:t>centroid.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720" y="1697548"/>
            <a:ext cx="9617655" cy="4991576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GFKM: less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computing time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better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GFKM: running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grows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with the increase 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</a:p>
          <a:p>
            <a:pPr algn="just">
              <a:lnSpc>
                <a:spcPct val="125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set.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31" y="1878780"/>
            <a:ext cx="8484973" cy="34428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PGFKM Algorithm Model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Updating Membership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Calculating New Centroids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Checking Convergence Step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Results.</a:t>
            </a:r>
          </a:p>
        </p:txBody>
      </p:sp>
    </p:spTree>
    <p:extLst>
      <p:ext uri="{BB962C8B-B14F-4D97-AF65-F5344CB8AC3E}">
        <p14:creationId xmlns:p14="http://schemas.microsoft.com/office/powerpoint/2010/main" val="676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6808" y="2234937"/>
            <a:ext cx="3273552" cy="424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Centroids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24969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24969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6052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898521" y="2445443"/>
            <a:ext cx="44858" cy="2378675"/>
          </a:xfrm>
          <a:prstGeom prst="bentConnector3">
            <a:avLst>
              <a:gd name="adj1" fmla="val 6096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897" y="2651806"/>
            <a:ext cx="5701" cy="889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480360" y="2445443"/>
            <a:ext cx="1189467" cy="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48601" cy="1407050"/>
          </a:xfrm>
          <a:prstGeom prst="bentConnector3">
            <a:avLst>
              <a:gd name="adj1" fmla="val 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506261"/>
            <a:ext cx="548280" cy="384048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806809" y="3033504"/>
            <a:ext cx="454010" cy="44558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703142" cy="384048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780040" y="1482938"/>
            <a:ext cx="546181" cy="4417229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Updating membership on </a:t>
            </a:r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1487967" y="1574031"/>
            <a:ext cx="9492794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27069" y="1786776"/>
            <a:ext cx="691977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16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103115" y="2501262"/>
            <a:ext cx="5292380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DNNT is set of M 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17867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90853"/>
            <a:ext cx="3657600" cy="49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329035"/>
            <a:ext cx="120" cy="961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4017577"/>
            <a:ext cx="3657600" cy="171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84456"/>
            <a:ext cx="919" cy="44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96846"/>
            <a:ext cx="0" cy="356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MEMBERSHIP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</a:t>
            </a:r>
            <a:r>
              <a:rPr lang="en-US" dirty="0"/>
              <a:t> data points has been dispatched 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threads, and threads </a:t>
            </a:r>
            <a:r>
              <a:rPr lang="en-US" dirty="0"/>
              <a:t>are working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Each thread loads </a:t>
            </a:r>
            <a:r>
              <a:rPr lang="en-US" dirty="0"/>
              <a:t>the </a:t>
            </a:r>
            <a:r>
              <a:rPr lang="en-US" dirty="0" smtClean="0"/>
              <a:t>corresponding data point </a:t>
            </a:r>
            <a:r>
              <a:rPr lang="en-US" dirty="0"/>
              <a:t>into the on-chip </a:t>
            </a:r>
            <a:r>
              <a:rPr lang="en-US" dirty="0" smtClean="0"/>
              <a:t>registers</a:t>
            </a:r>
          </a:p>
          <a:p>
            <a:pPr algn="just"/>
            <a:r>
              <a:rPr lang="en-US" dirty="0" smtClean="0"/>
              <a:t>The shared </a:t>
            </a:r>
            <a:r>
              <a:rPr lang="en-US" dirty="0"/>
              <a:t>memory </a:t>
            </a:r>
            <a:r>
              <a:rPr lang="en-US" dirty="0" smtClean="0"/>
              <a:t>is used to </a:t>
            </a:r>
            <a:r>
              <a:rPr lang="en-US" dirty="0"/>
              <a:t>broadcast centroids </a:t>
            </a:r>
            <a:r>
              <a:rPr lang="en-US" dirty="0" smtClean="0"/>
              <a:t>to all </a:t>
            </a:r>
            <a:r>
              <a:rPr lang="en-US" dirty="0"/>
              <a:t>threads inside a thread block as each thread writes less than five values to shared </a:t>
            </a:r>
            <a:r>
              <a:rPr lang="en-US" dirty="0" smtClean="0"/>
              <a:t>memory. Otherwise, threads </a:t>
            </a:r>
            <a:r>
              <a:rPr lang="en-US" dirty="0"/>
              <a:t>are read the same centroids in global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4719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 </a:t>
            </a:r>
            <a:r>
              <a:rPr lang="en-GB" b="1" dirty="0" err="1"/>
              <a:t>gridDim</a:t>
            </a:r>
            <a:r>
              <a:rPr lang="en-GB" b="1" dirty="0"/>
              <a:t> = N / </a:t>
            </a:r>
            <a:r>
              <a:rPr lang="en-GB" b="1" dirty="0" err="1"/>
              <a:t>blockDim</a:t>
            </a:r>
            <a:r>
              <a:rPr lang="en-GB" b="1" dirty="0"/>
              <a:t>; </a:t>
            </a:r>
            <a:r>
              <a:rPr lang="en-GB" b="1" dirty="0" smtClean="0"/>
              <a:t>DNNT </a:t>
            </a:r>
            <a:r>
              <a:rPr lang="en-GB" b="1" dirty="0"/>
              <a:t>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0220" y="2997964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154751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global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71121" y="3793859"/>
            <a:ext cx="122416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71122" y="4946348"/>
            <a:ext cx="1209098" cy="5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946" y="4590695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</a:t>
            </a:r>
            <a:r>
              <a:rPr lang="en-US" b="1" dirty="0" smtClean="0"/>
              <a:t>memberships </a:t>
            </a:r>
            <a:r>
              <a:rPr lang="en-US" b="1" dirty="0" smtClean="0"/>
              <a:t>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3996529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2482" y="4282380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090126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3817857"/>
            <a:ext cx="1843" cy="4645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6794" y="4748441"/>
            <a:ext cx="0" cy="3416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6822" y="3351239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17856" y="2724766"/>
            <a:ext cx="11116" cy="6264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5068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</a:t>
            </a:r>
            <a:r>
              <a:rPr lang="en-GB" b="1" dirty="0" smtClean="0"/>
              <a:t>*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 </a:t>
            </a:r>
            <a:r>
              <a:rPr lang="en-GB" b="1" dirty="0" err="1"/>
              <a:t>gridDim</a:t>
            </a:r>
            <a:r>
              <a:rPr lang="en-GB" b="1" dirty="0"/>
              <a:t> = N / </a:t>
            </a:r>
            <a:r>
              <a:rPr lang="en-GB" b="1" dirty="0" err="1"/>
              <a:t>blockDim</a:t>
            </a:r>
            <a:r>
              <a:rPr lang="en-GB" b="1" dirty="0"/>
              <a:t>;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571707" y="3461705"/>
            <a:ext cx="412899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639298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the shared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46780" y="4858341"/>
            <a:ext cx="130257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60006" y="5929460"/>
            <a:ext cx="1309199" cy="1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84830" y="5578901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</a:t>
            </a:r>
            <a:r>
              <a:rPr lang="en-US" b="1" dirty="0" smtClean="0"/>
              <a:t>memberships </a:t>
            </a:r>
            <a:r>
              <a:rPr lang="en-US" b="1" dirty="0" smtClean="0"/>
              <a:t>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446542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0639" y="4791474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581320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4302404"/>
            <a:ext cx="0" cy="4890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4951" y="5257535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62481" y="4415721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04630" y="4079697"/>
            <a:ext cx="1" cy="3360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95946" y="3035628"/>
            <a:ext cx="4017314" cy="106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values of centroid from the global memory</a:t>
            </a:r>
            <a:r>
              <a:rPr lang="en-US" b="1" baseline="-25000" dirty="0" smtClean="0"/>
              <a:t> </a:t>
            </a:r>
            <a:r>
              <a:rPr lang="en-US" b="1" dirty="0" smtClean="0"/>
              <a:t>into the shared memory </a:t>
            </a:r>
            <a:r>
              <a:rPr lang="en-US" b="1" dirty="0"/>
              <a:t>and </a:t>
            </a:r>
            <a:r>
              <a:rPr lang="en-US" b="1" dirty="0" smtClean="0"/>
              <a:t>synchronize threads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22418" y="2724766"/>
            <a:ext cx="0" cy="3108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16525</TotalTime>
  <Words>1469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Century Gothic</vt:lpstr>
      <vt:lpstr>Times New Roman</vt:lpstr>
      <vt:lpstr>Wingdings 3</vt:lpstr>
      <vt:lpstr>Wisp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</vt:lpstr>
      <vt:lpstr>CALCULATING NEW CENTROIDS ON GPU</vt:lpstr>
      <vt:lpstr>CHEcking convergence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114</cp:revision>
  <dcterms:created xsi:type="dcterms:W3CDTF">2014-11-10T05:36:24Z</dcterms:created>
  <dcterms:modified xsi:type="dcterms:W3CDTF">2015-06-01T13:38:43Z</dcterms:modified>
</cp:coreProperties>
</file>