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56841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Fuzzy k-Means Clustering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/>
              <a:t>Using </a:t>
            </a:r>
            <a:r>
              <a:rPr lang="en-GB" sz="3200" b="1" dirty="0"/>
              <a:t>m Nearest Cluster </a:t>
            </a:r>
            <a:r>
              <a:rPr lang="en-GB" sz="3200" b="1" dirty="0" err="1" smtClean="0"/>
              <a:t>CenterS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GPU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DINH-TRUNG VU (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武亭忠</a:t>
            </a:r>
            <a:r>
              <a:rPr lang="en-US" altLang="zh-TW" sz="21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sz="21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679723"/>
            <a:ext cx="8592065" cy="10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will </a:t>
            </a:r>
            <a:r>
              <a:rPr lang="en-GB" dirty="0"/>
              <a:t>implement </a:t>
            </a:r>
            <a:r>
              <a:rPr lang="en-GB" dirty="0" smtClean="0"/>
              <a:t>Generalized </a:t>
            </a:r>
            <a:r>
              <a:rPr lang="en-GB" dirty="0"/>
              <a:t>Fuzzy k-Means Clustering Using m </a:t>
            </a:r>
            <a:r>
              <a:rPr lang="en-GB" dirty="0" smtClean="0"/>
              <a:t>Nearest Cluster </a:t>
            </a:r>
            <a:r>
              <a:rPr lang="en-GB" dirty="0" err="1"/>
              <a:t>Centers</a:t>
            </a:r>
            <a:r>
              <a:rPr lang="en-GB" dirty="0"/>
              <a:t> (GFKM</a:t>
            </a:r>
            <a:r>
              <a:rPr lang="en-GB" dirty="0" smtClean="0"/>
              <a:t>), </a:t>
            </a:r>
            <a:r>
              <a:rPr lang="en-GB" dirty="0"/>
              <a:t>on a </a:t>
            </a:r>
            <a:r>
              <a:rPr lang="en-GB" dirty="0" smtClean="0"/>
              <a:t>GPU.</a:t>
            </a:r>
          </a:p>
          <a:p>
            <a:pPr algn="just"/>
            <a:r>
              <a:rPr lang="en-GB" dirty="0"/>
              <a:t>Our experimental results show that our GPU-based </a:t>
            </a:r>
            <a:r>
              <a:rPr lang="en-GB" dirty="0" smtClean="0"/>
              <a:t>GFKM or parallel GFKM (PGFKM) </a:t>
            </a:r>
            <a:r>
              <a:rPr lang="en-GB" dirty="0"/>
              <a:t>algorithms are about three to eighteen times faster than the optimized CPU code-based GFKM algorithms.</a:t>
            </a: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GFKM </a:t>
            </a:r>
            <a:r>
              <a:rPr lang="en-GB" dirty="0" smtClean="0"/>
              <a:t>algorithm </a:t>
            </a:r>
            <a:r>
              <a:rPr lang="en-GB" dirty="0"/>
              <a:t>is developed from the fuzzy k-means clustering (FKM) </a:t>
            </a:r>
            <a:r>
              <a:rPr lang="en-GB" dirty="0" smtClean="0"/>
              <a:t>algorithm.</a:t>
            </a:r>
          </a:p>
          <a:p>
            <a:pPr algn="just"/>
            <a:r>
              <a:rPr lang="en-GB" dirty="0"/>
              <a:t>The experimental results of method GFKM shown that it has the less computing time and the better clustering quality than method </a:t>
            </a:r>
            <a:r>
              <a:rPr lang="en-GB" dirty="0" smtClean="0"/>
              <a:t>FKM.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running time of the GFKM algorithm </a:t>
            </a:r>
            <a:r>
              <a:rPr lang="en-GB" dirty="0" smtClean="0"/>
              <a:t>grows </a:t>
            </a:r>
            <a:r>
              <a:rPr lang="en-GB" dirty="0"/>
              <a:t>with the increase of the size and also the dimensionality of the data </a:t>
            </a:r>
            <a:r>
              <a:rPr lang="en-GB" dirty="0" smtClean="0"/>
              <a:t>set.</a:t>
            </a:r>
          </a:p>
          <a:p>
            <a:pPr algn="just"/>
            <a:r>
              <a:rPr lang="en-US" dirty="0"/>
              <a:t>In our </a:t>
            </a:r>
            <a:r>
              <a:rPr lang="en-US" b="1" dirty="0" smtClean="0"/>
              <a:t>analysis, </a:t>
            </a:r>
            <a:r>
              <a:rPr lang="en-US" b="1" dirty="0"/>
              <a:t>w</a:t>
            </a:r>
            <a:r>
              <a:rPr lang="en-US" dirty="0" smtClean="0"/>
              <a:t>e </a:t>
            </a:r>
            <a:r>
              <a:rPr lang="en-US" dirty="0"/>
              <a:t>focus </a:t>
            </a:r>
            <a:r>
              <a:rPr lang="en-US" dirty="0" smtClean="0"/>
              <a:t>on an </a:t>
            </a:r>
            <a:r>
              <a:rPr lang="en-US" dirty="0"/>
              <a:t>important </a:t>
            </a:r>
            <a:r>
              <a:rPr lang="en-GB" dirty="0" smtClean="0"/>
              <a:t>factor, which</a:t>
            </a:r>
            <a:r>
              <a:rPr lang="en-US" dirty="0" smtClean="0"/>
              <a:t> is </a:t>
            </a:r>
            <a:r>
              <a:rPr lang="en-GB" dirty="0" smtClean="0"/>
              <a:t>the </a:t>
            </a:r>
            <a:r>
              <a:rPr lang="en-GB" dirty="0"/>
              <a:t>size of the data </a:t>
            </a:r>
            <a:r>
              <a:rPr lang="en-GB" dirty="0" smtClean="0"/>
              <a:t>set (number </a:t>
            </a:r>
            <a:r>
              <a:rPr lang="en-GB" dirty="0"/>
              <a:t>of data </a:t>
            </a:r>
            <a:r>
              <a:rPr lang="en-GB" dirty="0" smtClean="0"/>
              <a:t>points).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PGFKM Algorithm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Updating </a:t>
            </a:r>
            <a:r>
              <a:rPr lang="en-GB" dirty="0" smtClean="0"/>
              <a:t>Membership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Calculating </a:t>
            </a:r>
            <a:r>
              <a:rPr lang="en-GB" dirty="0" smtClean="0"/>
              <a:t>New Centroids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Checking </a:t>
            </a:r>
            <a:r>
              <a:rPr lang="en-GB" dirty="0" smtClean="0"/>
              <a:t>Convergence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Experimental Results.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PGFKM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85653" y="1475438"/>
            <a:ext cx="3648416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465" y="1475438"/>
            <a:ext cx="4738277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5611" y="2201111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Initialize Centroids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93075" y="1614462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6510" y="1622289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3075" y="2200765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85611" y="2997837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093075" y="3535353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084425" y="4632419"/>
            <a:ext cx="333836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Convergence</a:t>
            </a:r>
            <a:endParaRPr lang="en-US" b="1" dirty="0"/>
          </a:p>
        </p:txBody>
      </p:sp>
      <p:sp>
        <p:nvSpPr>
          <p:cNvPr id="45" name="Line Callout 1 44"/>
          <p:cNvSpPr/>
          <p:nvPr/>
        </p:nvSpPr>
        <p:spPr>
          <a:xfrm>
            <a:off x="8023136" y="3024041"/>
            <a:ext cx="1353230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Large data set</a:t>
            </a:r>
            <a:endParaRPr lang="en-US" sz="1300" b="1" dirty="0"/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422787" y="2497327"/>
            <a:ext cx="8649" cy="2431654"/>
          </a:xfrm>
          <a:prstGeom prst="bentConnector3">
            <a:avLst>
              <a:gd name="adj1" fmla="val 274308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4598" y="2793889"/>
            <a:ext cx="0" cy="7469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5051335" y="2812064"/>
            <a:ext cx="2603707" cy="483080"/>
          </a:xfrm>
          <a:prstGeom prst="bentConnector3">
            <a:avLst>
              <a:gd name="adj1" fmla="val -68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6099410" y="2900384"/>
            <a:ext cx="1392736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Small data set</a:t>
            </a:r>
            <a:endParaRPr lang="en-US" sz="1300" b="1" dirty="0"/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048067" y="2497327"/>
            <a:ext cx="1045008" cy="3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5" idx="2"/>
            <a:endCxn id="28" idx="1"/>
          </p:cNvCxnSpPr>
          <p:nvPr/>
        </p:nvCxnSpPr>
        <p:spPr>
          <a:xfrm rot="16200000" flipH="1">
            <a:off x="4131622" y="2976178"/>
            <a:ext cx="1338020" cy="256758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9780183" y="430697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No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504892" y="3237491"/>
            <a:ext cx="260663" cy="423676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00744" cy="397182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Yes</a:t>
            </a:r>
            <a:r>
              <a:rPr lang="en-US" sz="1300" dirty="0" smtClean="0"/>
              <a:t> </a:t>
            </a:r>
          </a:p>
        </p:txBody>
      </p:sp>
      <p:sp>
        <p:nvSpPr>
          <p:cNvPr id="162" name="Oval 161"/>
          <p:cNvSpPr/>
          <p:nvPr/>
        </p:nvSpPr>
        <p:spPr>
          <a:xfrm>
            <a:off x="2073899" y="5119778"/>
            <a:ext cx="1442940" cy="73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</p:cNvCxnSpPr>
          <p:nvPr/>
        </p:nvCxnSpPr>
        <p:spPr>
          <a:xfrm rot="5400000" flipH="1">
            <a:off x="5464563" y="1830785"/>
            <a:ext cx="537863" cy="4057522"/>
          </a:xfrm>
          <a:prstGeom prst="bentConnector4">
            <a:avLst>
              <a:gd name="adj1" fmla="val -58276"/>
              <a:gd name="adj2" fmla="val 100075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3868448" y="3991006"/>
            <a:ext cx="2144880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L</a:t>
            </a:r>
            <a:r>
              <a:rPr lang="en-GB" sz="1400" b="1" dirty="0" smtClean="0"/>
              <a:t>eft </a:t>
            </a:r>
            <a:r>
              <a:rPr lang="en-GB" sz="1400" b="1" dirty="0"/>
              <a:t>small data blocks 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92560" y="1652029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103115" y="2501262"/>
            <a:ext cx="5292380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DNNT is set of M nearest distances responding to </a:t>
            </a:r>
            <a:r>
              <a:rPr lang="en-GB" sz="1400" b="1" dirty="0" err="1"/>
              <a:t>NNT</a:t>
            </a:r>
            <a:r>
              <a:rPr lang="en-GB" sz="1400" b="1" baseline="-25000" dirty="0" err="1"/>
              <a:t>i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90853"/>
            <a:ext cx="3657600" cy="49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999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2732172" y="401757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84456"/>
            <a:ext cx="919" cy="44632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96846"/>
            <a:ext cx="0" cy="3561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MEMBERSHIP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</a:t>
            </a:r>
            <a:r>
              <a:rPr lang="en-US" dirty="0"/>
              <a:t> data points has been dispatched 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threads, and threads </a:t>
            </a:r>
            <a:r>
              <a:rPr lang="en-US" dirty="0"/>
              <a:t>are working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Each thread loads </a:t>
            </a:r>
            <a:r>
              <a:rPr lang="en-US" dirty="0"/>
              <a:t>the </a:t>
            </a:r>
            <a:r>
              <a:rPr lang="en-US" dirty="0" smtClean="0"/>
              <a:t>corresponding data point </a:t>
            </a:r>
            <a:r>
              <a:rPr lang="en-US" dirty="0"/>
              <a:t>into the on-chip </a:t>
            </a:r>
            <a:r>
              <a:rPr lang="en-US" dirty="0" smtClean="0"/>
              <a:t>registers</a:t>
            </a:r>
          </a:p>
          <a:p>
            <a:pPr algn="just"/>
            <a:r>
              <a:rPr lang="en-US" dirty="0" smtClean="0"/>
              <a:t>The shared </a:t>
            </a:r>
            <a:r>
              <a:rPr lang="en-US" dirty="0"/>
              <a:t>memory </a:t>
            </a:r>
            <a:r>
              <a:rPr lang="en-US" dirty="0" smtClean="0"/>
              <a:t>is used to </a:t>
            </a:r>
            <a:r>
              <a:rPr lang="en-US" dirty="0"/>
              <a:t>broadcast centroids </a:t>
            </a:r>
            <a:r>
              <a:rPr lang="en-US" dirty="0" smtClean="0"/>
              <a:t>to all </a:t>
            </a:r>
            <a:r>
              <a:rPr lang="en-US" dirty="0"/>
              <a:t>threads inside a thread block as each thread writes less than five values to shared </a:t>
            </a:r>
            <a:r>
              <a:rPr lang="en-US" dirty="0" smtClean="0"/>
              <a:t>memory. Otherwise, threads </a:t>
            </a:r>
            <a:r>
              <a:rPr lang="en-US" dirty="0"/>
              <a:t>are read the same centroids in global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4719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0220" y="2997964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154751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global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71121" y="3793859"/>
            <a:ext cx="122416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71122" y="4946348"/>
            <a:ext cx="1209098" cy="5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946" y="4590695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3996529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2482" y="4282380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090126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3817857"/>
            <a:ext cx="1843" cy="4645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6794" y="4748441"/>
            <a:ext cx="0" cy="3416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6822" y="3351239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17856" y="2724766"/>
            <a:ext cx="11116" cy="6264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5068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571707" y="3461705"/>
            <a:ext cx="412899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639298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the shared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46780" y="4858341"/>
            <a:ext cx="130257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60006" y="5929460"/>
            <a:ext cx="1309199" cy="1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84830" y="5578901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446542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0639" y="4791474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581320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4302404"/>
            <a:ext cx="0" cy="4890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4951" y="5257535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62481" y="4415721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04630" y="4079697"/>
            <a:ext cx="1" cy="3360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95946" y="3035628"/>
            <a:ext cx="4017314" cy="106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values of centroid from the global memory</a:t>
            </a:r>
            <a:r>
              <a:rPr lang="en-US" b="1" baseline="-25000" dirty="0" smtClean="0"/>
              <a:t> </a:t>
            </a:r>
            <a:r>
              <a:rPr lang="en-US" b="1" dirty="0" smtClean="0"/>
              <a:t>into the shared memory </a:t>
            </a:r>
            <a:r>
              <a:rPr lang="en-US" b="1" dirty="0"/>
              <a:t>and </a:t>
            </a:r>
            <a:r>
              <a:rPr lang="en-US" b="1" dirty="0" smtClean="0"/>
              <a:t>synchronize threads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22418" y="2724766"/>
            <a:ext cx="0" cy="3108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753</TotalTime>
  <Words>450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Trebuchet MS</vt:lpstr>
      <vt:lpstr>Tw Cen MT</vt:lpstr>
      <vt:lpstr>Circuit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52</cp:revision>
  <dcterms:created xsi:type="dcterms:W3CDTF">2014-11-10T05:36:24Z</dcterms:created>
  <dcterms:modified xsi:type="dcterms:W3CDTF">2015-05-19T06:55:28Z</dcterms:modified>
</cp:coreProperties>
</file>