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256" r:id="rId2"/>
    <p:sldId id="307" r:id="rId3"/>
    <p:sldId id="427" r:id="rId4"/>
    <p:sldId id="428" r:id="rId5"/>
    <p:sldId id="435" r:id="rId6"/>
    <p:sldId id="438" r:id="rId7"/>
    <p:sldId id="439" r:id="rId8"/>
    <p:sldId id="440" r:id="rId9"/>
    <p:sldId id="441" r:id="rId10"/>
    <p:sldId id="442" r:id="rId11"/>
    <p:sldId id="443" r:id="rId12"/>
    <p:sldId id="444" r:id="rId13"/>
    <p:sldId id="445" r:id="rId14"/>
    <p:sldId id="446" r:id="rId15"/>
    <p:sldId id="426" r:id="rId16"/>
    <p:sldId id="436" r:id="rId17"/>
    <p:sldId id="422" r:id="rId18"/>
    <p:sldId id="423" r:id="rId19"/>
    <p:sldId id="431" r:id="rId20"/>
    <p:sldId id="432" r:id="rId21"/>
    <p:sldId id="429" r:id="rId22"/>
    <p:sldId id="430" r:id="rId23"/>
    <p:sldId id="437" r:id="rId24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21" autoAdjust="0"/>
    <p:restoredTop sz="94602" autoAdjust="0"/>
  </p:normalViewPr>
  <p:slideViewPr>
    <p:cSldViewPr>
      <p:cViewPr varScale="1">
        <p:scale>
          <a:sx n="72" d="100"/>
          <a:sy n="72" d="100"/>
        </p:scale>
        <p:origin x="-1160" y="-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6EB89C5-003C-41F4-A679-27C7394D26AA}" type="datetimeFigureOut">
              <a:rPr lang="zh-TW" altLang="en-US"/>
              <a:pPr>
                <a:defRPr/>
              </a:pPr>
              <a:t>2013/10/24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51DA429-BFE6-4560-A14E-CBB6F1C756C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2891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1DA429-BFE6-4560-A14E-CBB6F1C756CC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9349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1DA429-BFE6-4560-A14E-CBB6F1C756CC}" type="slidenum">
              <a:rPr lang="zh-TW" altLang="en-US" smtClean="0"/>
              <a:pPr>
                <a:defRPr/>
              </a:pPr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89199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1DA429-BFE6-4560-A14E-CBB6F1C756CC}" type="slidenum">
              <a:rPr lang="zh-TW" altLang="en-US" smtClean="0"/>
              <a:pPr>
                <a:defRPr/>
              </a:pPr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06446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1DA429-BFE6-4560-A14E-CBB6F1C756CC}" type="slidenum">
              <a:rPr lang="zh-TW" altLang="en-US" smtClean="0"/>
              <a:pPr>
                <a:defRPr/>
              </a:pPr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71250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1DA429-BFE6-4560-A14E-CBB6F1C756CC}" type="slidenum">
              <a:rPr lang="zh-TW" altLang="en-US" smtClean="0"/>
              <a:pPr>
                <a:defRPr/>
              </a:pPr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06132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1DA429-BFE6-4560-A14E-CBB6F1C756CC}" type="slidenum">
              <a:rPr lang="zh-TW" altLang="en-US" smtClean="0"/>
              <a:pPr>
                <a:defRPr/>
              </a:pPr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7479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1DA429-BFE6-4560-A14E-CBB6F1C756CC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6522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1DA429-BFE6-4560-A14E-CBB6F1C756CC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0906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1DA429-BFE6-4560-A14E-CBB6F1C756CC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6095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1DA429-BFE6-4560-A14E-CBB6F1C756CC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5524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1DA429-BFE6-4560-A14E-CBB6F1C756CC}" type="slidenum">
              <a:rPr lang="zh-TW" altLang="en-US" smtClean="0"/>
              <a:pPr>
                <a:defRPr/>
              </a:pPr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9337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1DA429-BFE6-4560-A14E-CBB6F1C756CC}" type="slidenum">
              <a:rPr lang="zh-TW" altLang="en-US" smtClean="0"/>
              <a:pPr>
                <a:defRPr/>
              </a:pPr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1723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1DA429-BFE6-4560-A14E-CBB6F1C756CC}" type="slidenum">
              <a:rPr lang="zh-TW" altLang="en-US" smtClean="0"/>
              <a:pPr>
                <a:defRPr/>
              </a:pPr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69205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1DA429-BFE6-4560-A14E-CBB6F1C756CC}" type="slidenum">
              <a:rPr lang="zh-TW" altLang="en-US" smtClean="0"/>
              <a:pPr>
                <a:defRPr/>
              </a:pPr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7285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 useBgFill="1">
        <p:nvSpPr>
          <p:cNvPr id="5" name="圓角矩形 12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矩形 6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7" name="矩形 9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10" name="矩形 10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1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709F3F-D67B-4566-A393-4DBB2EBCE522}" type="datetime1">
              <a:rPr lang="zh-TW" altLang="en-US" smtClean="0"/>
              <a:pPr>
                <a:defRPr/>
              </a:pPr>
              <a:t>2013/10/24</a:t>
            </a:fld>
            <a:endParaRPr lang="zh-TW" altLang="en-US"/>
          </a:p>
        </p:txBody>
      </p:sp>
      <p:sp>
        <p:nvSpPr>
          <p:cNvPr id="12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zh-TW"/>
              <a:t>Jing-Ming Guo (jmguo@seed.net.tw),  Dept. EE, NTUST</a:t>
            </a:r>
            <a:endParaRPr lang="zh-TW" altLang="en-US"/>
          </a:p>
        </p:txBody>
      </p:sp>
      <p:sp>
        <p:nvSpPr>
          <p:cNvPr id="13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CF2DC2A-1A52-4433-8ABD-9BB19ED8B54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C2AC77-A885-45BD-87E4-27182E6A6C45}" type="datetime1">
              <a:rPr lang="zh-TW" altLang="en-US" smtClean="0"/>
              <a:pPr>
                <a:defRPr/>
              </a:pPr>
              <a:t>2013/10/24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zh-TW"/>
              <a:t>Jing-Ming Guo (jmguo@seed.net.tw),  Dept. EE, NTUST</a:t>
            </a:r>
            <a:endParaRPr lang="zh-TW" altLang="en-US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1E862A-9E6D-4852-A895-CE5EC69F0A4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EFD17F-6E73-4EA1-90CC-09B0E2588E3A}" type="datetime1">
              <a:rPr lang="zh-TW" altLang="en-US" smtClean="0"/>
              <a:pPr>
                <a:defRPr/>
              </a:pPr>
              <a:t>2013/10/24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zh-TW"/>
              <a:t>Jing-Ming Guo (jmguo@seed.net.tw),  Dept. EE, NTUST</a:t>
            </a:r>
            <a:endParaRPr lang="zh-TW" altLang="en-US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922C19-3EC0-4FB2-9A5C-2BD48D8AFD5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6E81A-8493-4177-95A4-D1EEBC851EED}" type="datetime1">
              <a:rPr lang="zh-TW" altLang="en-US" smtClean="0"/>
              <a:pPr>
                <a:defRPr/>
              </a:pPr>
              <a:t>2013/10/24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zh-TW"/>
              <a:t>Jing-Ming Guo (jmguo@seed.net.tw),  Dept. EE, NTUST</a:t>
            </a:r>
            <a:endParaRPr lang="zh-TW" altLang="en-US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93B881-B905-4211-B488-A0C80AFEE7E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 useBgFill="1">
        <p:nvSpPr>
          <p:cNvPr id="5" name="圓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矩形 6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7" name="矩形 7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8" name="矩形 8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77E9C3-B744-49B9-9C73-69B633B56FAF}" type="datetime1">
              <a:rPr lang="zh-TW" altLang="en-US" smtClean="0"/>
              <a:pPr>
                <a:defRPr/>
              </a:pPr>
              <a:t>2013/10/24</a:t>
            </a:fld>
            <a:endParaRPr lang="zh-TW" altLang="en-US"/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zh-TW"/>
              <a:t>Jing-Ming Guo (jmguo@seed.net.tw),  Dept. EE, NTUST</a:t>
            </a:r>
            <a:endParaRPr lang="zh-TW" altLang="en-US"/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4D082B-BF4C-4671-9EC0-E8C82EA42F5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AC3CC9-F4E6-470E-B7C2-3AC5553D8C06}" type="datetime1">
              <a:rPr lang="zh-TW" altLang="en-US" smtClean="0"/>
              <a:pPr>
                <a:defRPr/>
              </a:pPr>
              <a:t>2013/10/24</a:t>
            </a:fld>
            <a:endParaRPr lang="zh-TW" altLang="en-US"/>
          </a:p>
        </p:txBody>
      </p:sp>
      <p:sp>
        <p:nvSpPr>
          <p:cNvPr id="6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zh-TW"/>
              <a:t>Jing-Ming Guo (jmguo@seed.net.tw),  Dept. EE, NTUST</a:t>
            </a:r>
            <a:endParaRPr lang="zh-TW" altLang="en-US"/>
          </a:p>
        </p:txBody>
      </p:sp>
      <p:sp>
        <p:nvSpPr>
          <p:cNvPr id="7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ACAD7F-8E36-40B6-B7F1-4A8655E53E5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6029CC-1085-420A-91CC-92288C1F049F}" type="datetime1">
              <a:rPr lang="zh-TW" altLang="en-US" smtClean="0"/>
              <a:pPr>
                <a:defRPr/>
              </a:pPr>
              <a:t>2013/10/24</a:t>
            </a:fld>
            <a:endParaRPr lang="zh-TW" altLang="en-US"/>
          </a:p>
        </p:txBody>
      </p:sp>
      <p:sp>
        <p:nvSpPr>
          <p:cNvPr id="8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zh-TW"/>
              <a:t>Jing-Ming Guo (jmguo@seed.net.tw),  Dept. EE, NTUST</a:t>
            </a:r>
            <a:endParaRPr lang="zh-TW" altLang="en-US"/>
          </a:p>
        </p:txBody>
      </p:sp>
      <p:sp>
        <p:nvSpPr>
          <p:cNvPr id="9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1F9D6-0FE3-46DD-854D-F512D4177B8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5771CD-9E45-4067-B2A7-D771696CC6CC}" type="datetime1">
              <a:rPr lang="zh-TW" altLang="en-US" smtClean="0"/>
              <a:pPr>
                <a:defRPr/>
              </a:pPr>
              <a:t>2013/10/24</a:t>
            </a:fld>
            <a:endParaRPr lang="zh-TW" altLang="en-US"/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zh-TW"/>
              <a:t>Jing-Ming Guo (jmguo@seed.net.tw),  Dept. EE, NTUST</a:t>
            </a:r>
            <a:endParaRPr lang="zh-TW" altLang="en-US"/>
          </a:p>
        </p:txBody>
      </p:sp>
      <p:sp>
        <p:nvSpPr>
          <p:cNvPr id="5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B333EB-8472-40F0-A231-ED3AD7D8D9F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4B058A-8340-4CC6-A51B-DA72D26ACCF3}" type="datetime1">
              <a:rPr lang="zh-TW" altLang="en-US" smtClean="0"/>
              <a:pPr>
                <a:defRPr/>
              </a:pPr>
              <a:t>2013/10/24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zh-TW"/>
              <a:t>Jing-Ming Guo (jmguo@seed.net.tw),  Dept. EE, NTUST</a:t>
            </a:r>
            <a:endParaRPr lang="zh-TW" altLang="en-US"/>
          </a:p>
        </p:txBody>
      </p:sp>
      <p:sp>
        <p:nvSpPr>
          <p:cNvPr id="4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54DEAC-739B-4321-8261-D20545A7E11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 useBgFill="1">
        <p:nvSpPr>
          <p:cNvPr id="6" name="圓角矩形 8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726637-CDC6-476C-8CAA-EF7BB5C6FEC7}" type="datetime1">
              <a:rPr lang="zh-TW" altLang="en-US" smtClean="0"/>
              <a:pPr>
                <a:defRPr/>
              </a:pPr>
              <a:t>2013/10/24</a:t>
            </a:fld>
            <a:endParaRPr lang="zh-TW" altLang="en-US"/>
          </a:p>
        </p:txBody>
      </p:sp>
      <p:sp>
        <p:nvSpPr>
          <p:cNvPr id="8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zh-TW"/>
              <a:t>Jing-Ming Guo (jmguo@seed.net.tw),  Dept. EE, NTUST</a:t>
            </a:r>
            <a:endParaRPr lang="zh-TW" altLang="en-US"/>
          </a:p>
        </p:txBody>
      </p:sp>
      <p:sp>
        <p:nvSpPr>
          <p:cNvPr id="9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7A429B-D2A5-48DF-A7F3-395BAE06BCC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0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矩形 11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7" name="矩形 12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8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43E168-3398-410F-A0A6-0EC6FADB935D}" type="datetime1">
              <a:rPr lang="zh-TW" altLang="en-US" smtClean="0"/>
              <a:pPr>
                <a:defRPr/>
              </a:pPr>
              <a:t>2013/10/24</a:t>
            </a:fld>
            <a:endParaRPr lang="zh-TW" altLang="en-US"/>
          </a:p>
        </p:txBody>
      </p:sp>
      <p:sp>
        <p:nvSpPr>
          <p:cNvPr id="9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zh-TW"/>
              <a:t>Jing-Ming Guo (jmguo@seed.net.tw),  Dept. EE, NTUST</a:t>
            </a:r>
            <a:endParaRPr lang="zh-TW" altLang="en-US"/>
          </a:p>
        </p:txBody>
      </p:sp>
      <p:sp>
        <p:nvSpPr>
          <p:cNvPr id="10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2C6B97-62BE-4F74-9B67-99AFCAAA6E6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 useBgFill="1">
        <p:nvSpPr>
          <p:cNvPr id="8" name="圓角矩形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1028" name="標題版面配置區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smtClean="0"/>
          </a:p>
        </p:txBody>
      </p:sp>
      <p:sp>
        <p:nvSpPr>
          <p:cNvPr id="1029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smtClean="0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28E12EC-34CB-4EA9-8620-3FA09799CD2F}" type="datetime1">
              <a:rPr lang="zh-TW" altLang="en-US" smtClean="0"/>
              <a:pPr>
                <a:defRPr/>
              </a:pPr>
              <a:t>2013/10/24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nl-NL" altLang="zh-TW"/>
              <a:t>Jing-Ming Guo (jmguo@seed.net.tw),  Dept. EE, NTUST</a:t>
            </a:r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8F8FFFE0-3670-4145-ABE1-026F4E40C7C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7" r:id="rId2"/>
    <p:sldLayoutId id="2147483685" r:id="rId3"/>
    <p:sldLayoutId id="2147483678" r:id="rId4"/>
    <p:sldLayoutId id="2147483679" r:id="rId5"/>
    <p:sldLayoutId id="2147483680" r:id="rId6"/>
    <p:sldLayoutId id="2147483681" r:id="rId7"/>
    <p:sldLayoutId id="2147483686" r:id="rId8"/>
    <p:sldLayoutId id="2147483687" r:id="rId9"/>
    <p:sldLayoutId id="2147483682" r:id="rId10"/>
    <p:sldLayoutId id="214748368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微軟正黑體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/>
          <a:cs typeface="微軟正黑體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/>
          <a:cs typeface="微軟正黑體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/>
          <a:cs typeface="微軟正黑體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/>
          <a:cs typeface="微軟正黑體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/>
          <a:cs typeface="微軟正黑體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/>
          <a:cs typeface="微軟正黑體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/>
          <a:cs typeface="微軟正黑體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/>
          <a:cs typeface="微軟正黑體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sourceforge.net/projects/opencvlibrary/files/opencv-win/2.4.0/OpenCV-2.4.6.exe/downloa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標題 1"/>
          <p:cNvSpPr>
            <a:spLocks noGrp="1"/>
          </p:cNvSpPr>
          <p:nvPr>
            <p:ph type="ctrTitle"/>
          </p:nvPr>
        </p:nvSpPr>
        <p:spPr>
          <a:xfrm>
            <a:off x="0" y="1371600"/>
            <a:ext cx="9036050" cy="1828800"/>
          </a:xfrm>
        </p:spPr>
        <p:txBody>
          <a:bodyPr/>
          <a:lstStyle/>
          <a:p>
            <a:pPr eaLnBrk="1" hangingPunct="1"/>
            <a:r>
              <a:rPr lang="zh-TW" altLang="en-US" smtClean="0">
                <a:latin typeface="Times New Roman" pitchFamily="18" charset="0"/>
                <a:ea typeface="標楷體" pitchFamily="65" charset="-120"/>
              </a:rPr>
              <a:t>實驗一</a:t>
            </a:r>
            <a:r>
              <a:rPr lang="zh-TW" altLang="zh-TW" smtClean="0">
                <a:latin typeface="Times New Roman" pitchFamily="18" charset="0"/>
                <a:ea typeface="標楷體" pitchFamily="65" charset="-120"/>
              </a:rPr>
              <a:t/>
            </a:r>
            <a:br>
              <a:rPr lang="zh-TW" altLang="zh-TW" smtClean="0">
                <a:latin typeface="Times New Roman" pitchFamily="18" charset="0"/>
                <a:ea typeface="標楷體" pitchFamily="65" charset="-120"/>
              </a:rPr>
            </a:br>
            <a:r>
              <a:rPr lang="zh-TW" altLang="zh-TW" smtClean="0">
                <a:latin typeface="Times New Roman" pitchFamily="18" charset="0"/>
                <a:ea typeface="標楷體" pitchFamily="65" charset="-120"/>
              </a:rPr>
              <a:t>影像前處理實作</a:t>
            </a:r>
            <a:r>
              <a:rPr altLang="zh-TW" smtClean="0">
                <a:latin typeface="Times New Roman" pitchFamily="18" charset="0"/>
                <a:ea typeface="標楷體" pitchFamily="65" charset="-120"/>
              </a:rPr>
              <a:t>(</a:t>
            </a:r>
            <a:r>
              <a:rPr altLang="zh-TW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OpevCV</a:t>
            </a:r>
            <a:r>
              <a:rPr lang="zh-TW" altLang="zh-TW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使用教學手冊</a:t>
            </a:r>
            <a:r>
              <a:rPr altLang="zh-TW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</a:t>
            </a:r>
            <a:endParaRPr lang="zh-TW" altLang="en-US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F2DC2A-1A52-4433-8ABD-9BB19ED8B545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  <p:sp>
        <p:nvSpPr>
          <p:cNvPr id="2" name="副標題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</a:t>
            </a:r>
            <a:r>
              <a:rPr lang="en-US" altLang="zh-TW" dirty="0"/>
              <a:t>path </a:t>
            </a:r>
            <a:r>
              <a:rPr lang="zh-TW" altLang="en-US" dirty="0"/>
              <a:t>環境變數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3284984"/>
            <a:ext cx="2376019" cy="3448332"/>
          </a:xfrm>
          <a:prstGeom prst="rect">
            <a:avLst/>
          </a:prstGeom>
        </p:spPr>
      </p:pic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 smtClean="0"/>
              <a:t>我</a:t>
            </a:r>
            <a:r>
              <a:rPr lang="zh-TW" altLang="en-US" b="1" dirty="0"/>
              <a:t>的電腦</a:t>
            </a:r>
            <a:r>
              <a:rPr lang="en-US" altLang="zh-TW" b="1" dirty="0"/>
              <a:t>-&gt;</a:t>
            </a:r>
            <a:r>
              <a:rPr lang="zh-TW" altLang="en-US" b="1" dirty="0"/>
              <a:t>內容</a:t>
            </a:r>
            <a:r>
              <a:rPr lang="en-US" altLang="zh-TW" b="1" dirty="0"/>
              <a:t>-&gt;</a:t>
            </a:r>
            <a:r>
              <a:rPr lang="zh-TW" altLang="en-US" b="1" dirty="0" smtClean="0"/>
              <a:t>進階系統設定</a:t>
            </a:r>
            <a:r>
              <a:rPr lang="en-US" altLang="zh-TW" b="1" dirty="0" smtClean="0"/>
              <a:t>-&gt;</a:t>
            </a:r>
            <a:r>
              <a:rPr lang="zh-TW" altLang="en-US" b="1" dirty="0" smtClean="0"/>
              <a:t>進階</a:t>
            </a:r>
            <a:r>
              <a:rPr lang="en-US" altLang="zh-TW" b="1" dirty="0" smtClean="0"/>
              <a:t>-&gt;</a:t>
            </a:r>
            <a:r>
              <a:rPr lang="zh-TW" altLang="en-US" b="1" dirty="0"/>
              <a:t>環境</a:t>
            </a:r>
            <a:r>
              <a:rPr lang="zh-TW" altLang="en-US" b="1" dirty="0" smtClean="0"/>
              <a:t>變數</a:t>
            </a:r>
            <a:r>
              <a:rPr lang="en-US" altLang="zh-TW" b="1" dirty="0" smtClean="0"/>
              <a:t>-&gt;</a:t>
            </a:r>
            <a:r>
              <a:rPr lang="zh-TW" altLang="en-US" b="1" dirty="0" smtClean="0"/>
              <a:t>系統變數</a:t>
            </a:r>
            <a:r>
              <a:rPr lang="en-US" altLang="zh-TW" b="1" dirty="0" smtClean="0"/>
              <a:t>-&gt;path</a:t>
            </a:r>
          </a:p>
          <a:p>
            <a:r>
              <a:rPr lang="zh-TW" altLang="en-US" b="1" dirty="0" smtClean="0"/>
              <a:t>貼上下面兩行</a:t>
            </a:r>
            <a:r>
              <a:rPr lang="en-US" altLang="zh-TW" b="1" dirty="0" smtClean="0"/>
              <a:t>(</a:t>
            </a:r>
            <a:r>
              <a:rPr lang="zh-TW" altLang="en-US" b="1" dirty="0" smtClean="0"/>
              <a:t>每筆設定間 用分號隔開</a:t>
            </a:r>
            <a:r>
              <a:rPr lang="en-US" altLang="zh-TW" b="1" dirty="0" smtClean="0"/>
              <a:t>)</a:t>
            </a:r>
            <a:endParaRPr lang="zh-TW" altLang="en-US" b="1" dirty="0"/>
          </a:p>
          <a:p>
            <a:r>
              <a:rPr lang="en-US" altLang="zh-TW" dirty="0"/>
              <a:t>C:\</a:t>
            </a:r>
            <a:r>
              <a:rPr lang="en-US" altLang="zh-TW" dirty="0" smtClean="0"/>
              <a:t>OpenCV\build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C:\</a:t>
            </a:r>
            <a:r>
              <a:rPr lang="en-US" altLang="zh-TW" dirty="0" smtClean="0"/>
              <a:t>OpenCV\build\x86\vc10\bin</a:t>
            </a:r>
            <a:r>
              <a:rPr lang="en-US" altLang="zh-TW" dirty="0" smtClean="0"/>
              <a:t>;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0677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專案設定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sz="2200" dirty="0"/>
              <a:t>專案設定 在</a:t>
            </a:r>
            <a:r>
              <a:rPr lang="en-US" altLang="zh-TW" sz="2200" dirty="0"/>
              <a:t>debug </a:t>
            </a:r>
            <a:r>
              <a:rPr lang="zh-TW" altLang="en-US" sz="2200" dirty="0"/>
              <a:t>和 </a:t>
            </a:r>
            <a:r>
              <a:rPr lang="en-US" altLang="zh-TW" sz="2200" dirty="0"/>
              <a:t>release</a:t>
            </a:r>
            <a:r>
              <a:rPr lang="zh-TW" altLang="en-US" sz="2200" dirty="0"/>
              <a:t>都要設定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845" y="1484784"/>
            <a:ext cx="4371662" cy="2996779"/>
          </a:xfrm>
          <a:prstGeom prst="rect">
            <a:avLst/>
          </a:prstGeom>
        </p:spPr>
      </p:pic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專案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屬性</a:t>
            </a:r>
            <a:r>
              <a:rPr lang="en-US" altLang="zh-TW" dirty="0" smtClean="0"/>
              <a:t>-&gt;VC+</a:t>
            </a:r>
            <a:r>
              <a:rPr lang="zh-TW" altLang="en-US" dirty="0" smtClean="0"/>
              <a:t>目錄</a:t>
            </a:r>
            <a:r>
              <a:rPr lang="en-US" altLang="zh-TW" dirty="0" smtClean="0"/>
              <a:t>-&gt;include</a:t>
            </a:r>
            <a:r>
              <a:rPr lang="zh-TW" altLang="en-US" dirty="0" smtClean="0"/>
              <a:t>目錄中 加入下面兩行</a:t>
            </a:r>
            <a:endParaRPr lang="en-US" altLang="zh-TW" dirty="0" smtClean="0"/>
          </a:p>
          <a:p>
            <a:r>
              <a:rPr lang="en-US" altLang="zh-TW" dirty="0" smtClean="0"/>
              <a:t>C</a:t>
            </a:r>
            <a:r>
              <a:rPr lang="en-US" altLang="zh-TW" dirty="0"/>
              <a:t>:\</a:t>
            </a:r>
            <a:r>
              <a:rPr lang="en-US" altLang="zh-TW" dirty="0" smtClean="0"/>
              <a:t>OpenCV\build\include</a:t>
            </a:r>
            <a:endParaRPr lang="en-US" altLang="zh-TW" dirty="0"/>
          </a:p>
          <a:p>
            <a:r>
              <a:rPr lang="en-US" altLang="zh-TW" dirty="0"/>
              <a:t>C:\</a:t>
            </a:r>
            <a:r>
              <a:rPr lang="en-US" altLang="zh-TW" dirty="0" smtClean="0"/>
              <a:t>OpenCV\build\include\opencv</a:t>
            </a:r>
            <a:endParaRPr lang="en-US" altLang="zh-TW" dirty="0" smtClean="0"/>
          </a:p>
          <a:p>
            <a:endParaRPr lang="en-US" altLang="zh-TW" i="1" dirty="0" smtClean="0"/>
          </a:p>
          <a:p>
            <a:r>
              <a:rPr lang="zh-TW" altLang="en-US" dirty="0"/>
              <a:t>專案</a:t>
            </a:r>
            <a:r>
              <a:rPr lang="en-US" altLang="zh-TW" dirty="0"/>
              <a:t>-&gt;</a:t>
            </a:r>
            <a:r>
              <a:rPr lang="zh-TW" altLang="en-US" dirty="0" smtClean="0"/>
              <a:t>屬性</a:t>
            </a:r>
            <a:r>
              <a:rPr lang="en-US" altLang="zh-TW" dirty="0" smtClean="0"/>
              <a:t>-&gt;VC</a:t>
            </a:r>
            <a:r>
              <a:rPr lang="en-US" altLang="zh-TW" dirty="0"/>
              <a:t>+</a:t>
            </a:r>
            <a:r>
              <a:rPr lang="zh-TW" altLang="en-US" dirty="0"/>
              <a:t>目錄</a:t>
            </a:r>
            <a:r>
              <a:rPr lang="en-US" altLang="zh-TW" dirty="0" smtClean="0"/>
              <a:t>-&gt;</a:t>
            </a:r>
            <a:r>
              <a:rPr lang="zh-TW" altLang="en-US" dirty="0"/>
              <a:t>程式庫</a:t>
            </a:r>
            <a:r>
              <a:rPr lang="zh-TW" altLang="en-US" dirty="0" smtClean="0"/>
              <a:t>目錄</a:t>
            </a:r>
            <a:r>
              <a:rPr lang="zh-TW" altLang="en-US" dirty="0"/>
              <a:t>中 加入</a:t>
            </a:r>
            <a:r>
              <a:rPr lang="zh-TW" altLang="en-US" dirty="0" smtClean="0"/>
              <a:t>下面一行</a:t>
            </a:r>
            <a:endParaRPr lang="en-US" altLang="zh-TW" dirty="0"/>
          </a:p>
          <a:p>
            <a:r>
              <a:rPr lang="en-US" altLang="zh-TW" dirty="0"/>
              <a:t>C:\</a:t>
            </a:r>
            <a:r>
              <a:rPr lang="en-US" altLang="zh-TW" dirty="0" smtClean="0"/>
              <a:t>OpenCV\build\x86\vc10\lib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0154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72067" y="2675467"/>
            <a:ext cx="2691821" cy="3450696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zh-TW" dirty="0" smtClean="0"/>
              <a:t>opencv_nonfree246.lib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opencv_calib3d246.lib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opencv_contrib246.lib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opencv_core246.lib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opencv_features2d246.lib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opencv_flann246.lib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opencv_gpu246.lib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opencv_highgui246.lib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opencv_imgproc246.lib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opencv_legacy246.lib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opencv_ml246.lib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opencv_objdetect246.lib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opencv_ts246.lib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opencv_video246.lib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901824" y="620688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專案設定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sz="2200" dirty="0"/>
              <a:t>專案</a:t>
            </a:r>
            <a:r>
              <a:rPr lang="en-US" altLang="zh-TW" sz="2200" dirty="0"/>
              <a:t>-&gt;</a:t>
            </a:r>
            <a:r>
              <a:rPr lang="zh-TW" altLang="en-US" sz="2200" dirty="0" smtClean="0"/>
              <a:t>屬性</a:t>
            </a:r>
            <a:r>
              <a:rPr lang="en-US" altLang="zh-TW" sz="2200" dirty="0" smtClean="0"/>
              <a:t>-&gt;</a:t>
            </a:r>
            <a:r>
              <a:rPr lang="zh-TW" altLang="en-US" sz="2200" dirty="0" smtClean="0"/>
              <a:t>連結器</a:t>
            </a:r>
            <a:r>
              <a:rPr lang="en-US" altLang="zh-TW" sz="2200" dirty="0" smtClean="0"/>
              <a:t>-&gt;</a:t>
            </a:r>
            <a:r>
              <a:rPr lang="zh-TW" altLang="en-US" sz="2200" dirty="0" smtClean="0"/>
              <a:t>輸入其他相依性中 </a:t>
            </a:r>
            <a:r>
              <a:rPr lang="zh-TW" altLang="en-US" sz="2200" dirty="0"/>
              <a:t>加入</a:t>
            </a:r>
            <a:r>
              <a:rPr lang="zh-TW" altLang="en-US" sz="2200" dirty="0" smtClean="0"/>
              <a:t>下面的資料</a:t>
            </a:r>
            <a:r>
              <a:rPr lang="en-US" altLang="zh-TW" sz="2200" dirty="0" smtClean="0"/>
              <a:t/>
            </a:r>
            <a:br>
              <a:rPr lang="en-US" altLang="zh-TW" sz="2200" dirty="0" smtClean="0"/>
            </a:br>
            <a:r>
              <a:rPr lang="zh-TW" altLang="en-US" sz="2200" dirty="0" smtClean="0"/>
              <a:t>左邊是</a:t>
            </a:r>
            <a:r>
              <a:rPr lang="en-US" altLang="zh-TW" sz="2200" dirty="0" smtClean="0"/>
              <a:t>release</a:t>
            </a:r>
            <a:r>
              <a:rPr lang="zh-TW" altLang="en-US" sz="2200" dirty="0" smtClean="0"/>
              <a:t>的 右邊是 </a:t>
            </a:r>
            <a:r>
              <a:rPr lang="en-US" altLang="zh-TW" sz="2200" dirty="0" smtClean="0"/>
              <a:t>debug</a:t>
            </a:r>
            <a:r>
              <a:rPr lang="zh-TW" altLang="en-US" sz="2200" dirty="0" smtClean="0"/>
              <a:t>的</a:t>
            </a:r>
            <a:r>
              <a:rPr lang="en-US" altLang="zh-TW" sz="2200" dirty="0"/>
              <a:t/>
            </a:r>
            <a:br>
              <a:rPr lang="en-US" altLang="zh-TW" sz="2200" dirty="0"/>
            </a:br>
            <a:endParaRPr lang="zh-TW" altLang="en-US" sz="2200" dirty="0"/>
          </a:p>
        </p:txBody>
      </p:sp>
      <p:sp>
        <p:nvSpPr>
          <p:cNvPr id="4" name="內容版面配置區 1"/>
          <p:cNvSpPr txBox="1">
            <a:spLocks/>
          </p:cNvSpPr>
          <p:nvPr/>
        </p:nvSpPr>
        <p:spPr>
          <a:xfrm>
            <a:off x="4788024" y="2780928"/>
            <a:ext cx="2691821" cy="345069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 smtClean="0"/>
              <a:t>opencv_nonfree246d.lib</a:t>
            </a:r>
          </a:p>
          <a:p>
            <a:pPr marL="0" indent="0">
              <a:buNone/>
            </a:pPr>
            <a:r>
              <a:rPr lang="en-US" altLang="zh-TW" dirty="0" smtClean="0"/>
              <a:t>opencv_calib3d246d.lib</a:t>
            </a:r>
          </a:p>
          <a:p>
            <a:pPr marL="0" indent="0">
              <a:buNone/>
            </a:pPr>
            <a:r>
              <a:rPr lang="en-US" altLang="zh-TW" dirty="0" smtClean="0"/>
              <a:t>opencv_contrib246d.lib</a:t>
            </a:r>
          </a:p>
          <a:p>
            <a:pPr marL="0" indent="0">
              <a:buNone/>
            </a:pPr>
            <a:r>
              <a:rPr lang="en-US" altLang="zh-TW" dirty="0" smtClean="0"/>
              <a:t>opencv_core246d.lib</a:t>
            </a:r>
          </a:p>
          <a:p>
            <a:pPr marL="0" indent="0">
              <a:buNone/>
            </a:pPr>
            <a:r>
              <a:rPr lang="en-US" altLang="zh-TW" dirty="0" smtClean="0"/>
              <a:t>opencv_features2d246d.lib</a:t>
            </a:r>
          </a:p>
          <a:p>
            <a:pPr marL="0" indent="0">
              <a:buNone/>
            </a:pPr>
            <a:r>
              <a:rPr lang="en-US" altLang="zh-TW" dirty="0" smtClean="0"/>
              <a:t>opencv_flann246d.lib</a:t>
            </a:r>
          </a:p>
          <a:p>
            <a:pPr marL="0" indent="0">
              <a:buNone/>
            </a:pPr>
            <a:r>
              <a:rPr lang="en-US" altLang="zh-TW" dirty="0" smtClean="0"/>
              <a:t>opencv_gpu246d.lib</a:t>
            </a:r>
          </a:p>
          <a:p>
            <a:pPr marL="0" indent="0">
              <a:buNone/>
            </a:pPr>
            <a:r>
              <a:rPr lang="en-US" altLang="zh-TW" dirty="0" smtClean="0"/>
              <a:t>opencv_highgui246d.lib</a:t>
            </a:r>
          </a:p>
          <a:p>
            <a:pPr marL="0" indent="0">
              <a:buNone/>
            </a:pPr>
            <a:r>
              <a:rPr lang="en-US" altLang="zh-TW" dirty="0" smtClean="0"/>
              <a:t>opencv_imgproc246d.lib</a:t>
            </a:r>
          </a:p>
          <a:p>
            <a:pPr marL="0" indent="0">
              <a:buNone/>
            </a:pPr>
            <a:r>
              <a:rPr lang="en-US" altLang="zh-TW" dirty="0" smtClean="0"/>
              <a:t>opencv_legacy246d.lib</a:t>
            </a:r>
          </a:p>
          <a:p>
            <a:pPr marL="0" indent="0">
              <a:buNone/>
            </a:pPr>
            <a:r>
              <a:rPr lang="en-US" altLang="zh-TW" dirty="0" smtClean="0"/>
              <a:t>opencv_ml246d.lib</a:t>
            </a:r>
          </a:p>
          <a:p>
            <a:pPr marL="0" indent="0">
              <a:buNone/>
            </a:pPr>
            <a:r>
              <a:rPr lang="en-US" altLang="zh-TW" dirty="0" smtClean="0"/>
              <a:t>opencv_objdetect246d.lib</a:t>
            </a:r>
          </a:p>
          <a:p>
            <a:pPr marL="0" indent="0">
              <a:buNone/>
            </a:pPr>
            <a:r>
              <a:rPr lang="en-US" altLang="zh-TW" dirty="0" smtClean="0"/>
              <a:t>opencv_ts246d.lib</a:t>
            </a:r>
          </a:p>
          <a:p>
            <a:pPr marL="0" indent="0">
              <a:buNone/>
            </a:pPr>
            <a:r>
              <a:rPr lang="en-US" altLang="zh-TW" dirty="0" smtClean="0"/>
              <a:t>opencv_video246d.lib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4169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971600" y="1556792"/>
            <a:ext cx="7408333" cy="3705275"/>
          </a:xfrm>
        </p:spPr>
        <p:txBody>
          <a:bodyPr>
            <a:normAutofit fontScale="25000" lnSpcReduction="20000"/>
          </a:bodyPr>
          <a:lstStyle/>
          <a:p>
            <a:r>
              <a:rPr lang="en-US" altLang="zh-TW" sz="3600" dirty="0" smtClean="0"/>
              <a:t>#</a:t>
            </a:r>
            <a:r>
              <a:rPr lang="en-US" altLang="zh-TW" sz="3600" dirty="0"/>
              <a:t>include &lt;opencv2/core/core.hpp&gt;</a:t>
            </a:r>
          </a:p>
          <a:p>
            <a:r>
              <a:rPr lang="en-US" altLang="zh-TW" sz="3600" dirty="0"/>
              <a:t>#include &lt;opencv2/</a:t>
            </a:r>
            <a:r>
              <a:rPr lang="en-US" altLang="zh-TW" sz="3600" dirty="0" err="1"/>
              <a:t>highgui</a:t>
            </a:r>
            <a:r>
              <a:rPr lang="en-US" altLang="zh-TW" sz="3600" dirty="0"/>
              <a:t>/highgui.hpp&gt;</a:t>
            </a:r>
          </a:p>
          <a:p>
            <a:r>
              <a:rPr lang="en-US" altLang="zh-TW" sz="3600" dirty="0"/>
              <a:t>#include &lt;</a:t>
            </a:r>
            <a:r>
              <a:rPr lang="en-US" altLang="zh-TW" sz="3600" dirty="0" err="1"/>
              <a:t>iostream</a:t>
            </a:r>
            <a:r>
              <a:rPr lang="en-US" altLang="zh-TW" sz="3600" dirty="0" smtClean="0"/>
              <a:t>&gt;</a:t>
            </a:r>
            <a:endParaRPr lang="en-US" altLang="zh-TW" sz="3600" dirty="0"/>
          </a:p>
          <a:p>
            <a:r>
              <a:rPr lang="en-US" altLang="zh-TW" sz="3600" dirty="0"/>
              <a:t>using namespace cv;</a:t>
            </a:r>
          </a:p>
          <a:p>
            <a:r>
              <a:rPr lang="en-US" altLang="zh-TW" sz="3600" dirty="0"/>
              <a:t>using namespace </a:t>
            </a:r>
            <a:r>
              <a:rPr lang="en-US" altLang="zh-TW" sz="3600" dirty="0" err="1"/>
              <a:t>std</a:t>
            </a:r>
            <a:r>
              <a:rPr lang="en-US" altLang="zh-TW" sz="3600" dirty="0" smtClean="0"/>
              <a:t>;</a:t>
            </a:r>
            <a:endParaRPr lang="en-US" altLang="zh-TW" sz="3600" dirty="0"/>
          </a:p>
          <a:p>
            <a:r>
              <a:rPr lang="en-US" altLang="zh-TW" sz="3600" dirty="0" err="1"/>
              <a:t>int</a:t>
            </a:r>
            <a:r>
              <a:rPr lang="en-US" altLang="zh-TW" sz="3600" dirty="0"/>
              <a:t> main( </a:t>
            </a:r>
            <a:r>
              <a:rPr lang="en-US" altLang="zh-TW" sz="3600" dirty="0" err="1"/>
              <a:t>int</a:t>
            </a:r>
            <a:r>
              <a:rPr lang="en-US" altLang="zh-TW" sz="3600" dirty="0"/>
              <a:t> </a:t>
            </a:r>
            <a:r>
              <a:rPr lang="en-US" altLang="zh-TW" sz="3600" dirty="0" err="1"/>
              <a:t>argc</a:t>
            </a:r>
            <a:r>
              <a:rPr lang="en-US" altLang="zh-TW" sz="3600" dirty="0"/>
              <a:t>, char** </a:t>
            </a:r>
            <a:r>
              <a:rPr lang="en-US" altLang="zh-TW" sz="3600" dirty="0" err="1"/>
              <a:t>argv</a:t>
            </a:r>
            <a:r>
              <a:rPr lang="en-US" altLang="zh-TW" sz="3600" dirty="0"/>
              <a:t> ){</a:t>
            </a:r>
          </a:p>
          <a:p>
            <a:r>
              <a:rPr lang="en-US" altLang="zh-TW" sz="3600" dirty="0"/>
              <a:t>	Mat image;</a:t>
            </a:r>
          </a:p>
          <a:p>
            <a:r>
              <a:rPr lang="en-US" altLang="zh-TW" sz="3600" dirty="0"/>
              <a:t>	if( </a:t>
            </a:r>
            <a:r>
              <a:rPr lang="en-US" altLang="zh-TW" sz="3600" dirty="0" err="1"/>
              <a:t>argc</a:t>
            </a:r>
            <a:r>
              <a:rPr lang="en-US" altLang="zh-TW" sz="3600" dirty="0"/>
              <a:t> != 2){</a:t>
            </a:r>
          </a:p>
          <a:p>
            <a:r>
              <a:rPr lang="en-US" altLang="zh-TW" sz="3600" dirty="0"/>
              <a:t>		</a:t>
            </a:r>
            <a:r>
              <a:rPr lang="en-US" altLang="zh-TW" sz="3600" dirty="0" err="1"/>
              <a:t>cout</a:t>
            </a:r>
            <a:r>
              <a:rPr lang="en-US" altLang="zh-TW" sz="3600" dirty="0"/>
              <a:t> &lt;&lt;" Usage: </a:t>
            </a:r>
            <a:r>
              <a:rPr lang="en-US" altLang="zh-TW" sz="3600" dirty="0" err="1"/>
              <a:t>display_image</a:t>
            </a:r>
            <a:r>
              <a:rPr lang="en-US" altLang="zh-TW" sz="3600" dirty="0"/>
              <a:t> </a:t>
            </a:r>
            <a:r>
              <a:rPr lang="en-US" altLang="zh-TW" sz="3600" dirty="0" err="1"/>
              <a:t>ImageToLoadAndDisplay</a:t>
            </a:r>
            <a:r>
              <a:rPr lang="en-US" altLang="zh-TW" sz="3600" dirty="0"/>
              <a:t>" &lt;&lt; </a:t>
            </a:r>
            <a:r>
              <a:rPr lang="en-US" altLang="zh-TW" sz="3600" dirty="0" err="1"/>
              <a:t>endl</a:t>
            </a:r>
            <a:r>
              <a:rPr lang="en-US" altLang="zh-TW" sz="3600" dirty="0"/>
              <a:t>;</a:t>
            </a:r>
          </a:p>
          <a:p>
            <a:r>
              <a:rPr lang="en-US" altLang="zh-TW" sz="3600" dirty="0"/>
              <a:t>		image = </a:t>
            </a:r>
            <a:r>
              <a:rPr lang="en-US" altLang="zh-TW" sz="3600" dirty="0" err="1"/>
              <a:t>imread</a:t>
            </a:r>
            <a:r>
              <a:rPr lang="en-US" altLang="zh-TW" sz="3600" dirty="0"/>
              <a:t>("</a:t>
            </a:r>
            <a:r>
              <a:rPr lang="en-US" altLang="zh-TW" sz="3600" dirty="0" err="1"/>
              <a:t>HappyMan's</a:t>
            </a:r>
            <a:r>
              <a:rPr lang="en-US" altLang="zh-TW" sz="3600" dirty="0"/>
              <a:t> Girl.jpg", CV_LOAD_IMAGE_COLOR);</a:t>
            </a:r>
          </a:p>
          <a:p>
            <a:r>
              <a:rPr lang="en-US" altLang="zh-TW" sz="3600" dirty="0"/>
              <a:t>		// Read the file</a:t>
            </a:r>
          </a:p>
          <a:p>
            <a:r>
              <a:rPr lang="en-US" altLang="zh-TW" sz="3600" dirty="0"/>
              <a:t>	}</a:t>
            </a:r>
          </a:p>
          <a:p>
            <a:r>
              <a:rPr lang="en-US" altLang="zh-TW" sz="3600" dirty="0"/>
              <a:t>	else{</a:t>
            </a:r>
          </a:p>
          <a:p>
            <a:r>
              <a:rPr lang="en-US" altLang="zh-TW" sz="3600" dirty="0"/>
              <a:t>		image = </a:t>
            </a:r>
            <a:r>
              <a:rPr lang="en-US" altLang="zh-TW" sz="3600" dirty="0" err="1"/>
              <a:t>imread</a:t>
            </a:r>
            <a:r>
              <a:rPr lang="en-US" altLang="zh-TW" sz="3600" dirty="0"/>
              <a:t>(</a:t>
            </a:r>
            <a:r>
              <a:rPr lang="en-US" altLang="zh-TW" sz="3600" dirty="0" err="1"/>
              <a:t>argv</a:t>
            </a:r>
            <a:r>
              <a:rPr lang="en-US" altLang="zh-TW" sz="3600" dirty="0"/>
              <a:t>[1], CV_LOAD_IMAGE_COLOR);</a:t>
            </a:r>
          </a:p>
          <a:p>
            <a:r>
              <a:rPr lang="en-US" altLang="zh-TW" sz="3600" dirty="0"/>
              <a:t>	</a:t>
            </a:r>
            <a:r>
              <a:rPr lang="en-US" altLang="zh-TW" sz="3600" dirty="0" smtClean="0"/>
              <a:t>}</a:t>
            </a:r>
            <a:endParaRPr lang="en-US" altLang="zh-TW" sz="3600" dirty="0"/>
          </a:p>
          <a:p>
            <a:r>
              <a:rPr lang="en-US" altLang="zh-TW" sz="3600" dirty="0"/>
              <a:t>	if(! </a:t>
            </a:r>
            <a:r>
              <a:rPr lang="en-US" altLang="zh-TW" sz="3600" dirty="0" err="1"/>
              <a:t>image.data</a:t>
            </a:r>
            <a:r>
              <a:rPr lang="en-US" altLang="zh-TW" sz="3600" dirty="0"/>
              <a:t> ){// Check for invalid input</a:t>
            </a:r>
          </a:p>
          <a:p>
            <a:r>
              <a:rPr lang="en-US" altLang="zh-TW" sz="3600" dirty="0"/>
              <a:t>		</a:t>
            </a:r>
            <a:r>
              <a:rPr lang="en-US" altLang="zh-TW" sz="3600" dirty="0" err="1"/>
              <a:t>cout</a:t>
            </a:r>
            <a:r>
              <a:rPr lang="en-US" altLang="zh-TW" sz="3600" dirty="0"/>
              <a:t> &lt;&lt;  "Could not open or find the image" &lt;&lt; </a:t>
            </a:r>
            <a:r>
              <a:rPr lang="en-US" altLang="zh-TW" sz="3600" dirty="0" err="1"/>
              <a:t>endl</a:t>
            </a:r>
            <a:r>
              <a:rPr lang="en-US" altLang="zh-TW" sz="3600" dirty="0"/>
              <a:t> ;</a:t>
            </a:r>
          </a:p>
          <a:p>
            <a:r>
              <a:rPr lang="en-US" altLang="zh-TW" sz="3600" dirty="0"/>
              <a:t>		system("pause");</a:t>
            </a:r>
          </a:p>
          <a:p>
            <a:r>
              <a:rPr lang="en-US" altLang="zh-TW" sz="3600" dirty="0"/>
              <a:t>		return -1</a:t>
            </a:r>
            <a:r>
              <a:rPr lang="en-US" altLang="zh-TW" sz="3600" dirty="0" smtClean="0"/>
              <a:t>;}</a:t>
            </a:r>
            <a:endParaRPr lang="en-US" altLang="zh-TW" sz="3600" dirty="0"/>
          </a:p>
          <a:p>
            <a:r>
              <a:rPr lang="en-US" altLang="zh-TW" sz="3600" dirty="0"/>
              <a:t>	</a:t>
            </a:r>
            <a:r>
              <a:rPr lang="en-US" altLang="zh-TW" sz="3600" dirty="0" err="1"/>
              <a:t>namedWindow</a:t>
            </a:r>
            <a:r>
              <a:rPr lang="en-US" altLang="zh-TW" sz="3600" dirty="0"/>
              <a:t>( "</a:t>
            </a:r>
            <a:r>
              <a:rPr lang="en-US" altLang="zh-TW" sz="3600" dirty="0" err="1"/>
              <a:t>HappyMan</a:t>
            </a:r>
            <a:r>
              <a:rPr lang="en-US" altLang="zh-TW" sz="3600" dirty="0"/>
              <a:t> - Display window", CV_WINDOW_AUTOSIZE );</a:t>
            </a:r>
          </a:p>
          <a:p>
            <a:r>
              <a:rPr lang="en-US" altLang="zh-TW" sz="3600" dirty="0"/>
              <a:t>	// Create a window for display.</a:t>
            </a:r>
          </a:p>
          <a:p>
            <a:r>
              <a:rPr lang="en-US" altLang="zh-TW" sz="3600" dirty="0"/>
              <a:t>	</a:t>
            </a:r>
            <a:r>
              <a:rPr lang="en-US" altLang="zh-TW" sz="3600" dirty="0" err="1"/>
              <a:t>imshow</a:t>
            </a:r>
            <a:r>
              <a:rPr lang="en-US" altLang="zh-TW" sz="3600" dirty="0"/>
              <a:t>( "</a:t>
            </a:r>
            <a:r>
              <a:rPr lang="en-US" altLang="zh-TW" sz="3600" dirty="0" err="1"/>
              <a:t>HappyMan</a:t>
            </a:r>
            <a:r>
              <a:rPr lang="en-US" altLang="zh-TW" sz="3600" dirty="0"/>
              <a:t> - Display window", image );</a:t>
            </a:r>
          </a:p>
          <a:p>
            <a:r>
              <a:rPr lang="en-US" altLang="zh-TW" sz="3600" dirty="0"/>
              <a:t>	// Show our image inside it</a:t>
            </a:r>
            <a:r>
              <a:rPr lang="en-US" altLang="zh-TW" sz="3600" dirty="0" smtClean="0"/>
              <a:t>.</a:t>
            </a:r>
            <a:endParaRPr lang="en-US" altLang="zh-TW" sz="3600" dirty="0"/>
          </a:p>
          <a:p>
            <a:r>
              <a:rPr lang="en-US" altLang="zh-TW" sz="3600" dirty="0"/>
              <a:t>	</a:t>
            </a:r>
            <a:r>
              <a:rPr lang="en-US" altLang="zh-TW" sz="3600" dirty="0" err="1"/>
              <a:t>waitKey</a:t>
            </a:r>
            <a:r>
              <a:rPr lang="en-US" altLang="zh-TW" sz="3600" dirty="0"/>
              <a:t>(0);</a:t>
            </a:r>
          </a:p>
          <a:p>
            <a:r>
              <a:rPr lang="en-US" altLang="zh-TW" sz="3600" dirty="0"/>
              <a:t>	// Wait for a keystroke in the window</a:t>
            </a:r>
          </a:p>
          <a:p>
            <a:r>
              <a:rPr lang="en-US" altLang="zh-TW" sz="3600" dirty="0"/>
              <a:t>	return 0;</a:t>
            </a:r>
          </a:p>
          <a:p>
            <a:r>
              <a:rPr lang="en-US" altLang="zh-TW" sz="3600" dirty="0"/>
              <a:t>}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完成 實測</a:t>
            </a:r>
          </a:p>
        </p:txBody>
      </p:sp>
    </p:spTree>
    <p:extLst>
      <p:ext uri="{BB962C8B-B14F-4D97-AF65-F5344CB8AC3E}">
        <p14:creationId xmlns:p14="http://schemas.microsoft.com/office/powerpoint/2010/main" val="2048191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檢視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屬性管理員</a:t>
            </a:r>
            <a:r>
              <a:rPr lang="en-US" altLang="zh-TW" dirty="0"/>
              <a:t>-&gt;</a:t>
            </a:r>
            <a:r>
              <a:rPr lang="en-US" altLang="zh-TW" dirty="0" smtClean="0"/>
              <a:t>Microsoft.Cpp.Win32.user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zh-TW" altLang="en-US" dirty="0"/>
              <a:t>把前面的設定都放進</a:t>
            </a:r>
            <a:r>
              <a:rPr lang="zh-TW" altLang="en-US" dirty="0" smtClean="0"/>
              <a:t>這裡，往後都可以自由使用</a:t>
            </a:r>
            <a:endParaRPr lang="en-US" altLang="zh-TW" dirty="0" smtClean="0"/>
          </a:p>
          <a:p>
            <a:r>
              <a:rPr lang="zh-TW" altLang="en-US" dirty="0" smtClean="0"/>
              <a:t>不過有缺點是，無法把</a:t>
            </a:r>
            <a:r>
              <a:rPr lang="en-US" altLang="zh-TW" dirty="0" smtClean="0"/>
              <a:t>debug</a:t>
            </a:r>
            <a:r>
              <a:rPr lang="zh-TW" altLang="en-US" dirty="0" smtClean="0"/>
              <a:t>和 </a:t>
            </a:r>
            <a:r>
              <a:rPr lang="en-US" altLang="zh-TW" dirty="0" smtClean="0"/>
              <a:t>release </a:t>
            </a:r>
            <a:r>
              <a:rPr lang="zh-TW" altLang="en-US" dirty="0" smtClean="0"/>
              <a:t>分開設定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專案設定一勞永逸的方法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4077072"/>
            <a:ext cx="2314898" cy="128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903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charset="0"/>
                <a:ea typeface="標楷體" pitchFamily="65" charset="-120"/>
              </a:rPr>
              <a:t>OpenCV</a:t>
            </a:r>
            <a:r>
              <a:rPr lang="zh-TW" altLang="en-US" smtClean="0">
                <a:latin typeface="Arial" charset="0"/>
                <a:ea typeface="標楷體" pitchFamily="65" charset="-120"/>
              </a:rPr>
              <a:t>讀圖指令</a:t>
            </a:r>
            <a:r>
              <a:rPr lang="en-US" altLang="zh-TW" smtClean="0">
                <a:latin typeface="Times New Roman" pitchFamily="18" charset="0"/>
                <a:ea typeface="標楷體" pitchFamily="65" charset="-120"/>
              </a:rPr>
              <a:t>(1/2)</a:t>
            </a:r>
            <a:endParaRPr lang="zh-TW" altLang="en-US" smtClean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444D0E-4793-4688-9229-A31234B54A06}" type="slidenum">
              <a:rPr lang="zh-TW" altLang="en-US"/>
              <a:pPr>
                <a:defRPr/>
              </a:pPr>
              <a:t>15</a:t>
            </a:fld>
            <a:endParaRPr lang="zh-TW" altLang="en-US"/>
          </a:p>
        </p:txBody>
      </p:sp>
      <p:sp>
        <p:nvSpPr>
          <p:cNvPr id="31749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zh-TW" sz="2800" smtClean="0">
                <a:latin typeface="Times New Roman" pitchFamily="18" charset="0"/>
                <a:ea typeface="標楷體" pitchFamily="65" charset="-120"/>
              </a:rPr>
              <a:t>cvLoadImage(filename, -1)</a:t>
            </a:r>
          </a:p>
          <a:p>
            <a:pPr eaLnBrk="1" hangingPunct="1">
              <a:buFont typeface="Wingdings 2" pitchFamily="18" charset="2"/>
              <a:buNone/>
            </a:pPr>
            <a:r>
              <a:rPr lang="zh-TW" altLang="en-US" sz="2800" smtClean="0">
                <a:latin typeface="Times New Roman" pitchFamily="18" charset="0"/>
                <a:ea typeface="標楷體" pitchFamily="65" charset="-120"/>
              </a:rPr>
              <a:t>   </a:t>
            </a:r>
            <a:r>
              <a:rPr lang="zh-TW" altLang="en-US" sz="2000" smtClean="0">
                <a:latin typeface="Times New Roman" pitchFamily="18" charset="0"/>
                <a:ea typeface="標楷體" pitchFamily="65" charset="-120"/>
              </a:rPr>
              <a:t>預設讀取圖像的原通道數</a:t>
            </a:r>
          </a:p>
          <a:p>
            <a:pPr eaLnBrk="1" hangingPunct="1"/>
            <a:r>
              <a:rPr lang="en-US" altLang="zh-TW" sz="2800" smtClean="0">
                <a:latin typeface="Times New Roman" pitchFamily="18" charset="0"/>
                <a:ea typeface="標楷體" pitchFamily="65" charset="-120"/>
              </a:rPr>
              <a:t>cvLoadImage(filename, 0)</a:t>
            </a:r>
          </a:p>
          <a:p>
            <a:pPr eaLnBrk="1" hangingPunct="1">
              <a:buFont typeface="Wingdings 2" pitchFamily="18" charset="2"/>
              <a:buNone/>
            </a:pPr>
            <a:r>
              <a:rPr lang="zh-TW" altLang="en-US" sz="2800" smtClean="0">
                <a:latin typeface="Times New Roman" pitchFamily="18" charset="0"/>
                <a:ea typeface="標楷體" pitchFamily="65" charset="-120"/>
              </a:rPr>
              <a:t>   </a:t>
            </a:r>
            <a:r>
              <a:rPr lang="zh-TW" altLang="en-US" sz="2000" smtClean="0">
                <a:latin typeface="Times New Roman" pitchFamily="18" charset="0"/>
                <a:ea typeface="標楷體" pitchFamily="65" charset="-120"/>
              </a:rPr>
              <a:t>強制轉化讀取圖像為灰度圖</a:t>
            </a:r>
          </a:p>
          <a:p>
            <a:pPr eaLnBrk="1" hangingPunct="1"/>
            <a:r>
              <a:rPr lang="en-US" altLang="zh-TW" sz="2800" smtClean="0">
                <a:latin typeface="Times New Roman" pitchFamily="18" charset="0"/>
                <a:ea typeface="標楷體" pitchFamily="65" charset="-120"/>
              </a:rPr>
              <a:t>cvLoadImage(filename, 1)</a:t>
            </a:r>
          </a:p>
          <a:p>
            <a:pPr eaLnBrk="1" hangingPunct="1">
              <a:buFont typeface="Wingdings 2" pitchFamily="18" charset="2"/>
              <a:buNone/>
            </a:pPr>
            <a:r>
              <a:rPr lang="zh-TW" altLang="en-US" sz="2000" smtClean="0">
                <a:latin typeface="Times New Roman" pitchFamily="18" charset="0"/>
                <a:ea typeface="標楷體" pitchFamily="65" charset="-120"/>
              </a:rPr>
              <a:t>    讀取彩色圖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>
                <a:latin typeface="Times New Roman" pitchFamily="18" charset="0"/>
                <a:ea typeface="標楷體" pitchFamily="65" charset="-120"/>
              </a:rPr>
              <a:t>cvNamedWindow(“</a:t>
            </a:r>
            <a:r>
              <a:rPr lang="zh-TW" altLang="en-US" sz="2800" smtClean="0">
                <a:latin typeface="Times New Roman" pitchFamily="18" charset="0"/>
                <a:ea typeface="標楷體" pitchFamily="65" charset="-120"/>
              </a:rPr>
              <a:t>視窗名稱”</a:t>
            </a:r>
            <a:r>
              <a:rPr lang="en-US" altLang="zh-TW" sz="2800" smtClean="0">
                <a:latin typeface="Times New Roman" pitchFamily="18" charset="0"/>
                <a:ea typeface="標楷體" pitchFamily="65" charset="-120"/>
              </a:rPr>
              <a:t>, int flags)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zh-TW" altLang="en-US" sz="2000" smtClean="0">
                <a:latin typeface="Times New Roman" pitchFamily="18" charset="0"/>
                <a:ea typeface="標楷體" pitchFamily="65" charset="-120"/>
              </a:rPr>
              <a:t>   建立視窗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>
                <a:latin typeface="Times New Roman" pitchFamily="18" charset="0"/>
                <a:ea typeface="標楷體" pitchFamily="65" charset="-120"/>
              </a:rPr>
              <a:t>cvShowImage(“</a:t>
            </a:r>
            <a:r>
              <a:rPr lang="zh-TW" altLang="en-US" sz="2800" smtClean="0">
                <a:latin typeface="Times New Roman" pitchFamily="18" charset="0"/>
                <a:ea typeface="標楷體" pitchFamily="65" charset="-120"/>
              </a:rPr>
              <a:t>視窗名稱”</a:t>
            </a:r>
            <a:r>
              <a:rPr lang="en-US" altLang="zh-TW" sz="2800" smtClean="0">
                <a:latin typeface="Times New Roman" pitchFamily="18" charset="0"/>
                <a:ea typeface="標楷體" pitchFamily="65" charset="-120"/>
              </a:rPr>
              <a:t>,pImg)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zh-TW" altLang="en-US" sz="2800" smtClean="0">
                <a:latin typeface="Times New Roman" pitchFamily="18" charset="0"/>
                <a:ea typeface="標楷體" pitchFamily="65" charset="-120"/>
              </a:rPr>
              <a:t>  </a:t>
            </a:r>
            <a:r>
              <a:rPr lang="zh-TW" altLang="en-US" sz="2000" smtClean="0">
                <a:latin typeface="Times New Roman" pitchFamily="18" charset="0"/>
                <a:ea typeface="標楷體" pitchFamily="65" charset="-120"/>
              </a:rPr>
              <a:t>顯示圖像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標題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charset="0"/>
                <a:ea typeface="標楷體" pitchFamily="65" charset="-120"/>
              </a:rPr>
              <a:t>OpenCV</a:t>
            </a:r>
            <a:r>
              <a:rPr lang="zh-TW" altLang="en-US" smtClean="0">
                <a:latin typeface="Arial" charset="0"/>
                <a:ea typeface="標楷體" pitchFamily="65" charset="-120"/>
              </a:rPr>
              <a:t>讀圖指令</a:t>
            </a:r>
            <a:r>
              <a:rPr lang="en-US" altLang="zh-TW" smtClean="0">
                <a:latin typeface="Times New Roman" pitchFamily="18" charset="0"/>
                <a:ea typeface="標楷體" pitchFamily="65" charset="-120"/>
              </a:rPr>
              <a:t>(2/2)</a:t>
            </a:r>
            <a:endParaRPr lang="zh-TW" altLang="en-US" smtClean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30722" name="日期版面配置區 2"/>
          <p:cNvSpPr txBox="1">
            <a:spLocks noGrp="1"/>
          </p:cNvSpPr>
          <p:nvPr/>
        </p:nvSpPr>
        <p:spPr bwMode="auto">
          <a:xfrm>
            <a:off x="6172200" y="6191250"/>
            <a:ext cx="24765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r">
              <a:defRPr/>
            </a:pPr>
            <a:fld id="{88B1137B-8394-4006-853B-62A5D6324E61}" type="datetime1">
              <a:rPr kumimoji="0" lang="zh-TW" altLang="en-US" sz="1400">
                <a:solidFill>
                  <a:schemeClr val="tx2"/>
                </a:solidFill>
                <a:latin typeface="+mn-lt"/>
                <a:ea typeface="+mn-ea"/>
              </a:rPr>
              <a:pPr algn="r">
                <a:defRPr/>
              </a:pPr>
              <a:t>2013/10/24</a:t>
            </a:fld>
            <a:endParaRPr kumimoji="0" lang="zh-TW" altLang="en-US" sz="1400">
              <a:solidFill>
                <a:schemeClr val="tx2"/>
              </a:solidFill>
              <a:latin typeface="+mn-lt"/>
              <a:ea typeface="+mn-ea"/>
            </a:endParaRPr>
          </a:p>
        </p:txBody>
      </p:sp>
      <p:sp>
        <p:nvSpPr>
          <p:cNvPr id="5" name="投影片編號版面配置區 4"/>
          <p:cNvSpPr txBox="1">
            <a:spLocks noGrp="1"/>
          </p:cNvSpPr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2A2FF43E-09D6-4CD8-8E81-2E19256008AA}" type="slidenum">
              <a:rPr kumimoji="0" lang="zh-TW" altLang="en-US" sz="1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16</a:t>
            </a:fld>
            <a:endParaRPr kumimoji="0" lang="zh-TW" altLang="en-US" sz="14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2773" name="內容版面配置區 5"/>
          <p:cNvSpPr>
            <a:spLocks noGrp="1"/>
          </p:cNvSpPr>
          <p:nvPr>
            <p:ph sz="quarter" idx="4294967295"/>
          </p:nvPr>
        </p:nvSpPr>
        <p:spPr/>
        <p:txBody>
          <a:bodyPr/>
          <a:lstStyle/>
          <a:p>
            <a:pPr eaLnBrk="1" hangingPunct="1"/>
            <a:r>
              <a:rPr lang="en-US" altLang="zh-TW" sz="2800" smtClean="0">
                <a:latin typeface="Times New Roman" pitchFamily="18" charset="0"/>
                <a:ea typeface="標楷體" pitchFamily="65" charset="-120"/>
              </a:rPr>
              <a:t>cvSaveImage(“</a:t>
            </a:r>
            <a:r>
              <a:rPr lang="zh-TW" altLang="en-US" sz="2800" smtClean="0">
                <a:latin typeface="Times New Roman" pitchFamily="18" charset="0"/>
                <a:ea typeface="標楷體" pitchFamily="65" charset="-120"/>
              </a:rPr>
              <a:t>儲存檔名”</a:t>
            </a:r>
            <a:r>
              <a:rPr lang="en-US" altLang="zh-TW" sz="2800" smtClean="0">
                <a:latin typeface="Times New Roman" pitchFamily="18" charset="0"/>
                <a:ea typeface="標楷體" pitchFamily="65" charset="-120"/>
              </a:rPr>
              <a:t>,pImg)</a:t>
            </a:r>
          </a:p>
          <a:p>
            <a:pPr eaLnBrk="1" hangingPunct="1">
              <a:buFont typeface="Wingdings 2" pitchFamily="18" charset="2"/>
              <a:buNone/>
            </a:pPr>
            <a:r>
              <a:rPr lang="zh-TW" altLang="en-US" sz="2000" smtClean="0">
                <a:latin typeface="Times New Roman" pitchFamily="18" charset="0"/>
                <a:ea typeface="標楷體" pitchFamily="65" charset="-120"/>
              </a:rPr>
              <a:t>    儲存圖像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noProof="1" smtClean="0">
                <a:latin typeface="Times New Roman" pitchFamily="18" charset="0"/>
                <a:ea typeface="標楷體" pitchFamily="65" charset="-120"/>
              </a:rPr>
              <a:t>cvReleaseImage(&amp;pImg</a:t>
            </a:r>
            <a:r>
              <a:rPr lang="en-US" altLang="zh-TW" sz="2800" smtClean="0">
                <a:latin typeface="Times New Roman" pitchFamily="18" charset="0"/>
                <a:ea typeface="標楷體" pitchFamily="65" charset="-120"/>
              </a:rPr>
              <a:t>)</a:t>
            </a:r>
            <a:r>
              <a:rPr lang="en-US" altLang="zh-TW" sz="2800" noProof="1" smtClean="0">
                <a:latin typeface="Times New Roman" pitchFamily="18" charset="0"/>
                <a:ea typeface="標楷體" pitchFamily="65" charset="-120"/>
              </a:rPr>
              <a:t>  </a:t>
            </a:r>
            <a:endParaRPr lang="en-US" altLang="zh-TW" sz="2800" smtClean="0">
              <a:latin typeface="Times New Roman" pitchFamily="18" charset="0"/>
              <a:ea typeface="標楷體" pitchFamily="65" charset="-120"/>
            </a:endParaRP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zh-TW" altLang="en-US" sz="2800" smtClean="0">
                <a:latin typeface="Times New Roman" pitchFamily="18" charset="0"/>
                <a:ea typeface="標楷體" pitchFamily="65" charset="-120"/>
              </a:rPr>
              <a:t>   </a:t>
            </a:r>
            <a:r>
              <a:rPr lang="zh-TW" altLang="en-US" sz="2000" smtClean="0">
                <a:latin typeface="Times New Roman" pitchFamily="18" charset="0"/>
                <a:ea typeface="標楷體" pitchFamily="65" charset="-120"/>
              </a:rPr>
              <a:t>釋放圖像</a:t>
            </a:r>
          </a:p>
          <a:p>
            <a:pPr eaLnBrk="1" hangingPunct="1"/>
            <a:endParaRPr lang="zh-TW" altLang="en-US" sz="2000" smtClean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54DEAC-739B-4321-8261-D20545A7E114}" type="slidenum">
              <a:rPr lang="zh-TW" altLang="en-US" smtClean="0"/>
              <a:pPr>
                <a:defRPr/>
              </a:pPr>
              <a:t>16</a:t>
            </a:fld>
            <a:endParaRPr lang="zh-TW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標題 1"/>
          <p:cNvSpPr>
            <a:spLocks noGrp="1"/>
          </p:cNvSpPr>
          <p:nvPr>
            <p:ph type="title"/>
          </p:nvPr>
        </p:nvSpPr>
        <p:spPr>
          <a:xfrm>
            <a:off x="900113" y="26035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Times New Roman" pitchFamily="18" charset="0"/>
                <a:ea typeface="標楷體" pitchFamily="65" charset="-120"/>
              </a:rPr>
              <a:t>OpenCV</a:t>
            </a:r>
            <a:r>
              <a:rPr lang="zh-TW" altLang="en-US" smtClean="0">
                <a:latin typeface="Times New Roman" pitchFamily="18" charset="0"/>
                <a:ea typeface="標楷體" pitchFamily="65" charset="-120"/>
              </a:rPr>
              <a:t>讀圖範例程式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CCF239-3B06-4A6D-B6CB-6506552E15EB}" type="slidenum">
              <a:rPr lang="zh-TW" altLang="en-US"/>
              <a:pPr>
                <a:defRPr/>
              </a:pPr>
              <a:t>17</a:t>
            </a:fld>
            <a:endParaRPr lang="zh-TW" altLang="en-US"/>
          </a:p>
        </p:txBody>
      </p:sp>
      <p:sp>
        <p:nvSpPr>
          <p:cNvPr id="33797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TW" altLang="en-US" sz="2800" smtClean="0">
                <a:latin typeface="Times New Roman" pitchFamily="18" charset="0"/>
                <a:ea typeface="標楷體" pitchFamily="65" charset="-120"/>
              </a:rPr>
              <a:t>把</a:t>
            </a:r>
            <a:r>
              <a:rPr lang="en-US" altLang="zh-TW" sz="2800" smtClean="0">
                <a:latin typeface="Times New Roman" pitchFamily="18" charset="0"/>
                <a:ea typeface="標楷體" pitchFamily="65" charset="-120"/>
              </a:rPr>
              <a:t>lena.bmp</a:t>
            </a:r>
            <a:r>
              <a:rPr lang="zh-TW" altLang="en-US" sz="2800" smtClean="0">
                <a:latin typeface="Times New Roman" pitchFamily="18" charset="0"/>
                <a:ea typeface="標楷體" pitchFamily="65" charset="-120"/>
              </a:rPr>
              <a:t>放到</a:t>
            </a:r>
            <a:r>
              <a:rPr lang="en-US" altLang="zh-TW" sz="2800" smtClean="0">
                <a:latin typeface="Times New Roman" pitchFamily="18" charset="0"/>
                <a:ea typeface="標楷體" pitchFamily="65" charset="-120"/>
              </a:rPr>
              <a:t>test\test</a:t>
            </a:r>
            <a:r>
              <a:rPr lang="zh-TW" altLang="en-US" sz="2800" smtClean="0">
                <a:latin typeface="Times New Roman" pitchFamily="18" charset="0"/>
                <a:ea typeface="標楷體" pitchFamily="65" charset="-120"/>
              </a:rPr>
              <a:t>資料夾內</a:t>
            </a:r>
            <a:endParaRPr lang="en-US" altLang="zh-TW" sz="2800" smtClean="0">
              <a:latin typeface="Times New Roman" pitchFamily="18" charset="0"/>
              <a:ea typeface="標楷體" pitchFamily="65" charset="-120"/>
            </a:endParaRPr>
          </a:p>
          <a:p>
            <a:pPr eaLnBrk="1" hangingPunct="1">
              <a:lnSpc>
                <a:spcPct val="80000"/>
              </a:lnSpc>
            </a:pPr>
            <a:r>
              <a:rPr lang="zh-TW" altLang="en-US" sz="2800" smtClean="0">
                <a:latin typeface="Times New Roman" pitchFamily="18" charset="0"/>
                <a:ea typeface="標楷體" pitchFamily="65" charset="-120"/>
              </a:rPr>
              <a:t>在</a:t>
            </a:r>
            <a:r>
              <a:rPr lang="en-US" altLang="zh-TW" sz="2800" smtClean="0">
                <a:latin typeface="Times New Roman" pitchFamily="18" charset="0"/>
                <a:ea typeface="標楷體" pitchFamily="65" charset="-120"/>
              </a:rPr>
              <a:t>.cpp</a:t>
            </a:r>
            <a:r>
              <a:rPr lang="zh-TW" altLang="en-US" sz="2800" smtClean="0">
                <a:latin typeface="Times New Roman" pitchFamily="18" charset="0"/>
                <a:ea typeface="標楷體" pitchFamily="65" charset="-120"/>
              </a:rPr>
              <a:t>內貼上這段程式碼並執行</a:t>
            </a:r>
            <a:endParaRPr lang="en-US" altLang="zh-TW" sz="2800" smtClean="0">
              <a:latin typeface="Times New Roman" pitchFamily="18" charset="0"/>
              <a:ea typeface="標楷體" pitchFamily="65" charset="-120"/>
            </a:endParaRP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TW" sz="2000" smtClean="0">
                <a:latin typeface="Times New Roman" pitchFamily="18" charset="0"/>
                <a:ea typeface="標楷體" pitchFamily="65" charset="-120"/>
              </a:rPr>
              <a:t>#include "highgui.h"</a:t>
            </a:r>
            <a:endParaRPr lang="zh-TW" altLang="en-US" sz="2000" smtClean="0">
              <a:latin typeface="Times New Roman" pitchFamily="18" charset="0"/>
              <a:ea typeface="標楷體" pitchFamily="65" charset="-120"/>
            </a:endParaRP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TW" sz="2000" smtClean="0">
                <a:latin typeface="Times New Roman" pitchFamily="18" charset="0"/>
                <a:ea typeface="標楷體" pitchFamily="65" charset="-120"/>
              </a:rPr>
              <a:t>int main()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TW" sz="2000" smtClean="0">
                <a:latin typeface="Times New Roman" pitchFamily="18" charset="0"/>
                <a:ea typeface="標楷體" pitchFamily="65" charset="-120"/>
              </a:rPr>
              <a:t>{</a:t>
            </a:r>
            <a:endParaRPr lang="zh-TW" altLang="en-US" sz="2000" smtClean="0">
              <a:latin typeface="Times New Roman" pitchFamily="18" charset="0"/>
              <a:ea typeface="標楷體" pitchFamily="65" charset="-120"/>
            </a:endParaRP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TW" sz="2000" smtClean="0">
                <a:latin typeface="Times New Roman" pitchFamily="18" charset="0"/>
                <a:ea typeface="標楷體" pitchFamily="65" charset="-120"/>
              </a:rPr>
              <a:t>	IplImage *InImage;  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TW" sz="2000" smtClean="0">
                <a:latin typeface="Times New Roman" pitchFamily="18" charset="0"/>
                <a:ea typeface="標楷體" pitchFamily="65" charset="-120"/>
              </a:rPr>
              <a:t>	InImage = cvLoadImage("lena.bmp",-1);  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TW" sz="2000" smtClean="0">
                <a:latin typeface="Times New Roman" pitchFamily="18" charset="0"/>
                <a:ea typeface="標楷體" pitchFamily="65" charset="-120"/>
              </a:rPr>
              <a:t>	CvSize Size1 = cvGetSize(InImage);    //</a:t>
            </a:r>
            <a:r>
              <a:rPr lang="zh-TW" altLang="en-US" sz="2000" smtClean="0">
                <a:latin typeface="Times New Roman" pitchFamily="18" charset="0"/>
                <a:ea typeface="標楷體" pitchFamily="65" charset="-120"/>
              </a:rPr>
              <a:t>建立視窗</a:t>
            </a:r>
            <a:r>
              <a:rPr lang="en-US" altLang="zh-TW" sz="2000" smtClean="0">
                <a:latin typeface="Times New Roman" pitchFamily="18" charset="0"/>
                <a:ea typeface="標楷體" pitchFamily="65" charset="-120"/>
              </a:rPr>
              <a:t>(</a:t>
            </a:r>
            <a:r>
              <a:rPr lang="zh-TW" altLang="en-US" sz="2000" smtClean="0">
                <a:latin typeface="Times New Roman" pitchFamily="18" charset="0"/>
                <a:ea typeface="標楷體" pitchFamily="65" charset="-120"/>
              </a:rPr>
              <a:t>視窗名稱</a:t>
            </a:r>
            <a:r>
              <a:rPr lang="en-US" altLang="zh-TW" sz="2000" smtClean="0">
                <a:latin typeface="Times New Roman" pitchFamily="18" charset="0"/>
                <a:ea typeface="標楷體" pitchFamily="65" charset="-120"/>
              </a:rPr>
              <a:t>,</a:t>
            </a:r>
            <a:r>
              <a:rPr lang="zh-TW" altLang="en-US" sz="2000" smtClean="0">
                <a:latin typeface="Times New Roman" pitchFamily="18" charset="0"/>
                <a:ea typeface="標楷體" pitchFamily="65" charset="-120"/>
              </a:rPr>
              <a:t>參數</a:t>
            </a:r>
            <a:r>
              <a:rPr lang="en-US" altLang="zh-TW" sz="2000" smtClean="0">
                <a:latin typeface="Times New Roman" pitchFamily="18" charset="0"/>
                <a:ea typeface="標楷體" pitchFamily="65" charset="-120"/>
              </a:rPr>
              <a:t>) 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TW" sz="2000" smtClean="0">
                <a:latin typeface="Times New Roman" pitchFamily="18" charset="0"/>
                <a:ea typeface="標楷體" pitchFamily="65" charset="-120"/>
              </a:rPr>
              <a:t>	cvNamedWindow("InImage",1);    //</a:t>
            </a:r>
            <a:r>
              <a:rPr lang="zh-TW" altLang="en-US" sz="2000" smtClean="0">
                <a:latin typeface="Times New Roman" pitchFamily="18" charset="0"/>
                <a:ea typeface="標楷體" pitchFamily="65" charset="-120"/>
              </a:rPr>
              <a:t>顯示影像</a:t>
            </a:r>
            <a:r>
              <a:rPr lang="en-US" altLang="zh-TW" sz="2000" smtClean="0">
                <a:latin typeface="Times New Roman" pitchFamily="18" charset="0"/>
                <a:ea typeface="標楷體" pitchFamily="65" charset="-120"/>
              </a:rPr>
              <a:t>(</a:t>
            </a:r>
            <a:r>
              <a:rPr lang="zh-TW" altLang="en-US" sz="2000" smtClean="0">
                <a:latin typeface="Times New Roman" pitchFamily="18" charset="0"/>
                <a:ea typeface="標楷體" pitchFamily="65" charset="-120"/>
              </a:rPr>
              <a:t>視窗名稱</a:t>
            </a:r>
            <a:r>
              <a:rPr lang="en-US" altLang="zh-TW" sz="2000" smtClean="0">
                <a:latin typeface="Times New Roman" pitchFamily="18" charset="0"/>
                <a:ea typeface="標楷體" pitchFamily="65" charset="-120"/>
              </a:rPr>
              <a:t>,</a:t>
            </a:r>
            <a:r>
              <a:rPr lang="zh-TW" altLang="en-US" sz="2000" smtClean="0">
                <a:latin typeface="Times New Roman" pitchFamily="18" charset="0"/>
                <a:ea typeface="標楷體" pitchFamily="65" charset="-120"/>
              </a:rPr>
              <a:t>影像檔案</a:t>
            </a:r>
            <a:r>
              <a:rPr lang="en-US" altLang="zh-TW" sz="2000" smtClean="0">
                <a:latin typeface="Times New Roman" pitchFamily="18" charset="0"/>
                <a:ea typeface="標楷體" pitchFamily="65" charset="-120"/>
              </a:rPr>
              <a:t>) 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TW" sz="2000" smtClean="0">
                <a:latin typeface="Times New Roman" pitchFamily="18" charset="0"/>
                <a:ea typeface="標楷體" pitchFamily="65" charset="-120"/>
              </a:rPr>
              <a:t>	cvShowImage("InImage",InImage);   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TW" sz="2000" smtClean="0">
                <a:latin typeface="Times New Roman" pitchFamily="18" charset="0"/>
                <a:ea typeface="標楷體" pitchFamily="65" charset="-120"/>
              </a:rPr>
              <a:t>	cvWaitKey(0);   //</a:t>
            </a:r>
            <a:r>
              <a:rPr lang="zh-TW" altLang="en-US" sz="2000" smtClean="0">
                <a:latin typeface="Times New Roman" pitchFamily="18" charset="0"/>
                <a:ea typeface="標楷體" pitchFamily="65" charset="-120"/>
              </a:rPr>
              <a:t>按下任意按鍵可將圖片關閉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TW" sz="2000" smtClean="0">
                <a:latin typeface="Times New Roman" pitchFamily="18" charset="0"/>
                <a:ea typeface="標楷體" pitchFamily="65" charset="-120"/>
              </a:rPr>
              <a:t>	return 0;</a:t>
            </a:r>
            <a:endParaRPr lang="zh-TW" altLang="en-US" sz="2000" smtClean="0">
              <a:latin typeface="Times New Roman" pitchFamily="18" charset="0"/>
              <a:ea typeface="標楷體" pitchFamily="65" charset="-120"/>
            </a:endParaRP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TW" sz="2000" smtClean="0">
                <a:latin typeface="Times New Roman" pitchFamily="18" charset="0"/>
                <a:ea typeface="標楷體" pitchFamily="65" charset="-120"/>
              </a:rPr>
              <a:t>}</a:t>
            </a:r>
            <a:endParaRPr lang="zh-TW" altLang="en-US" sz="2000" smtClean="0"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>
                <a:ea typeface="標楷體" pitchFamily="65" charset="-120"/>
              </a:rPr>
              <a:t>執行結果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2116CC-A72F-400F-912C-3810FCD81904}" type="slidenum">
              <a:rPr lang="zh-TW" altLang="en-US"/>
              <a:pPr>
                <a:defRPr/>
              </a:pPr>
              <a:t>18</a:t>
            </a:fld>
            <a:endParaRPr lang="zh-TW" altLang="en-US"/>
          </a:p>
        </p:txBody>
      </p:sp>
      <p:sp>
        <p:nvSpPr>
          <p:cNvPr id="34821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  <p:pic>
        <p:nvPicPr>
          <p:cNvPr id="34822" name="Picture 2" descr="C:\Users\changhowhow\Desktop\未命名 - 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2988" y="1495425"/>
            <a:ext cx="6769100" cy="536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Times New Roman" pitchFamily="18" charset="0"/>
                <a:ea typeface="標楷體" pitchFamily="65" charset="-120"/>
              </a:rPr>
              <a:t>OpenCV</a:t>
            </a:r>
            <a:r>
              <a:rPr lang="zh-TW" altLang="en-US" smtClean="0">
                <a:latin typeface="Times New Roman" pitchFamily="18" charset="0"/>
                <a:ea typeface="標楷體" pitchFamily="65" charset="-120"/>
              </a:rPr>
              <a:t>讀取影片檔範例程式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DE83D4-26C7-454B-8F5B-2337C84AB5E5}" type="slidenum">
              <a:rPr lang="zh-TW" altLang="en-US"/>
              <a:pPr>
                <a:defRPr/>
              </a:pPr>
              <a:t>19</a:t>
            </a:fld>
            <a:endParaRPr lang="zh-TW" altLang="en-US"/>
          </a:p>
        </p:txBody>
      </p:sp>
      <p:sp>
        <p:nvSpPr>
          <p:cNvPr id="35845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TW" sz="1200" smtClean="0"/>
              <a:t>        </a:t>
            </a:r>
            <a:r>
              <a:rPr lang="en-US" altLang="zh-TW" sz="1400" smtClean="0"/>
              <a:t>#include &lt;cv.h&gt;</a:t>
            </a:r>
            <a:br>
              <a:rPr lang="en-US" altLang="zh-TW" sz="1400" smtClean="0"/>
            </a:br>
            <a:r>
              <a:rPr lang="en-US" altLang="zh-TW" sz="1400" smtClean="0"/>
              <a:t>#include &lt;highgui.h&gt;</a:t>
            </a:r>
            <a:br>
              <a:rPr lang="en-US" altLang="zh-TW" sz="1400" smtClean="0"/>
            </a:br>
            <a:r>
              <a:rPr lang="en-US" altLang="zh-TW" sz="1400" smtClean="0"/>
              <a:t>#include &lt;stdio.h&gt;</a:t>
            </a:r>
            <a:br>
              <a:rPr lang="en-US" altLang="zh-TW" sz="1400" smtClean="0"/>
            </a:br>
            <a:r>
              <a:rPr lang="en-US" altLang="zh-TW" sz="1400" smtClean="0"/>
              <a:t/>
            </a:r>
            <a:br>
              <a:rPr lang="en-US" altLang="zh-TW" sz="1400" smtClean="0"/>
            </a:br>
            <a:r>
              <a:rPr lang="en-US" altLang="zh-TW" sz="1400" b="1" smtClean="0"/>
              <a:t>int</a:t>
            </a:r>
            <a:r>
              <a:rPr lang="en-US" altLang="zh-TW" sz="1400" smtClean="0"/>
              <a:t> main()</a:t>
            </a:r>
            <a:br>
              <a:rPr lang="en-US" altLang="zh-TW" sz="1400" smtClean="0"/>
            </a:br>
            <a:r>
              <a:rPr lang="en-US" altLang="zh-TW" sz="1400" smtClean="0"/>
              <a:t>{</a:t>
            </a:r>
            <a:br>
              <a:rPr lang="en-US" altLang="zh-TW" sz="1400" smtClean="0"/>
            </a:br>
            <a:r>
              <a:rPr lang="en-US" altLang="zh-TW" sz="1400" smtClean="0"/>
              <a:t>    CvCapture *capture;</a:t>
            </a:r>
            <a:br>
              <a:rPr lang="en-US" altLang="zh-TW" sz="1400" smtClean="0"/>
            </a:br>
            <a:r>
              <a:rPr lang="en-US" altLang="zh-TW" sz="1400" smtClean="0"/>
              <a:t>    IplImage *frame;</a:t>
            </a:r>
            <a:br>
              <a:rPr lang="en-US" altLang="zh-TW" sz="1400" smtClean="0"/>
            </a:br>
            <a:r>
              <a:rPr lang="en-US" altLang="zh-TW" sz="1400" smtClean="0"/>
              <a:t>    char AviFileName[]="Output.avi";</a:t>
            </a:r>
            <a:br>
              <a:rPr lang="en-US" altLang="zh-TW" sz="1400" smtClean="0"/>
            </a:br>
            <a:r>
              <a:rPr lang="en-US" altLang="zh-TW" sz="1400" smtClean="0"/>
              <a:t>    capture = cvCaptureFromAVI(AviFileName);</a:t>
            </a:r>
            <a:br>
              <a:rPr lang="en-US" altLang="zh-TW" sz="1400" smtClean="0"/>
            </a:br>
            <a:r>
              <a:rPr lang="en-US" altLang="zh-TW" sz="1400" smtClean="0"/>
              <a:t>    cvNamedWindow("AVI player",0);</a:t>
            </a:r>
            <a:br>
              <a:rPr lang="en-US" altLang="zh-TW" sz="1400" smtClean="0"/>
            </a:br>
            <a:r>
              <a:rPr lang="en-US" altLang="zh-TW" sz="1400" smtClean="0"/>
              <a:t/>
            </a:r>
            <a:br>
              <a:rPr lang="en-US" altLang="zh-TW" sz="1400" smtClean="0"/>
            </a:br>
            <a:r>
              <a:rPr lang="en-US" altLang="zh-TW" sz="1400" smtClean="0"/>
              <a:t>    </a:t>
            </a:r>
            <a:r>
              <a:rPr lang="en-US" altLang="zh-TW" sz="1400" b="1" smtClean="0"/>
              <a:t>while</a:t>
            </a:r>
            <a:r>
              <a:rPr lang="en-US" altLang="zh-TW" sz="1400" smtClean="0"/>
              <a:t>(</a:t>
            </a:r>
            <a:r>
              <a:rPr lang="en-US" altLang="zh-TW" sz="1400" b="1" smtClean="0"/>
              <a:t>true</a:t>
            </a:r>
            <a:r>
              <a:rPr lang="en-US" altLang="zh-TW" sz="1400" smtClean="0"/>
              <a:t>)</a:t>
            </a:r>
            <a:br>
              <a:rPr lang="en-US" altLang="zh-TW" sz="1400" smtClean="0"/>
            </a:br>
            <a:r>
              <a:rPr lang="en-US" altLang="zh-TW" sz="1400" smtClean="0"/>
              <a:t>    {</a:t>
            </a:r>
            <a:br>
              <a:rPr lang="en-US" altLang="zh-TW" sz="1400" smtClean="0"/>
            </a:br>
            <a:r>
              <a:rPr lang="en-US" altLang="zh-TW" sz="1400" smtClean="0"/>
              <a:t>        </a:t>
            </a:r>
            <a:r>
              <a:rPr lang="en-US" altLang="zh-TW" sz="1400" b="1" smtClean="0"/>
              <a:t>if</a:t>
            </a:r>
            <a:r>
              <a:rPr lang="en-US" altLang="zh-TW" sz="1400" smtClean="0"/>
              <a:t>(cvGrabFrame(capture))</a:t>
            </a:r>
            <a:br>
              <a:rPr lang="en-US" altLang="zh-TW" sz="1400" smtClean="0"/>
            </a:br>
            <a:r>
              <a:rPr lang="en-US" altLang="zh-TW" sz="1400" smtClean="0"/>
              <a:t>        {</a:t>
            </a:r>
            <a:br>
              <a:rPr lang="en-US" altLang="zh-TW" sz="1400" smtClean="0"/>
            </a:br>
            <a:r>
              <a:rPr lang="en-US" altLang="zh-TW" sz="1400" smtClean="0"/>
              <a:t>            frame=cvRetrieveFrame(capture);</a:t>
            </a:r>
            <a:br>
              <a:rPr lang="en-US" altLang="zh-TW" sz="1400" smtClean="0"/>
            </a:br>
            <a:r>
              <a:rPr lang="en-US" altLang="zh-TW" sz="1400" smtClean="0"/>
              <a:t>            cvShowImage("AVI player",frame);</a:t>
            </a:r>
            <a:br>
              <a:rPr lang="en-US" altLang="zh-TW" sz="1400" smtClean="0"/>
            </a:br>
            <a:r>
              <a:rPr lang="en-US" altLang="zh-TW" sz="1400" smtClean="0"/>
              <a:t/>
            </a:r>
            <a:br>
              <a:rPr lang="en-US" altLang="zh-TW" sz="1400" smtClean="0"/>
            </a:br>
            <a:r>
              <a:rPr lang="en-US" altLang="zh-TW" sz="1400" smtClean="0"/>
              <a:t>            </a:t>
            </a:r>
            <a:r>
              <a:rPr lang="en-US" altLang="zh-TW" sz="1400" b="1" smtClean="0"/>
              <a:t>if</a:t>
            </a:r>
            <a:r>
              <a:rPr lang="en-US" altLang="zh-TW" sz="1400" smtClean="0"/>
              <a:t>(cvWaitKey(10)&gt;=0) </a:t>
            </a:r>
            <a:r>
              <a:rPr lang="en-US" altLang="zh-TW" sz="1400" b="1" smtClean="0"/>
              <a:t>break</a:t>
            </a:r>
            <a:r>
              <a:rPr lang="en-US" altLang="zh-TW" sz="1400" smtClean="0"/>
              <a:t>;</a:t>
            </a:r>
            <a:br>
              <a:rPr lang="en-US" altLang="zh-TW" sz="1400" smtClean="0"/>
            </a:br>
            <a:r>
              <a:rPr lang="en-US" altLang="zh-TW" sz="1400" smtClean="0"/>
              <a:t>        }</a:t>
            </a:r>
            <a:br>
              <a:rPr lang="en-US" altLang="zh-TW" sz="1400" smtClean="0"/>
            </a:br>
            <a:r>
              <a:rPr lang="en-US" altLang="zh-TW" sz="1400" smtClean="0"/>
              <a:t>        </a:t>
            </a:r>
            <a:r>
              <a:rPr lang="en-US" altLang="zh-TW" sz="1400" b="1" smtClean="0"/>
              <a:t>else</a:t>
            </a:r>
            <a:r>
              <a:rPr lang="en-US" altLang="zh-TW" sz="1400" smtClean="0"/>
              <a:t/>
            </a:r>
            <a:br>
              <a:rPr lang="en-US" altLang="zh-TW" sz="1400" smtClean="0"/>
            </a:br>
            <a:r>
              <a:rPr lang="en-US" altLang="zh-TW" sz="1400" smtClean="0"/>
              <a:t>        {</a:t>
            </a:r>
            <a:br>
              <a:rPr lang="en-US" altLang="zh-TW" sz="1400" smtClean="0"/>
            </a:br>
            <a:r>
              <a:rPr lang="en-US" altLang="zh-TW" sz="1400" smtClean="0"/>
              <a:t>            </a:t>
            </a:r>
            <a:r>
              <a:rPr lang="en-US" altLang="zh-TW" sz="1400" b="1" smtClean="0"/>
              <a:t>break</a:t>
            </a:r>
            <a:r>
              <a:rPr lang="en-US" altLang="zh-TW" sz="1400" smtClean="0"/>
              <a:t>;</a:t>
            </a:r>
            <a:br>
              <a:rPr lang="en-US" altLang="zh-TW" sz="1400" smtClean="0"/>
            </a:br>
            <a:r>
              <a:rPr lang="en-US" altLang="zh-TW" sz="1400" smtClean="0"/>
              <a:t>        }</a:t>
            </a:r>
            <a:br>
              <a:rPr lang="en-US" altLang="zh-TW" sz="1400" smtClean="0"/>
            </a:br>
            <a:r>
              <a:rPr lang="en-US" altLang="zh-TW" sz="1400" smtClean="0"/>
              <a:t>    }</a:t>
            </a:r>
            <a:br>
              <a:rPr lang="en-US" altLang="zh-TW" sz="1400" smtClean="0"/>
            </a:br>
            <a:r>
              <a:rPr lang="en-US" altLang="zh-TW" sz="1400" smtClean="0"/>
              <a:t>    cvReleaseCapture(&amp;capture);</a:t>
            </a:r>
            <a:br>
              <a:rPr lang="en-US" altLang="zh-TW" sz="1400" smtClean="0"/>
            </a:br>
            <a:r>
              <a:rPr lang="en-US" altLang="zh-TW" sz="1400" smtClean="0"/>
              <a:t>    cvDestroyWindow("AVI player");</a:t>
            </a:r>
            <a:br>
              <a:rPr lang="en-US" altLang="zh-TW" sz="1400" smtClean="0"/>
            </a:br>
            <a:r>
              <a:rPr lang="en-US" altLang="zh-TW" sz="1400" smtClean="0"/>
              <a:t>}</a:t>
            </a:r>
            <a:endParaRPr lang="zh-TW" alt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C2E9C3-5597-4E4C-922C-B57155B941EA}" type="slidenum">
              <a:rPr lang="zh-TW" altLang="en-US"/>
              <a:pPr>
                <a:defRPr/>
              </a:pPr>
              <a:t>2</a:t>
            </a:fld>
            <a:endParaRPr lang="zh-TW" altLang="en-US"/>
          </a:p>
        </p:txBody>
      </p:sp>
      <p:sp>
        <p:nvSpPr>
          <p:cNvPr id="15364" name="內容版面配置區 2"/>
          <p:cNvSpPr txBox="1">
            <a:spLocks/>
          </p:cNvSpPr>
          <p:nvPr/>
        </p:nvSpPr>
        <p:spPr bwMode="auto">
          <a:xfrm>
            <a:off x="900113" y="1484313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47688" lvl="1" indent="-22860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</a:pPr>
            <a:r>
              <a:rPr kumimoji="0" lang="zh-TW" altLang="en-US" sz="2800" dirty="0">
                <a:ea typeface="標楷體" pitchFamily="65" charset="-120"/>
              </a:rPr>
              <a:t>實習內容</a:t>
            </a:r>
            <a:endParaRPr kumimoji="0" lang="en-US" altLang="zh-TW" sz="28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822325" lvl="2" indent="-22860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</a:pPr>
            <a:r>
              <a:rPr kumimoji="0" lang="en-US" altLang="zh-TW" sz="2000" dirty="0" err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OpevCV</a:t>
            </a:r>
            <a:r>
              <a:rPr kumimoji="0"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簡介</a:t>
            </a:r>
            <a:endParaRPr kumimoji="0" lang="en-US" altLang="zh-TW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822325" lvl="2" indent="-22860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</a:pPr>
            <a:r>
              <a:rPr kumimoji="0" lang="en-US" altLang="zh-TW" sz="2000" dirty="0" err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OpevCV</a:t>
            </a:r>
            <a:r>
              <a:rPr kumimoji="0"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安裝教學</a:t>
            </a:r>
            <a:endParaRPr kumimoji="0" lang="en-US" altLang="zh-TW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822325" lvl="2" indent="-22860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</a:pPr>
            <a:r>
              <a:rPr kumimoji="0" lang="en-US" altLang="zh-TW" sz="2000" dirty="0" err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OpevCV</a:t>
            </a:r>
            <a:r>
              <a:rPr kumimoji="0"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讀圖</a:t>
            </a:r>
            <a:endParaRPr kumimoji="0" lang="en-US" altLang="zh-TW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822325" lvl="2" indent="-22860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</a:pPr>
            <a:r>
              <a:rPr kumimoji="0" lang="en-US" altLang="zh-TW" sz="2000" dirty="0" err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OpevCV</a:t>
            </a:r>
            <a:r>
              <a:rPr kumimoji="0"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讀影片</a:t>
            </a:r>
            <a:endParaRPr kumimoji="0" lang="en-US" altLang="zh-TW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822325" lvl="2" indent="-22860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</a:pPr>
            <a:r>
              <a:rPr kumimoji="0" lang="en-US" altLang="zh-TW" sz="2000" dirty="0" err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OpevCV</a:t>
            </a:r>
            <a:r>
              <a:rPr kumimoji="0"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讀視訊</a:t>
            </a:r>
            <a:r>
              <a:rPr kumimoji="0"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資料</a:t>
            </a:r>
            <a:endParaRPr kumimoji="0" lang="en-US" altLang="zh-TW" sz="20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822325" lvl="2" indent="-22860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</a:pP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TMS320DM642 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板子簡介</a:t>
            </a:r>
            <a:endParaRPr lang="en-US" altLang="zh-TW" sz="20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822325" lvl="2" indent="-22860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</a:pPr>
            <a:r>
              <a:rPr lang="en-US" altLang="zh-TW" sz="2000" dirty="0" err="1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CCStudio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3.1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及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SEED-XDSUSB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安裝教學</a:t>
            </a:r>
            <a:endParaRPr lang="en-US" altLang="zh-TW" sz="20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822325" lvl="2" indent="-22860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</a:pP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Code Composer Studio 3.1 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環境介紹</a:t>
            </a:r>
            <a:endParaRPr kumimoji="0" lang="en-US" altLang="zh-TW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822325" lvl="2" indent="-22860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</a:pPr>
            <a:r>
              <a:rPr kumimoji="0"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實習項目</a:t>
            </a:r>
            <a:endParaRPr kumimoji="0" lang="en-US" altLang="zh-TW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1600200" lvl="3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itchFamily="18" charset="2"/>
              <a:buChar char=""/>
            </a:pPr>
            <a:r>
              <a:rPr kumimoji="0"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數位影像反白與二值化練習</a:t>
            </a:r>
            <a:endParaRPr kumimoji="0" lang="en-US" altLang="zh-TW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5365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>
                <a:ea typeface="標楷體" pitchFamily="65" charset="-120"/>
              </a:rPr>
              <a:t>實習內容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Times New Roman" pitchFamily="18" charset="0"/>
                <a:ea typeface="標楷體" pitchFamily="65" charset="-120"/>
              </a:rPr>
              <a:t>OpenCV</a:t>
            </a:r>
            <a:r>
              <a:rPr lang="zh-TW" altLang="en-US" smtClean="0">
                <a:latin typeface="Times New Roman" pitchFamily="18" charset="0"/>
                <a:ea typeface="標楷體" pitchFamily="65" charset="-120"/>
              </a:rPr>
              <a:t>讀取影片程式說明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C0737B-B46F-40FC-8715-62CFF611F72B}" type="slidenum">
              <a:rPr lang="zh-TW" altLang="en-US"/>
              <a:pPr>
                <a:defRPr/>
              </a:pPr>
              <a:t>20</a:t>
            </a:fld>
            <a:endParaRPr lang="zh-TW" altLang="en-US"/>
          </a:p>
        </p:txBody>
      </p:sp>
      <p:sp>
        <p:nvSpPr>
          <p:cNvPr id="36869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TW" altLang="en-US" sz="2800" smtClean="0">
                <a:latin typeface="Times New Roman" pitchFamily="18" charset="0"/>
                <a:ea typeface="標楷體" pitchFamily="65" charset="-120"/>
              </a:rPr>
              <a:t>用</a:t>
            </a:r>
            <a:r>
              <a:rPr lang="en-US" altLang="zh-TW" sz="2800" smtClean="0">
                <a:latin typeface="Times New Roman" pitchFamily="18" charset="0"/>
                <a:ea typeface="標楷體" pitchFamily="65" charset="-120"/>
              </a:rPr>
              <a:t>cvCaptureFromAVI()</a:t>
            </a:r>
            <a:r>
              <a:rPr lang="zh-TW" altLang="en-US" sz="2800" smtClean="0">
                <a:latin typeface="Times New Roman" pitchFamily="18" charset="0"/>
                <a:ea typeface="標楷體" pitchFamily="65" charset="-120"/>
              </a:rPr>
              <a:t>播放</a:t>
            </a:r>
            <a:r>
              <a:rPr lang="en-US" altLang="zh-TW" sz="2800" smtClean="0">
                <a:latin typeface="Times New Roman" pitchFamily="18" charset="0"/>
                <a:ea typeface="標楷體" pitchFamily="65" charset="-120"/>
              </a:rPr>
              <a:t>AVI</a:t>
            </a:r>
            <a:r>
              <a:rPr lang="zh-TW" altLang="en-US" sz="2800" smtClean="0">
                <a:latin typeface="Times New Roman" pitchFamily="18" charset="0"/>
                <a:ea typeface="標楷體" pitchFamily="65" charset="-120"/>
              </a:rPr>
              <a:t>的檔案</a:t>
            </a:r>
            <a:r>
              <a:rPr lang="en-US" altLang="zh-TW" sz="2800" smtClean="0">
                <a:latin typeface="Times New Roman" pitchFamily="18" charset="0"/>
                <a:ea typeface="標楷體" pitchFamily="65" charset="-120"/>
              </a:rPr>
              <a:t>,</a:t>
            </a:r>
            <a:r>
              <a:rPr lang="zh-TW" altLang="en-US" sz="2800" smtClean="0">
                <a:latin typeface="Times New Roman" pitchFamily="18" charset="0"/>
                <a:ea typeface="標楷體" pitchFamily="65" charset="-120"/>
              </a:rPr>
              <a:t>再開個視窗介面</a:t>
            </a:r>
            <a:r>
              <a:rPr lang="en-US" altLang="zh-TW" sz="2800" smtClean="0">
                <a:latin typeface="Times New Roman" pitchFamily="18" charset="0"/>
                <a:ea typeface="標楷體" pitchFamily="65" charset="-120"/>
              </a:rPr>
              <a:t>show</a:t>
            </a:r>
            <a:r>
              <a:rPr lang="zh-TW" altLang="en-US" sz="2800" smtClean="0">
                <a:latin typeface="Times New Roman" pitchFamily="18" charset="0"/>
                <a:ea typeface="標楷體" pitchFamily="65" charset="-120"/>
              </a:rPr>
              <a:t>出來</a:t>
            </a:r>
            <a:endParaRPr lang="en-US" altLang="zh-TW" sz="2800" smtClean="0">
              <a:latin typeface="Times New Roman" pitchFamily="18" charset="0"/>
              <a:ea typeface="標楷體" pitchFamily="65" charset="-120"/>
            </a:endParaRPr>
          </a:p>
          <a:p>
            <a:pPr eaLnBrk="1" hangingPunct="1">
              <a:lnSpc>
                <a:spcPct val="80000"/>
              </a:lnSpc>
            </a:pPr>
            <a:r>
              <a:rPr lang="zh-TW" altLang="en-US" sz="2800" smtClean="0">
                <a:latin typeface="Times New Roman" pitchFamily="18" charset="0"/>
                <a:ea typeface="標楷體" pitchFamily="65" charset="-120"/>
              </a:rPr>
              <a:t>當檔案播放完的時候</a:t>
            </a:r>
            <a:r>
              <a:rPr lang="en-US" altLang="zh-TW" sz="2800" smtClean="0">
                <a:latin typeface="Times New Roman" pitchFamily="18" charset="0"/>
                <a:ea typeface="標楷體" pitchFamily="65" charset="-120"/>
              </a:rPr>
              <a:t>cvGrabFrame()</a:t>
            </a:r>
            <a:r>
              <a:rPr lang="zh-TW" altLang="en-US" sz="2800" smtClean="0">
                <a:latin typeface="Times New Roman" pitchFamily="18" charset="0"/>
                <a:ea typeface="標楷體" pitchFamily="65" charset="-120"/>
              </a:rPr>
              <a:t>會自動回傳</a:t>
            </a:r>
            <a:r>
              <a:rPr lang="en-US" altLang="zh-TW" sz="2800" smtClean="0">
                <a:latin typeface="Times New Roman" pitchFamily="18" charset="0"/>
                <a:ea typeface="標楷體" pitchFamily="65" charset="-120"/>
              </a:rPr>
              <a:t>0</a:t>
            </a:r>
            <a:r>
              <a:rPr lang="zh-TW" altLang="en-US" sz="2800" smtClean="0">
                <a:latin typeface="Times New Roman" pitchFamily="18" charset="0"/>
                <a:ea typeface="標楷體" pitchFamily="65" charset="-120"/>
              </a:rPr>
              <a:t>而</a:t>
            </a:r>
            <a:r>
              <a:rPr lang="en-US" altLang="zh-TW" sz="2800" smtClean="0">
                <a:latin typeface="Times New Roman" pitchFamily="18" charset="0"/>
                <a:ea typeface="標楷體" pitchFamily="65" charset="-120"/>
              </a:rPr>
              <a:t>while</a:t>
            </a:r>
            <a:r>
              <a:rPr lang="zh-TW" altLang="en-US" sz="2800" smtClean="0">
                <a:latin typeface="Times New Roman" pitchFamily="18" charset="0"/>
                <a:ea typeface="標楷體" pitchFamily="65" charset="-120"/>
              </a:rPr>
              <a:t>迴圈就會被</a:t>
            </a:r>
            <a:r>
              <a:rPr lang="en-US" altLang="zh-TW" sz="2800" smtClean="0">
                <a:latin typeface="Times New Roman" pitchFamily="18" charset="0"/>
                <a:ea typeface="標楷體" pitchFamily="65" charset="-120"/>
              </a:rPr>
              <a:t>break</a:t>
            </a:r>
            <a:r>
              <a:rPr lang="zh-TW" altLang="zh-TW" sz="2000" smtClean="0"/>
              <a:t>，</a:t>
            </a:r>
            <a:r>
              <a:rPr lang="zh-TW" altLang="en-US" sz="2800" smtClean="0">
                <a:latin typeface="Times New Roman" pitchFamily="18" charset="0"/>
                <a:ea typeface="標楷體" pitchFamily="65" charset="-120"/>
              </a:rPr>
              <a:t>如果沒撥放完會回傳</a:t>
            </a:r>
            <a:r>
              <a:rPr lang="en-US" altLang="zh-TW" sz="2800" smtClean="0">
                <a:latin typeface="Times New Roman" pitchFamily="18" charset="0"/>
                <a:ea typeface="標楷體" pitchFamily="65" charset="-120"/>
              </a:rPr>
              <a:t>1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>
                <a:latin typeface="Times New Roman" pitchFamily="18" charset="0"/>
                <a:ea typeface="標楷體" pitchFamily="65" charset="-120"/>
              </a:rPr>
              <a:t>cvCaptureFromAVI("AVI</a:t>
            </a:r>
            <a:r>
              <a:rPr lang="zh-TW" altLang="en-US" sz="2800" smtClean="0">
                <a:latin typeface="Times New Roman" pitchFamily="18" charset="0"/>
                <a:ea typeface="標楷體" pitchFamily="65" charset="-120"/>
              </a:rPr>
              <a:t>檔案名稱</a:t>
            </a:r>
            <a:r>
              <a:rPr lang="en-US" altLang="zh-TW" sz="2800" smtClean="0">
                <a:latin typeface="Times New Roman" pitchFamily="18" charset="0"/>
                <a:ea typeface="標楷體" pitchFamily="65" charset="-120"/>
              </a:rPr>
              <a:t>")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>
                <a:latin typeface="Times New Roman" pitchFamily="18" charset="0"/>
                <a:ea typeface="標楷體" pitchFamily="65" charset="-120"/>
              </a:rPr>
              <a:t>cvGrabFrame()</a:t>
            </a:r>
            <a:br>
              <a:rPr lang="en-US" altLang="zh-TW" sz="2800" smtClean="0">
                <a:latin typeface="Times New Roman" pitchFamily="18" charset="0"/>
                <a:ea typeface="標楷體" pitchFamily="65" charset="-120"/>
              </a:rPr>
            </a:br>
            <a:r>
              <a:rPr lang="zh-TW" altLang="en-US" sz="2000" smtClean="0">
                <a:latin typeface="Times New Roman" pitchFamily="18" charset="0"/>
                <a:ea typeface="標楷體" pitchFamily="65" charset="-120"/>
              </a:rPr>
              <a:t>將</a:t>
            </a:r>
            <a:r>
              <a:rPr lang="en-US" altLang="zh-TW" sz="2000" smtClean="0">
                <a:latin typeface="Times New Roman" pitchFamily="18" charset="0"/>
                <a:ea typeface="標楷體" pitchFamily="65" charset="-120"/>
              </a:rPr>
              <a:t>capture</a:t>
            </a:r>
            <a:r>
              <a:rPr lang="zh-TW" altLang="en-US" sz="2000" smtClean="0">
                <a:latin typeface="Times New Roman" pitchFamily="18" charset="0"/>
                <a:ea typeface="標楷體" pitchFamily="65" charset="-120"/>
              </a:rPr>
              <a:t>抓下來的圖片放在</a:t>
            </a:r>
            <a:r>
              <a:rPr lang="en-US" altLang="zh-TW" sz="2000" smtClean="0">
                <a:latin typeface="Times New Roman" pitchFamily="18" charset="0"/>
                <a:ea typeface="標楷體" pitchFamily="65" charset="-120"/>
              </a:rPr>
              <a:t>OpenCV</a:t>
            </a:r>
            <a:r>
              <a:rPr lang="zh-TW" altLang="en-US" sz="2000" smtClean="0">
                <a:latin typeface="Times New Roman" pitchFamily="18" charset="0"/>
                <a:ea typeface="標楷體" pitchFamily="65" charset="-120"/>
              </a:rPr>
              <a:t>的快取</a:t>
            </a:r>
            <a:r>
              <a:rPr lang="zh-TW" altLang="en-US" sz="2000" smtClean="0"/>
              <a:t>，</a:t>
            </a:r>
            <a:r>
              <a:rPr lang="en-US" altLang="zh-TW" sz="2000" smtClean="0">
                <a:latin typeface="Times New Roman" pitchFamily="18" charset="0"/>
                <a:ea typeface="標楷體" pitchFamily="65" charset="-120"/>
              </a:rPr>
              <a:t>OpenCV</a:t>
            </a:r>
            <a:r>
              <a:rPr lang="zh-TW" altLang="en-US" sz="2000" smtClean="0">
                <a:latin typeface="Times New Roman" pitchFamily="18" charset="0"/>
                <a:ea typeface="標楷體" pitchFamily="65" charset="-120"/>
              </a:rPr>
              <a:t>描述是說用他們專用的壓縮格式放在它們的快取之中</a:t>
            </a:r>
            <a:r>
              <a:rPr lang="zh-TW" altLang="en-US" sz="2000" smtClean="0"/>
              <a:t>。</a:t>
            </a:r>
            <a:r>
              <a:rPr lang="zh-TW" altLang="en-US" sz="2000" smtClean="0">
                <a:latin typeface="Times New Roman" pitchFamily="18" charset="0"/>
                <a:ea typeface="標楷體" pitchFamily="65" charset="-120"/>
              </a:rPr>
              <a:t>同樣的</a:t>
            </a:r>
            <a:r>
              <a:rPr lang="zh-TW" altLang="en-US" sz="2000" smtClean="0"/>
              <a:t>，</a:t>
            </a:r>
            <a:r>
              <a:rPr lang="en-US" altLang="zh-TW" sz="2000" smtClean="0">
                <a:latin typeface="Times New Roman" pitchFamily="18" charset="0"/>
                <a:ea typeface="標楷體" pitchFamily="65" charset="-120"/>
              </a:rPr>
              <a:t>cvQueryFrame()</a:t>
            </a:r>
            <a:r>
              <a:rPr lang="zh-TW" altLang="en-US" sz="2000" smtClean="0">
                <a:latin typeface="Times New Roman" pitchFamily="18" charset="0"/>
                <a:ea typeface="標楷體" pitchFamily="65" charset="-120"/>
              </a:rPr>
              <a:t>也是相同的步驟</a:t>
            </a:r>
            <a:r>
              <a:rPr lang="en-US" altLang="zh-TW" sz="2000" smtClean="0">
                <a:latin typeface="Times New Roman" pitchFamily="18" charset="0"/>
                <a:ea typeface="標楷體" pitchFamily="65" charset="-120"/>
              </a:rPr>
              <a:t>,cvGrabFrame()</a:t>
            </a:r>
            <a:r>
              <a:rPr lang="zh-TW" altLang="en-US" sz="2000" smtClean="0">
                <a:latin typeface="Times New Roman" pitchFamily="18" charset="0"/>
                <a:ea typeface="標楷體" pitchFamily="65" charset="-120"/>
              </a:rPr>
              <a:t>回傳的數值是</a:t>
            </a:r>
            <a:r>
              <a:rPr lang="en-US" altLang="zh-TW" sz="2000" smtClean="0">
                <a:latin typeface="Times New Roman" pitchFamily="18" charset="0"/>
                <a:ea typeface="標楷體" pitchFamily="65" charset="-120"/>
              </a:rPr>
              <a:t>0</a:t>
            </a:r>
            <a:r>
              <a:rPr lang="zh-TW" altLang="en-US" sz="2000" smtClean="0">
                <a:latin typeface="Times New Roman" pitchFamily="18" charset="0"/>
                <a:ea typeface="標楷體" pitchFamily="65" charset="-120"/>
              </a:rPr>
              <a:t>跟</a:t>
            </a:r>
            <a:r>
              <a:rPr lang="en-US" altLang="zh-TW" sz="2000" smtClean="0">
                <a:latin typeface="Times New Roman" pitchFamily="18" charset="0"/>
                <a:ea typeface="標楷體" pitchFamily="65" charset="-120"/>
              </a:rPr>
              <a:t>1,0</a:t>
            </a:r>
            <a:r>
              <a:rPr lang="zh-TW" altLang="en-US" sz="2000" smtClean="0">
                <a:latin typeface="Times New Roman" pitchFamily="18" charset="0"/>
                <a:ea typeface="標楷體" pitchFamily="65" charset="-120"/>
              </a:rPr>
              <a:t>是失敗</a:t>
            </a:r>
            <a:r>
              <a:rPr lang="zh-TW" altLang="en-US" sz="2000" smtClean="0"/>
              <a:t>，</a:t>
            </a:r>
            <a:r>
              <a:rPr lang="en-US" altLang="zh-TW" sz="2000" smtClean="0">
                <a:latin typeface="Times New Roman" pitchFamily="18" charset="0"/>
                <a:ea typeface="標楷體" pitchFamily="65" charset="-120"/>
              </a:rPr>
              <a:t>1</a:t>
            </a:r>
            <a:r>
              <a:rPr lang="zh-TW" altLang="en-US" sz="2000" smtClean="0">
                <a:latin typeface="Times New Roman" pitchFamily="18" charset="0"/>
                <a:ea typeface="標楷體" pitchFamily="65" charset="-120"/>
              </a:rPr>
              <a:t>是成功</a:t>
            </a:r>
            <a:r>
              <a:rPr lang="zh-TW" altLang="en-US" sz="2000" smtClean="0"/>
              <a:t>。</a:t>
            </a:r>
            <a:r>
              <a:rPr lang="en-US" altLang="zh-TW" sz="2000" smtClean="0">
                <a:latin typeface="Times New Roman" pitchFamily="18" charset="0"/>
                <a:ea typeface="標楷體" pitchFamily="65" charset="-120"/>
              </a:rPr>
              <a:t>int cvGrabFrame(CvCapture</a:t>
            </a:r>
            <a:r>
              <a:rPr lang="zh-TW" altLang="en-US" sz="2000" smtClean="0">
                <a:latin typeface="Times New Roman" pitchFamily="18" charset="0"/>
                <a:ea typeface="標楷體" pitchFamily="65" charset="-120"/>
              </a:rPr>
              <a:t>資料結構</a:t>
            </a:r>
            <a:r>
              <a:rPr lang="en-US" altLang="zh-TW" sz="2000" smtClean="0">
                <a:latin typeface="Times New Roman" pitchFamily="18" charset="0"/>
                <a:ea typeface="標楷體" pitchFamily="65" charset="-120"/>
              </a:rPr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>
                <a:latin typeface="Times New Roman" pitchFamily="18" charset="0"/>
                <a:ea typeface="標楷體" pitchFamily="65" charset="-120"/>
              </a:rPr>
              <a:t>cvRetrieveFrame()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zh-TW" altLang="en-US" sz="2200" smtClean="0">
                <a:latin typeface="Times New Roman" pitchFamily="18" charset="0"/>
                <a:ea typeface="標楷體" pitchFamily="65" charset="-120"/>
              </a:rPr>
              <a:t>    從快取中擷取</a:t>
            </a:r>
            <a:r>
              <a:rPr lang="en-US" altLang="zh-TW" sz="2200" smtClean="0">
                <a:latin typeface="Times New Roman" pitchFamily="18" charset="0"/>
                <a:ea typeface="標楷體" pitchFamily="65" charset="-120"/>
              </a:rPr>
              <a:t>Frame</a:t>
            </a:r>
            <a:r>
              <a:rPr lang="zh-TW" altLang="en-US" sz="2000" smtClean="0"/>
              <a:t>，</a:t>
            </a:r>
            <a:r>
              <a:rPr lang="zh-TW" altLang="en-US" sz="2200" smtClean="0">
                <a:latin typeface="Times New Roman" pitchFamily="18" charset="0"/>
                <a:ea typeface="標楷體" pitchFamily="65" charset="-120"/>
              </a:rPr>
              <a:t>並配置給</a:t>
            </a:r>
            <a:r>
              <a:rPr lang="en-US" altLang="zh-TW" sz="2200" smtClean="0">
                <a:latin typeface="Times New Roman" pitchFamily="18" charset="0"/>
                <a:ea typeface="標楷體" pitchFamily="65" charset="-120"/>
              </a:rPr>
              <a:t>IplImage</a:t>
            </a:r>
            <a:r>
              <a:rPr lang="zh-TW" altLang="en-US" sz="2200" smtClean="0">
                <a:latin typeface="Times New Roman" pitchFamily="18" charset="0"/>
                <a:ea typeface="標楷體" pitchFamily="65" charset="-120"/>
              </a:rPr>
              <a:t>資料結構</a:t>
            </a:r>
            <a:r>
              <a:rPr lang="zh-TW" altLang="en-US" sz="2000" smtClean="0"/>
              <a:t>。</a:t>
            </a:r>
            <a:r>
              <a:rPr lang="zh-TW" altLang="en-US" sz="2200" smtClean="0">
                <a:latin typeface="Times New Roman" pitchFamily="18" charset="0"/>
                <a:ea typeface="標楷體" pitchFamily="65" charset="-120"/>
              </a:rPr>
              <a:t>這邊</a:t>
            </a:r>
            <a:r>
              <a:rPr lang="en-US" altLang="zh-TW" sz="2200" smtClean="0">
                <a:latin typeface="Times New Roman" pitchFamily="18" charset="0"/>
                <a:ea typeface="標楷體" pitchFamily="65" charset="-120"/>
              </a:rPr>
              <a:t>cvQueryFrame()=cvGrabFrame()+cvRetrieveFrame() </a:t>
            </a:r>
            <a:br>
              <a:rPr lang="en-US" altLang="zh-TW" sz="2200" smtClean="0">
                <a:latin typeface="Times New Roman" pitchFamily="18" charset="0"/>
                <a:ea typeface="標楷體" pitchFamily="65" charset="-120"/>
              </a:rPr>
            </a:br>
            <a:r>
              <a:rPr lang="en-US" altLang="zh-TW" sz="2200" smtClean="0">
                <a:latin typeface="Times New Roman" pitchFamily="18" charset="0"/>
                <a:ea typeface="標楷體" pitchFamily="65" charset="-120"/>
              </a:rPr>
              <a:t>cvRetrieveFrame(CvCapture</a:t>
            </a:r>
            <a:r>
              <a:rPr lang="zh-TW" altLang="en-US" sz="2200" smtClean="0">
                <a:latin typeface="Times New Roman" pitchFamily="18" charset="0"/>
                <a:ea typeface="標楷體" pitchFamily="65" charset="-120"/>
              </a:rPr>
              <a:t>資料結構</a:t>
            </a:r>
            <a:r>
              <a:rPr lang="en-US" altLang="zh-TW" sz="2200" smtClean="0">
                <a:latin typeface="Times New Roman" pitchFamily="18" charset="0"/>
                <a:ea typeface="標楷體" pitchFamily="65" charset="-120"/>
              </a:rPr>
              <a:t>)</a:t>
            </a:r>
            <a:endParaRPr lang="zh-TW" altLang="en-US" sz="2200" smtClean="0"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Times New Roman" pitchFamily="18" charset="0"/>
                <a:ea typeface="標楷體" pitchFamily="65" charset="-120"/>
              </a:rPr>
              <a:t>OpenCV</a:t>
            </a:r>
            <a:r>
              <a:rPr lang="zh-TW" altLang="en-US" smtClean="0">
                <a:latin typeface="Times New Roman" pitchFamily="18" charset="0"/>
                <a:ea typeface="標楷體" pitchFamily="65" charset="-120"/>
              </a:rPr>
              <a:t>讀取視訊範例程式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717F07-DCA8-4E0F-A137-DE0083912E50}" type="slidenum">
              <a:rPr lang="zh-TW" altLang="en-US"/>
              <a:pPr>
                <a:defRPr/>
              </a:pPr>
              <a:t>21</a:t>
            </a:fld>
            <a:endParaRPr lang="zh-TW" altLang="en-US"/>
          </a:p>
        </p:txBody>
      </p:sp>
      <p:sp>
        <p:nvSpPr>
          <p:cNvPr id="37893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TW" sz="1800" smtClean="0"/>
              <a:t>      #include &lt;cv.h&gt;</a:t>
            </a:r>
            <a:br>
              <a:rPr lang="en-US" altLang="zh-TW" sz="1800" smtClean="0"/>
            </a:br>
            <a:r>
              <a:rPr lang="en-US" altLang="zh-TW" sz="1800" smtClean="0"/>
              <a:t>#include &lt;highgui.h&gt;</a:t>
            </a:r>
            <a:br>
              <a:rPr lang="en-US" altLang="zh-TW" sz="1800" smtClean="0"/>
            </a:br>
            <a:r>
              <a:rPr lang="en-US" altLang="zh-TW" sz="1800" smtClean="0"/>
              <a:t>#include &lt;stdio.h&gt;</a:t>
            </a:r>
            <a:br>
              <a:rPr lang="en-US" altLang="zh-TW" sz="1800" smtClean="0"/>
            </a:br>
            <a:r>
              <a:rPr lang="en-US" altLang="zh-TW" sz="1800" smtClean="0"/>
              <a:t/>
            </a:r>
            <a:br>
              <a:rPr lang="en-US" altLang="zh-TW" sz="1800" smtClean="0"/>
            </a:br>
            <a:r>
              <a:rPr lang="en-US" altLang="zh-TW" sz="1800" b="1" smtClean="0"/>
              <a:t>int</a:t>
            </a:r>
            <a:r>
              <a:rPr lang="en-US" altLang="zh-TW" sz="1800" smtClean="0"/>
              <a:t> main()</a:t>
            </a:r>
            <a:br>
              <a:rPr lang="en-US" altLang="zh-TW" sz="1800" smtClean="0"/>
            </a:br>
            <a:r>
              <a:rPr lang="en-US" altLang="zh-TW" sz="1800" smtClean="0"/>
              <a:t>{</a:t>
            </a:r>
            <a:br>
              <a:rPr lang="en-US" altLang="zh-TW" sz="1800" smtClean="0"/>
            </a:br>
            <a:r>
              <a:rPr lang="en-US" altLang="zh-TW" sz="1800" smtClean="0"/>
              <a:t>    CvCapture *capture;</a:t>
            </a:r>
            <a:br>
              <a:rPr lang="en-US" altLang="zh-TW" sz="1800" smtClean="0"/>
            </a:br>
            <a:r>
              <a:rPr lang="en-US" altLang="zh-TW" sz="1800" smtClean="0"/>
              <a:t>    IplImage *frame;</a:t>
            </a:r>
            <a:br>
              <a:rPr lang="en-US" altLang="zh-TW" sz="1800" smtClean="0"/>
            </a:br>
            <a:r>
              <a:rPr lang="en-US" altLang="zh-TW" sz="1800" smtClean="0"/>
              <a:t>    capture =cvCaptureFromCAM(0) ;</a:t>
            </a:r>
            <a:br>
              <a:rPr lang="en-US" altLang="zh-TW" sz="1800" smtClean="0"/>
            </a:br>
            <a:r>
              <a:rPr lang="en-US" altLang="zh-TW" sz="1800" smtClean="0"/>
              <a:t>    cvNamedWindow("Webcam",0);</a:t>
            </a:r>
            <a:br>
              <a:rPr lang="en-US" altLang="zh-TW" sz="1800" smtClean="0"/>
            </a:br>
            <a:r>
              <a:rPr lang="en-US" altLang="zh-TW" sz="1800" smtClean="0"/>
              <a:t>    </a:t>
            </a:r>
            <a:r>
              <a:rPr lang="en-US" altLang="zh-TW" sz="1800" b="1" smtClean="0"/>
              <a:t>while</a:t>
            </a:r>
            <a:r>
              <a:rPr lang="en-US" altLang="zh-TW" sz="1800" smtClean="0"/>
              <a:t>(</a:t>
            </a:r>
            <a:r>
              <a:rPr lang="en-US" altLang="zh-TW" sz="1800" b="1" smtClean="0"/>
              <a:t>true</a:t>
            </a:r>
            <a:r>
              <a:rPr lang="en-US" altLang="zh-TW" sz="1800" smtClean="0"/>
              <a:t>)</a:t>
            </a:r>
            <a:br>
              <a:rPr lang="en-US" altLang="zh-TW" sz="1800" smtClean="0"/>
            </a:br>
            <a:r>
              <a:rPr lang="en-US" altLang="zh-TW" sz="1800" smtClean="0"/>
              <a:t>    {</a:t>
            </a:r>
            <a:br>
              <a:rPr lang="en-US" altLang="zh-TW" sz="1800" smtClean="0"/>
            </a:br>
            <a:r>
              <a:rPr lang="en-US" altLang="zh-TW" sz="1800" smtClean="0"/>
              <a:t>        frame = cvQueryFrame(capture);</a:t>
            </a:r>
            <a:br>
              <a:rPr lang="en-US" altLang="zh-TW" sz="1800" smtClean="0"/>
            </a:br>
            <a:r>
              <a:rPr lang="en-US" altLang="zh-TW" sz="1800" smtClean="0"/>
              <a:t>        cvShowImage("Webcam",frame);</a:t>
            </a:r>
            <a:br>
              <a:rPr lang="en-US" altLang="zh-TW" sz="1800" smtClean="0"/>
            </a:br>
            <a:r>
              <a:rPr lang="en-US" altLang="zh-TW" sz="1800" smtClean="0"/>
              <a:t>        </a:t>
            </a:r>
            <a:r>
              <a:rPr lang="en-US" altLang="zh-TW" sz="1800" b="1" smtClean="0"/>
              <a:t>if</a:t>
            </a:r>
            <a:r>
              <a:rPr lang="en-US" altLang="zh-TW" sz="1800" smtClean="0"/>
              <a:t>(cvWaitKey(10)&gt;=0)</a:t>
            </a:r>
            <a:br>
              <a:rPr lang="en-US" altLang="zh-TW" sz="1800" smtClean="0"/>
            </a:br>
            <a:r>
              <a:rPr lang="en-US" altLang="zh-TW" sz="1800" smtClean="0"/>
              <a:t>        {</a:t>
            </a:r>
            <a:br>
              <a:rPr lang="en-US" altLang="zh-TW" sz="1800" smtClean="0"/>
            </a:br>
            <a:r>
              <a:rPr lang="en-US" altLang="zh-TW" sz="1800" smtClean="0"/>
              <a:t>              </a:t>
            </a:r>
            <a:r>
              <a:rPr lang="en-US" altLang="zh-TW" sz="1800" b="1" smtClean="0"/>
              <a:t>break</a:t>
            </a:r>
            <a:r>
              <a:rPr lang="en-US" altLang="zh-TW" sz="1800" smtClean="0"/>
              <a:t>;</a:t>
            </a:r>
            <a:br>
              <a:rPr lang="en-US" altLang="zh-TW" sz="1800" smtClean="0"/>
            </a:br>
            <a:r>
              <a:rPr lang="en-US" altLang="zh-TW" sz="1800" smtClean="0"/>
              <a:t>        }</a:t>
            </a:r>
            <a:br>
              <a:rPr lang="en-US" altLang="zh-TW" sz="1800" smtClean="0"/>
            </a:br>
            <a:r>
              <a:rPr lang="en-US" altLang="zh-TW" sz="1800" smtClean="0"/>
              <a:t>    }</a:t>
            </a:r>
            <a:br>
              <a:rPr lang="en-US" altLang="zh-TW" sz="1800" smtClean="0"/>
            </a:br>
            <a:r>
              <a:rPr lang="en-US" altLang="zh-TW" sz="1800" smtClean="0"/>
              <a:t>    cvReleaseCapture(&amp;capture);</a:t>
            </a:r>
            <a:br>
              <a:rPr lang="en-US" altLang="zh-TW" sz="1800" smtClean="0"/>
            </a:br>
            <a:r>
              <a:rPr lang="en-US" altLang="zh-TW" sz="1800" smtClean="0"/>
              <a:t>    cvDestroyWindow("Webcam");</a:t>
            </a:r>
            <a:br>
              <a:rPr lang="en-US" altLang="zh-TW" sz="1800" smtClean="0"/>
            </a:br>
            <a:r>
              <a:rPr lang="en-US" altLang="zh-TW" sz="1800" smtClean="0"/>
              <a:t>}</a:t>
            </a:r>
            <a:br>
              <a:rPr lang="en-US" altLang="zh-TW" sz="1800" smtClean="0"/>
            </a:br>
            <a:endParaRPr lang="zh-TW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標題 1"/>
          <p:cNvSpPr>
            <a:spLocks noGrp="1"/>
          </p:cNvSpPr>
          <p:nvPr>
            <p:ph type="title"/>
          </p:nvPr>
        </p:nvSpPr>
        <p:spPr>
          <a:xfrm>
            <a:off x="611188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Times New Roman" pitchFamily="18" charset="0"/>
                <a:ea typeface="標楷體" pitchFamily="65" charset="-120"/>
              </a:rPr>
              <a:t>OpenCV</a:t>
            </a:r>
            <a:r>
              <a:rPr lang="zh-TW" altLang="en-US" smtClean="0">
                <a:latin typeface="Times New Roman" pitchFamily="18" charset="0"/>
                <a:ea typeface="標楷體" pitchFamily="65" charset="-120"/>
              </a:rPr>
              <a:t>讀取視訊程式語法說明</a:t>
            </a:r>
            <a:r>
              <a:rPr lang="en-US" altLang="zh-TW" smtClean="0">
                <a:latin typeface="Times New Roman" pitchFamily="18" charset="0"/>
                <a:ea typeface="標楷體" pitchFamily="65" charset="-120"/>
              </a:rPr>
              <a:t>(1/2)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7A17AE-2668-4C5D-8CD2-3362B6D3E320}" type="slidenum">
              <a:rPr lang="zh-TW" altLang="en-US"/>
              <a:pPr>
                <a:defRPr/>
              </a:pPr>
              <a:t>22</a:t>
            </a:fld>
            <a:endParaRPr lang="zh-TW" altLang="en-US"/>
          </a:p>
        </p:txBody>
      </p:sp>
      <p:sp>
        <p:nvSpPr>
          <p:cNvPr id="38917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>
                <a:latin typeface="Times New Roman" pitchFamily="18" charset="0"/>
                <a:ea typeface="標楷體" pitchFamily="65" charset="-120"/>
              </a:rPr>
              <a:t>CvCapture</a:t>
            </a:r>
            <a:r>
              <a:rPr lang="zh-TW" altLang="en-US" sz="2800" smtClean="0">
                <a:latin typeface="Times New Roman" pitchFamily="18" charset="0"/>
                <a:ea typeface="標楷體" pitchFamily="65" charset="-120"/>
              </a:rPr>
              <a:t>是一個</a:t>
            </a:r>
            <a:r>
              <a:rPr lang="en-US" altLang="zh-TW" sz="2800" smtClean="0">
                <a:latin typeface="Times New Roman" pitchFamily="18" charset="0"/>
                <a:ea typeface="標楷體" pitchFamily="65" charset="-120"/>
              </a:rPr>
              <a:t>Interface</a:t>
            </a:r>
            <a:r>
              <a:rPr lang="zh-TW" altLang="en-US" sz="2800" smtClean="0">
                <a:latin typeface="Times New Roman" pitchFamily="18" charset="0"/>
                <a:ea typeface="標楷體" pitchFamily="65" charset="-120"/>
              </a:rPr>
              <a:t>的資料結構</a:t>
            </a:r>
            <a:r>
              <a:rPr lang="zh-TW" altLang="en-US" sz="2000" smtClean="0"/>
              <a:t>，</a:t>
            </a:r>
            <a:r>
              <a:rPr lang="zh-TW" altLang="en-US" sz="2800" smtClean="0">
                <a:latin typeface="Times New Roman" pitchFamily="18" charset="0"/>
                <a:ea typeface="標楷體" pitchFamily="65" charset="-120"/>
              </a:rPr>
              <a:t>為一個資料結構的雛形</a:t>
            </a:r>
            <a:r>
              <a:rPr lang="zh-TW" altLang="en-US" sz="2000" smtClean="0"/>
              <a:t>，</a:t>
            </a:r>
            <a:r>
              <a:rPr lang="zh-TW" altLang="en-US" sz="2800" smtClean="0">
                <a:latin typeface="Times New Roman" pitchFamily="18" charset="0"/>
                <a:ea typeface="標楷體" pitchFamily="65" charset="-120"/>
              </a:rPr>
              <a:t>無任何的變數型別存在</a:t>
            </a:r>
            <a:endParaRPr lang="en-US" altLang="zh-TW" sz="2800" smtClean="0">
              <a:latin typeface="Times New Roman" pitchFamily="18" charset="0"/>
              <a:ea typeface="標楷體" pitchFamily="65" charset="-120"/>
            </a:endParaRPr>
          </a:p>
          <a:p>
            <a:pPr eaLnBrk="1" hangingPunct="1">
              <a:lnSpc>
                <a:spcPct val="80000"/>
              </a:lnSpc>
            </a:pPr>
            <a:r>
              <a:rPr lang="zh-TW" altLang="en-US" sz="2800" smtClean="0">
                <a:latin typeface="Times New Roman" pitchFamily="18" charset="0"/>
                <a:ea typeface="標楷體" pitchFamily="65" charset="-120"/>
              </a:rPr>
              <a:t>由</a:t>
            </a:r>
            <a:r>
              <a:rPr lang="en-US" altLang="zh-TW" sz="2800" smtClean="0">
                <a:latin typeface="Times New Roman" pitchFamily="18" charset="0"/>
                <a:ea typeface="標楷體" pitchFamily="65" charset="-120"/>
              </a:rPr>
              <a:t>cvCaptureFromCAM(0)</a:t>
            </a:r>
            <a:r>
              <a:rPr lang="zh-TW" altLang="en-US" sz="2800" smtClean="0">
                <a:latin typeface="Times New Roman" pitchFamily="18" charset="0"/>
                <a:ea typeface="標楷體" pitchFamily="65" charset="-120"/>
              </a:rPr>
              <a:t>來選定</a:t>
            </a:r>
            <a:r>
              <a:rPr lang="en-US" altLang="zh-TW" sz="2800" smtClean="0">
                <a:latin typeface="Times New Roman" pitchFamily="18" charset="0"/>
                <a:ea typeface="標楷體" pitchFamily="65" charset="-120"/>
              </a:rPr>
              <a:t>Webcam</a:t>
            </a:r>
            <a:r>
              <a:rPr lang="zh-TW" altLang="en-US" sz="2800" smtClean="0">
                <a:latin typeface="Times New Roman" pitchFamily="18" charset="0"/>
                <a:ea typeface="標楷體" pitchFamily="65" charset="-120"/>
              </a:rPr>
              <a:t>裝置</a:t>
            </a:r>
            <a:r>
              <a:rPr lang="zh-TW" altLang="en-US" sz="2000" smtClean="0"/>
              <a:t>，</a:t>
            </a:r>
            <a:r>
              <a:rPr lang="en-US" altLang="zh-TW" sz="2800" smtClean="0">
                <a:latin typeface="Times New Roman" pitchFamily="18" charset="0"/>
                <a:ea typeface="標楷體" pitchFamily="65" charset="-120"/>
              </a:rPr>
              <a:t> cvCaptureFromCAM(0)</a:t>
            </a:r>
            <a:r>
              <a:rPr lang="zh-TW" altLang="en-US" sz="2800" smtClean="0">
                <a:latin typeface="Times New Roman" pitchFamily="18" charset="0"/>
                <a:ea typeface="標楷體" pitchFamily="65" charset="-120"/>
              </a:rPr>
              <a:t>的</a:t>
            </a:r>
            <a:r>
              <a:rPr lang="en-US" altLang="zh-TW" sz="2800" smtClean="0">
                <a:latin typeface="Times New Roman" pitchFamily="18" charset="0"/>
                <a:ea typeface="標楷體" pitchFamily="65" charset="-120"/>
              </a:rPr>
              <a:t>0</a:t>
            </a:r>
            <a:r>
              <a:rPr lang="zh-TW" altLang="en-US" sz="2800" smtClean="0">
                <a:latin typeface="Times New Roman" pitchFamily="18" charset="0"/>
                <a:ea typeface="標楷體" pitchFamily="65" charset="-120"/>
              </a:rPr>
              <a:t>代表自動偵測視訊裝置</a:t>
            </a:r>
            <a:r>
              <a:rPr lang="zh-TW" altLang="en-US" sz="2000" smtClean="0"/>
              <a:t>，</a:t>
            </a:r>
            <a:r>
              <a:rPr lang="zh-TW" altLang="en-US" sz="2800" smtClean="0">
                <a:latin typeface="Times New Roman" pitchFamily="18" charset="0"/>
                <a:ea typeface="標楷體" pitchFamily="65" charset="-120"/>
              </a:rPr>
              <a:t>如果有兩台以上的</a:t>
            </a:r>
            <a:r>
              <a:rPr lang="en-US" altLang="zh-TW" sz="2800" smtClean="0">
                <a:latin typeface="Times New Roman" pitchFamily="18" charset="0"/>
                <a:ea typeface="標楷體" pitchFamily="65" charset="-120"/>
              </a:rPr>
              <a:t>Webcam</a:t>
            </a:r>
            <a:r>
              <a:rPr lang="zh-TW" altLang="en-US" sz="2800" smtClean="0">
                <a:latin typeface="Times New Roman" pitchFamily="18" charset="0"/>
                <a:ea typeface="標楷體" pitchFamily="65" charset="-120"/>
              </a:rPr>
              <a:t>則就用連續兩個</a:t>
            </a:r>
            <a:r>
              <a:rPr lang="en-US" altLang="zh-TW" sz="2800" smtClean="0">
                <a:latin typeface="Times New Roman" pitchFamily="18" charset="0"/>
                <a:ea typeface="標楷體" pitchFamily="65" charset="-120"/>
              </a:rPr>
              <a:t>cvCaptureFromCAM(0)</a:t>
            </a:r>
            <a:r>
              <a:rPr lang="zh-TW" altLang="en-US" sz="2800" smtClean="0">
                <a:latin typeface="Times New Roman" pitchFamily="18" charset="0"/>
                <a:ea typeface="標楷體" pitchFamily="65" charset="-120"/>
              </a:rPr>
              <a:t>函式來擷取</a:t>
            </a:r>
            <a:endParaRPr lang="en-US" altLang="zh-TW" sz="2800" smtClean="0">
              <a:latin typeface="Times New Roman" pitchFamily="18" charset="0"/>
              <a:ea typeface="標楷體" pitchFamily="65" charset="-120"/>
            </a:endParaRPr>
          </a:p>
          <a:p>
            <a:pPr eaLnBrk="1" hangingPunct="1">
              <a:lnSpc>
                <a:spcPct val="80000"/>
              </a:lnSpc>
            </a:pPr>
            <a:r>
              <a:rPr lang="zh-TW" altLang="en-US" sz="2800" smtClean="0">
                <a:latin typeface="Times New Roman" pitchFamily="18" charset="0"/>
                <a:ea typeface="標楷體" pitchFamily="65" charset="-120"/>
              </a:rPr>
              <a:t>接著</a:t>
            </a:r>
            <a:r>
              <a:rPr lang="zh-TW" altLang="en-US" sz="2000" smtClean="0"/>
              <a:t>，</a:t>
            </a:r>
            <a:r>
              <a:rPr lang="zh-TW" altLang="en-US" sz="2800" smtClean="0">
                <a:latin typeface="Times New Roman" pitchFamily="18" charset="0"/>
                <a:ea typeface="標楷體" pitchFamily="65" charset="-120"/>
              </a:rPr>
              <a:t>就用</a:t>
            </a:r>
            <a:r>
              <a:rPr lang="en-US" altLang="zh-TW" sz="2800" smtClean="0">
                <a:latin typeface="Times New Roman" pitchFamily="18" charset="0"/>
                <a:ea typeface="標楷體" pitchFamily="65" charset="-120"/>
              </a:rPr>
              <a:t>while(true)</a:t>
            </a:r>
            <a:r>
              <a:rPr lang="zh-TW" altLang="en-US" sz="2800" smtClean="0">
                <a:latin typeface="Times New Roman" pitchFamily="18" charset="0"/>
                <a:ea typeface="標楷體" pitchFamily="65" charset="-120"/>
              </a:rPr>
              <a:t>的無窮回圈來捕捉連續影像的圖形畫面</a:t>
            </a:r>
            <a:r>
              <a:rPr lang="zh-TW" altLang="en-US" sz="2000" smtClean="0"/>
              <a:t>，</a:t>
            </a:r>
            <a:r>
              <a:rPr lang="en-US" altLang="zh-TW" sz="2800" smtClean="0">
                <a:latin typeface="Times New Roman" pitchFamily="18" charset="0"/>
                <a:ea typeface="標楷體" pitchFamily="65" charset="-120"/>
              </a:rPr>
              <a:t>cvQueryFrame()</a:t>
            </a:r>
            <a:r>
              <a:rPr lang="zh-TW" altLang="en-US" sz="2800" smtClean="0">
                <a:latin typeface="Times New Roman" pitchFamily="18" charset="0"/>
                <a:ea typeface="標楷體" pitchFamily="65" charset="-120"/>
              </a:rPr>
              <a:t>則用來擷取每秒顯示出來的</a:t>
            </a:r>
            <a:r>
              <a:rPr lang="en-US" altLang="zh-TW" sz="2800" smtClean="0">
                <a:latin typeface="Times New Roman" pitchFamily="18" charset="0"/>
                <a:ea typeface="標楷體" pitchFamily="65" charset="-120"/>
              </a:rPr>
              <a:t>frame </a:t>
            </a:r>
          </a:p>
          <a:p>
            <a:pPr eaLnBrk="1" hangingPunct="1">
              <a:lnSpc>
                <a:spcPct val="80000"/>
              </a:lnSpc>
            </a:pPr>
            <a:r>
              <a:rPr lang="zh-TW" altLang="en-US" sz="2800" smtClean="0">
                <a:latin typeface="Times New Roman" pitchFamily="18" charset="0"/>
                <a:ea typeface="標楷體" pitchFamily="65" charset="-120"/>
              </a:rPr>
              <a:t>這裡由</a:t>
            </a:r>
            <a:r>
              <a:rPr lang="en-US" altLang="zh-TW" sz="2800" smtClean="0">
                <a:latin typeface="Times New Roman" pitchFamily="18" charset="0"/>
                <a:ea typeface="標楷體" pitchFamily="65" charset="-120"/>
              </a:rPr>
              <a:t>cvWaitKey(10)</a:t>
            </a:r>
            <a:r>
              <a:rPr lang="zh-TW" altLang="en-US" sz="2800" smtClean="0">
                <a:latin typeface="Times New Roman" pitchFamily="18" charset="0"/>
                <a:ea typeface="標楷體" pitchFamily="65" charset="-120"/>
              </a:rPr>
              <a:t>來控制擷取時間</a:t>
            </a:r>
            <a:r>
              <a:rPr lang="zh-TW" altLang="en-US" sz="2000" smtClean="0"/>
              <a:t>，</a:t>
            </a:r>
            <a:r>
              <a:rPr lang="zh-TW" altLang="en-US" sz="2800" smtClean="0">
                <a:latin typeface="Times New Roman" pitchFamily="18" charset="0"/>
                <a:ea typeface="標楷體" pitchFamily="65" charset="-120"/>
              </a:rPr>
              <a:t>每延遲</a:t>
            </a:r>
            <a:r>
              <a:rPr lang="en-US" altLang="zh-TW" sz="2800" smtClean="0">
                <a:latin typeface="Times New Roman" pitchFamily="18" charset="0"/>
                <a:ea typeface="標楷體" pitchFamily="65" charset="-120"/>
              </a:rPr>
              <a:t>10</a:t>
            </a:r>
            <a:r>
              <a:rPr lang="zh-TW" altLang="en-US" sz="2800" smtClean="0">
                <a:latin typeface="Times New Roman" pitchFamily="18" charset="0"/>
                <a:ea typeface="標楷體" pitchFamily="65" charset="-120"/>
              </a:rPr>
              <a:t>毫秒捕捉一次視訊畫面</a:t>
            </a:r>
            <a:endParaRPr lang="en-US" altLang="zh-TW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標題 1"/>
          <p:cNvSpPr>
            <a:spLocks noGrp="1"/>
          </p:cNvSpPr>
          <p:nvPr>
            <p:ph type="title" idx="4294967295"/>
          </p:nvPr>
        </p:nvSpPr>
        <p:spPr>
          <a:xfrm>
            <a:off x="611188" y="274638"/>
            <a:ext cx="8075612" cy="1143000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Times New Roman" pitchFamily="18" charset="0"/>
                <a:ea typeface="標楷體" pitchFamily="65" charset="-120"/>
              </a:rPr>
              <a:t>OpenCV</a:t>
            </a:r>
            <a:r>
              <a:rPr lang="zh-TW" altLang="en-US" smtClean="0">
                <a:latin typeface="Times New Roman" pitchFamily="18" charset="0"/>
                <a:ea typeface="標楷體" pitchFamily="65" charset="-120"/>
              </a:rPr>
              <a:t>讀取視訊程式語法說明</a:t>
            </a:r>
            <a:r>
              <a:rPr lang="en-US" altLang="zh-TW" smtClean="0">
                <a:latin typeface="Times New Roman" pitchFamily="18" charset="0"/>
                <a:ea typeface="標楷體" pitchFamily="65" charset="-120"/>
              </a:rPr>
              <a:t>(2/2)</a:t>
            </a:r>
            <a:endParaRPr lang="zh-TW" altLang="en-US" smtClean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36866" name="日期版面配置區 2"/>
          <p:cNvSpPr txBox="1">
            <a:spLocks noGrp="1"/>
          </p:cNvSpPr>
          <p:nvPr/>
        </p:nvSpPr>
        <p:spPr bwMode="auto">
          <a:xfrm>
            <a:off x="6172200" y="6191250"/>
            <a:ext cx="24765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r">
              <a:defRPr/>
            </a:pPr>
            <a:fld id="{9B92C486-4624-40E4-BC3A-6406D5013051}" type="datetime1">
              <a:rPr kumimoji="0" lang="zh-TW" altLang="en-US" sz="1400">
                <a:solidFill>
                  <a:schemeClr val="tx2"/>
                </a:solidFill>
                <a:latin typeface="+mn-lt"/>
                <a:ea typeface="+mn-ea"/>
              </a:rPr>
              <a:pPr algn="r">
                <a:defRPr/>
              </a:pPr>
              <a:t>2013/10/24</a:t>
            </a:fld>
            <a:endParaRPr kumimoji="0" lang="zh-TW" altLang="en-US" sz="1400">
              <a:solidFill>
                <a:schemeClr val="tx2"/>
              </a:solidFill>
              <a:latin typeface="+mn-lt"/>
              <a:ea typeface="+mn-ea"/>
            </a:endParaRPr>
          </a:p>
        </p:txBody>
      </p:sp>
      <p:sp>
        <p:nvSpPr>
          <p:cNvPr id="5" name="投影片編號版面配置區 4"/>
          <p:cNvSpPr txBox="1">
            <a:spLocks noGrp="1"/>
          </p:cNvSpPr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C34B5403-B101-4996-A59C-A82FF43575B4}" type="slidenum">
              <a:rPr kumimoji="0" lang="zh-TW" altLang="en-US" sz="1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23</a:t>
            </a:fld>
            <a:endParaRPr kumimoji="0" lang="zh-TW" altLang="en-US" sz="14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9941" name="內容版面配置區 5"/>
          <p:cNvSpPr>
            <a:spLocks noGrp="1"/>
          </p:cNvSpPr>
          <p:nvPr>
            <p:ph sz="quarter" idx="4294967295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>
                <a:latin typeface="Times New Roman" pitchFamily="18" charset="0"/>
                <a:ea typeface="標楷體" pitchFamily="65" charset="-120"/>
              </a:rPr>
              <a:t>cvWaitKey()</a:t>
            </a:r>
            <a:r>
              <a:rPr lang="zh-TW" altLang="en-US" sz="2800" smtClean="0">
                <a:latin typeface="Times New Roman" pitchFamily="18" charset="0"/>
                <a:ea typeface="標楷體" pitchFamily="65" charset="-120"/>
              </a:rPr>
              <a:t>為鍵盤事件</a:t>
            </a:r>
            <a:r>
              <a:rPr lang="zh-TW" altLang="en-US" sz="2000" smtClean="0"/>
              <a:t>，</a:t>
            </a:r>
            <a:r>
              <a:rPr lang="zh-TW" altLang="en-US" sz="2800" smtClean="0">
                <a:latin typeface="Times New Roman" pitchFamily="18" charset="0"/>
                <a:ea typeface="標楷體" pitchFamily="65" charset="-120"/>
              </a:rPr>
              <a:t>每超過</a:t>
            </a:r>
            <a:r>
              <a:rPr lang="en-US" altLang="zh-TW" sz="2800" smtClean="0">
                <a:latin typeface="Times New Roman" pitchFamily="18" charset="0"/>
                <a:ea typeface="標楷體" pitchFamily="65" charset="-120"/>
              </a:rPr>
              <a:t>10</a:t>
            </a:r>
            <a:r>
              <a:rPr lang="zh-TW" altLang="en-US" sz="2800" smtClean="0">
                <a:latin typeface="Times New Roman" pitchFamily="18" charset="0"/>
                <a:ea typeface="標楷體" pitchFamily="65" charset="-120"/>
              </a:rPr>
              <a:t>毫秒則會回傳</a:t>
            </a:r>
            <a:r>
              <a:rPr lang="en-US" altLang="zh-TW" sz="2800" smtClean="0">
                <a:latin typeface="Times New Roman" pitchFamily="18" charset="0"/>
                <a:ea typeface="標楷體" pitchFamily="65" charset="-120"/>
              </a:rPr>
              <a:t>-1</a:t>
            </a:r>
            <a:r>
              <a:rPr lang="zh-TW" altLang="en-US" sz="2000" smtClean="0"/>
              <a:t>，</a:t>
            </a:r>
            <a:r>
              <a:rPr lang="zh-TW" altLang="en-US" sz="2800" smtClean="0">
                <a:latin typeface="Times New Roman" pitchFamily="18" charset="0"/>
                <a:ea typeface="標楷體" pitchFamily="65" charset="-120"/>
              </a:rPr>
              <a:t>因此</a:t>
            </a:r>
            <a:r>
              <a:rPr lang="zh-TW" altLang="en-US" sz="2000" smtClean="0"/>
              <a:t>，</a:t>
            </a:r>
            <a:r>
              <a:rPr lang="zh-TW" altLang="en-US" sz="2800" smtClean="0">
                <a:latin typeface="Times New Roman" pitchFamily="18" charset="0"/>
                <a:ea typeface="標楷體" pitchFamily="65" charset="-120"/>
              </a:rPr>
              <a:t>畫面會因</a:t>
            </a:r>
            <a:r>
              <a:rPr lang="en-US" altLang="zh-TW" sz="2800" smtClean="0">
                <a:latin typeface="Times New Roman" pitchFamily="18" charset="0"/>
                <a:ea typeface="標楷體" pitchFamily="65" charset="-120"/>
              </a:rPr>
              <a:t>cvWaitKey(10)</a:t>
            </a:r>
            <a:r>
              <a:rPr lang="zh-TW" altLang="en-US" sz="2800" smtClean="0">
                <a:latin typeface="Times New Roman" pitchFamily="18" charset="0"/>
                <a:ea typeface="標楷體" pitchFamily="65" charset="-120"/>
              </a:rPr>
              <a:t>而延遲</a:t>
            </a:r>
            <a:r>
              <a:rPr lang="en-US" altLang="zh-TW" sz="2800" smtClean="0">
                <a:latin typeface="Times New Roman" pitchFamily="18" charset="0"/>
                <a:ea typeface="標楷體" pitchFamily="65" charset="-120"/>
              </a:rPr>
              <a:t>10</a:t>
            </a:r>
            <a:r>
              <a:rPr lang="zh-TW" altLang="en-US" sz="2800" smtClean="0">
                <a:latin typeface="Times New Roman" pitchFamily="18" charset="0"/>
                <a:ea typeface="標楷體" pitchFamily="65" charset="-120"/>
              </a:rPr>
              <a:t>毫秒</a:t>
            </a:r>
            <a:r>
              <a:rPr lang="zh-TW" altLang="en-US" sz="2000" smtClean="0"/>
              <a:t>，</a:t>
            </a:r>
            <a:r>
              <a:rPr lang="zh-TW" altLang="en-US" sz="2800" smtClean="0">
                <a:latin typeface="Times New Roman" pitchFamily="18" charset="0"/>
                <a:ea typeface="標楷體" pitchFamily="65" charset="-120"/>
              </a:rPr>
              <a:t>接著由無窮回圈來繼續播放</a:t>
            </a:r>
            <a:r>
              <a:rPr lang="zh-TW" altLang="en-US" sz="2000" smtClean="0"/>
              <a:t>，</a:t>
            </a:r>
            <a:r>
              <a:rPr lang="zh-TW" altLang="en-US" sz="2800" smtClean="0">
                <a:latin typeface="Times New Roman" pitchFamily="18" charset="0"/>
                <a:ea typeface="標楷體" pitchFamily="65" charset="-120"/>
              </a:rPr>
              <a:t>當鍵盤事件發生的時候則會跳出</a:t>
            </a:r>
            <a:r>
              <a:rPr lang="en-US" altLang="zh-TW" sz="2800" smtClean="0">
                <a:latin typeface="Times New Roman" pitchFamily="18" charset="0"/>
                <a:ea typeface="標楷體" pitchFamily="65" charset="-120"/>
              </a:rPr>
              <a:t>whlie</a:t>
            </a:r>
            <a:r>
              <a:rPr lang="zh-TW" altLang="en-US" sz="2800" smtClean="0">
                <a:latin typeface="Times New Roman" pitchFamily="18" charset="0"/>
                <a:ea typeface="標楷體" pitchFamily="65" charset="-120"/>
              </a:rPr>
              <a:t>的無窮回圈</a:t>
            </a:r>
            <a:r>
              <a:rPr lang="en-US" altLang="zh-TW" sz="2800" smtClean="0">
                <a:latin typeface="Times New Roman" pitchFamily="18" charset="0"/>
                <a:ea typeface="標楷體" pitchFamily="65" charset="-120"/>
              </a:rPr>
              <a:t>.</a:t>
            </a:r>
            <a:r>
              <a:rPr lang="zh-TW" altLang="en-US" sz="2800" smtClean="0">
                <a:latin typeface="Times New Roman" pitchFamily="18" charset="0"/>
                <a:ea typeface="標楷體" pitchFamily="65" charset="-120"/>
              </a:rPr>
              <a:t>接著就把</a:t>
            </a:r>
            <a:r>
              <a:rPr lang="en-US" altLang="zh-TW" sz="2800" smtClean="0">
                <a:latin typeface="Times New Roman" pitchFamily="18" charset="0"/>
                <a:ea typeface="標楷體" pitchFamily="65" charset="-120"/>
              </a:rPr>
              <a:t>CvCapture</a:t>
            </a:r>
            <a:r>
              <a:rPr lang="zh-TW" altLang="en-US" sz="2800" smtClean="0">
                <a:latin typeface="Times New Roman" pitchFamily="18" charset="0"/>
                <a:ea typeface="標楷體" pitchFamily="65" charset="-120"/>
              </a:rPr>
              <a:t>資料結構及視窗介面資料結構做記憶體的釋放</a:t>
            </a:r>
            <a:endParaRPr lang="zh-TW" altLang="en-US" sz="2000" smtClean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54DEAC-739B-4321-8261-D20545A7E114}" type="slidenum">
              <a:rPr lang="zh-TW" altLang="en-US" smtClean="0"/>
              <a:pPr>
                <a:defRPr/>
              </a:pPr>
              <a:t>23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Times New Roman" pitchFamily="18" charset="0"/>
                <a:ea typeface="標楷體" pitchFamily="65" charset="-120"/>
              </a:rPr>
              <a:t>OpevCV</a:t>
            </a:r>
            <a:r>
              <a:rPr lang="zh-TW" altLang="en-US" smtClean="0">
                <a:latin typeface="Times New Roman" pitchFamily="18" charset="0"/>
                <a:ea typeface="標楷體" pitchFamily="65" charset="-120"/>
              </a:rPr>
              <a:t>簡介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BA7E94-56F1-4AE1-9E4C-5943A3235A1C}" type="slidenum">
              <a:rPr lang="zh-TW" altLang="en-US"/>
              <a:pPr>
                <a:defRPr/>
              </a:pPr>
              <a:t>3</a:t>
            </a:fld>
            <a:endParaRPr lang="zh-TW" altLang="en-US"/>
          </a:p>
        </p:txBody>
      </p:sp>
      <p:sp>
        <p:nvSpPr>
          <p:cNvPr id="16389" name="內容版面配置區 5"/>
          <p:cNvSpPr>
            <a:spLocks noGrp="1"/>
          </p:cNvSpPr>
          <p:nvPr>
            <p:ph sz="quarter" idx="1"/>
          </p:nvPr>
        </p:nvSpPr>
        <p:spPr>
          <a:xfrm>
            <a:off x="684213" y="1557338"/>
            <a:ext cx="8351837" cy="45720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latin typeface="Times New Roman" pitchFamily="18" charset="0"/>
                <a:ea typeface="標楷體" pitchFamily="65" charset="-120"/>
              </a:rPr>
              <a:t>Intel</a:t>
            </a:r>
            <a:r>
              <a:rPr lang="zh-TW" altLang="en-US" sz="2800" smtClean="0">
                <a:latin typeface="Times New Roman" pitchFamily="18" charset="0"/>
                <a:ea typeface="標楷體" pitchFamily="65" charset="-120"/>
              </a:rPr>
              <a:t>所開發的</a:t>
            </a:r>
            <a:r>
              <a:rPr lang="en-US" altLang="zh-TW" sz="2800" smtClean="0">
                <a:latin typeface="Times New Roman" pitchFamily="18" charset="0"/>
                <a:ea typeface="標楷體" pitchFamily="65" charset="-120"/>
              </a:rPr>
              <a:t>OpenCV</a:t>
            </a:r>
            <a:r>
              <a:rPr lang="zh-TW" altLang="en-US" sz="2800" smtClean="0">
                <a:latin typeface="Times New Roman" pitchFamily="18" charset="0"/>
                <a:ea typeface="標楷體" pitchFamily="65" charset="-120"/>
              </a:rPr>
              <a:t>全名是</a:t>
            </a:r>
            <a:r>
              <a:rPr lang="en-US" altLang="zh-TW" sz="2800" smtClean="0">
                <a:latin typeface="Times New Roman" pitchFamily="18" charset="0"/>
                <a:ea typeface="標楷體" pitchFamily="65" charset="-120"/>
              </a:rPr>
              <a:t>Open Source Computer Vision Library</a:t>
            </a:r>
            <a:r>
              <a:rPr lang="zh-TW" altLang="en-US" sz="2800" smtClean="0">
                <a:latin typeface="Times New Roman" pitchFamily="18" charset="0"/>
                <a:ea typeface="標楷體" pitchFamily="65" charset="-120"/>
              </a:rPr>
              <a:t>，對於</a:t>
            </a:r>
            <a:r>
              <a:rPr lang="en-US" altLang="zh-TW" sz="2800" smtClean="0">
                <a:latin typeface="Times New Roman" pitchFamily="18" charset="0"/>
                <a:ea typeface="標楷體" pitchFamily="65" charset="-120"/>
              </a:rPr>
              <a:t>Computer Vision</a:t>
            </a:r>
            <a:r>
              <a:rPr lang="zh-TW" altLang="en-US" sz="2800" smtClean="0">
                <a:latin typeface="Times New Roman" pitchFamily="18" charset="0"/>
                <a:ea typeface="標楷體" pitchFamily="65" charset="-120"/>
              </a:rPr>
              <a:t>的研究或是軟體的開發等都很有幫助</a:t>
            </a:r>
            <a:endParaRPr lang="en-US" altLang="zh-TW" sz="2800" smtClean="0">
              <a:latin typeface="Times New Roman" pitchFamily="18" charset="0"/>
              <a:ea typeface="標楷體" pitchFamily="65" charset="-120"/>
            </a:endParaRPr>
          </a:p>
          <a:p>
            <a:pPr eaLnBrk="1" hangingPunct="1"/>
            <a:r>
              <a:rPr lang="en-US" altLang="zh-TW" sz="2800" smtClean="0">
                <a:latin typeface="Times New Roman" pitchFamily="18" charset="0"/>
                <a:ea typeface="標楷體" pitchFamily="65" charset="-120"/>
              </a:rPr>
              <a:t>OpenCV</a:t>
            </a:r>
            <a:r>
              <a:rPr lang="zh-TW" altLang="en-US" sz="2800" smtClean="0">
                <a:latin typeface="Times New Roman" pitchFamily="18" charset="0"/>
                <a:ea typeface="標楷體" pitchFamily="65" charset="-120"/>
              </a:rPr>
              <a:t>是一個基於</a:t>
            </a:r>
            <a:r>
              <a:rPr lang="en-US" altLang="zh-TW" sz="2800" smtClean="0">
                <a:latin typeface="Times New Roman" pitchFamily="18" charset="0"/>
                <a:ea typeface="標楷體" pitchFamily="65" charset="-120"/>
              </a:rPr>
              <a:t>C/C++</a:t>
            </a:r>
            <a:r>
              <a:rPr lang="zh-TW" altLang="en-US" sz="2800" smtClean="0">
                <a:latin typeface="Times New Roman" pitchFamily="18" charset="0"/>
                <a:ea typeface="標楷體" pitchFamily="65" charset="-120"/>
              </a:rPr>
              <a:t>語言的開源圖像處理函數庫</a:t>
            </a:r>
          </a:p>
          <a:p>
            <a:pPr eaLnBrk="1" hangingPunct="1"/>
            <a:r>
              <a:rPr lang="zh-TW" altLang="en-US" sz="2800" smtClean="0">
                <a:latin typeface="Times New Roman" pitchFamily="18" charset="0"/>
                <a:ea typeface="標楷體" pitchFamily="65" charset="-120"/>
              </a:rPr>
              <a:t>其代碼都經過優化，可用於實時處理影像</a:t>
            </a:r>
          </a:p>
          <a:p>
            <a:pPr eaLnBrk="1" hangingPunct="1"/>
            <a:r>
              <a:rPr lang="zh-TW" altLang="en-US" sz="2800" smtClean="0">
                <a:latin typeface="Times New Roman" pitchFamily="18" charset="0"/>
                <a:ea typeface="標楷體" pitchFamily="65" charset="-120"/>
              </a:rPr>
              <a:t>具有良好的可移植性</a:t>
            </a:r>
          </a:p>
          <a:p>
            <a:pPr eaLnBrk="1" hangingPunct="1"/>
            <a:r>
              <a:rPr lang="zh-TW" altLang="en-US" sz="2800" smtClean="0">
                <a:latin typeface="Times New Roman" pitchFamily="18" charset="0"/>
                <a:ea typeface="標楷體" pitchFamily="65" charset="-120"/>
              </a:rPr>
              <a:t>可以進行圖像</a:t>
            </a:r>
            <a:r>
              <a:rPr lang="en-US" altLang="zh-TW" sz="2800" smtClean="0">
                <a:latin typeface="Times New Roman" pitchFamily="18" charset="0"/>
                <a:ea typeface="標楷體" pitchFamily="65" charset="-120"/>
              </a:rPr>
              <a:t>/</a:t>
            </a:r>
            <a:r>
              <a:rPr lang="zh-TW" altLang="en-US" sz="2800" smtClean="0">
                <a:latin typeface="Times New Roman" pitchFamily="18" charset="0"/>
                <a:ea typeface="標楷體" pitchFamily="65" charset="-120"/>
              </a:rPr>
              <a:t>視頻載入、保存和採集的常規操作</a:t>
            </a:r>
            <a:r>
              <a:rPr lang="zh-TW" altLang="en-US" sz="2000" smtClean="0"/>
              <a:t>。</a:t>
            </a:r>
            <a:r>
              <a:rPr lang="zh-TW" altLang="en-US" sz="2800" smtClean="0">
                <a:latin typeface="Times New Roman" pitchFamily="18" charset="0"/>
                <a:ea typeface="標楷體" pitchFamily="65" charset="-120"/>
              </a:rPr>
              <a:t> </a:t>
            </a:r>
          </a:p>
          <a:p>
            <a:pPr eaLnBrk="1" hangingPunct="1"/>
            <a:r>
              <a:rPr lang="zh-TW" altLang="en-US" sz="2800" smtClean="0">
                <a:latin typeface="Times New Roman" pitchFamily="18" charset="0"/>
                <a:ea typeface="標楷體" pitchFamily="65" charset="-120"/>
              </a:rPr>
              <a:t>具有低級和高級的應用程式介面</a:t>
            </a:r>
            <a:r>
              <a:rPr lang="en-US" altLang="zh-TW" sz="2800" smtClean="0">
                <a:latin typeface="Times New Roman" pitchFamily="18" charset="0"/>
                <a:ea typeface="標楷體" pitchFamily="65" charset="-120"/>
              </a:rPr>
              <a:t>(API)</a:t>
            </a:r>
            <a:endParaRPr lang="zh-TW" altLang="en-US" sz="2800" smtClean="0"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Times New Roman" pitchFamily="18" charset="0"/>
                <a:ea typeface="標楷體" pitchFamily="65" charset="-120"/>
              </a:rPr>
              <a:t>OpevCV</a:t>
            </a:r>
            <a:r>
              <a:rPr lang="zh-TW" altLang="en-US" smtClean="0">
                <a:latin typeface="Times New Roman" pitchFamily="18" charset="0"/>
                <a:ea typeface="標楷體" pitchFamily="65" charset="-120"/>
              </a:rPr>
              <a:t>功能</a:t>
            </a:r>
            <a:r>
              <a:rPr lang="en-US" altLang="zh-TW" smtClean="0">
                <a:latin typeface="Times New Roman" pitchFamily="18" charset="0"/>
                <a:ea typeface="標楷體" pitchFamily="65" charset="-120"/>
              </a:rPr>
              <a:t>(1/2)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E58428-D461-4FA2-A557-F1DB59B34F73}" type="slidenum">
              <a:rPr lang="zh-TW" altLang="en-US"/>
              <a:pPr>
                <a:defRPr/>
              </a:pPr>
              <a:t>4</a:t>
            </a:fld>
            <a:endParaRPr lang="zh-TW" altLang="en-US"/>
          </a:p>
        </p:txBody>
      </p:sp>
      <p:sp>
        <p:nvSpPr>
          <p:cNvPr id="17413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TW" altLang="en-US" sz="2800" smtClean="0">
                <a:latin typeface="Times New Roman" pitchFamily="18" charset="0"/>
                <a:ea typeface="標楷體" pitchFamily="65" charset="-120"/>
              </a:rPr>
              <a:t>圖像數據操作</a:t>
            </a:r>
            <a:r>
              <a:rPr lang="en-US" altLang="zh-TW" sz="2800" smtClean="0">
                <a:latin typeface="Times New Roman" pitchFamily="18" charset="0"/>
                <a:ea typeface="標楷體" pitchFamily="65" charset="-120"/>
              </a:rPr>
              <a:t>(</a:t>
            </a:r>
            <a:r>
              <a:rPr lang="zh-TW" altLang="en-US" sz="2800" smtClean="0">
                <a:latin typeface="Times New Roman" pitchFamily="18" charset="0"/>
                <a:ea typeface="標楷體" pitchFamily="65" charset="-120"/>
              </a:rPr>
              <a:t>記憶體分配與釋放，圖像複製、設定和轉換</a:t>
            </a:r>
            <a:r>
              <a:rPr lang="en-US" altLang="zh-TW" sz="2800" smtClean="0">
                <a:latin typeface="Times New Roman" pitchFamily="18" charset="0"/>
                <a:ea typeface="標楷體" pitchFamily="65" charset="-120"/>
              </a:rPr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zh-TW" altLang="en-US" sz="2800" smtClean="0">
                <a:latin typeface="Times New Roman" pitchFamily="18" charset="0"/>
                <a:ea typeface="標楷體" pitchFamily="65" charset="-120"/>
              </a:rPr>
              <a:t>圖像</a:t>
            </a:r>
            <a:r>
              <a:rPr lang="en-US" altLang="zh-TW" sz="2800" smtClean="0">
                <a:latin typeface="Times New Roman" pitchFamily="18" charset="0"/>
                <a:ea typeface="標楷體" pitchFamily="65" charset="-120"/>
              </a:rPr>
              <a:t>/</a:t>
            </a:r>
            <a:r>
              <a:rPr lang="zh-TW" altLang="en-US" sz="2800" smtClean="0">
                <a:latin typeface="Times New Roman" pitchFamily="18" charset="0"/>
                <a:ea typeface="標楷體" pitchFamily="65" charset="-120"/>
              </a:rPr>
              <a:t>視頻的輸入輸出</a:t>
            </a:r>
            <a:r>
              <a:rPr lang="en-US" altLang="zh-TW" sz="2800" smtClean="0">
                <a:latin typeface="Times New Roman" pitchFamily="18" charset="0"/>
                <a:ea typeface="標楷體" pitchFamily="65" charset="-120"/>
              </a:rPr>
              <a:t>(</a:t>
            </a:r>
            <a:r>
              <a:rPr lang="zh-TW" altLang="en-US" sz="2800" smtClean="0">
                <a:latin typeface="Times New Roman" pitchFamily="18" charset="0"/>
                <a:ea typeface="標楷體" pitchFamily="65" charset="-120"/>
              </a:rPr>
              <a:t>支持文件或攝像頭的輸入，圖像</a:t>
            </a:r>
            <a:r>
              <a:rPr lang="en-US" altLang="zh-TW" sz="2800" smtClean="0">
                <a:latin typeface="Times New Roman" pitchFamily="18" charset="0"/>
                <a:ea typeface="標楷體" pitchFamily="65" charset="-120"/>
              </a:rPr>
              <a:t>/</a:t>
            </a:r>
            <a:r>
              <a:rPr lang="zh-TW" altLang="en-US" sz="2800" smtClean="0">
                <a:latin typeface="Times New Roman" pitchFamily="18" charset="0"/>
                <a:ea typeface="標楷體" pitchFamily="65" charset="-120"/>
              </a:rPr>
              <a:t>視頻文件的輸出</a:t>
            </a:r>
            <a:r>
              <a:rPr lang="en-US" altLang="zh-TW" sz="2800" smtClean="0">
                <a:latin typeface="Times New Roman" pitchFamily="18" charset="0"/>
                <a:ea typeface="標楷體" pitchFamily="65" charset="-120"/>
              </a:rPr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zh-TW" altLang="en-US" sz="2800" smtClean="0">
                <a:latin typeface="Times New Roman" pitchFamily="18" charset="0"/>
                <a:ea typeface="標楷體" pitchFamily="65" charset="-120"/>
              </a:rPr>
              <a:t>矩陣</a:t>
            </a:r>
            <a:r>
              <a:rPr lang="en-US" altLang="zh-TW" sz="2800" smtClean="0">
                <a:latin typeface="Times New Roman" pitchFamily="18" charset="0"/>
                <a:ea typeface="標楷體" pitchFamily="65" charset="-120"/>
              </a:rPr>
              <a:t>/</a:t>
            </a:r>
            <a:r>
              <a:rPr lang="zh-TW" altLang="en-US" sz="2800" smtClean="0">
                <a:latin typeface="Times New Roman" pitchFamily="18" charset="0"/>
                <a:ea typeface="標楷體" pitchFamily="65" charset="-120"/>
              </a:rPr>
              <a:t>向量數據操作及線性代數運算</a:t>
            </a:r>
            <a:r>
              <a:rPr lang="en-US" altLang="zh-TW" sz="2800" smtClean="0">
                <a:latin typeface="Times New Roman" pitchFamily="18" charset="0"/>
                <a:ea typeface="標楷體" pitchFamily="65" charset="-120"/>
              </a:rPr>
              <a:t>(</a:t>
            </a:r>
            <a:r>
              <a:rPr lang="zh-TW" altLang="en-US" sz="2800" smtClean="0">
                <a:latin typeface="Times New Roman" pitchFamily="18" charset="0"/>
                <a:ea typeface="標楷體" pitchFamily="65" charset="-120"/>
              </a:rPr>
              <a:t>矩陣乘積、矩陣方程求解、特征值、奇異值分解</a:t>
            </a:r>
            <a:r>
              <a:rPr lang="en-US" altLang="zh-TW" sz="2800" smtClean="0">
                <a:latin typeface="Times New Roman" pitchFamily="18" charset="0"/>
                <a:ea typeface="標楷體" pitchFamily="65" charset="-120"/>
              </a:rPr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zh-TW" altLang="en-US" sz="2800" smtClean="0">
                <a:latin typeface="Times New Roman" pitchFamily="18" charset="0"/>
                <a:ea typeface="標楷體" pitchFamily="65" charset="-120"/>
              </a:rPr>
              <a:t>支持多種動態數據結構</a:t>
            </a:r>
            <a:r>
              <a:rPr lang="en-US" altLang="zh-TW" sz="2800" smtClean="0">
                <a:latin typeface="Times New Roman" pitchFamily="18" charset="0"/>
                <a:ea typeface="標楷體" pitchFamily="65" charset="-120"/>
              </a:rPr>
              <a:t>(</a:t>
            </a:r>
            <a:r>
              <a:rPr lang="zh-TW" altLang="en-US" sz="2800" smtClean="0">
                <a:latin typeface="Times New Roman" pitchFamily="18" charset="0"/>
                <a:ea typeface="標楷體" pitchFamily="65" charset="-120"/>
              </a:rPr>
              <a:t>鏈表、隊列、數據集、樹、圖</a:t>
            </a:r>
            <a:r>
              <a:rPr lang="en-US" altLang="zh-TW" sz="2800" smtClean="0">
                <a:latin typeface="Times New Roman" pitchFamily="18" charset="0"/>
                <a:ea typeface="標楷體" pitchFamily="65" charset="-120"/>
              </a:rPr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zh-TW" altLang="en-US" sz="2800" smtClean="0">
                <a:latin typeface="Times New Roman" pitchFamily="18" charset="0"/>
                <a:ea typeface="標楷體" pitchFamily="65" charset="-120"/>
              </a:rPr>
              <a:t>基本圖像處理</a:t>
            </a:r>
            <a:r>
              <a:rPr lang="en-US" altLang="zh-TW" sz="2800" smtClean="0">
                <a:latin typeface="Times New Roman" pitchFamily="18" charset="0"/>
                <a:ea typeface="標楷體" pitchFamily="65" charset="-120"/>
              </a:rPr>
              <a:t>(</a:t>
            </a:r>
            <a:r>
              <a:rPr lang="zh-TW" altLang="en-US" sz="2800" smtClean="0">
                <a:latin typeface="Times New Roman" pitchFamily="18" charset="0"/>
                <a:ea typeface="標楷體" pitchFamily="65" charset="-120"/>
              </a:rPr>
              <a:t>去噪、邊緣檢測、角點檢測、採樣與插值、色彩變換、形態學處理、直方圖、圖像金字塔結構</a:t>
            </a:r>
            <a:r>
              <a:rPr lang="en-US" altLang="zh-TW" sz="2800" smtClean="0">
                <a:latin typeface="Times New Roman" pitchFamily="18" charset="0"/>
                <a:ea typeface="標楷體" pitchFamily="65" charset="-120"/>
              </a:rPr>
              <a:t>)</a:t>
            </a:r>
            <a:endParaRPr lang="en-US" altLang="zh-TW" sz="200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標題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Times New Roman" pitchFamily="18" charset="0"/>
                <a:ea typeface="標楷體" pitchFamily="65" charset="-120"/>
              </a:rPr>
              <a:t>OpevCV</a:t>
            </a:r>
            <a:r>
              <a:rPr lang="zh-TW" altLang="en-US" smtClean="0">
                <a:latin typeface="Times New Roman" pitchFamily="18" charset="0"/>
                <a:ea typeface="標楷體" pitchFamily="65" charset="-120"/>
              </a:rPr>
              <a:t>功能</a:t>
            </a:r>
            <a:r>
              <a:rPr lang="en-US" altLang="zh-TW" smtClean="0">
                <a:latin typeface="Times New Roman" pitchFamily="18" charset="0"/>
                <a:ea typeface="標楷體" pitchFamily="65" charset="-120"/>
              </a:rPr>
              <a:t>(2/2)</a:t>
            </a:r>
            <a:endParaRPr lang="zh-TW" altLang="en-US" smtClean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7410" name="日期版面配置區 2"/>
          <p:cNvSpPr txBox="1">
            <a:spLocks noGrp="1"/>
          </p:cNvSpPr>
          <p:nvPr/>
        </p:nvSpPr>
        <p:spPr bwMode="auto">
          <a:xfrm>
            <a:off x="6172200" y="6191250"/>
            <a:ext cx="24765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r">
              <a:defRPr/>
            </a:pPr>
            <a:fld id="{892CD84C-C4F7-4E01-91B5-3AE39884C34E}" type="datetime1">
              <a:rPr kumimoji="0" lang="zh-TW" altLang="en-US" sz="1400">
                <a:solidFill>
                  <a:schemeClr val="tx2"/>
                </a:solidFill>
                <a:latin typeface="+mn-lt"/>
                <a:ea typeface="+mn-ea"/>
              </a:rPr>
              <a:pPr algn="r">
                <a:defRPr/>
              </a:pPr>
              <a:t>2013/10/24</a:t>
            </a:fld>
            <a:endParaRPr kumimoji="0" lang="zh-TW" altLang="en-US" sz="1400">
              <a:solidFill>
                <a:schemeClr val="tx2"/>
              </a:solidFill>
              <a:latin typeface="+mn-lt"/>
              <a:ea typeface="+mn-ea"/>
            </a:endParaRPr>
          </a:p>
        </p:txBody>
      </p:sp>
      <p:sp>
        <p:nvSpPr>
          <p:cNvPr id="5" name="投影片編號版面配置區 4"/>
          <p:cNvSpPr txBox="1">
            <a:spLocks noGrp="1"/>
          </p:cNvSpPr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BE21E122-9AD0-49EB-8BA4-9D31239E62EA}" type="slidenum">
              <a:rPr kumimoji="0" lang="zh-TW" altLang="en-US" sz="1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5</a:t>
            </a:fld>
            <a:endParaRPr kumimoji="0" lang="zh-TW" altLang="en-US" sz="14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437" name="內容版面配置區 5"/>
          <p:cNvSpPr>
            <a:spLocks noGrp="1"/>
          </p:cNvSpPr>
          <p:nvPr>
            <p:ph sz="quarter" idx="4294967295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TW" altLang="en-US" sz="2800" smtClean="0">
                <a:latin typeface="Times New Roman" pitchFamily="18" charset="0"/>
                <a:ea typeface="標楷體" pitchFamily="65" charset="-120"/>
              </a:rPr>
              <a:t>結構分析</a:t>
            </a:r>
            <a:r>
              <a:rPr lang="en-US" altLang="zh-TW" sz="2800" smtClean="0">
                <a:latin typeface="Times New Roman" pitchFamily="18" charset="0"/>
                <a:ea typeface="標楷體" pitchFamily="65" charset="-120"/>
              </a:rPr>
              <a:t>(</a:t>
            </a:r>
            <a:r>
              <a:rPr lang="zh-TW" altLang="en-US" sz="2800" smtClean="0">
                <a:latin typeface="Times New Roman" pitchFamily="18" charset="0"/>
                <a:ea typeface="標楷體" pitchFamily="65" charset="-120"/>
              </a:rPr>
              <a:t>連通域</a:t>
            </a:r>
            <a:r>
              <a:rPr lang="en-US" altLang="zh-TW" sz="2800" smtClean="0">
                <a:latin typeface="Times New Roman" pitchFamily="18" charset="0"/>
                <a:ea typeface="標楷體" pitchFamily="65" charset="-120"/>
              </a:rPr>
              <a:t>/</a:t>
            </a:r>
            <a:r>
              <a:rPr lang="zh-TW" altLang="en-US" sz="2800" smtClean="0">
                <a:latin typeface="Times New Roman" pitchFamily="18" charset="0"/>
                <a:ea typeface="標楷體" pitchFamily="65" charset="-120"/>
              </a:rPr>
              <a:t>分支、輪廓處理、距離轉換、圖像矩、模板匹配、霍夫變換、多項式逼近、曲線擬合、橢圓擬合、狄勞尼三角化</a:t>
            </a:r>
            <a:r>
              <a:rPr lang="en-US" altLang="zh-TW" sz="2800" smtClean="0">
                <a:latin typeface="Times New Roman" pitchFamily="18" charset="0"/>
                <a:ea typeface="標楷體" pitchFamily="65" charset="-120"/>
              </a:rPr>
              <a:t>)</a:t>
            </a:r>
            <a:endParaRPr lang="zh-TW" altLang="en-US" sz="2800" smtClean="0">
              <a:latin typeface="Times New Roman" pitchFamily="18" charset="0"/>
              <a:ea typeface="標楷體" pitchFamily="65" charset="-120"/>
            </a:endParaRPr>
          </a:p>
          <a:p>
            <a:pPr eaLnBrk="1" hangingPunct="1">
              <a:lnSpc>
                <a:spcPct val="80000"/>
              </a:lnSpc>
            </a:pPr>
            <a:r>
              <a:rPr lang="zh-TW" altLang="en-US" sz="2800" smtClean="0">
                <a:latin typeface="Times New Roman" pitchFamily="18" charset="0"/>
                <a:ea typeface="標楷體" pitchFamily="65" charset="-120"/>
              </a:rPr>
              <a:t>攝像頭定標</a:t>
            </a:r>
            <a:r>
              <a:rPr lang="en-US" altLang="zh-TW" sz="2800" smtClean="0">
                <a:latin typeface="Times New Roman" pitchFamily="18" charset="0"/>
                <a:ea typeface="標楷體" pitchFamily="65" charset="-120"/>
              </a:rPr>
              <a:t>(</a:t>
            </a:r>
            <a:r>
              <a:rPr lang="zh-TW" altLang="en-US" sz="2800" smtClean="0">
                <a:latin typeface="Times New Roman" pitchFamily="18" charset="0"/>
                <a:ea typeface="標楷體" pitchFamily="65" charset="-120"/>
              </a:rPr>
              <a:t>尋找和跟蹤定標模式、參數定標、基本矩陣估計、單應矩陣估計、立體視覺匹配</a:t>
            </a:r>
            <a:r>
              <a:rPr lang="en-US" altLang="zh-TW" sz="2800" smtClean="0">
                <a:latin typeface="Times New Roman" pitchFamily="18" charset="0"/>
                <a:ea typeface="標楷體" pitchFamily="65" charset="-120"/>
              </a:rPr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zh-TW" altLang="en-US" sz="2800" smtClean="0">
                <a:latin typeface="Times New Roman" pitchFamily="18" charset="0"/>
                <a:ea typeface="標楷體" pitchFamily="65" charset="-120"/>
              </a:rPr>
              <a:t>運動分析</a:t>
            </a:r>
            <a:r>
              <a:rPr lang="en-US" altLang="zh-TW" sz="2800" smtClean="0">
                <a:latin typeface="Times New Roman" pitchFamily="18" charset="0"/>
                <a:ea typeface="標楷體" pitchFamily="65" charset="-120"/>
              </a:rPr>
              <a:t>(</a:t>
            </a:r>
            <a:r>
              <a:rPr lang="zh-TW" altLang="en-US" sz="2800" smtClean="0">
                <a:latin typeface="Times New Roman" pitchFamily="18" charset="0"/>
                <a:ea typeface="標楷體" pitchFamily="65" charset="-120"/>
              </a:rPr>
              <a:t>光流、動作分割、目標跟蹤</a:t>
            </a:r>
            <a:r>
              <a:rPr lang="en-US" altLang="zh-TW" sz="2800" smtClean="0">
                <a:latin typeface="Times New Roman" pitchFamily="18" charset="0"/>
                <a:ea typeface="標楷體" pitchFamily="65" charset="-120"/>
              </a:rPr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zh-TW" altLang="en-US" sz="2800" smtClean="0">
                <a:latin typeface="Times New Roman" pitchFamily="18" charset="0"/>
                <a:ea typeface="標楷體" pitchFamily="65" charset="-120"/>
              </a:rPr>
              <a:t>目標識別</a:t>
            </a:r>
            <a:r>
              <a:rPr lang="en-US" altLang="zh-TW" sz="2800" smtClean="0">
                <a:latin typeface="Times New Roman" pitchFamily="18" charset="0"/>
                <a:ea typeface="標楷體" pitchFamily="65" charset="-120"/>
              </a:rPr>
              <a:t>(</a:t>
            </a:r>
            <a:r>
              <a:rPr lang="zh-TW" altLang="en-US" sz="2800" smtClean="0">
                <a:latin typeface="Times New Roman" pitchFamily="18" charset="0"/>
                <a:ea typeface="標楷體" pitchFamily="65" charset="-120"/>
              </a:rPr>
              <a:t>特征方法、</a:t>
            </a:r>
            <a:r>
              <a:rPr lang="en-US" altLang="zh-TW" sz="2800" smtClean="0">
                <a:latin typeface="Times New Roman" pitchFamily="18" charset="0"/>
                <a:ea typeface="標楷體" pitchFamily="65" charset="-120"/>
              </a:rPr>
              <a:t>HMM</a:t>
            </a:r>
            <a:r>
              <a:rPr lang="zh-TW" altLang="en-US" sz="2800" smtClean="0">
                <a:latin typeface="Times New Roman" pitchFamily="18" charset="0"/>
                <a:ea typeface="標楷體" pitchFamily="65" charset="-120"/>
              </a:rPr>
              <a:t>模型</a:t>
            </a:r>
            <a:r>
              <a:rPr lang="en-US" altLang="zh-TW" sz="2800" smtClean="0">
                <a:latin typeface="Times New Roman" pitchFamily="18" charset="0"/>
                <a:ea typeface="標楷體" pitchFamily="65" charset="-120"/>
              </a:rPr>
              <a:t>)</a:t>
            </a:r>
            <a:endParaRPr lang="zh-TW" altLang="en-US" sz="2800" smtClean="0">
              <a:latin typeface="Times New Roman" pitchFamily="18" charset="0"/>
              <a:ea typeface="標楷體" pitchFamily="65" charset="-120"/>
            </a:endParaRPr>
          </a:p>
          <a:p>
            <a:pPr eaLnBrk="1" hangingPunct="1">
              <a:lnSpc>
                <a:spcPct val="80000"/>
              </a:lnSpc>
            </a:pPr>
            <a:r>
              <a:rPr lang="zh-TW" altLang="en-US" sz="2800" smtClean="0">
                <a:latin typeface="Times New Roman" pitchFamily="18" charset="0"/>
                <a:ea typeface="標楷體" pitchFamily="65" charset="-120"/>
              </a:rPr>
              <a:t>基本的</a:t>
            </a:r>
            <a:r>
              <a:rPr lang="en-US" altLang="zh-TW" sz="2800" smtClean="0">
                <a:latin typeface="Times New Roman" pitchFamily="18" charset="0"/>
                <a:ea typeface="標楷體" pitchFamily="65" charset="-120"/>
              </a:rPr>
              <a:t>GUI(</a:t>
            </a:r>
            <a:r>
              <a:rPr lang="zh-TW" altLang="en-US" sz="2800" smtClean="0">
                <a:latin typeface="Times New Roman" pitchFamily="18" charset="0"/>
                <a:ea typeface="標楷體" pitchFamily="65" charset="-120"/>
              </a:rPr>
              <a:t>顯示圖像</a:t>
            </a:r>
            <a:r>
              <a:rPr lang="en-US" altLang="zh-TW" sz="2800" smtClean="0">
                <a:latin typeface="Times New Roman" pitchFamily="18" charset="0"/>
                <a:ea typeface="標楷體" pitchFamily="65" charset="-120"/>
              </a:rPr>
              <a:t>/</a:t>
            </a:r>
            <a:r>
              <a:rPr lang="zh-TW" altLang="en-US" sz="2800" smtClean="0">
                <a:latin typeface="Times New Roman" pitchFamily="18" charset="0"/>
                <a:ea typeface="標楷體" pitchFamily="65" charset="-120"/>
              </a:rPr>
              <a:t>視頻、鍵盤</a:t>
            </a:r>
            <a:r>
              <a:rPr lang="en-US" altLang="zh-TW" sz="2800" smtClean="0">
                <a:latin typeface="Times New Roman" pitchFamily="18" charset="0"/>
                <a:ea typeface="標楷體" pitchFamily="65" charset="-120"/>
              </a:rPr>
              <a:t>/</a:t>
            </a:r>
            <a:r>
              <a:rPr lang="zh-TW" altLang="en-US" sz="2800" smtClean="0">
                <a:latin typeface="Times New Roman" pitchFamily="18" charset="0"/>
                <a:ea typeface="標楷體" pitchFamily="65" charset="-120"/>
              </a:rPr>
              <a:t>滑鼠操作、滑動條</a:t>
            </a:r>
            <a:r>
              <a:rPr lang="en-US" altLang="zh-TW" sz="2800" smtClean="0">
                <a:latin typeface="Times New Roman" pitchFamily="18" charset="0"/>
                <a:ea typeface="標楷體" pitchFamily="65" charset="-120"/>
              </a:rPr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zh-TW" altLang="en-US" sz="2800" smtClean="0">
                <a:latin typeface="Times New Roman" pitchFamily="18" charset="0"/>
                <a:ea typeface="標楷體" pitchFamily="65" charset="-120"/>
              </a:rPr>
              <a:t>圖像標註</a:t>
            </a:r>
            <a:r>
              <a:rPr lang="en-US" altLang="zh-TW" sz="2800" smtClean="0">
                <a:latin typeface="Times New Roman" pitchFamily="18" charset="0"/>
                <a:ea typeface="標楷體" pitchFamily="65" charset="-120"/>
              </a:rPr>
              <a:t>(</a:t>
            </a:r>
            <a:r>
              <a:rPr lang="zh-TW" altLang="en-US" sz="2800" smtClean="0">
                <a:latin typeface="Times New Roman" pitchFamily="18" charset="0"/>
                <a:ea typeface="標楷體" pitchFamily="65" charset="-120"/>
              </a:rPr>
              <a:t>直線、曲線、多邊形、文本標註</a:t>
            </a:r>
            <a:r>
              <a:rPr lang="en-US" altLang="zh-TW" sz="2800" smtClean="0">
                <a:latin typeface="Times New Roman" pitchFamily="18" charset="0"/>
                <a:ea typeface="標楷體" pitchFamily="65" charset="-120"/>
              </a:rPr>
              <a:t>)</a:t>
            </a:r>
            <a:endParaRPr lang="en-US" altLang="zh-TW" sz="2000" smtClean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54DEAC-739B-4321-8261-D20545A7E114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/>
              <a:t>Visual Studio 2010 </a:t>
            </a:r>
            <a:r>
              <a:rPr lang="en-US" altLang="zh-TW" b="1" dirty="0" smtClean="0"/>
              <a:t>+openCV2.4</a:t>
            </a:r>
            <a:r>
              <a:rPr lang="en-US" altLang="zh-TW" b="1" dirty="0"/>
              <a:t/>
            </a:r>
            <a:br>
              <a:rPr lang="en-US" altLang="zh-TW" b="1" dirty="0"/>
            </a:br>
            <a:r>
              <a:rPr lang="zh-TW" altLang="en-US" b="1" dirty="0"/>
              <a:t>安裝</a:t>
            </a:r>
            <a:r>
              <a:rPr lang="zh-TW" altLang="en-US" b="1" dirty="0" smtClean="0"/>
              <a:t>教學</a:t>
            </a:r>
            <a:endParaRPr lang="zh-TW" altLang="en-US" dirty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0372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逍遙文工作室</a:t>
            </a:r>
            <a:endParaRPr lang="en-US" altLang="zh-TW" dirty="0" smtClean="0"/>
          </a:p>
          <a:p>
            <a:r>
              <a:rPr lang="en-US" altLang="zh-TW" dirty="0" smtClean="0"/>
              <a:t>http</a:t>
            </a:r>
            <a:r>
              <a:rPr lang="en-US" altLang="zh-TW" dirty="0"/>
              <a:t>://cg2010studio.wordpress.com/2012/06/01/opencv-visual-studio-2010-%E5%AE%89%E8%A3%9D-opencv-2-4/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參考資料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8555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官方下載點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sourceforge.net/projects/opencvlibrary/files/opencv-win/2.4.0/OpenCV-2.4.6.exe/download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下載</a:t>
            </a:r>
            <a:r>
              <a:rPr lang="en-US" altLang="zh-TW" dirty="0" err="1"/>
              <a:t>openCV</a:t>
            </a:r>
            <a:r>
              <a:rPr lang="en-US" altLang="zh-TW" dirty="0"/>
              <a:t> </a:t>
            </a:r>
            <a:r>
              <a:rPr lang="en-US" altLang="zh-TW" dirty="0" smtClean="0"/>
              <a:t>2.4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3247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 smtClean="0"/>
              <a:t>把檔案解壓縮至 </a:t>
            </a:r>
            <a:r>
              <a:rPr lang="en-US" altLang="zh-TW" b="1" dirty="0" smtClean="0"/>
              <a:t>C</a:t>
            </a:r>
            <a:r>
              <a:rPr lang="en-US" altLang="zh-TW" b="1" dirty="0"/>
              <a:t>:\</a:t>
            </a:r>
            <a:r>
              <a:rPr lang="en-US" altLang="zh-TW" b="1" dirty="0" smtClean="0"/>
              <a:t>OpenCV</a:t>
            </a:r>
            <a:r>
              <a:rPr lang="zh-TW" altLang="en-US" b="1" dirty="0" smtClean="0"/>
              <a:t>  </a:t>
            </a:r>
            <a:r>
              <a:rPr lang="en-US" altLang="zh-TW" b="1" dirty="0" smtClean="0"/>
              <a:t>(</a:t>
            </a:r>
            <a:r>
              <a:rPr lang="zh-TW" altLang="en-US" b="1" dirty="0" smtClean="0"/>
              <a:t>把原先資料夾名稱改成</a:t>
            </a:r>
            <a:r>
              <a:rPr lang="en-US" altLang="zh-TW" b="1" dirty="0" err="1" smtClean="0"/>
              <a:t>OpenCV</a:t>
            </a:r>
            <a:r>
              <a:rPr lang="en-US" altLang="zh-TW" b="1" dirty="0" smtClean="0"/>
              <a:t>)</a:t>
            </a:r>
            <a:endParaRPr lang="en-US" altLang="zh-TW" b="1" dirty="0" smtClean="0"/>
          </a:p>
          <a:p>
            <a:r>
              <a:rPr lang="zh-TW" altLang="en-US" b="1" dirty="0" smtClean="0"/>
              <a:t>把</a:t>
            </a:r>
            <a:r>
              <a:rPr lang="en-US" altLang="zh-TW" b="1" dirty="0" smtClean="0"/>
              <a:t>C</a:t>
            </a:r>
            <a:r>
              <a:rPr lang="en-US" altLang="zh-TW" b="1" dirty="0"/>
              <a:t>:\</a:t>
            </a:r>
            <a:r>
              <a:rPr lang="en-US" altLang="zh-TW" b="1" dirty="0" smtClean="0"/>
              <a:t>OpenCV\build\common\tbb\ia32\vc10</a:t>
            </a:r>
            <a:r>
              <a:rPr lang="zh-TW" altLang="en-US" b="1" dirty="0" smtClean="0"/>
              <a:t>中的</a:t>
            </a:r>
            <a:r>
              <a:rPr lang="en-US" altLang="zh-TW" b="1" dirty="0" smtClean="0"/>
              <a:t>tbb_debug.dll</a:t>
            </a:r>
            <a:r>
              <a:rPr lang="zh-TW" altLang="en-US" b="1" dirty="0" smtClean="0"/>
              <a:t> 和</a:t>
            </a:r>
            <a:r>
              <a:rPr lang="en-US" altLang="zh-TW" b="1" dirty="0" smtClean="0"/>
              <a:t>tbb.dll</a:t>
            </a:r>
            <a:r>
              <a:rPr lang="zh-TW" altLang="en-US" b="1" dirty="0" smtClean="0"/>
              <a:t>複製貼上至</a:t>
            </a:r>
            <a:r>
              <a:rPr lang="en-US" altLang="zh-TW" b="1" dirty="0"/>
              <a:t>C:\</a:t>
            </a:r>
            <a:r>
              <a:rPr lang="en-US" altLang="zh-TW" b="1" dirty="0" smtClean="0"/>
              <a:t>OpenCV\build\x86\vc10\bin</a:t>
            </a:r>
            <a:endParaRPr lang="en-US" altLang="zh-TW" b="1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安裝</a:t>
            </a:r>
            <a:r>
              <a:rPr lang="en-US" altLang="zh-TW" dirty="0" smtClean="0"/>
              <a:t>openCV2.4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99395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1313</TotalTime>
  <Words>1054</Words>
  <Application>Microsoft Office PowerPoint</Application>
  <PresentationFormat>如螢幕大小 (4:3)</PresentationFormat>
  <Paragraphs>199</Paragraphs>
  <Slides>23</Slides>
  <Notes>14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4" baseType="lpstr">
      <vt:lpstr>公正</vt:lpstr>
      <vt:lpstr>實驗一 影像前處理實作(OpevCV使用教學手冊)</vt:lpstr>
      <vt:lpstr>實習內容</vt:lpstr>
      <vt:lpstr>OpevCV簡介</vt:lpstr>
      <vt:lpstr>OpevCV功能(1/2)</vt:lpstr>
      <vt:lpstr>OpevCV功能(2/2)</vt:lpstr>
      <vt:lpstr>Visual Studio 2010 +openCV2.4 安裝教學</vt:lpstr>
      <vt:lpstr>參考資料</vt:lpstr>
      <vt:lpstr>下載openCV 2.4</vt:lpstr>
      <vt:lpstr>安裝openCV2.4</vt:lpstr>
      <vt:lpstr>設定path 環境變數</vt:lpstr>
      <vt:lpstr>專案設定 專案設定 在debug 和 release都要設定</vt:lpstr>
      <vt:lpstr>專案設定 專案-&gt;屬性-&gt;連結器-&gt;輸入其他相依性中 加入下面的資料 左邊是release的 右邊是 debug的 </vt:lpstr>
      <vt:lpstr>完成 實測</vt:lpstr>
      <vt:lpstr>專案設定一勞永逸的方法</vt:lpstr>
      <vt:lpstr>OpenCV讀圖指令(1/2)</vt:lpstr>
      <vt:lpstr>OpenCV讀圖指令(2/2)</vt:lpstr>
      <vt:lpstr>OpenCV讀圖範例程式</vt:lpstr>
      <vt:lpstr>執行結果</vt:lpstr>
      <vt:lpstr>OpenCV讀取影片檔範例程式</vt:lpstr>
      <vt:lpstr>OpenCV讀取影片程式說明</vt:lpstr>
      <vt:lpstr>OpenCV讀取視訊範例程式</vt:lpstr>
      <vt:lpstr>OpenCV讀取視訊程式語法說明(1/2)</vt:lpstr>
      <vt:lpstr>OpenCV讀取視訊程式語法說明(2/2)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CCStudio 3.1及SEED-XDSUSB 安裝教學</dc:title>
  <dc:creator>JWhsieh</dc:creator>
  <cp:lastModifiedBy>CS</cp:lastModifiedBy>
  <cp:revision>99</cp:revision>
  <dcterms:modified xsi:type="dcterms:W3CDTF">2013-10-24T06:45:51Z</dcterms:modified>
</cp:coreProperties>
</file>