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4" r:id="rId9"/>
    <p:sldId id="266" r:id="rId10"/>
    <p:sldId id="265" r:id="rId11"/>
    <p:sldId id="267" r:id="rId12"/>
    <p:sldId id="269" r:id="rId13"/>
    <p:sldId id="271" r:id="rId14"/>
    <p:sldId id="272" r:id="rId15"/>
    <p:sldId id="273" r:id="rId16"/>
    <p:sldId id="277" r:id="rId17"/>
    <p:sldId id="276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6" y="568415"/>
            <a:ext cx="9943069" cy="19035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Speeding up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 Fuzzy k-Means Clustering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/>
              <a:t>Using </a:t>
            </a:r>
            <a:r>
              <a:rPr lang="en-GB" sz="3200" b="1" dirty="0"/>
              <a:t>m Nearest Cluster </a:t>
            </a:r>
            <a:r>
              <a:rPr lang="en-GB" sz="3200" b="1" dirty="0" err="1" smtClean="0"/>
              <a:t>CenterS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Algorithm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GPU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05" y="4359919"/>
            <a:ext cx="8592065" cy="1678416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DINH-TRUNG VU (</a:t>
            </a:r>
            <a:r>
              <a:rPr lang="zh-TW" altLang="en-US" sz="2100" b="1" dirty="0">
                <a:solidFill>
                  <a:schemeClr val="tx1">
                    <a:lumMod val="85000"/>
                  </a:schemeClr>
                </a:solidFill>
              </a:rPr>
              <a:t>武亭忠</a:t>
            </a:r>
            <a:r>
              <a:rPr lang="en-US" altLang="zh-TW" sz="21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sz="21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Department 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R. O. C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60605" y="2679723"/>
            <a:ext cx="8592065" cy="103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GPU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最近群中心加速廣義模糊</a:t>
            </a:r>
            <a:r>
              <a:rPr lang="en-GB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</a:t>
            </a:r>
            <a:r>
              <a:rPr lang="zh-TW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均值分群演算法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the </a:t>
            </a:r>
            <a:r>
              <a:rPr lang="en-US" dirty="0"/>
              <a:t>number of data points </a:t>
            </a:r>
            <a:r>
              <a:rPr lang="en-US" i="1" dirty="0"/>
              <a:t>N</a:t>
            </a:r>
            <a:r>
              <a:rPr lang="en-US" dirty="0"/>
              <a:t> is relatively </a:t>
            </a:r>
            <a:r>
              <a:rPr lang="en-US" dirty="0" smtClean="0"/>
              <a:t>small, </a:t>
            </a:r>
            <a:r>
              <a:rPr lang="en-US" dirty="0"/>
              <a:t>the algorithms based on CPU are still used because the algorithms based on GPU </a:t>
            </a:r>
            <a:r>
              <a:rPr lang="en-US" dirty="0" smtClean="0"/>
              <a:t>are </a:t>
            </a:r>
            <a:r>
              <a:rPr lang="en-US" dirty="0"/>
              <a:t>inefficient when number of active threads in parallel is </a:t>
            </a:r>
            <a:r>
              <a:rPr lang="en-US" dirty="0" smtClean="0"/>
              <a:t>small.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computational </a:t>
            </a:r>
            <a:r>
              <a:rPr lang="en-US" dirty="0" smtClean="0"/>
              <a:t>complexity is O(</a:t>
            </a:r>
            <a:r>
              <a:rPr lang="en-US" i="1" dirty="0" err="1" smtClean="0"/>
              <a:t>NMd</a:t>
            </a:r>
            <a:r>
              <a:rPr lang="en-US" i="1" dirty="0" smtClean="0"/>
              <a:t> </a:t>
            </a:r>
            <a:r>
              <a:rPr lang="en-US" dirty="0"/>
              <a:t>+ </a:t>
            </a:r>
            <a:r>
              <a:rPr lang="en-US" i="1" dirty="0" err="1"/>
              <a:t>kd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094230" y="2429225"/>
            <a:ext cx="5071262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SumU</a:t>
            </a:r>
            <a:r>
              <a:rPr lang="en-US" sz="1400" b="1" baseline="-25000" dirty="0" smtClean="0"/>
              <a:t>j</a:t>
            </a:r>
            <a:r>
              <a:rPr lang="en-GB" sz="1400" b="1" dirty="0" smtClean="0"/>
              <a:t> stores the sum of memberships of centroid </a:t>
            </a:r>
            <a:r>
              <a:rPr lang="en-US" sz="1400" b="1" dirty="0" err="1"/>
              <a:t>C</a:t>
            </a:r>
            <a:r>
              <a:rPr lang="en-US" sz="1400" b="1" baseline="-25000" dirty="0" err="1"/>
              <a:t>j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03279"/>
            <a:ext cx="3657600" cy="74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index j in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12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 flipV="1">
            <a:off x="6663557" y="4451457"/>
            <a:ext cx="301186" cy="157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31252" y="4063727"/>
            <a:ext cx="3657600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7155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4950839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945721"/>
            <a:ext cx="919" cy="32583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64743" y="2993879"/>
            <a:ext cx="3200749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38768" y="3468611"/>
            <a:ext cx="2679589" cy="4729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237848" y="4062156"/>
            <a:ext cx="2680509" cy="888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92337" y="4269985"/>
            <a:ext cx="2377739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baseline="-25000" dirty="0"/>
              <a:t> 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/ </a:t>
            </a:r>
            <a:r>
              <a:rPr lang="en-US" b="1" dirty="0" err="1" smtClean="0"/>
              <a:t>SumU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 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578563" y="3941576"/>
            <a:ext cx="2644" cy="3284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i="1" dirty="0"/>
              <a:t>N</a:t>
            </a:r>
            <a:r>
              <a:rPr lang="en-US" dirty="0"/>
              <a:t> is relatively large, and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are close to each other, we design </a:t>
            </a:r>
            <a:r>
              <a:rPr lang="en-US" dirty="0" smtClean="0"/>
              <a:t>algorithms on GPU </a:t>
            </a:r>
            <a:r>
              <a:rPr lang="en-US" dirty="0"/>
              <a:t>using </a:t>
            </a:r>
            <a:r>
              <a:rPr lang="en-US" dirty="0" smtClean="0"/>
              <a:t>equation with the computational complexity O(</a:t>
            </a:r>
            <a:r>
              <a:rPr lang="en-US" i="1" dirty="0" err="1" smtClean="0"/>
              <a:t>Nkd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err="1" smtClean="0"/>
              <a:t>kd</a:t>
            </a:r>
            <a:r>
              <a:rPr lang="en-US" dirty="0" smtClean="0"/>
              <a:t>) of </a:t>
            </a:r>
            <a:r>
              <a:rPr lang="en-US" dirty="0"/>
              <a:t>FKM instead of equation </a:t>
            </a:r>
            <a:r>
              <a:rPr lang="en-US" dirty="0" smtClean="0"/>
              <a:t>of </a:t>
            </a:r>
            <a:r>
              <a:rPr lang="en-US" dirty="0"/>
              <a:t>GFKM that do not greatly affect the overall </a:t>
            </a:r>
            <a:r>
              <a:rPr lang="en-US" dirty="0" smtClean="0"/>
              <a:t>performance.</a:t>
            </a:r>
          </a:p>
          <a:p>
            <a:pPr algn="just"/>
            <a:r>
              <a:rPr lang="en-US" dirty="0"/>
              <a:t>However, after the previous </a:t>
            </a:r>
            <a:r>
              <a:rPr lang="en-US" dirty="0" smtClean="0"/>
              <a:t>step, the data </a:t>
            </a:r>
            <a:r>
              <a:rPr lang="en-US" dirty="0"/>
              <a:t>are not coalesced as shown in </a:t>
            </a:r>
            <a:r>
              <a:rPr lang="en-US" dirty="0" smtClean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Un-coalesced data access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57" y="2467789"/>
            <a:ext cx="8256538" cy="37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4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achieve </a:t>
            </a:r>
            <a:r>
              <a:rPr lang="en-US" dirty="0"/>
              <a:t>coalesced access to the global </a:t>
            </a:r>
            <a:r>
              <a:rPr lang="en-US" dirty="0" smtClean="0"/>
              <a:t>memory, data points are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, and memberships </a:t>
            </a:r>
            <a:r>
              <a:rPr lang="en-US" dirty="0" smtClean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using </a:t>
            </a:r>
            <a:r>
              <a:rPr lang="en-US" dirty="0" err="1"/>
              <a:t>cuBLAS</a:t>
            </a:r>
            <a:r>
              <a:rPr lang="en-US" dirty="0"/>
              <a:t> library in CUDA </a:t>
            </a:r>
            <a:r>
              <a:rPr lang="en-US" dirty="0" smtClean="0"/>
              <a:t>Toolkit as </a:t>
            </a:r>
            <a:r>
              <a:rPr lang="en-US" dirty="0"/>
              <a:t>shown </a:t>
            </a:r>
            <a:r>
              <a:rPr lang="en-US" dirty="0" smtClean="0"/>
              <a:t>in next slide.</a:t>
            </a: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1714"/>
            <a:ext cx="9905999" cy="464970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Coalesced </a:t>
            </a:r>
            <a:r>
              <a:rPr lang="en-GB" dirty="0"/>
              <a:t>data access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1" y="2466894"/>
            <a:ext cx="8266026" cy="382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2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After </a:t>
            </a:r>
            <a:r>
              <a:rPr lang="en-US" dirty="0" smtClean="0"/>
              <a:t>transposing the data, </a:t>
            </a:r>
            <a:r>
              <a:rPr lang="en-US" dirty="0"/>
              <a:t>we </a:t>
            </a:r>
            <a:r>
              <a:rPr lang="en-US" dirty="0" smtClean="0"/>
              <a:t>use </a:t>
            </a:r>
            <a:r>
              <a:rPr lang="en-US" dirty="0"/>
              <a:t>the parallel reduction algorithm developed by Mark Harris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reducing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as </a:t>
            </a:r>
            <a:r>
              <a:rPr lang="en-US" dirty="0" smtClean="0"/>
              <a:t>well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/>
              <a:t>* X</a:t>
            </a:r>
            <a:r>
              <a:rPr lang="en-US" b="1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and the </a:t>
            </a:r>
            <a:r>
              <a:rPr lang="en-US" i="1" dirty="0" err="1"/>
              <a:t>x</a:t>
            </a:r>
            <a:r>
              <a:rPr lang="en-US" dirty="0" err="1"/>
              <a:t>th</a:t>
            </a:r>
            <a:r>
              <a:rPr lang="en-US" dirty="0"/>
              <a:t> dimension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above algorithms may be executed concurrently or </a:t>
            </a:r>
            <a:r>
              <a:rPr lang="en-US" dirty="0" smtClean="0"/>
              <a:t>interleaved in six </a:t>
            </a:r>
            <a:r>
              <a:rPr lang="en-US" dirty="0"/>
              <a:t>different streams in our experimental condition. </a:t>
            </a:r>
          </a:p>
          <a:p>
            <a:pPr algn="just"/>
            <a:r>
              <a:rPr lang="en-US" dirty="0" smtClean="0"/>
              <a:t>Then, on the small output </a:t>
            </a:r>
            <a:r>
              <a:rPr lang="en-US" dirty="0"/>
              <a:t>block </a:t>
            </a:r>
            <a:r>
              <a:rPr lang="en-US" dirty="0" smtClean="0"/>
              <a:t>sums, </a:t>
            </a:r>
            <a:r>
              <a:rPr lang="en-US" dirty="0"/>
              <a:t>the calculating new centroids</a:t>
            </a:r>
            <a:r>
              <a:rPr lang="en-US" dirty="0" smtClean="0"/>
              <a:t> can </a:t>
            </a:r>
            <a:r>
              <a:rPr lang="en-US" dirty="0"/>
              <a:t>run very fast on CPUs.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CALCULATING </a:t>
            </a:r>
            <a:r>
              <a:rPr lang="en-US" dirty="0" smtClean="0"/>
              <a:t>NEW CENTROIDS ON GPU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0490" y="1429447"/>
            <a:ext cx="3505212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46436" y="1429448"/>
            <a:ext cx="5193430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75780" y="154991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0696" y="1549916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98672" y="2883964"/>
            <a:ext cx="4695672" cy="405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j = 1 to k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730696" y="3529664"/>
            <a:ext cx="298958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598672" y="3399792"/>
            <a:ext cx="4695672" cy="2729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3099" y="3590307"/>
            <a:ext cx="4160107" cy="471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</a:t>
            </a:r>
            <a:r>
              <a:rPr lang="en-US" b="1" dirty="0"/>
              <a:t>#1 </a:t>
            </a:r>
            <a:r>
              <a:rPr lang="en-US" b="1" dirty="0" smtClean="0"/>
              <a:t>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 flipH="1">
            <a:off x="7943153" y="3289693"/>
            <a:ext cx="3355" cy="3006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866454" y="4304071"/>
            <a:ext cx="4160107" cy="449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x = 1 to d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  <a:endCxn id="28" idx="0"/>
          </p:cNvCxnSpPr>
          <p:nvPr/>
        </p:nvCxnSpPr>
        <p:spPr>
          <a:xfrm rot="16200000" flipH="1">
            <a:off x="7823867" y="4181430"/>
            <a:ext cx="241926" cy="3355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63098" y="4916735"/>
            <a:ext cx="4160107" cy="1051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7943152" y="4753659"/>
            <a:ext cx="3356" cy="3314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038911" y="5085129"/>
            <a:ext cx="3808481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#(x </a:t>
            </a:r>
            <a:r>
              <a:rPr lang="en-US" b="1" dirty="0"/>
              <a:t>mod 5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1) reduces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i,j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* X</a:t>
            </a:r>
            <a:r>
              <a:rPr lang="en-US" b="1" baseline="-25000" dirty="0" smtClean="0"/>
              <a:t>i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 = 1 to N)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3595932" y="2920276"/>
            <a:ext cx="1842373" cy="333104"/>
          </a:xfrm>
          <a:prstGeom prst="borderCallout1">
            <a:avLst>
              <a:gd name="adj1" fmla="val 99270"/>
              <a:gd name="adj2" fmla="val 49545"/>
              <a:gd name="adj3" fmla="val 265709"/>
              <a:gd name="adj4" fmla="val 83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Small block sums</a:t>
            </a:r>
            <a:endParaRPr lang="en-US" sz="1300" b="1" baseline="-25000" dirty="0"/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4720282" y="3826226"/>
            <a:ext cx="626154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95315" y="2042765"/>
            <a:ext cx="469567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Transpose data points and memberships using </a:t>
            </a:r>
            <a:r>
              <a:rPr lang="en-US" b="1" dirty="0" err="1" smtClean="0"/>
              <a:t>cuBLAS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cxnSp>
        <p:nvCxnSpPr>
          <p:cNvPr id="237" name="Elbow Connector 236"/>
          <p:cNvCxnSpPr>
            <a:stCxn id="220" idx="2"/>
            <a:endCxn id="24" idx="0"/>
          </p:cNvCxnSpPr>
          <p:nvPr/>
        </p:nvCxnSpPr>
        <p:spPr>
          <a:xfrm rot="16200000" flipH="1">
            <a:off x="7820792" y="2758247"/>
            <a:ext cx="248075" cy="3357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N is relatively large, and k is significantly greater than </a:t>
            </a:r>
            <a:r>
              <a:rPr lang="en-US" dirty="0" smtClean="0"/>
              <a:t>M, the equation of GFKM is still used for designing algorithm</a:t>
            </a:r>
          </a:p>
          <a:p>
            <a:pPr algn="just"/>
            <a:r>
              <a:rPr lang="en-US" dirty="0" smtClean="0"/>
              <a:t>Data points is also transposed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 first to reduce the number of un-coalesced data point </a:t>
            </a:r>
            <a:r>
              <a:rPr lang="en-US" dirty="0" smtClean="0"/>
              <a:t>accesses.</a:t>
            </a:r>
          </a:p>
          <a:p>
            <a:pPr algn="just"/>
            <a:r>
              <a:rPr lang="en-US" dirty="0" smtClean="0"/>
              <a:t>Then, array NNT is sorted </a:t>
            </a:r>
            <a:r>
              <a:rPr lang="en-US" dirty="0"/>
              <a:t>with keys, values are cluster indices, point indices and memberships, respectively, to </a:t>
            </a:r>
            <a:r>
              <a:rPr lang="en-US" dirty="0" smtClean="0"/>
              <a:t>reduce or hide </a:t>
            </a:r>
            <a:r>
              <a:rPr lang="en-US" dirty="0"/>
              <a:t>un-coalesced membership accesses.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sorting array NNT, </a:t>
            </a:r>
            <a:r>
              <a:rPr lang="en-US" dirty="0" smtClean="0"/>
              <a:t>it has two </a:t>
            </a:r>
            <a:r>
              <a:rPr lang="en-US" dirty="0"/>
              <a:t>different scenarios: (1) using the GPU-based counting sort algorithm; (2) using the stable sort by keys of Thrust library in CUDA </a:t>
            </a:r>
            <a:r>
              <a:rPr lang="en-US" dirty="0" smtClean="0"/>
              <a:t>Toolkit</a:t>
            </a:r>
          </a:p>
          <a:p>
            <a:pPr algn="just"/>
            <a:r>
              <a:rPr lang="en-US" dirty="0" smtClean="0"/>
              <a:t>For the first scenarios</a:t>
            </a:r>
            <a:r>
              <a:rPr lang="en-US" dirty="0"/>
              <a:t>, the histogram </a:t>
            </a:r>
            <a:r>
              <a:rPr lang="en-US" dirty="0" smtClean="0"/>
              <a:t>of NNT is calculated first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atomic </a:t>
            </a:r>
            <a:r>
              <a:rPr lang="en-US" dirty="0" smtClean="0"/>
              <a:t>operation is used </a:t>
            </a:r>
            <a:r>
              <a:rPr lang="en-US" dirty="0"/>
              <a:t>since lots of threads with the same cluster index increase the histogram array conflict with each other as shown in </a:t>
            </a:r>
            <a:r>
              <a:rPr lang="en-US" dirty="0" smtClean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will </a:t>
            </a:r>
            <a:r>
              <a:rPr lang="en-GB" dirty="0"/>
              <a:t>implement </a:t>
            </a:r>
            <a:r>
              <a:rPr lang="en-GB" dirty="0" smtClean="0"/>
              <a:t>Generalized </a:t>
            </a:r>
            <a:r>
              <a:rPr lang="en-GB" dirty="0"/>
              <a:t>Fuzzy k-Means Clustering Using m </a:t>
            </a:r>
            <a:r>
              <a:rPr lang="en-GB" dirty="0" smtClean="0"/>
              <a:t>Nearest Cluster </a:t>
            </a:r>
            <a:r>
              <a:rPr lang="en-GB" dirty="0" err="1"/>
              <a:t>Centers</a:t>
            </a:r>
            <a:r>
              <a:rPr lang="en-GB" dirty="0"/>
              <a:t> (GFKM</a:t>
            </a:r>
            <a:r>
              <a:rPr lang="en-GB" dirty="0" smtClean="0"/>
              <a:t>), </a:t>
            </a:r>
            <a:r>
              <a:rPr lang="en-GB" dirty="0"/>
              <a:t>on a </a:t>
            </a:r>
            <a:r>
              <a:rPr lang="en-GB" dirty="0" smtClean="0"/>
              <a:t>GPU.</a:t>
            </a:r>
          </a:p>
          <a:p>
            <a:pPr algn="just"/>
            <a:r>
              <a:rPr lang="en-GB" dirty="0"/>
              <a:t>Our experimental results show that our GPU-based </a:t>
            </a:r>
            <a:r>
              <a:rPr lang="en-GB" dirty="0" smtClean="0"/>
              <a:t>GFKM or parallel GFKM (PGFKM) </a:t>
            </a:r>
            <a:r>
              <a:rPr lang="en-GB" dirty="0"/>
              <a:t>algorithms are about three to eighteen times faster than the optimized CPU code-based GFKM algorithms.</a:t>
            </a:r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Histogram write conflicts</a:t>
            </a: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275461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302365" y="1745702"/>
            <a:ext cx="9719375" cy="4613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209054" y="1309614"/>
            <a:ext cx="9905999" cy="4360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Counting sort on GPU</a:t>
            </a:r>
            <a:endParaRPr lang="en-US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1480991" y="1935288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62995" y="1935288"/>
            <a:ext cx="8453286" cy="10056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</a:t>
            </a:r>
            <a:r>
              <a:rPr lang="en-GB" b="1" dirty="0" smtClean="0"/>
              <a:t> </a:t>
            </a:r>
            <a:r>
              <a:rPr lang="en-GB" b="1" dirty="0" err="1"/>
              <a:t>gridDim</a:t>
            </a:r>
            <a:r>
              <a:rPr lang="en-GB" b="1" dirty="0"/>
              <a:t> 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atomicAdd</a:t>
            </a:r>
            <a:r>
              <a:rPr lang="en-US" b="1" dirty="0" smtClean="0"/>
              <a:t>(histogram(NNT(</a:t>
            </a:r>
            <a:r>
              <a:rPr lang="en-US" b="1" dirty="0" err="1" smtClean="0"/>
              <a:t>i</a:t>
            </a:r>
            <a:r>
              <a:rPr lang="en-US" b="1" dirty="0"/>
              <a:t>)), 1</a:t>
            </a:r>
            <a:r>
              <a:rPr lang="en-US" b="1" dirty="0" smtClean="0"/>
              <a:t>)</a:t>
            </a:r>
            <a:r>
              <a:rPr lang="en-GB" b="1" dirty="0"/>
              <a:t>;</a:t>
            </a:r>
            <a:endParaRPr lang="en-US" b="1" baseline="-25000" dirty="0"/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6589638" y="4234249"/>
            <a:ext cx="0" cy="2887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6589638" y="2940908"/>
            <a:ext cx="0" cy="2882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362995" y="4522983"/>
            <a:ext cx="8453286" cy="16059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Gathering memberships </a:t>
            </a:r>
            <a:r>
              <a:rPr lang="en-US" b="1" dirty="0"/>
              <a:t>and point indices</a:t>
            </a:r>
            <a:endParaRPr lang="en-US" b="1" dirty="0" smtClean="0"/>
          </a:p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/>
              <a:t>threadIdx.x</a:t>
            </a:r>
            <a:r>
              <a:rPr lang="en-GB" b="1" dirty="0" smtClean="0"/>
              <a:t>; </a:t>
            </a:r>
            <a:r>
              <a:rPr lang="en-GB" b="1" dirty="0" err="1"/>
              <a:t>gridDim</a:t>
            </a:r>
            <a:r>
              <a:rPr lang="en-GB" b="1" dirty="0"/>
              <a:t> 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idx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 smtClean="0"/>
              <a:t>atomicAdd</a:t>
            </a:r>
            <a:r>
              <a:rPr lang="en-US" b="1" dirty="0" smtClean="0"/>
              <a:t>(scan(NNT(</a:t>
            </a:r>
            <a:r>
              <a:rPr lang="en-US" b="1" dirty="0" err="1" smtClean="0"/>
              <a:t>i</a:t>
            </a:r>
            <a:r>
              <a:rPr lang="en-US" b="1" dirty="0" smtClean="0"/>
              <a:t>)), </a:t>
            </a:r>
            <a:r>
              <a:rPr lang="en-US" b="1" dirty="0"/>
              <a:t>1);</a:t>
            </a:r>
          </a:p>
          <a:p>
            <a:pPr algn="ctr"/>
            <a:r>
              <a:rPr lang="en-US" b="1" dirty="0" err="1"/>
              <a:t>sortedMemberships</a:t>
            </a:r>
            <a:r>
              <a:rPr lang="en-US" b="1" dirty="0"/>
              <a:t>(</a:t>
            </a:r>
            <a:r>
              <a:rPr lang="en-US" b="1" dirty="0" err="1"/>
              <a:t>idx</a:t>
            </a:r>
            <a:r>
              <a:rPr lang="en-US" b="1" dirty="0"/>
              <a:t>) = U(</a:t>
            </a:r>
            <a:r>
              <a:rPr lang="en-US" b="1" dirty="0" err="1"/>
              <a:t>i</a:t>
            </a:r>
            <a:r>
              <a:rPr lang="en-US" b="1" dirty="0" smtClean="0"/>
              <a:t>); </a:t>
            </a:r>
            <a:r>
              <a:rPr lang="en-US" b="1" dirty="0" err="1" smtClean="0"/>
              <a:t>sortedPointIndices</a:t>
            </a:r>
            <a:r>
              <a:rPr lang="en-US" b="1" dirty="0" smtClean="0"/>
              <a:t>(</a:t>
            </a:r>
            <a:r>
              <a:rPr lang="en-US" b="1" dirty="0" err="1" smtClean="0"/>
              <a:t>idx</a:t>
            </a:r>
            <a:r>
              <a:rPr lang="en-US" b="1" dirty="0"/>
              <a:t>) = </a:t>
            </a:r>
            <a:r>
              <a:rPr lang="en-US" b="1" dirty="0" err="1" smtClean="0"/>
              <a:t>i</a:t>
            </a:r>
            <a:r>
              <a:rPr lang="en-US" b="1" dirty="0" smtClean="0"/>
              <a:t>/M;</a:t>
            </a:r>
            <a:endParaRPr lang="en-US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362995" y="3229134"/>
            <a:ext cx="8453286" cy="1005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Calculating the starting index for each </a:t>
            </a:r>
            <a:r>
              <a:rPr lang="en-US" b="1" dirty="0" smtClean="0"/>
              <a:t>cluster </a:t>
            </a:r>
          </a:p>
          <a:p>
            <a:pPr algn="ctr"/>
            <a:r>
              <a:rPr lang="en-US" b="1" dirty="0"/>
              <a:t>Thread </a:t>
            </a:r>
            <a:r>
              <a:rPr lang="en-US" b="1" dirty="0" smtClean="0"/>
              <a:t>T</a:t>
            </a:r>
            <a:r>
              <a:rPr lang="en-US" b="1" baseline="-25000" dirty="0" smtClean="0"/>
              <a:t>0</a:t>
            </a:r>
            <a:r>
              <a:rPr lang="en-US" b="1" dirty="0" smtClean="0"/>
              <a:t>; scan(1) = 0;</a:t>
            </a:r>
            <a:endParaRPr lang="en-US" b="1" baseline="-25000" dirty="0"/>
          </a:p>
          <a:p>
            <a:pPr algn="ctr"/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= 1 to k do scan(</a:t>
            </a:r>
            <a:r>
              <a:rPr lang="en-US" b="1" dirty="0" err="1" smtClean="0"/>
              <a:t>i</a:t>
            </a:r>
            <a:r>
              <a:rPr lang="en-US" b="1" dirty="0" smtClean="0"/>
              <a:t> + 1) = scan(</a:t>
            </a:r>
            <a:r>
              <a:rPr lang="en-US" b="1" dirty="0" err="1" smtClean="0"/>
              <a:t>i</a:t>
            </a:r>
            <a:r>
              <a:rPr lang="en-US" b="1" dirty="0" smtClean="0"/>
              <a:t>) + </a:t>
            </a:r>
            <a:r>
              <a:rPr lang="en-US" b="1" dirty="0" err="1" smtClean="0"/>
              <a:t>histo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using atomic functions for counting sort will not ensure the stability of point indices in each </a:t>
            </a:r>
            <a:r>
              <a:rPr lang="en-US" dirty="0" smtClean="0"/>
              <a:t>cluster. This causes </a:t>
            </a:r>
            <a:r>
              <a:rPr lang="en-US" dirty="0"/>
              <a:t>the crossover accesses of threads to data points </a:t>
            </a:r>
            <a:r>
              <a:rPr lang="en-US" dirty="0" smtClean="0"/>
              <a:t>and </a:t>
            </a:r>
            <a:r>
              <a:rPr lang="en-US" dirty="0"/>
              <a:t>reduces the </a:t>
            </a:r>
            <a:r>
              <a:rPr lang="en-US" dirty="0" smtClean="0"/>
              <a:t>performance as shown below: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77" y="3861657"/>
            <a:ext cx="9447446" cy="17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solve the problem of atomic functions, the </a:t>
            </a:r>
            <a:r>
              <a:rPr lang="en-US" dirty="0"/>
              <a:t>stable sort by keys of Thrust library in CUDA Toolkit </a:t>
            </a:r>
            <a:r>
              <a:rPr lang="en-US" dirty="0" smtClean="0"/>
              <a:t>is used for </a:t>
            </a:r>
            <a:r>
              <a:rPr lang="en-US" dirty="0"/>
              <a:t>sorting NNT </a:t>
            </a:r>
            <a:r>
              <a:rPr lang="en-US" dirty="0" smtClean="0"/>
              <a:t>array. The stable sort helps avoid cross accesses as shown below: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77" y="3861657"/>
            <a:ext cx="9447446" cy="17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</a:t>
            </a:r>
            <a:r>
              <a:rPr lang="en-US" dirty="0" smtClean="0"/>
              <a:t>CENTROIDS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1161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Stable sort by key NNT and output corresponding index values of NNT: thrust</a:t>
            </a:r>
            <a:r>
              <a:rPr lang="en-US" dirty="0"/>
              <a:t>::</a:t>
            </a:r>
            <a:r>
              <a:rPr lang="en-US" dirty="0" err="1" smtClean="0"/>
              <a:t>stable_sort_by_key</a:t>
            </a:r>
            <a:r>
              <a:rPr lang="en-US" dirty="0" smtClean="0"/>
              <a:t>(NNT</a:t>
            </a:r>
            <a:r>
              <a:rPr lang="en-US" dirty="0"/>
              <a:t>, </a:t>
            </a:r>
            <a:r>
              <a:rPr lang="en-US" dirty="0" smtClean="0"/>
              <a:t>indices);</a:t>
            </a:r>
            <a:endParaRPr lang="en-US" dirty="0"/>
          </a:p>
          <a:p>
            <a:pPr algn="just"/>
            <a:r>
              <a:rPr lang="en-US" dirty="0" smtClean="0"/>
              <a:t>Calculate the histogram, where search is the </a:t>
            </a:r>
            <a:r>
              <a:rPr lang="en-US" dirty="0"/>
              <a:t>set of </a:t>
            </a:r>
            <a:r>
              <a:rPr lang="en-US" dirty="0" smtClean="0"/>
              <a:t>keys from </a:t>
            </a:r>
            <a:r>
              <a:rPr lang="en-US" dirty="0"/>
              <a:t>1 to k for binary </a:t>
            </a:r>
            <a:r>
              <a:rPr lang="en-US" dirty="0" smtClean="0"/>
              <a:t>searching: </a:t>
            </a:r>
            <a:r>
              <a:rPr lang="en-US" dirty="0"/>
              <a:t>thrust::</a:t>
            </a:r>
            <a:r>
              <a:rPr lang="en-US" dirty="0" err="1" smtClean="0"/>
              <a:t>upper_bound</a:t>
            </a:r>
            <a:r>
              <a:rPr lang="en-US" dirty="0" smtClean="0"/>
              <a:t>(NNT</a:t>
            </a:r>
            <a:r>
              <a:rPr lang="en-US" dirty="0"/>
              <a:t>, search, histogram</a:t>
            </a:r>
            <a:r>
              <a:rPr lang="en-US" dirty="0" smtClean="0"/>
              <a:t>);</a:t>
            </a:r>
          </a:p>
          <a:p>
            <a:pPr algn="just"/>
            <a:r>
              <a:rPr lang="en-US" dirty="0"/>
              <a:t>Calculating the starting index for each </a:t>
            </a:r>
            <a:r>
              <a:rPr lang="en-US" dirty="0" smtClean="0"/>
              <a:t>cluster: thrust</a:t>
            </a:r>
            <a:r>
              <a:rPr lang="en-US" dirty="0"/>
              <a:t>::</a:t>
            </a:r>
            <a:r>
              <a:rPr lang="en-US" dirty="0" err="1" smtClean="0"/>
              <a:t>adjacent_difference</a:t>
            </a:r>
            <a:r>
              <a:rPr lang="en-US" dirty="0" smtClean="0"/>
              <a:t>(histogram);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2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CALCULATING NEW CENTROIDS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209054" y="1309613"/>
            <a:ext cx="9905999" cy="601565"/>
          </a:xfrm>
        </p:spPr>
        <p:txBody>
          <a:bodyPr>
            <a:normAutofit/>
          </a:bodyPr>
          <a:lstStyle/>
          <a:p>
            <a:r>
              <a:rPr lang="en-US" dirty="0"/>
              <a:t>Gathering </a:t>
            </a:r>
            <a:r>
              <a:rPr lang="en-US" dirty="0" smtClean="0"/>
              <a:t>memberships </a:t>
            </a:r>
            <a:r>
              <a:rPr lang="en-US" dirty="0"/>
              <a:t>and point </a:t>
            </a:r>
            <a:r>
              <a:rPr lang="en-US" dirty="0" smtClean="0"/>
              <a:t>indices: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8840" y="2002178"/>
            <a:ext cx="9719375" cy="3336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505705" y="2146264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51885" y="2689605"/>
            <a:ext cx="8453286" cy="1961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/>
              <a:t>threadIdx.x</a:t>
            </a:r>
            <a:r>
              <a:rPr lang="en-GB" b="1" dirty="0" smtClean="0"/>
              <a:t>; </a:t>
            </a:r>
          </a:p>
          <a:p>
            <a:pPr algn="ctr"/>
            <a:r>
              <a:rPr lang="en-GB" b="1" dirty="0" err="1" smtClean="0"/>
              <a:t>gridDim</a:t>
            </a:r>
            <a:r>
              <a:rPr lang="en-GB" b="1" dirty="0" smtClean="0"/>
              <a:t> </a:t>
            </a:r>
            <a:r>
              <a:rPr lang="en-GB" b="1" dirty="0"/>
              <a:t>= (N * M) / </a:t>
            </a:r>
            <a:r>
              <a:rPr lang="en-GB" b="1" dirty="0" err="1"/>
              <a:t>blockDim</a:t>
            </a:r>
            <a:r>
              <a:rPr lang="en-GB" b="1" dirty="0" smtClean="0"/>
              <a:t>;</a:t>
            </a:r>
          </a:p>
          <a:p>
            <a:pPr algn="ctr"/>
            <a:r>
              <a:rPr lang="en-US" b="1" dirty="0" err="1" smtClean="0"/>
              <a:t>idx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indices(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  <a:endParaRPr lang="en-US" b="1" dirty="0"/>
          </a:p>
          <a:p>
            <a:pPr algn="ctr"/>
            <a:r>
              <a:rPr lang="en-US" b="1" dirty="0" err="1" smtClean="0"/>
              <a:t>sortedMemberships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smtClean="0"/>
              <a:t>U(</a:t>
            </a:r>
            <a:r>
              <a:rPr lang="en-US" b="1" dirty="0" err="1" smtClean="0"/>
              <a:t>idx</a:t>
            </a:r>
            <a:r>
              <a:rPr lang="en-US" b="1" dirty="0" smtClean="0"/>
              <a:t>);</a:t>
            </a:r>
          </a:p>
          <a:p>
            <a:pPr algn="ctr"/>
            <a:r>
              <a:rPr lang="en-US" b="1" dirty="0" err="1" smtClean="0"/>
              <a:t>sortedPointIndices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err="1" smtClean="0"/>
              <a:t>idx</a:t>
            </a:r>
            <a:r>
              <a:rPr lang="en-US" b="1" dirty="0" smtClean="0"/>
              <a:t>/M</a:t>
            </a:r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8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NEW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After </a:t>
            </a:r>
            <a:r>
              <a:rPr lang="en-US" dirty="0" smtClean="0"/>
              <a:t>transposing the </a:t>
            </a:r>
            <a:r>
              <a:rPr lang="en-US" dirty="0" smtClean="0"/>
              <a:t>data point, sorting array NNT, </a:t>
            </a:r>
            <a:r>
              <a:rPr lang="en-US" dirty="0"/>
              <a:t>and gathering </a:t>
            </a:r>
            <a:r>
              <a:rPr lang="en-US" dirty="0" smtClean="0"/>
              <a:t>memberships </a:t>
            </a:r>
            <a:r>
              <a:rPr lang="en-US" dirty="0"/>
              <a:t>and point </a:t>
            </a:r>
            <a:r>
              <a:rPr lang="en-US" dirty="0" smtClean="0"/>
              <a:t>indices</a:t>
            </a:r>
            <a:r>
              <a:rPr lang="en-US" dirty="0" smtClean="0"/>
              <a:t>, </a:t>
            </a:r>
            <a:r>
              <a:rPr lang="en-US" dirty="0"/>
              <a:t>we </a:t>
            </a:r>
            <a:r>
              <a:rPr lang="en-US" dirty="0" smtClean="0"/>
              <a:t>also use </a:t>
            </a:r>
            <a:r>
              <a:rPr lang="en-US" dirty="0"/>
              <a:t>the parallel reduction algorithm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reducing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as </a:t>
            </a:r>
            <a:r>
              <a:rPr lang="en-US" dirty="0" smtClean="0"/>
              <a:t>well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/>
              <a:t>* X</a:t>
            </a:r>
            <a:r>
              <a:rPr lang="en-US" b="1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cluster and the </a:t>
            </a:r>
            <a:r>
              <a:rPr lang="en-US" i="1" dirty="0" err="1"/>
              <a:t>x</a:t>
            </a:r>
            <a:r>
              <a:rPr lang="en-US" dirty="0" err="1"/>
              <a:t>th</a:t>
            </a:r>
            <a:r>
              <a:rPr lang="en-US" dirty="0"/>
              <a:t> dimension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above algorithms may be executed concurrently or </a:t>
            </a:r>
            <a:r>
              <a:rPr lang="en-US" dirty="0" smtClean="0"/>
              <a:t>interleaved in six </a:t>
            </a:r>
            <a:r>
              <a:rPr lang="en-US" dirty="0"/>
              <a:t>different streams in our experimental condition. </a:t>
            </a:r>
          </a:p>
          <a:p>
            <a:pPr algn="just"/>
            <a:r>
              <a:rPr lang="en-US" dirty="0" smtClean="0"/>
              <a:t>Then, on the small output </a:t>
            </a:r>
            <a:r>
              <a:rPr lang="en-US" dirty="0"/>
              <a:t>block </a:t>
            </a:r>
            <a:r>
              <a:rPr lang="en-US" dirty="0" smtClean="0"/>
              <a:t>sums, </a:t>
            </a:r>
            <a:r>
              <a:rPr lang="en-US" dirty="0"/>
              <a:t>the calculating new centroids</a:t>
            </a:r>
            <a:r>
              <a:rPr lang="en-US" dirty="0" smtClean="0"/>
              <a:t> can </a:t>
            </a:r>
            <a:r>
              <a:rPr lang="en-US" dirty="0"/>
              <a:t>run very fast on CPUs.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7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CALCULATING </a:t>
            </a:r>
            <a:r>
              <a:rPr lang="en-US" dirty="0" smtClean="0"/>
              <a:t>NEW CENTROIDS ON GPU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0491" y="1429447"/>
            <a:ext cx="2746710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54675" y="1429448"/>
            <a:ext cx="5921563" cy="4793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82655" y="154991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0696" y="1549916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94916" y="2870613"/>
            <a:ext cx="5450758" cy="405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j = 1 to k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798733" y="3473932"/>
            <a:ext cx="1828050" cy="7045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982655" y="3399792"/>
            <a:ext cx="5450759" cy="2729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42148" y="3590307"/>
            <a:ext cx="4956293" cy="471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</a:t>
            </a:r>
            <a:r>
              <a:rPr lang="en-US" b="1" dirty="0"/>
              <a:t>#1 </a:t>
            </a:r>
            <a:r>
              <a:rPr lang="en-US" b="1" dirty="0" smtClean="0"/>
              <a:t>reduces 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∈ cluster #j)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720295" y="3276342"/>
            <a:ext cx="0" cy="3139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42149" y="4312107"/>
            <a:ext cx="4956294" cy="449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x = 1 to d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  <a:endCxn id="28" idx="0"/>
          </p:cNvCxnSpPr>
          <p:nvPr/>
        </p:nvCxnSpPr>
        <p:spPr>
          <a:xfrm rot="16200000" flipH="1">
            <a:off x="7595314" y="4187125"/>
            <a:ext cx="249962" cy="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2149" y="4916735"/>
            <a:ext cx="4956293" cy="1051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7718854" y="4761695"/>
            <a:ext cx="1442" cy="3234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420497" y="5085129"/>
            <a:ext cx="4596713" cy="7427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 #(x </a:t>
            </a:r>
            <a:r>
              <a:rPr lang="en-US" b="1" dirty="0"/>
              <a:t>mod 5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1) </a:t>
            </a:r>
            <a:r>
              <a:rPr lang="en-US" b="1" dirty="0" smtClean="0"/>
              <a:t>reduces</a:t>
            </a:r>
          </a:p>
          <a:p>
            <a:pPr algn="ctr"/>
            <a:r>
              <a:rPr lang="en-US" b="1" dirty="0" err="1" smtClean="0"/>
              <a:t>U’</a:t>
            </a:r>
            <a:r>
              <a:rPr lang="en-US" b="1" baseline="-25000" dirty="0" err="1" smtClean="0"/>
              <a:t>i,l</a:t>
            </a:r>
            <a:r>
              <a:rPr lang="en-US" b="1" baseline="30000" dirty="0" err="1" smtClean="0"/>
              <a:t>q</a:t>
            </a:r>
            <a:r>
              <a:rPr lang="en-US" b="1" dirty="0" smtClean="0"/>
              <a:t> </a:t>
            </a:r>
            <a:r>
              <a:rPr lang="en-US" b="1" dirty="0" smtClean="0"/>
              <a:t>*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/>
              <a:t>(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∈ cluster #</a:t>
            </a:r>
            <a:r>
              <a:rPr lang="en-US" b="1" dirty="0" smtClean="0"/>
              <a:t>j, dimension x)</a:t>
            </a:r>
            <a:endParaRPr lang="en-US" b="1" dirty="0"/>
          </a:p>
        </p:txBody>
      </p:sp>
      <p:sp>
        <p:nvSpPr>
          <p:cNvPr id="206" name="Line Callout 1 205"/>
          <p:cNvSpPr/>
          <p:nvPr/>
        </p:nvSpPr>
        <p:spPr>
          <a:xfrm>
            <a:off x="3032479" y="2881727"/>
            <a:ext cx="1842373" cy="333104"/>
          </a:xfrm>
          <a:prstGeom prst="borderCallout1">
            <a:avLst>
              <a:gd name="adj1" fmla="val 99270"/>
              <a:gd name="adj2" fmla="val 49545"/>
              <a:gd name="adj3" fmla="val 283021"/>
              <a:gd name="adj4" fmla="val 79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Small block sums</a:t>
            </a:r>
            <a:endParaRPr lang="en-US" sz="1300" b="1" baseline="-25000" dirty="0"/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626783" y="3826225"/>
            <a:ext cx="1127892" cy="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994915" y="2016022"/>
            <a:ext cx="5450758" cy="6291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Transpose data </a:t>
            </a:r>
            <a:r>
              <a:rPr lang="en-US" b="1" dirty="0" smtClean="0"/>
              <a:t>points,</a:t>
            </a:r>
            <a:r>
              <a:rPr lang="en-US" b="1" dirty="0"/>
              <a:t> </a:t>
            </a:r>
            <a:r>
              <a:rPr lang="en-US" b="1" dirty="0" smtClean="0"/>
              <a:t>sort array NNT, gather memberships and point indices</a:t>
            </a:r>
            <a:endParaRPr lang="en-US" b="1" dirty="0"/>
          </a:p>
        </p:txBody>
      </p:sp>
      <p:cxnSp>
        <p:nvCxnSpPr>
          <p:cNvPr id="237" name="Elbow Connector 236"/>
          <p:cNvCxnSpPr>
            <a:stCxn id="220" idx="2"/>
            <a:endCxn id="24" idx="0"/>
          </p:cNvCxnSpPr>
          <p:nvPr/>
        </p:nvCxnSpPr>
        <p:spPr>
          <a:xfrm rot="16200000" flipH="1">
            <a:off x="7607583" y="2757901"/>
            <a:ext cx="225422" cy="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70081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/>
              <a:t>The GFKM </a:t>
            </a:r>
            <a:r>
              <a:rPr lang="en-GB" dirty="0" smtClean="0"/>
              <a:t>algorithm </a:t>
            </a:r>
            <a:r>
              <a:rPr lang="en-GB" dirty="0"/>
              <a:t>is developed from the fuzzy k-means clustering (FKM) </a:t>
            </a:r>
            <a:r>
              <a:rPr lang="en-GB" dirty="0" smtClean="0"/>
              <a:t>algorithm.</a:t>
            </a:r>
          </a:p>
          <a:p>
            <a:pPr algn="just"/>
            <a:r>
              <a:rPr lang="en-GB" dirty="0"/>
              <a:t>The experimental results of method GFKM shown that it has the less computing time and the better clustering quality than method </a:t>
            </a:r>
            <a:r>
              <a:rPr lang="en-GB" dirty="0" smtClean="0"/>
              <a:t>FKM.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running time of the GFKM algorithm </a:t>
            </a:r>
            <a:r>
              <a:rPr lang="en-GB" dirty="0" smtClean="0"/>
              <a:t>grows </a:t>
            </a:r>
            <a:r>
              <a:rPr lang="en-GB" dirty="0"/>
              <a:t>with the increase of the size and also the dimensionality of the data </a:t>
            </a:r>
            <a:r>
              <a:rPr lang="en-GB" dirty="0" smtClean="0"/>
              <a:t>set.</a:t>
            </a:r>
          </a:p>
          <a:p>
            <a:pPr algn="just"/>
            <a:r>
              <a:rPr lang="en-US" dirty="0"/>
              <a:t>In our </a:t>
            </a:r>
            <a:r>
              <a:rPr lang="en-US" b="1" dirty="0" smtClean="0"/>
              <a:t>analysis, </a:t>
            </a:r>
            <a:r>
              <a:rPr lang="en-US" b="1" dirty="0"/>
              <a:t>w</a:t>
            </a:r>
            <a:r>
              <a:rPr lang="en-US" dirty="0" smtClean="0"/>
              <a:t>e </a:t>
            </a:r>
            <a:r>
              <a:rPr lang="en-US" dirty="0"/>
              <a:t>focus </a:t>
            </a:r>
            <a:r>
              <a:rPr lang="en-US" dirty="0" smtClean="0"/>
              <a:t>on an </a:t>
            </a:r>
            <a:r>
              <a:rPr lang="en-US" dirty="0"/>
              <a:t>important </a:t>
            </a:r>
            <a:r>
              <a:rPr lang="en-GB" dirty="0" smtClean="0"/>
              <a:t>factor, which</a:t>
            </a:r>
            <a:r>
              <a:rPr lang="en-US" dirty="0" smtClean="0"/>
              <a:t> is </a:t>
            </a:r>
            <a:r>
              <a:rPr lang="en-GB" dirty="0" smtClean="0"/>
              <a:t>the </a:t>
            </a:r>
            <a:r>
              <a:rPr lang="en-GB" dirty="0"/>
              <a:t>size of the data </a:t>
            </a:r>
            <a:r>
              <a:rPr lang="en-GB" dirty="0" smtClean="0"/>
              <a:t>set (number </a:t>
            </a:r>
            <a:r>
              <a:rPr lang="en-GB" dirty="0"/>
              <a:t>of data </a:t>
            </a:r>
            <a:r>
              <a:rPr lang="en-GB" dirty="0" smtClean="0"/>
              <a:t>points).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PGFKM Algorithm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Updating Membership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Calculating New Centroids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Checking Convergence Step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Experimental Results.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76" y="7474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PGFKM 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85653" y="1475438"/>
            <a:ext cx="3648416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1465" y="1475438"/>
            <a:ext cx="4738277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985611" y="2201111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Initialize Centroids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093075" y="1614462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66510" y="1622289"/>
            <a:ext cx="667263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CPU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3075" y="2200765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985611" y="2997837"/>
            <a:ext cx="3062456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093075" y="3535353"/>
            <a:ext cx="3338361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new Centroids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084425" y="4632419"/>
            <a:ext cx="3338362" cy="593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Convergence</a:t>
            </a:r>
            <a:endParaRPr lang="en-US" b="1" dirty="0"/>
          </a:p>
        </p:txBody>
      </p:sp>
      <p:sp>
        <p:nvSpPr>
          <p:cNvPr id="45" name="Line Callout 1 44"/>
          <p:cNvSpPr/>
          <p:nvPr/>
        </p:nvSpPr>
        <p:spPr>
          <a:xfrm>
            <a:off x="8023136" y="3024041"/>
            <a:ext cx="1353230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Large data set</a:t>
            </a:r>
            <a:endParaRPr lang="en-US" sz="1300" b="1" dirty="0"/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422787" y="2497327"/>
            <a:ext cx="8649" cy="2431654"/>
          </a:xfrm>
          <a:prstGeom prst="bentConnector3">
            <a:avLst>
              <a:gd name="adj1" fmla="val 274308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4598" y="2793889"/>
            <a:ext cx="0" cy="7469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0800000" flipV="1">
            <a:off x="5051335" y="2812064"/>
            <a:ext cx="2603707" cy="483080"/>
          </a:xfrm>
          <a:prstGeom prst="bentConnector3">
            <a:avLst>
              <a:gd name="adj1" fmla="val -68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6099410" y="2900384"/>
            <a:ext cx="1392736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Small data set</a:t>
            </a:r>
            <a:endParaRPr lang="en-US" sz="1300" b="1" dirty="0"/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 flipV="1">
            <a:off x="5048067" y="2497327"/>
            <a:ext cx="1045008" cy="3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5" idx="2"/>
            <a:endCxn id="28" idx="1"/>
          </p:cNvCxnSpPr>
          <p:nvPr/>
        </p:nvCxnSpPr>
        <p:spPr>
          <a:xfrm rot="16200000" flipH="1">
            <a:off x="4131622" y="2976178"/>
            <a:ext cx="1338020" cy="256758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9780183" y="4306979"/>
            <a:ext cx="500744" cy="397182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No </a:t>
            </a:r>
          </a:p>
        </p:txBody>
      </p:sp>
      <p:cxnSp>
        <p:nvCxnSpPr>
          <p:cNvPr id="159" name="Elbow Connector 158"/>
          <p:cNvCxnSpPr>
            <a:stCxn id="28" idx="2"/>
            <a:endCxn id="162" idx="6"/>
          </p:cNvCxnSpPr>
          <p:nvPr/>
        </p:nvCxnSpPr>
        <p:spPr>
          <a:xfrm rot="5400000">
            <a:off x="5504892" y="3237491"/>
            <a:ext cx="260663" cy="423676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00744" cy="397182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Yes</a:t>
            </a:r>
            <a:r>
              <a:rPr lang="en-US" sz="1300" dirty="0" smtClean="0"/>
              <a:t> </a:t>
            </a:r>
          </a:p>
        </p:txBody>
      </p:sp>
      <p:sp>
        <p:nvSpPr>
          <p:cNvPr id="162" name="Oval 161"/>
          <p:cNvSpPr/>
          <p:nvPr/>
        </p:nvSpPr>
        <p:spPr>
          <a:xfrm>
            <a:off x="2073899" y="5119778"/>
            <a:ext cx="1442940" cy="73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cxnSp>
        <p:nvCxnSpPr>
          <p:cNvPr id="5" name="Elbow Connector 4"/>
          <p:cNvCxnSpPr>
            <a:stCxn id="26" idx="2"/>
          </p:cNvCxnSpPr>
          <p:nvPr/>
        </p:nvCxnSpPr>
        <p:spPr>
          <a:xfrm rot="5400000" flipH="1">
            <a:off x="5464563" y="1830785"/>
            <a:ext cx="537863" cy="4057522"/>
          </a:xfrm>
          <a:prstGeom prst="bentConnector4">
            <a:avLst>
              <a:gd name="adj1" fmla="val -58276"/>
              <a:gd name="adj2" fmla="val 100075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3868448" y="3991006"/>
            <a:ext cx="2144880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L</a:t>
            </a:r>
            <a:r>
              <a:rPr lang="en-GB" sz="1400" b="1" dirty="0" smtClean="0"/>
              <a:t>eft </a:t>
            </a:r>
            <a:r>
              <a:rPr lang="en-GB" sz="1400" b="1" dirty="0"/>
              <a:t>small data blocks 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cpu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04254" y="1516881"/>
            <a:ext cx="9492794" cy="4623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85212" y="174867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n w="0"/>
                <a:solidFill>
                  <a:schemeClr val="bg1"/>
                </a:solidFill>
              </a:rPr>
              <a:t>C</a:t>
            </a:r>
            <a:r>
              <a:rPr lang="en-US" b="1" dirty="0" smtClean="0">
                <a:ln w="0"/>
                <a:solidFill>
                  <a:schemeClr val="bg1"/>
                </a:solidFill>
              </a:rPr>
              <a:t>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5103115" y="2501262"/>
            <a:ext cx="5292380" cy="333104"/>
          </a:xfrm>
          <a:prstGeom prst="borderCallout1">
            <a:avLst>
              <a:gd name="adj1" fmla="val 54755"/>
              <a:gd name="adj2" fmla="val 91"/>
              <a:gd name="adj3" fmla="val 55499"/>
              <a:gd name="adj4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DNNT is set of M nearest distances responding to </a:t>
            </a:r>
            <a:r>
              <a:rPr lang="en-GB" sz="1400" b="1" dirty="0" err="1"/>
              <a:t>NNT</a:t>
            </a:r>
            <a:r>
              <a:rPr lang="en-GB" sz="1400" b="1" baseline="-25000" dirty="0" err="1"/>
              <a:t>i</a:t>
            </a:r>
            <a:endParaRPr lang="en-US" sz="1300" b="1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2458147" y="1748676"/>
            <a:ext cx="4205410" cy="542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data point 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32172" y="3290853"/>
            <a:ext cx="3657600" cy="49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290935"/>
            <a:ext cx="120" cy="9999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16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93155"/>
            <a:ext cx="3037807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membership 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2732172" y="401757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84456"/>
            <a:ext cx="919" cy="44632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96846"/>
            <a:ext cx="0" cy="3561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UPDATING MEMBERSHIP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0574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N</a:t>
            </a:r>
            <a:r>
              <a:rPr lang="en-US" dirty="0"/>
              <a:t> data points has been dispatched 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threads, and threads </a:t>
            </a:r>
            <a:r>
              <a:rPr lang="en-US" dirty="0"/>
              <a:t>are working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 smtClean="0"/>
              <a:t>Each thread loads </a:t>
            </a:r>
            <a:r>
              <a:rPr lang="en-US" dirty="0"/>
              <a:t>the </a:t>
            </a:r>
            <a:r>
              <a:rPr lang="en-US" dirty="0" smtClean="0"/>
              <a:t>corresponding data point </a:t>
            </a:r>
            <a:r>
              <a:rPr lang="en-US" dirty="0"/>
              <a:t>into the on-chip </a:t>
            </a:r>
            <a:r>
              <a:rPr lang="en-US" dirty="0" smtClean="0"/>
              <a:t>registers</a:t>
            </a:r>
          </a:p>
          <a:p>
            <a:pPr algn="just"/>
            <a:r>
              <a:rPr lang="en-US" dirty="0" smtClean="0"/>
              <a:t>The shared </a:t>
            </a:r>
            <a:r>
              <a:rPr lang="en-US" dirty="0"/>
              <a:t>memory </a:t>
            </a:r>
            <a:r>
              <a:rPr lang="en-US" dirty="0" smtClean="0"/>
              <a:t>is used to </a:t>
            </a:r>
            <a:r>
              <a:rPr lang="en-US" dirty="0"/>
              <a:t>broadcast centroids </a:t>
            </a:r>
            <a:r>
              <a:rPr lang="en-US" dirty="0" smtClean="0"/>
              <a:t>to all </a:t>
            </a:r>
            <a:r>
              <a:rPr lang="en-US" dirty="0"/>
              <a:t>threads inside a thread block as each thread writes less than five values to shared </a:t>
            </a:r>
            <a:r>
              <a:rPr lang="en-US" dirty="0" smtClean="0"/>
              <a:t>memory. Otherwise, threads </a:t>
            </a:r>
            <a:r>
              <a:rPr lang="en-US" dirty="0"/>
              <a:t>are read the same centroids in global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4719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blockIdx.x</a:t>
            </a:r>
            <a:r>
              <a:rPr lang="en-GB" b="1" dirty="0"/>
              <a:t> ×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 </a:t>
            </a:r>
            <a:r>
              <a:rPr lang="en-GB" b="1" dirty="0" err="1"/>
              <a:t>gridDim</a:t>
            </a:r>
            <a:r>
              <a:rPr lang="en-GB" b="1" dirty="0"/>
              <a:t> = N / </a:t>
            </a:r>
            <a:r>
              <a:rPr lang="en-GB" b="1" dirty="0" err="1"/>
              <a:t>blockDim</a:t>
            </a:r>
            <a:r>
              <a:rPr lang="en-GB" b="1" dirty="0"/>
              <a:t>; </a:t>
            </a:r>
            <a:r>
              <a:rPr lang="en-GB" b="1" dirty="0" smtClean="0"/>
              <a:t>DNNT </a:t>
            </a:r>
            <a:r>
              <a:rPr lang="en-GB" b="1" dirty="0"/>
              <a:t>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480220" y="2997964"/>
            <a:ext cx="420541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154751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global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71121" y="3793859"/>
            <a:ext cx="122416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71122" y="4946348"/>
            <a:ext cx="1209098" cy="58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95946" y="4590695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</a:t>
            </a:r>
            <a:r>
              <a:rPr lang="en-US" b="1" dirty="0" smtClean="0"/>
              <a:t>memberships </a:t>
            </a:r>
            <a:r>
              <a:rPr lang="en-US" b="1" dirty="0" smtClean="0"/>
              <a:t>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3996529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2482" y="4282380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090126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3817857"/>
            <a:ext cx="1843" cy="4645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6794" y="4748441"/>
            <a:ext cx="0" cy="3416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86822" y="3351239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17856" y="2724766"/>
            <a:ext cx="11116" cy="6264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652" y="215483"/>
            <a:ext cx="9905998" cy="1301398"/>
          </a:xfrm>
        </p:spPr>
        <p:txBody>
          <a:bodyPr/>
          <a:lstStyle/>
          <a:p>
            <a:pPr algn="ctr"/>
            <a:r>
              <a:rPr lang="en-US" dirty="0" smtClean="0"/>
              <a:t>Updating membership on </a:t>
            </a:r>
            <a:r>
              <a:rPr lang="en-US" dirty="0" err="1" smtClean="0"/>
              <a:t>Gpu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1132" y="1511751"/>
            <a:ext cx="9719375" cy="50681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45426" y="1696306"/>
            <a:ext cx="691977" cy="3992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</a:rPr>
              <a:t>GPU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95946" y="1696390"/>
            <a:ext cx="8289684" cy="10283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endParaRPr lang="en-US" b="1" baseline="-25000" dirty="0"/>
          </a:p>
          <a:p>
            <a:pPr algn="ctr"/>
            <a:r>
              <a:rPr lang="en-GB" b="1" dirty="0" err="1"/>
              <a:t>i</a:t>
            </a:r>
            <a:r>
              <a:rPr lang="en-GB" b="1" dirty="0"/>
              <a:t> = </a:t>
            </a:r>
            <a:r>
              <a:rPr lang="en-GB" b="1" dirty="0" err="1"/>
              <a:t>blockIdx.x</a:t>
            </a:r>
            <a:r>
              <a:rPr lang="en-GB" b="1" dirty="0"/>
              <a:t> </a:t>
            </a:r>
            <a:r>
              <a:rPr lang="en-GB" b="1" dirty="0" smtClean="0"/>
              <a:t>* </a:t>
            </a:r>
            <a:r>
              <a:rPr lang="en-GB" b="1" dirty="0" err="1"/>
              <a:t>blockDim</a:t>
            </a:r>
            <a:r>
              <a:rPr lang="en-GB" b="1" dirty="0"/>
              <a:t> + </a:t>
            </a:r>
            <a:r>
              <a:rPr lang="en-GB" b="1" dirty="0" err="1" smtClean="0"/>
              <a:t>threadIdx.x</a:t>
            </a:r>
            <a:r>
              <a:rPr lang="en-GB" b="1" dirty="0"/>
              <a:t>; </a:t>
            </a:r>
            <a:r>
              <a:rPr lang="en-GB" b="1" dirty="0" err="1"/>
              <a:t>gridDim</a:t>
            </a:r>
            <a:r>
              <a:rPr lang="en-GB" b="1" dirty="0"/>
              <a:t> = N / </a:t>
            </a:r>
            <a:r>
              <a:rPr lang="en-GB" b="1" dirty="0" err="1"/>
              <a:t>blockDim</a:t>
            </a:r>
            <a:r>
              <a:rPr lang="en-GB" b="1" dirty="0"/>
              <a:t>;</a:t>
            </a:r>
            <a:endParaRPr lang="en-GB" b="1" dirty="0" smtClean="0"/>
          </a:p>
          <a:p>
            <a:pPr algn="ctr"/>
            <a:r>
              <a:rPr lang="en-GB" b="1" dirty="0"/>
              <a:t>DNNT is set of M nearest distances responding to </a:t>
            </a:r>
            <a:r>
              <a:rPr lang="en-GB" b="1" dirty="0" err="1" smtClean="0"/>
              <a:t>NNT</a:t>
            </a:r>
            <a:r>
              <a:rPr lang="en-GB" b="1" baseline="-25000" dirty="0" err="1" smtClean="0"/>
              <a:t>i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571707" y="3461705"/>
            <a:ext cx="4128990" cy="2915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06151" y="3639298"/>
            <a:ext cx="3657600" cy="6631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 each centroid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in the shared memory</a:t>
            </a:r>
            <a:endParaRPr lang="en-US" b="1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246780" y="4858341"/>
            <a:ext cx="130257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260006" y="5929460"/>
            <a:ext cx="1309199" cy="109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84830" y="5578901"/>
            <a:ext cx="2875176" cy="723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Update </a:t>
            </a:r>
            <a:r>
              <a:rPr lang="en-US" b="1" dirty="0" smtClean="0"/>
              <a:t>memberships </a:t>
            </a:r>
            <a:r>
              <a:rPr lang="en-US" b="1" dirty="0" smtClean="0"/>
              <a:t>for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6806151" y="4465427"/>
            <a:ext cx="3657600" cy="1713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60639" y="4791474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Calculate </a:t>
            </a:r>
            <a:r>
              <a:rPr lang="en-US" b="1" dirty="0"/>
              <a:t>distance </a:t>
            </a:r>
            <a:r>
              <a:rPr lang="en-US" b="1" dirty="0" smtClean="0"/>
              <a:t>d(X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2482" y="5581320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</a:t>
            </a:r>
            <a:r>
              <a:rPr lang="en-US" b="1" dirty="0" err="1" smtClean="0"/>
              <a:t>NNT</a:t>
            </a:r>
            <a:r>
              <a:rPr lang="en-US" b="1" baseline="-25000" dirty="0" err="1" smtClean="0"/>
              <a:t>i</a:t>
            </a:r>
            <a:r>
              <a:rPr lang="en-US" b="1" dirty="0"/>
              <a:t> </a:t>
            </a:r>
            <a:r>
              <a:rPr lang="en-US" b="1" dirty="0" smtClean="0"/>
              <a:t>and DNNT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634951" y="4302404"/>
            <a:ext cx="0" cy="4890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634951" y="5257535"/>
            <a:ext cx="1843" cy="32378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62481" y="4415721"/>
            <a:ext cx="2884299" cy="885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data </a:t>
            </a:r>
            <a:r>
              <a:rPr lang="en-US" b="1" dirty="0"/>
              <a:t>point </a:t>
            </a:r>
            <a:r>
              <a:rPr lang="en-US" b="1" dirty="0" smtClean="0"/>
              <a:t>X</a:t>
            </a:r>
            <a:r>
              <a:rPr lang="en-US" b="1" baseline="-25000" dirty="0" smtClean="0"/>
              <a:t>i </a:t>
            </a:r>
            <a:r>
              <a:rPr lang="en-US" b="1" dirty="0" smtClean="0"/>
              <a:t>into </a:t>
            </a:r>
            <a:r>
              <a:rPr lang="en-US" b="1" dirty="0"/>
              <a:t>the on-chip </a:t>
            </a:r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804630" y="4079697"/>
            <a:ext cx="1" cy="3360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95946" y="3035628"/>
            <a:ext cx="4017314" cy="10692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Load values of centroid from the global memory</a:t>
            </a:r>
            <a:r>
              <a:rPr lang="en-US" b="1" baseline="-25000" dirty="0" smtClean="0"/>
              <a:t> </a:t>
            </a:r>
            <a:r>
              <a:rPr lang="en-US" b="1" dirty="0" smtClean="0"/>
              <a:t>into the shared memory </a:t>
            </a:r>
            <a:r>
              <a:rPr lang="en-US" b="1" dirty="0"/>
              <a:t>and </a:t>
            </a:r>
            <a:r>
              <a:rPr lang="en-US" b="1" dirty="0" smtClean="0"/>
              <a:t>synchronize threads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822418" y="2724766"/>
            <a:ext cx="0" cy="3108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5867</TotalTime>
  <Words>1458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Trebuchet MS</vt:lpstr>
      <vt:lpstr>Tw Cen MT</vt:lpstr>
      <vt:lpstr>Circuit</vt:lpstr>
      <vt:lpstr>Speeding up  Generalized Fuzzy k-Means Clustering  Using m Nearest Cluster CenterS Algorithm on GPU</vt:lpstr>
      <vt:lpstr>ABSTRACT </vt:lpstr>
      <vt:lpstr>Introduction</vt:lpstr>
      <vt:lpstr>Organization</vt:lpstr>
      <vt:lpstr>PGFKM MODEL</vt:lpstr>
      <vt:lpstr>Updating membership on cpu</vt:lpstr>
      <vt:lpstr>UPDATING MEMBERSHIP ON GPU</vt:lpstr>
      <vt:lpstr>Updating membership on Gpu</vt:lpstr>
      <vt:lpstr>Updating membership on Gpu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</vt:lpstr>
      <vt:lpstr>CALCULATING NEW CENTROIDS ON GPU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94</cp:revision>
  <dcterms:created xsi:type="dcterms:W3CDTF">2014-11-10T05:36:24Z</dcterms:created>
  <dcterms:modified xsi:type="dcterms:W3CDTF">2015-05-25T04:00:44Z</dcterms:modified>
</cp:coreProperties>
</file>