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2" r:id="rId3"/>
    <p:sldId id="289" r:id="rId4"/>
    <p:sldId id="312" r:id="rId5"/>
    <p:sldId id="260" r:id="rId6"/>
    <p:sldId id="313" r:id="rId7"/>
    <p:sldId id="262" r:id="rId8"/>
    <p:sldId id="268" r:id="rId9"/>
    <p:sldId id="314" r:id="rId10"/>
    <p:sldId id="265" r:id="rId11"/>
    <p:sldId id="269" r:id="rId12"/>
    <p:sldId id="291" r:id="rId13"/>
    <p:sldId id="272" r:id="rId14"/>
    <p:sldId id="277" r:id="rId15"/>
    <p:sldId id="274" r:id="rId16"/>
    <p:sldId id="278" r:id="rId17"/>
    <p:sldId id="279" r:id="rId18"/>
    <p:sldId id="280" r:id="rId19"/>
    <p:sldId id="281" r:id="rId20"/>
    <p:sldId id="282" r:id="rId21"/>
    <p:sldId id="319" r:id="rId22"/>
    <p:sldId id="315" r:id="rId23"/>
    <p:sldId id="288" r:id="rId24"/>
    <p:sldId id="316" r:id="rId25"/>
    <p:sldId id="293" r:id="rId26"/>
    <p:sldId id="295" r:id="rId27"/>
    <p:sldId id="296" r:id="rId28"/>
    <p:sldId id="294" r:id="rId29"/>
    <p:sldId id="297" r:id="rId30"/>
    <p:sldId id="298" r:id="rId31"/>
    <p:sldId id="317" r:id="rId32"/>
    <p:sldId id="318" r:id="rId33"/>
    <p:sldId id="300" r:id="rId34"/>
    <p:sldId id="299" r:id="rId3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2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33159-1E0E-4388-B5FA-807656A4B6E6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8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8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AFD03-86A1-4E30-AA6A-A22F686B2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942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700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42FB-FA45-4107-A941-3E82E6204A4A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3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700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2548-9E8D-4C32-8DD1-2032220F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7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0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3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1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4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0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6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5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4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36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9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2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03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4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66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0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80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6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9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32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90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16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4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42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87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4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4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2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5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8535-383A-4DED-8DE1-5786D81398C9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858-0524-44F6-A5E5-9DD5170999D8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E8D-A9C3-4D37-86BB-FCF3E5CC5046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1E19-226E-4712-9645-6F74BD42C084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17F9-8389-42A5-8366-395163545050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C09C-738A-4315-89CF-27CC0F24F9DB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9D01-1E23-4FAD-AF52-F0D684B5D7F9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572D-3A72-4892-AA4E-F235C39FD577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A622-AB5A-4C56-97DC-183E3F6CA644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3C8-1BA3-4E93-816C-7FBBDD8B0CEA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942B-E4A3-4748-957E-8CE1C7BEB504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7B2-9B28-45D4-A5DC-B33BA8EA2A9B}" type="datetime1">
              <a:rPr lang="en-GB" smtClean="0"/>
              <a:t>23/06/2015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3DA1-8563-48AD-9AF7-26796BF1DB04}" type="datetime1">
              <a:rPr lang="en-GB" smtClean="0"/>
              <a:t>23/06/2015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99D-A549-4687-8A66-A41F4B5B30C5}" type="datetime1">
              <a:rPr lang="en-GB" smtClean="0"/>
              <a:t>23/06/2015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687-34F1-462C-93A8-11BCD5E54BD2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0BF2-32D0-4746-8256-36FF0843E3DF}" type="datetime1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3C84-6FE3-4D24-98DF-EF32285CC67D}" type="datetime1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</a:t>
            </a:r>
            <a:r>
              <a:rPr lang="en-GB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714" y="4098755"/>
            <a:ext cx="4163663" cy="801925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GB" sz="2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Advisor：Prof. Zone-Chang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893" y="2039088"/>
            <a:ext cx="6718474" cy="278640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data points </a:t>
            </a:r>
            <a:r>
              <a:rPr lang="en-US" sz="2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5000"/>
              </a:lnSpc>
              <a:buNone/>
              <a:tabLst>
                <a:tab pos="361950" algn="l"/>
              </a:tabLs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</a:t>
            </a:r>
            <a:r>
              <a:rPr lang="en-US" sz="2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small </a:t>
            </a:r>
          </a:p>
          <a:p>
            <a:pPr marL="0" indent="0" algn="just">
              <a:lnSpc>
                <a:spcPct val="135000"/>
              </a:lnSpc>
              <a:buNone/>
              <a:tabLst>
                <a:tab pos="361950" algn="l"/>
              </a:tabLst>
            </a:pPr>
            <a:r>
              <a:rPr lang="en-US" sz="2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used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: O(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59" y="1896901"/>
            <a:ext cx="7783069" cy="3924477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equation of 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O(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97" y="1965153"/>
            <a:ext cx="8232065" cy="3086682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b="1" i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5000"/>
              </a:lnSpc>
              <a:buNone/>
              <a:tabLst>
                <a:tab pos="361950" algn="l"/>
              </a:tabLs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 are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852" y="1863678"/>
            <a:ext cx="8505221" cy="4111609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close to M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using equation of GFKM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NNT</a:t>
            </a:r>
          </a:p>
          <a:p>
            <a:pPr marL="1077913" lvl="1" indent="-361950" algn="just">
              <a:lnSpc>
                <a:spcPct val="125000"/>
              </a:lnSpc>
              <a:spcBef>
                <a:spcPts val="300"/>
              </a:spcBef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cluster indices, </a:t>
            </a:r>
          </a:p>
          <a:p>
            <a:pPr marL="1077913" lvl="1" indent="-361950" algn="just">
              <a:lnSpc>
                <a:spcPct val="125000"/>
              </a:lnSpc>
              <a:spcBef>
                <a:spcPts val="300"/>
              </a:spcBef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: point indices, memberships.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037" y="2060969"/>
            <a:ext cx="7524186" cy="289127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scenarios :</a:t>
            </a:r>
          </a:p>
          <a:p>
            <a:pPr marL="896938" lvl="1" indent="-36353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</a:p>
          <a:p>
            <a:pPr marL="896938" lvl="1" indent="-36353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of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first.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205" y="1856606"/>
            <a:ext cx="7591845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conflicts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68" y="3168413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56385" y="2004562"/>
            <a:ext cx="8737601" cy="430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6041" y="2196082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456131" y="4325607"/>
            <a:ext cx="0" cy="26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456131" y="2955200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96041" y="4588076"/>
            <a:ext cx="3920180" cy="14686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96041" y="3265153"/>
            <a:ext cx="3920180" cy="1060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260590" y="2195113"/>
            <a:ext cx="3692524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42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2260589" y="3431430"/>
            <a:ext cx="3692525" cy="727899"/>
          </a:xfrm>
          <a:prstGeom prst="borderCallout1">
            <a:avLst>
              <a:gd name="adj1" fmla="val 52467"/>
              <a:gd name="adj2" fmla="val 99903"/>
              <a:gd name="adj3" fmla="val 52471"/>
              <a:gd name="adj4" fmla="val 1146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2260589" y="4767856"/>
            <a:ext cx="3692525" cy="1109131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46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6589" y="1441483"/>
            <a:ext cx="5734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323" y="1839760"/>
            <a:ext cx="7353611" cy="4105749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lnSpc>
                <a:spcPct val="125000"/>
              </a:lnSpc>
              <a:spcBef>
                <a:spcPts val="300"/>
              </a:spcBef>
              <a:buNone/>
              <a:tabLst>
                <a:tab pos="361950" algn="l"/>
              </a:tabLst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point indices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cluster </a:t>
            </a:r>
          </a:p>
          <a:p>
            <a:pPr marL="0" indent="0" algn="just">
              <a:lnSpc>
                <a:spcPct val="125000"/>
              </a:lnSpc>
              <a:spcBef>
                <a:spcPts val="300"/>
              </a:spcBef>
              <a:buNone/>
              <a:tabLst>
                <a:tab pos="361950" algn="l"/>
              </a:tabLst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42" y="3404103"/>
            <a:ext cx="8230974" cy="17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GFKM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951" y="1941143"/>
            <a:ext cx="6088354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300"/>
              </a:spcBef>
              <a:buNone/>
              <a:tabLst>
                <a:tab pos="361950" algn="l"/>
              </a:tabLs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</a:t>
            </a:r>
            <a:r>
              <a:rPr lang="en-US" sz="2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Thrust</a:t>
            </a:r>
            <a:r>
              <a:rPr lang="en-US" sz="2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15" y="3069757"/>
            <a:ext cx="7971625" cy="16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605" y="1965152"/>
            <a:ext cx="8217049" cy="3213431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sz="2400" b="1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sz="2400" b="1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b="1" i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U’</a:t>
            </a:r>
            <a:r>
              <a:rPr lang="en-US" sz="2400" b="1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sz="2400" b="1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5000"/>
              </a:lnSpc>
              <a:buNone/>
              <a:tabLst>
                <a:tab pos="361950" algn="l"/>
              </a:tabLst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 are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846" y="2069550"/>
            <a:ext cx="760256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on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896938" lvl="1" indent="-40481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dimensional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</a:p>
          <a:p>
            <a:pPr marL="896938" lvl="1" indent="-40481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block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607" y="1732416"/>
            <a:ext cx="6489046" cy="4105749"/>
          </a:xfrm>
        </p:spPr>
        <p:txBody>
          <a:bodyPr>
            <a:normAutofit lnSpcReduction="10000"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multi-processors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192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1152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cores,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0.980 GHz,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2GB,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GB/s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GHz,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GB/s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614" y="1944561"/>
            <a:ext cx="8395032" cy="4105749"/>
          </a:xfrm>
        </p:spPr>
        <p:txBody>
          <a:bodyPr>
            <a:normAutofit/>
          </a:bodyPr>
          <a:lstStyle/>
          <a:p>
            <a:pPr marL="344488" lvl="1" indent="-34448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CPU,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GPU using equation of FKM,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576" y="1675160"/>
            <a:ext cx="8127107" cy="1058988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speedup on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medium data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  <a:tabLst>
                <a:tab pos="271463" algn="l"/>
              </a:tabLs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Lena,” “Baboon,” and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“Peppers” with </a:t>
            </a:r>
            <a:r>
              <a:rPr lang="en-US" sz="2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422"/>
              </p:ext>
            </p:extLst>
          </p:nvPr>
        </p:nvGraphicFramePr>
        <p:xfrm>
          <a:off x="2291302" y="2797521"/>
          <a:ext cx="7899656" cy="241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760"/>
                <a:gridCol w="1216724"/>
                <a:gridCol w="1216724"/>
                <a:gridCol w="1216724"/>
                <a:gridCol w="1216724"/>
              </a:tblGrid>
              <a:tr h="3992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800" b="1" i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8, ε = 1e-8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clustering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results,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: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439" y="1759748"/>
            <a:ext cx="7422154" cy="4613891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speedups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just">
              <a:lnSpc>
                <a:spcPct val="135000"/>
              </a:lnSpc>
            </a:pPr>
            <a:r>
              <a:rPr lang="en-GB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High-dimensional :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loaded into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future,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distance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1875" lvl="1" indent="-403225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memory,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by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matrix multiplication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GFKM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latin typeface="Arial" panose="020B0604020202020204" pitchFamily="34" charset="0"/>
                <a:cs typeface="Arial" panose="020B0604020202020204" pitchFamily="34" charset="0"/>
              </a:rPr>
              <a:t>Parallel 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GFKM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573872" y="1766483"/>
            <a:ext cx="5631560" cy="380889"/>
          </a:xfrm>
          <a:prstGeom prst="borderCallout1">
            <a:avLst>
              <a:gd name="adj1" fmla="val 54755"/>
              <a:gd name="adj2" fmla="val 91"/>
              <a:gd name="adj3" fmla="val 551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67562"/>
            <a:ext cx="3037807" cy="78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31659" y="2897108"/>
            <a:ext cx="2221966" cy="4612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Two levels of loop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endCxn id="58" idx="3"/>
          </p:cNvCxnSpPr>
          <p:nvPr/>
        </p:nvCxnSpPr>
        <p:spPr>
          <a:xfrm flipH="1" flipV="1">
            <a:off x="6663557" y="2577350"/>
            <a:ext cx="1068102" cy="5523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89652" y="3129723"/>
            <a:ext cx="1342007" cy="36115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132" y="1746275"/>
            <a:ext cx="658399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6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6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: </a:t>
            </a:r>
            <a:r>
              <a:rPr lang="en-US" sz="2400" b="1" i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parallel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6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: </a:t>
            </a: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 a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-9525" algn="just">
              <a:lnSpc>
                <a:spcPct val="135000"/>
              </a:lnSpc>
              <a:buNone/>
              <a:tabLst>
                <a:tab pos="809625" algn="l"/>
              </a:tabLst>
            </a:pPr>
            <a:r>
              <a:rPr lang="en-US" sz="2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→ shared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, else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GFKM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27526</TotalTime>
  <Words>1089</Words>
  <Application>Microsoft Office PowerPoint</Application>
  <PresentationFormat>Widescreen</PresentationFormat>
  <Paragraphs>259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PMingLiU</vt:lpstr>
      <vt:lpstr>Arial</vt:lpstr>
      <vt:lpstr>Calibri</vt:lpstr>
      <vt:lpstr>Century Gothic</vt:lpstr>
      <vt:lpstr>Wingdings 3</vt:lpstr>
      <vt:lpstr>Wisp</vt:lpstr>
      <vt:lpstr>Speeding up Generalized Fuzzy k-Means Clustering  Using m Nearest Cluster Centers Algorithm on GPU</vt:lpstr>
      <vt:lpstr>OUTlINE</vt:lpstr>
      <vt:lpstr>introduction</vt:lpstr>
      <vt:lpstr>OUTlINE</vt:lpstr>
      <vt:lpstr>Parallel GFKM Model</vt:lpstr>
      <vt:lpstr>OUTlINE</vt:lpstr>
      <vt:lpstr>Updating membership on CPU</vt:lpstr>
      <vt:lpstr>Updating membership on GPU</vt:lpstr>
      <vt:lpstr>OUTlINE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lab308</cp:lastModifiedBy>
  <cp:revision>308</cp:revision>
  <cp:lastPrinted>2015-06-23T07:45:10Z</cp:lastPrinted>
  <dcterms:created xsi:type="dcterms:W3CDTF">2014-11-10T05:36:24Z</dcterms:created>
  <dcterms:modified xsi:type="dcterms:W3CDTF">2015-06-23T07:47:30Z</dcterms:modified>
</cp:coreProperties>
</file>