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0" r:id="rId1"/>
  </p:sldMasterIdLst>
  <p:sldIdLst>
    <p:sldId id="256" r:id="rId2"/>
    <p:sldId id="257" r:id="rId3"/>
    <p:sldId id="289" r:id="rId4"/>
    <p:sldId id="290" r:id="rId5"/>
    <p:sldId id="260" r:id="rId6"/>
    <p:sldId id="262" r:id="rId7"/>
    <p:sldId id="268" r:id="rId8"/>
    <p:sldId id="264" r:id="rId9"/>
    <p:sldId id="266" r:id="rId10"/>
    <p:sldId id="265" r:id="rId11"/>
    <p:sldId id="267" r:id="rId12"/>
    <p:sldId id="269" r:id="rId13"/>
    <p:sldId id="291" r:id="rId14"/>
    <p:sldId id="272" r:id="rId15"/>
    <p:sldId id="277" r:id="rId16"/>
    <p:sldId id="276" r:id="rId17"/>
    <p:sldId id="274" r:id="rId18"/>
    <p:sldId id="278" r:id="rId19"/>
    <p:sldId id="279" r:id="rId20"/>
    <p:sldId id="280" r:id="rId21"/>
    <p:sldId id="281" r:id="rId22"/>
    <p:sldId id="282" r:id="rId23"/>
    <p:sldId id="292" r:id="rId24"/>
    <p:sldId id="288" r:id="rId25"/>
    <p:sldId id="293" r:id="rId26"/>
    <p:sldId id="295" r:id="rId27"/>
    <p:sldId id="296" r:id="rId28"/>
    <p:sldId id="294" r:id="rId29"/>
    <p:sldId id="297" r:id="rId30"/>
    <p:sldId id="298" r:id="rId31"/>
    <p:sldId id="300" r:id="rId32"/>
    <p:sldId id="29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BA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5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84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85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09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64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3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3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68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5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0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9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676" y="691985"/>
            <a:ext cx="9943069" cy="1903584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Speeding up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Generalized Fuzzy k-Means Clustering </a:t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m Nearest Cluster </a:t>
            </a:r>
            <a:r>
              <a:rPr lang="en-GB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Centers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on GPU</a:t>
            </a:r>
            <a:endParaRPr lang="en-GB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0604" y="4417775"/>
            <a:ext cx="8592065" cy="801925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ja-JP" altLang="en-US" sz="19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研 究 </a:t>
            </a:r>
            <a:r>
              <a:rPr lang="ja-JP" altLang="en-US" sz="1900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生：武亭忠          	</a:t>
            </a:r>
            <a:r>
              <a:rPr lang="en-US" sz="1900" b="1" dirty="0" err="1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Student：Dinh-Trung</a:t>
            </a:r>
            <a:r>
              <a:rPr lang="en-US" sz="19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Vu</a:t>
            </a:r>
          </a:p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ja-JP" altLang="en-US" sz="19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指</a:t>
            </a:r>
            <a:r>
              <a:rPr lang="ja-JP" altLang="en-US" sz="1900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導教授：賴榮</a:t>
            </a:r>
            <a:r>
              <a:rPr lang="ja-JP" altLang="en-US" sz="19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滄             </a:t>
            </a:r>
            <a:r>
              <a:rPr lang="en-GB" sz="1900" b="1" dirty="0" err="1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Advisor：Zone-Chang</a:t>
            </a:r>
            <a:r>
              <a:rPr lang="en-GB" sz="19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Lai</a:t>
            </a:r>
            <a:endParaRPr lang="en-GB" sz="19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60605" y="2869197"/>
            <a:ext cx="8592065" cy="102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TW" alt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利用</a:t>
            </a:r>
            <a:r>
              <a:rPr lang="en-GB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GPU</a:t>
            </a:r>
            <a:r>
              <a:rPr lang="zh-TW" alt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及</a:t>
            </a:r>
            <a:r>
              <a:rPr lang="en-GB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</a:t>
            </a:r>
            <a:r>
              <a:rPr lang="zh-TW" alt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最近群中心加速廣義模糊</a:t>
            </a:r>
            <a:r>
              <a:rPr lang="en-GB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</a:t>
            </a:r>
            <a:r>
              <a:rPr lang="zh-TW" alt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均值分群演算法</a:t>
            </a:r>
            <a:endParaRPr lang="en-US" sz="32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0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2" y="1839912"/>
            <a:ext cx="9536113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small: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active threads in parallel is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GPU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is inefficient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CPU is still used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complexity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NMd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847850" y="1535931"/>
            <a:ext cx="8992048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3780251" y="1800686"/>
            <a:ext cx="5269120" cy="333104"/>
          </a:xfrm>
          <a:prstGeom prst="borderCallout1">
            <a:avLst>
              <a:gd name="adj1" fmla="val 54755"/>
              <a:gd name="adj2" fmla="val 91"/>
              <a:gd name="adj3" fmla="val 49780"/>
              <a:gd name="adj4" fmla="val 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: sum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memberships of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35959" y="2396322"/>
            <a:ext cx="4330144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29572" y="2995450"/>
            <a:ext cx="4330144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95279" y="3257982"/>
            <a:ext cx="3811504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centroid index j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601031" y="2853522"/>
            <a:ext cx="0" cy="404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23" idx="1"/>
          </p:cNvCxnSpPr>
          <p:nvPr/>
        </p:nvCxnSpPr>
        <p:spPr>
          <a:xfrm>
            <a:off x="6759716" y="4453028"/>
            <a:ext cx="2909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702676" y="4063727"/>
            <a:ext cx="3804107" cy="1595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75195" y="4279468"/>
            <a:ext cx="345167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*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57165" y="4969889"/>
            <a:ext cx="3469701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4601031" y="3715182"/>
            <a:ext cx="0" cy="56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50618" y="2995450"/>
            <a:ext cx="3255582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282286" y="3282371"/>
            <a:ext cx="2808481" cy="457200"/>
          </a:xfrm>
          <a:prstGeom prst="roundRect">
            <a:avLst>
              <a:gd name="adj" fmla="val 166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82285" y="4063727"/>
            <a:ext cx="2808481" cy="1595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472558" y="4481603"/>
            <a:ext cx="242793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4" idx="2"/>
            <a:endCxn id="29" idx="0"/>
          </p:cNvCxnSpPr>
          <p:nvPr/>
        </p:nvCxnSpPr>
        <p:spPr>
          <a:xfrm>
            <a:off x="8686527" y="3739571"/>
            <a:ext cx="0" cy="742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835" y="1860687"/>
            <a:ext cx="9288015" cy="46258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is large,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close to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: design PGFKM using equation of FKM</a:t>
            </a:r>
          </a:p>
          <a:p>
            <a:pPr algn="just">
              <a:lnSpc>
                <a:spcPct val="13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computational complexity : O(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Nkd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Having </a:t>
            </a:r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un-coalesced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 achieve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data access, using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cuBLAS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library: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points from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algn="just">
              <a:lnSpc>
                <a:spcPct val="135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transpose memberships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687" y="1489213"/>
            <a:ext cx="9174163" cy="5872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Un-coalesced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access</a:t>
            </a: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2095501"/>
            <a:ext cx="8696773" cy="4295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9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27" y="2095501"/>
            <a:ext cx="8753923" cy="428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17687" y="1489213"/>
            <a:ext cx="9174163" cy="5872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Coalesced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access</a:t>
            </a: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313" y="1992312"/>
            <a:ext cx="931183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2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200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2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200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cluster and the 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dimension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Executed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concurrently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interleaved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streams. </a:t>
            </a: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sums: reduced very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fast on CPUs.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58615" y="1534223"/>
            <a:ext cx="3175335" cy="4704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19701" y="1534224"/>
            <a:ext cx="5558290" cy="4704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05450" y="2912538"/>
            <a:ext cx="5027019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j = 1 to 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952626" y="3657950"/>
            <a:ext cx="2714624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 new 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05450" y="3552825"/>
            <a:ext cx="5027019" cy="2486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86426" y="3797969"/>
            <a:ext cx="4667249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#1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Arrow Connector 90"/>
          <p:cNvCxnSpPr>
            <a:stCxn id="26" idx="2"/>
            <a:endCxn id="28" idx="0"/>
          </p:cNvCxnSpPr>
          <p:nvPr/>
        </p:nvCxnSpPr>
        <p:spPr>
          <a:xfrm>
            <a:off x="8020051" y="4255169"/>
            <a:ext cx="0" cy="281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686426" y="4536994"/>
            <a:ext cx="466725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x = 1 to 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686426" y="5100644"/>
            <a:ext cx="4667250" cy="766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 flipH="1">
            <a:off x="8016876" y="4994194"/>
            <a:ext cx="3175" cy="27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799345" y="5271101"/>
            <a:ext cx="4435061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 #(x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 5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1) reduces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Line Callout 1 205"/>
          <p:cNvSpPr/>
          <p:nvPr/>
        </p:nvSpPr>
        <p:spPr>
          <a:xfrm>
            <a:off x="3318816" y="3061597"/>
            <a:ext cx="2020388" cy="333104"/>
          </a:xfrm>
          <a:prstGeom prst="borderCallout1">
            <a:avLst>
              <a:gd name="adj1" fmla="val 99270"/>
              <a:gd name="adj2" fmla="val 49545"/>
              <a:gd name="adj3" fmla="val 254271"/>
              <a:gd name="adj4" fmla="val 825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block sums</a:t>
            </a:r>
            <a:endParaRPr 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>
            <a:off x="4667250" y="3886550"/>
            <a:ext cx="5524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5505450" y="2204116"/>
            <a:ext cx="502366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Transpose data points and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memberships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52626" y="16912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05450" y="16912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Straight Arrow Connector 142"/>
          <p:cNvCxnSpPr>
            <a:stCxn id="24" idx="2"/>
            <a:endCxn id="26" idx="0"/>
          </p:cNvCxnSpPr>
          <p:nvPr/>
        </p:nvCxnSpPr>
        <p:spPr>
          <a:xfrm>
            <a:off x="8018960" y="3369738"/>
            <a:ext cx="1091" cy="428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220" idx="2"/>
            <a:endCxn id="24" idx="0"/>
          </p:cNvCxnSpPr>
          <p:nvPr/>
        </p:nvCxnSpPr>
        <p:spPr>
          <a:xfrm>
            <a:off x="8017281" y="2661316"/>
            <a:ext cx="1679" cy="251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339" y="1954212"/>
            <a:ext cx="9364662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relatively large, and k is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not close to M : using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equation of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GFKM</a:t>
            </a: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un-coalesced data accesses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transpose data from 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un-coalesced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sort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NNT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with keys (cluster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indices),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(point indices, memberships)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436" y="1916112"/>
            <a:ext cx="9069388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Sorting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NNT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has two scenarios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algn="just">
              <a:lnSpc>
                <a:spcPct val="135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1) using the GPU-based counting sort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971550" lvl="1" algn="just">
              <a:lnSpc>
                <a:spcPct val="135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2) using the stable sort by keys of Thrust library in CUDA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Toolkit</a:t>
            </a: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Scenario (1) 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histogram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of NNT is calculated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37" y="1887537"/>
            <a:ext cx="9136511" cy="4105749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35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write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lots of threads with the same cluster index increase the histogram array.</a:t>
            </a: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06" y="3002261"/>
            <a:ext cx="6235921" cy="21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932" y="609693"/>
            <a:ext cx="8484973" cy="74337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300" b="1" cap="all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896" y="1678499"/>
            <a:ext cx="9370004" cy="4324310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parallel “Generalized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Fuzzy k-Means Clustering Using m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Nearest Cluster </a:t>
            </a:r>
            <a:r>
              <a:rPr lang="en-GB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Centers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” (</a:t>
            </a:r>
            <a:r>
              <a:rPr lang="en-GB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PGFKM algorithm: about </a:t>
            </a:r>
            <a:r>
              <a:rPr lang="en-GB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</a:t>
            </a:r>
            <a:r>
              <a:rPr lang="en-GB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faster than the optimized CPU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647825" y="1590675"/>
            <a:ext cx="9296400" cy="4352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724650" y="1924615"/>
            <a:ext cx="3920180" cy="7591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atomicAdd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(histogram(NNT(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)), 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52" idx="2"/>
            <a:endCxn id="51" idx="0"/>
          </p:cNvCxnSpPr>
          <p:nvPr/>
        </p:nvCxnSpPr>
        <p:spPr>
          <a:xfrm>
            <a:off x="8684740" y="3955854"/>
            <a:ext cx="0" cy="3099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52" idx="0"/>
          </p:cNvCxnSpPr>
          <p:nvPr/>
        </p:nvCxnSpPr>
        <p:spPr>
          <a:xfrm>
            <a:off x="8684740" y="2683733"/>
            <a:ext cx="0" cy="3099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724650" y="4265807"/>
            <a:ext cx="3920180" cy="1419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atomicAdd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(scan(NNT(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)),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sortedMemberships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= U(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sortedPointIndices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724650" y="2993686"/>
            <a:ext cx="3920180" cy="9621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Thread T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1 to k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scan(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+ 1) = scan(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Callout 1 70"/>
          <p:cNvSpPr/>
          <p:nvPr/>
        </p:nvSpPr>
        <p:spPr>
          <a:xfrm>
            <a:off x="1971675" y="1923646"/>
            <a:ext cx="4210049" cy="760087"/>
          </a:xfrm>
          <a:prstGeom prst="borderCallout1">
            <a:avLst>
              <a:gd name="adj1" fmla="val 51916"/>
              <a:gd name="adj2" fmla="val 100079"/>
              <a:gd name="adj3" fmla="val 51736"/>
              <a:gd name="adj4" fmla="val 11241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Calculating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of NNT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(N * M) /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Callout 1 75"/>
          <p:cNvSpPr/>
          <p:nvPr/>
        </p:nvSpPr>
        <p:spPr>
          <a:xfrm>
            <a:off x="1971675" y="3141368"/>
            <a:ext cx="4210050" cy="666804"/>
          </a:xfrm>
          <a:prstGeom prst="borderCallout1">
            <a:avLst>
              <a:gd name="adj1" fmla="val 52467"/>
              <a:gd name="adj2" fmla="val 99667"/>
              <a:gd name="adj3" fmla="val 52471"/>
              <a:gd name="adj4" fmla="val 1123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starting index for each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Line Callout 1 76"/>
          <p:cNvSpPr/>
          <p:nvPr/>
        </p:nvSpPr>
        <p:spPr>
          <a:xfrm>
            <a:off x="1971675" y="4543058"/>
            <a:ext cx="4210050" cy="952867"/>
          </a:xfrm>
          <a:prstGeom prst="borderCallout1">
            <a:avLst>
              <a:gd name="adj1" fmla="val 49770"/>
              <a:gd name="adj2" fmla="val 99776"/>
              <a:gd name="adj3" fmla="val 49597"/>
              <a:gd name="adj4" fmla="val 11280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Gathering memberships and point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indices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(N * M) /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2" y="1767336"/>
            <a:ext cx="920318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Counting sort using atomic functions: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the stability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point indices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each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crossover data accesses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threads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performance: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409950"/>
            <a:ext cx="8686800" cy="182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412" y="1986411"/>
            <a:ext cx="923563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Un-crossover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stable sort by keys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Thrust library in CUDA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Toolkit.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3082924"/>
            <a:ext cx="8731228" cy="177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833485" y="1529879"/>
            <a:ext cx="2438368" cy="4885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20174" y="1534223"/>
            <a:ext cx="6000201" cy="4885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86905" y="3035509"/>
            <a:ext cx="5470757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j = 1 to 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101143" y="3663372"/>
            <a:ext cx="1702508" cy="6186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 new 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86905" y="3635106"/>
            <a:ext cx="5470757" cy="2612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39197" y="3777504"/>
            <a:ext cx="496682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Stream #1 reduces </a:t>
            </a:r>
            <a:r>
              <a:rPr lang="en-US" b="1" dirty="0" err="1"/>
              <a:t>U’</a:t>
            </a:r>
            <a:r>
              <a:rPr lang="en-US" b="1" baseline="-25000" dirty="0" err="1"/>
              <a:t>i,l</a:t>
            </a:r>
            <a:r>
              <a:rPr lang="en-US" b="1" baseline="30000" dirty="0" err="1"/>
              <a:t>q</a:t>
            </a:r>
            <a:r>
              <a:rPr lang="en-US" b="1" dirty="0"/>
              <a:t> (</a:t>
            </a:r>
            <a:r>
              <a:rPr lang="en-US" b="1" dirty="0" err="1"/>
              <a:t>U’</a:t>
            </a:r>
            <a:r>
              <a:rPr lang="en-US" b="1" baseline="-25000" dirty="0" err="1"/>
              <a:t>i,l</a:t>
            </a:r>
            <a:r>
              <a:rPr lang="en-US" b="1" baseline="30000" dirty="0" err="1"/>
              <a:t>q</a:t>
            </a:r>
            <a:r>
              <a:rPr lang="en-US" b="1" dirty="0"/>
              <a:t> ∈ cluster #j)</a:t>
            </a:r>
            <a:endParaRPr lang="en-US" b="1" dirty="0"/>
          </a:p>
        </p:txBody>
      </p:sp>
      <p:cxnSp>
        <p:nvCxnSpPr>
          <p:cNvPr id="91" name="Straight Arrow Connector 90"/>
          <p:cNvCxnSpPr>
            <a:stCxn id="24" idx="2"/>
            <a:endCxn id="26" idx="0"/>
          </p:cNvCxnSpPr>
          <p:nvPr/>
        </p:nvCxnSpPr>
        <p:spPr>
          <a:xfrm>
            <a:off x="7622284" y="3492709"/>
            <a:ext cx="327" cy="28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139198" y="4476351"/>
            <a:ext cx="496682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x = 1 to 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39198" y="5017826"/>
            <a:ext cx="4966827" cy="1068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>
            <a:off x="7622612" y="4933551"/>
            <a:ext cx="2181" cy="256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334061" y="5189904"/>
            <a:ext cx="4581464" cy="7427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Stream #(x mod 5 + 1) reduces</a:t>
            </a:r>
          </a:p>
          <a:p>
            <a:pPr algn="ctr"/>
            <a:r>
              <a:rPr lang="en-US" b="1" dirty="0" err="1"/>
              <a:t>U’</a:t>
            </a:r>
            <a:r>
              <a:rPr lang="en-US" b="1" baseline="-25000" dirty="0" err="1"/>
              <a:t>i,l</a:t>
            </a:r>
            <a:r>
              <a:rPr lang="en-US" b="1" baseline="30000" dirty="0" err="1"/>
              <a:t>q</a:t>
            </a:r>
            <a:r>
              <a:rPr lang="en-US" b="1" dirty="0"/>
              <a:t> * X</a:t>
            </a:r>
            <a:r>
              <a:rPr lang="en-US" b="1" baseline="-25000" dirty="0"/>
              <a:t>i </a:t>
            </a:r>
            <a:r>
              <a:rPr lang="en-US" b="1" dirty="0"/>
              <a:t>(X</a:t>
            </a:r>
            <a:r>
              <a:rPr lang="en-US" b="1" baseline="-25000" dirty="0"/>
              <a:t>i</a:t>
            </a:r>
            <a:r>
              <a:rPr lang="en-US" b="1" dirty="0"/>
              <a:t> ∈ cluster #j, dimension x)</a:t>
            </a:r>
            <a:endParaRPr lang="en-US" b="1" dirty="0"/>
          </a:p>
        </p:txBody>
      </p:sp>
      <p:sp>
        <p:nvSpPr>
          <p:cNvPr id="206" name="Line Callout 1 205"/>
          <p:cNvSpPr/>
          <p:nvPr/>
        </p:nvSpPr>
        <p:spPr>
          <a:xfrm>
            <a:off x="2654922" y="3097557"/>
            <a:ext cx="2020388" cy="333104"/>
          </a:xfrm>
          <a:prstGeom prst="borderCallout1">
            <a:avLst>
              <a:gd name="adj1" fmla="val 102129"/>
              <a:gd name="adj2" fmla="val 49073"/>
              <a:gd name="adj3" fmla="val 251412"/>
              <a:gd name="adj4" fmla="val 736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block sums</a:t>
            </a:r>
            <a:endParaRPr 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 flipV="1">
            <a:off x="3803651" y="3972694"/>
            <a:ext cx="816523" cy="4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4886905" y="2116553"/>
            <a:ext cx="5470757" cy="6990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Transpose data points, sort array NNT, gather memberships and point indices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01143" y="16221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886905" y="16221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Arrow Connector 69"/>
          <p:cNvCxnSpPr>
            <a:stCxn id="26" idx="2"/>
            <a:endCxn id="28" idx="0"/>
          </p:cNvCxnSpPr>
          <p:nvPr/>
        </p:nvCxnSpPr>
        <p:spPr>
          <a:xfrm>
            <a:off x="7622611" y="4234704"/>
            <a:ext cx="1" cy="241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0" idx="2"/>
            <a:endCxn id="24" idx="0"/>
          </p:cNvCxnSpPr>
          <p:nvPr/>
        </p:nvCxnSpPr>
        <p:spPr>
          <a:xfrm>
            <a:off x="7622284" y="2815580"/>
            <a:ext cx="0" cy="219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138" y="1906587"/>
            <a:ext cx="931183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Occupies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small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designed 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CPU or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On GPU: </a:t>
            </a:r>
          </a:p>
          <a:p>
            <a:pPr lvl="1" algn="just">
              <a:lnSpc>
                <a:spcPct val="135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thread executes one dimensional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centroid</a:t>
            </a:r>
          </a:p>
          <a:p>
            <a:pPr lvl="1" algn="just">
              <a:lnSpc>
                <a:spcPct val="135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thread block executes for one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centroid.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Checking convergence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138" y="1906587"/>
            <a:ext cx="9149910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 : 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CUDA version 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7.0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64 bit</a:t>
            </a:r>
            <a:endParaRPr lang="en-US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algn="just">
              <a:lnSpc>
                <a:spcPct val="135000"/>
              </a:lnSpc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 GeForce GTX 760 GPU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six SIMD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multi-processors × 192, 1.5 GHz, 2GB, 192.2 GB/s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Intel(R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Core(TM) i5-4690 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four core, 3.5 GHz, 8GB, 25.6 GB/s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138" y="1906587"/>
            <a:ext cx="9149910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Four version: 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1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calculating new centroids on CPU</a:t>
            </a:r>
            <a:endParaRPr lang="en-US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algn="just">
              <a:lnSpc>
                <a:spcPct val="135000"/>
              </a:lnSpc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2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calculating new centroids on GPU using equation of FKM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3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calculating new centroids on GPU using counting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4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calculating new centroids on GPU using Thrust stable sort by key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038" y="1620837"/>
            <a:ext cx="9282812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test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speedup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data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“Lena,” “Baboon,” and “Peppers” with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49152,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16,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ε = 1e-8,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iterations = 200.</a:t>
            </a: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63087"/>
              </p:ext>
            </p:extLst>
          </p:nvPr>
        </p:nvGraphicFramePr>
        <p:xfrm>
          <a:off x="2143127" y="2738326"/>
          <a:ext cx="8543923" cy="2348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2936"/>
                <a:gridCol w="1370638"/>
                <a:gridCol w="1321225"/>
                <a:gridCol w="1369562"/>
                <a:gridCol w="1369562"/>
              </a:tblGrid>
              <a:tr h="33131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GFKM method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Speedup of </a:t>
                      </a: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PGFKM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97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Updating memberships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Calculating new centroids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286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Checking convergence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after 200 iterations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523" y="5562601"/>
            <a:ext cx="8673213" cy="995902"/>
          </a:xfrm>
        </p:spPr>
        <p:txBody>
          <a:bodyPr>
            <a:normAutofit/>
          </a:bodyPr>
          <a:lstStyle/>
          <a:p>
            <a:pPr algn="ctr">
              <a:lnSpc>
                <a:spcPct val="135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 test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changing speedup with 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on “poker” data set with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10,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10, </a:t>
            </a:r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1e-8, and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5" y="990601"/>
            <a:ext cx="703137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42635" y="5527177"/>
            <a:ext cx="8396988" cy="940798"/>
          </a:xfrm>
        </p:spPr>
        <p:txBody>
          <a:bodyPr>
            <a:normAutofit/>
          </a:bodyPr>
          <a:lstStyle/>
          <a:p>
            <a:pPr algn="ctr">
              <a:lnSpc>
                <a:spcPct val="135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Third test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changing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speedup with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poker” data set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1025100,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1e-8,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51" y="919875"/>
            <a:ext cx="731255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0" y="632347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745" y="1697548"/>
            <a:ext cx="9522405" cy="4991576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GFKM: less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computing time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better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clustering quality than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FKM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GFKM running time: grows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with the increase of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size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dimensionality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GB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</a:t>
            </a:r>
            <a:r>
              <a:rPr lang="en-GB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329" y="5425342"/>
            <a:ext cx="9001601" cy="940798"/>
          </a:xfrm>
        </p:spPr>
        <p:txBody>
          <a:bodyPr>
            <a:normAutofit/>
          </a:bodyPr>
          <a:lstStyle/>
          <a:p>
            <a:pPr algn="ctr">
              <a:lnSpc>
                <a:spcPct val="135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Fourth test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changing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speedup with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“Synthetic”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set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491520,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2,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8, </a:t>
            </a:r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1e-8, and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5" y="920855"/>
            <a:ext cx="703137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668" y="861670"/>
            <a:ext cx="4567707" cy="33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00376" y="2043410"/>
            <a:ext cx="663892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031" y="1878780"/>
            <a:ext cx="8484973" cy="3442862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PGFKM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Updating Membership Step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Calculating New Centroids Step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Checking Convergence Step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Experimental Results.</a:t>
            </a:r>
          </a:p>
        </p:txBody>
      </p:sp>
    </p:spTree>
    <p:extLst>
      <p:ext uri="{BB962C8B-B14F-4D97-AF65-F5344CB8AC3E}">
        <p14:creationId xmlns:p14="http://schemas.microsoft.com/office/powerpoint/2010/main" val="6765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140" y="645996"/>
            <a:ext cx="9201665" cy="57624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PGFKM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4264" y="1475438"/>
            <a:ext cx="4031741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94625" y="1475438"/>
            <a:ext cx="4712913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02685" y="2227432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491775" y="1613897"/>
            <a:ext cx="846732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sz="2000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7741" y="1613897"/>
            <a:ext cx="784928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69827" y="2234328"/>
            <a:ext cx="3273552" cy="4222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7740" y="2997837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69827" y="3544018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69827" y="4613806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 Convergence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8078170" y="3021557"/>
            <a:ext cx="1865209" cy="2811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118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Large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Elbow Connector 82"/>
          <p:cNvCxnSpPr>
            <a:stCxn id="28" idx="3"/>
            <a:endCxn id="24" idx="3"/>
          </p:cNvCxnSpPr>
          <p:nvPr/>
        </p:nvCxnSpPr>
        <p:spPr>
          <a:xfrm flipV="1">
            <a:off x="9943379" y="2445443"/>
            <a:ext cx="12700" cy="2378675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58125" y="2656558"/>
            <a:ext cx="6473" cy="884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25" idx="3"/>
          </p:cNvCxnSpPr>
          <p:nvPr/>
        </p:nvCxnSpPr>
        <p:spPr>
          <a:xfrm rot="10800000" flipV="1">
            <a:off x="5481293" y="2662327"/>
            <a:ext cx="2164041" cy="545822"/>
          </a:xfrm>
          <a:prstGeom prst="bentConnector3">
            <a:avLst>
              <a:gd name="adj1" fmla="val -2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ine Callout 1 109"/>
          <p:cNvSpPr/>
          <p:nvPr/>
        </p:nvSpPr>
        <p:spPr>
          <a:xfrm>
            <a:off x="5843913" y="2815479"/>
            <a:ext cx="1602400" cy="267427"/>
          </a:xfrm>
          <a:prstGeom prst="borderCallout1">
            <a:avLst>
              <a:gd name="adj1" fmla="val 50475"/>
              <a:gd name="adj2" fmla="val 100480"/>
              <a:gd name="adj3" fmla="val 49050"/>
              <a:gd name="adj4" fmla="val 1116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Arrow Connector 117"/>
          <p:cNvCxnSpPr>
            <a:stCxn id="21" idx="3"/>
            <a:endCxn id="24" idx="1"/>
          </p:cNvCxnSpPr>
          <p:nvPr/>
        </p:nvCxnSpPr>
        <p:spPr>
          <a:xfrm>
            <a:off x="5476237" y="2437744"/>
            <a:ext cx="1193590" cy="7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endCxn id="28" idx="1"/>
          </p:cNvCxnSpPr>
          <p:nvPr/>
        </p:nvCxnSpPr>
        <p:spPr>
          <a:xfrm>
            <a:off x="3476368" y="3417068"/>
            <a:ext cx="3193459" cy="1407050"/>
          </a:xfrm>
          <a:prstGeom prst="bentConnector3">
            <a:avLst>
              <a:gd name="adj1" fmla="val -1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ine Callout 1 140"/>
          <p:cNvSpPr/>
          <p:nvPr/>
        </p:nvSpPr>
        <p:spPr>
          <a:xfrm>
            <a:off x="10321579" y="4486275"/>
            <a:ext cx="548640" cy="3657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233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9" name="Elbow Connector 158"/>
          <p:cNvCxnSpPr/>
          <p:nvPr/>
        </p:nvCxnSpPr>
        <p:spPr>
          <a:xfrm rot="10800000" flipV="1">
            <a:off x="3816211" y="5034430"/>
            <a:ext cx="4490392" cy="454010"/>
          </a:xfrm>
          <a:prstGeom prst="bentConnector3">
            <a:avLst>
              <a:gd name="adj1" fmla="val -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Callout 1 159"/>
          <p:cNvSpPr/>
          <p:nvPr/>
        </p:nvSpPr>
        <p:spPr>
          <a:xfrm>
            <a:off x="6439063" y="5633701"/>
            <a:ext cx="594360" cy="365760"/>
          </a:xfrm>
          <a:prstGeom prst="borderCallout1">
            <a:avLst>
              <a:gd name="adj1" fmla="val 1626"/>
              <a:gd name="adj2" fmla="val 51811"/>
              <a:gd name="adj3" fmla="val -35604"/>
              <a:gd name="adj4" fmla="val 519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 </a:t>
            </a:r>
          </a:p>
        </p:txBody>
      </p:sp>
      <p:sp>
        <p:nvSpPr>
          <p:cNvPr id="162" name="Oval 161"/>
          <p:cNvSpPr/>
          <p:nvPr/>
        </p:nvSpPr>
        <p:spPr>
          <a:xfrm>
            <a:off x="2222182" y="5119777"/>
            <a:ext cx="1583701" cy="7373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Elbow Connector 4"/>
          <p:cNvCxnSpPr>
            <a:stCxn id="26" idx="2"/>
            <a:endCxn id="25" idx="2"/>
          </p:cNvCxnSpPr>
          <p:nvPr/>
        </p:nvCxnSpPr>
        <p:spPr>
          <a:xfrm rot="5400000" flipH="1">
            <a:off x="5802469" y="1460509"/>
            <a:ext cx="546181" cy="4462087"/>
          </a:xfrm>
          <a:prstGeom prst="bentConnector3">
            <a:avLst>
              <a:gd name="adj1" fmla="val -418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1 28"/>
          <p:cNvSpPr/>
          <p:nvPr/>
        </p:nvSpPr>
        <p:spPr>
          <a:xfrm>
            <a:off x="4123136" y="3753972"/>
            <a:ext cx="2351076" cy="274941"/>
          </a:xfrm>
          <a:prstGeom prst="borderCallout1">
            <a:avLst>
              <a:gd name="adj1" fmla="val 99825"/>
              <a:gd name="adj2" fmla="val 47685"/>
              <a:gd name="adj3" fmla="val 155618"/>
              <a:gd name="adj4" fmla="val 4776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eft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small data blocks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17797" y="1625860"/>
            <a:ext cx="8743950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3826765" y="1819851"/>
            <a:ext cx="5292380" cy="333104"/>
          </a:xfrm>
          <a:prstGeom prst="borderCallout1">
            <a:avLst>
              <a:gd name="adj1" fmla="val 54755"/>
              <a:gd name="adj2" fmla="val 91"/>
              <a:gd name="adj3" fmla="val 52639"/>
              <a:gd name="adj4" fmla="val 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DNNT : M </a:t>
            </a:r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nearest distances responding to </a:t>
            </a:r>
            <a:r>
              <a:rPr lang="en-GB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GB" sz="15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58147" y="2348750"/>
            <a:ext cx="420541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data point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732172" y="3262278"/>
            <a:ext cx="3657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centroid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805950"/>
            <a:ext cx="120" cy="45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94" idx="1"/>
          </p:cNvCxnSpPr>
          <p:nvPr/>
        </p:nvCxnSpPr>
        <p:spPr>
          <a:xfrm>
            <a:off x="6663557" y="4453028"/>
            <a:ext cx="694131" cy="1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7357688" y="4093155"/>
            <a:ext cx="3037807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 for data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32172" y="3937712"/>
            <a:ext cx="3657600" cy="1793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85741" y="4230785"/>
            <a:ext cx="334862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85741" y="5052953"/>
            <a:ext cx="334862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719478"/>
            <a:ext cx="919" cy="511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4560053" y="4687985"/>
            <a:ext cx="0" cy="364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337" y="1782762"/>
            <a:ext cx="9469437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data points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 working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endParaRPr lang="en-US" sz="2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Each thread loads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corresponding data point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on-chip registers</a:t>
            </a:r>
            <a:endParaRPr lang="en-US" sz="2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Each thread writes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5 values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memory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(SM)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use SM b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roadcast centroids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thread block</a:t>
            </a: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threads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read the same centroids in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(GM).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952626" y="1511751"/>
            <a:ext cx="8858698" cy="4574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10221" y="2185245"/>
            <a:ext cx="8167279" cy="6410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91188" y="2997964"/>
            <a:ext cx="4084891" cy="2802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96601" y="3221426"/>
            <a:ext cx="3657600" cy="5000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 flipV="1">
            <a:off x="5981700" y="3725117"/>
            <a:ext cx="40948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981700" y="4746219"/>
            <a:ext cx="400275" cy="2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17161" y="4496504"/>
            <a:ext cx="3671479" cy="4994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memberships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604833" y="3893202"/>
            <a:ext cx="3657600" cy="1659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52932" y="4150696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52932" y="4886035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425401" y="3721519"/>
            <a:ext cx="1843" cy="429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427244" y="4616757"/>
            <a:ext cx="0" cy="269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10221" y="3488552"/>
            <a:ext cx="3671479" cy="4731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on-chip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4143375" y="2826281"/>
            <a:ext cx="2586" cy="662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5179876" y="1712721"/>
            <a:ext cx="2422623" cy="333340"/>
          </a:xfrm>
          <a:prstGeom prst="borderCallout1">
            <a:avLst>
              <a:gd name="adj1" fmla="val 103901"/>
              <a:gd name="adj2" fmla="val 50004"/>
              <a:gd name="adj3" fmla="val 102475"/>
              <a:gd name="adj4" fmla="val 506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N /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809750" y="1511751"/>
            <a:ext cx="8943975" cy="4841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147105" y="2219444"/>
            <a:ext cx="8324991" cy="6639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43107" y="3204530"/>
            <a:ext cx="4128990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77551" y="3391648"/>
            <a:ext cx="3657600" cy="5023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695949" y="4919283"/>
            <a:ext cx="647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686825" y="5813581"/>
            <a:ext cx="6420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147106" y="5581320"/>
            <a:ext cx="3539719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memberships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577551" y="4189202"/>
            <a:ext cx="3657600" cy="1713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32039" y="4515249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33882" y="5305095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406351" y="3893992"/>
            <a:ext cx="0" cy="621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406351" y="4981310"/>
            <a:ext cx="1843" cy="32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147106" y="4683882"/>
            <a:ext cx="3548843" cy="4708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on-chip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916965" y="4104859"/>
            <a:ext cx="4563" cy="579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147105" y="3304906"/>
            <a:ext cx="3938815" cy="7999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centroid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GM →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synchronize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24821" y="2883404"/>
            <a:ext cx="0" cy="421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5080636" y="1723081"/>
            <a:ext cx="2422623" cy="333340"/>
          </a:xfrm>
          <a:prstGeom prst="borderCallout1">
            <a:avLst>
              <a:gd name="adj1" fmla="val 103901"/>
              <a:gd name="adj2" fmla="val 50004"/>
              <a:gd name="adj3" fmla="val 102475"/>
              <a:gd name="adj4" fmla="val 506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N /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18803</TotalTime>
  <Words>1249</Words>
  <Application>Microsoft Office PowerPoint</Application>
  <PresentationFormat>Widescreen</PresentationFormat>
  <Paragraphs>192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Meiryo</vt:lpstr>
      <vt:lpstr>Microsoft JhengHei</vt:lpstr>
      <vt:lpstr>PMingLiU</vt:lpstr>
      <vt:lpstr>Arial</vt:lpstr>
      <vt:lpstr>Century Gothic</vt:lpstr>
      <vt:lpstr>Times New Roman</vt:lpstr>
      <vt:lpstr>Wingdings 3</vt:lpstr>
      <vt:lpstr>Wisp</vt:lpstr>
      <vt:lpstr>Speeding up  Generalized Fuzzy k-Means Clustering  Using m Nearest Cluster Centers Algorithm on GPU</vt:lpstr>
      <vt:lpstr>Abstract </vt:lpstr>
      <vt:lpstr>introduction</vt:lpstr>
      <vt:lpstr>organization</vt:lpstr>
      <vt:lpstr>PGFKM MODEL</vt:lpstr>
      <vt:lpstr>Updating membership on CPU</vt:lpstr>
      <vt:lpstr>Updating membership on GPU</vt:lpstr>
      <vt:lpstr>Updating membership on GPU</vt:lpstr>
      <vt:lpstr>Updating membership on GPU</vt:lpstr>
      <vt:lpstr>Calculating new centroids on CPU</vt:lpstr>
      <vt:lpstr>Calculating new centroids on CPU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Checking convergence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Generalized  Fuzzy k-Means Clustering Algorithm  by GPUs</dc:title>
  <dc:creator>lab308</dc:creator>
  <cp:lastModifiedBy>TRUNG</cp:lastModifiedBy>
  <cp:revision>196</cp:revision>
  <dcterms:created xsi:type="dcterms:W3CDTF">2014-11-10T05:36:24Z</dcterms:created>
  <dcterms:modified xsi:type="dcterms:W3CDTF">2015-06-03T03:36:51Z</dcterms:modified>
</cp:coreProperties>
</file>