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8" r:id="rId8"/>
    <p:sldId id="264" r:id="rId9"/>
    <p:sldId id="266" r:id="rId10"/>
    <p:sldId id="265" r:id="rId11"/>
    <p:sldId id="267" r:id="rId12"/>
    <p:sldId id="269" r:id="rId13"/>
    <p:sldId id="271" r:id="rId14"/>
    <p:sldId id="272" r:id="rId15"/>
    <p:sldId id="273" r:id="rId16"/>
    <p:sldId id="277" r:id="rId17"/>
    <p:sldId id="276" r:id="rId18"/>
    <p:sldId id="274" r:id="rId19"/>
    <p:sldId id="278" r:id="rId20"/>
    <p:sldId id="279" r:id="rId21"/>
    <p:sldId id="280" r:id="rId22"/>
    <p:sldId id="281" r:id="rId23"/>
    <p:sldId id="282" r:id="rId24"/>
    <p:sldId id="283" r:id="rId25"/>
    <p:sldId id="28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08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781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601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1963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939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98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404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531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16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904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22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64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808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60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96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531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126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  <p:sldLayoutId id="2147484065" r:id="rId12"/>
    <p:sldLayoutId id="2147484066" r:id="rId13"/>
    <p:sldLayoutId id="2147484067" r:id="rId14"/>
    <p:sldLayoutId id="2147484068" r:id="rId15"/>
    <p:sldLayoutId id="2147484069" r:id="rId16"/>
    <p:sldLayoutId id="214748407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5676" y="568415"/>
            <a:ext cx="9943069" cy="1903584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Speeding up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Generalized Fuzzy k-Means Clustering </a:t>
            </a:r>
            <a:b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200" b="1" dirty="0" smtClean="0"/>
              <a:t>Using </a:t>
            </a:r>
            <a:r>
              <a:rPr lang="en-GB" sz="3200" b="1" dirty="0"/>
              <a:t>m Nearest Cluster </a:t>
            </a:r>
            <a:r>
              <a:rPr lang="en-GB" sz="3200" b="1" dirty="0" err="1" smtClean="0"/>
              <a:t>CenterS</a:t>
            </a:r>
            <a:r>
              <a:rPr lang="en-GB" sz="3200" b="1" dirty="0" smtClean="0"/>
              <a:t/>
            </a:r>
            <a:br>
              <a:rPr lang="en-GB" sz="3200" b="1" dirty="0" smtClean="0"/>
            </a:br>
            <a:r>
              <a:rPr lang="en-GB" sz="3200" b="1" dirty="0" smtClean="0"/>
              <a:t>Algorithm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GPU</a:t>
            </a:r>
            <a:endParaRPr lang="en-GB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0605" y="4359919"/>
            <a:ext cx="8592065" cy="1678416"/>
          </a:xfrm>
        </p:spPr>
        <p:txBody>
          <a:bodyPr>
            <a:normAutofit fontScale="92500" lnSpcReduction="20000"/>
          </a:bodyPr>
          <a:lstStyle/>
          <a:p>
            <a:pPr algn="ctr">
              <a:spcBef>
                <a:spcPts val="0"/>
              </a:spcBef>
            </a:pPr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DINH-TRUNG VU (</a:t>
            </a:r>
            <a:r>
              <a:rPr lang="zh-TW" altLang="en-US" sz="2100" b="1" dirty="0">
                <a:solidFill>
                  <a:schemeClr val="tx1">
                    <a:lumMod val="85000"/>
                  </a:schemeClr>
                </a:solidFill>
              </a:rPr>
              <a:t>武亭忠</a:t>
            </a:r>
            <a:r>
              <a:rPr lang="en-US" altLang="zh-TW" sz="2100" b="1" dirty="0">
                <a:solidFill>
                  <a:schemeClr val="tx1">
                    <a:lumMod val="85000"/>
                  </a:schemeClr>
                </a:solidFill>
              </a:rPr>
              <a:t>)</a:t>
            </a:r>
            <a:endParaRPr lang="en-US" sz="2100" b="1" dirty="0">
              <a:solidFill>
                <a:schemeClr val="tx1">
                  <a:lumMod val="85000"/>
                </a:schemeClr>
              </a:solidFill>
            </a:endParaRPr>
          </a:p>
          <a:p>
            <a:pPr algn="ctr">
              <a:spcBef>
                <a:spcPts val="0"/>
              </a:spcBef>
            </a:pPr>
            <a:r>
              <a:rPr lang="en-GB" b="1" dirty="0" smtClean="0">
                <a:solidFill>
                  <a:schemeClr val="tx1">
                    <a:lumMod val="85000"/>
                  </a:schemeClr>
                </a:solidFill>
              </a:rPr>
              <a:t>Department </a:t>
            </a:r>
            <a:r>
              <a:rPr lang="en-GB" b="1" dirty="0">
                <a:solidFill>
                  <a:schemeClr val="tx1">
                    <a:lumMod val="85000"/>
                  </a:schemeClr>
                </a:solidFill>
              </a:rPr>
              <a:t>of Computer Science and Engineering</a:t>
            </a:r>
          </a:p>
          <a:p>
            <a:pPr algn="ctr">
              <a:spcBef>
                <a:spcPts val="0"/>
              </a:spcBef>
            </a:pPr>
            <a:r>
              <a:rPr lang="en-GB" b="1" dirty="0">
                <a:solidFill>
                  <a:schemeClr val="tx1">
                    <a:lumMod val="85000"/>
                  </a:schemeClr>
                </a:solidFill>
              </a:rPr>
              <a:t>National Taiwan Ocean University</a:t>
            </a:r>
          </a:p>
          <a:p>
            <a:pPr algn="ctr">
              <a:spcBef>
                <a:spcPts val="0"/>
              </a:spcBef>
            </a:pPr>
            <a:r>
              <a:rPr lang="en-GB" b="1" dirty="0">
                <a:solidFill>
                  <a:schemeClr val="tx1">
                    <a:lumMod val="85000"/>
                  </a:schemeClr>
                </a:solidFill>
              </a:rPr>
              <a:t>Keelung, Taiwan 202</a:t>
            </a:r>
          </a:p>
          <a:p>
            <a:pPr algn="ctr">
              <a:spcBef>
                <a:spcPts val="0"/>
              </a:spcBef>
            </a:pPr>
            <a:r>
              <a:rPr lang="en-GB" b="1" dirty="0">
                <a:solidFill>
                  <a:schemeClr val="tx1">
                    <a:lumMod val="85000"/>
                  </a:schemeClr>
                </a:solidFill>
              </a:rPr>
              <a:t>R. O. C</a:t>
            </a:r>
            <a:r>
              <a:rPr lang="en-GB" b="1" dirty="0" smtClean="0">
                <a:solidFill>
                  <a:schemeClr val="tx1">
                    <a:lumMod val="85000"/>
                  </a:schemeClr>
                </a:solidFill>
              </a:rPr>
              <a:t>.</a:t>
            </a:r>
            <a:endParaRPr lang="en-GB" b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960605" y="2679723"/>
            <a:ext cx="8592065" cy="1035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TW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利用</a:t>
            </a:r>
            <a:r>
              <a:rPr lang="en-GB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GPU</a:t>
            </a:r>
            <a:r>
              <a:rPr lang="zh-TW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及</a:t>
            </a:r>
            <a:r>
              <a:rPr lang="en-GB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</a:t>
            </a:r>
            <a:r>
              <a:rPr lang="zh-TW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最近群中心加速廣義模糊</a:t>
            </a:r>
            <a:r>
              <a:rPr lang="en-GB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k</a:t>
            </a:r>
            <a:r>
              <a:rPr lang="zh-TW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均值分群演算法</a:t>
            </a:r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2075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CALCULATING NEW </a:t>
            </a:r>
            <a:r>
              <a:rPr lang="en-US" dirty="0" smtClean="0"/>
              <a:t>CENTROIDS ON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7"/>
            <a:ext cx="9905999" cy="410574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As the </a:t>
            </a:r>
            <a:r>
              <a:rPr lang="en-US" dirty="0"/>
              <a:t>number of data points </a:t>
            </a:r>
            <a:r>
              <a:rPr lang="en-US" i="1" dirty="0"/>
              <a:t>N</a:t>
            </a:r>
            <a:r>
              <a:rPr lang="en-US" dirty="0"/>
              <a:t> is relatively </a:t>
            </a:r>
            <a:r>
              <a:rPr lang="en-US" dirty="0" smtClean="0"/>
              <a:t>small, </a:t>
            </a:r>
            <a:r>
              <a:rPr lang="en-US" dirty="0"/>
              <a:t>the algorithms based on CPU are still used because the algorithms based on GPU </a:t>
            </a:r>
            <a:r>
              <a:rPr lang="en-US" dirty="0" smtClean="0"/>
              <a:t>are </a:t>
            </a:r>
            <a:r>
              <a:rPr lang="en-US" dirty="0"/>
              <a:t>inefficient when number of active threads in parallel is </a:t>
            </a:r>
            <a:r>
              <a:rPr lang="en-US" dirty="0" smtClean="0"/>
              <a:t>small.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computational </a:t>
            </a:r>
            <a:r>
              <a:rPr lang="en-US" dirty="0" smtClean="0"/>
              <a:t>complexity is O(</a:t>
            </a:r>
            <a:r>
              <a:rPr lang="en-US" i="1" dirty="0" err="1" smtClean="0"/>
              <a:t>NMd</a:t>
            </a:r>
            <a:r>
              <a:rPr lang="en-US" i="1" dirty="0" smtClean="0"/>
              <a:t> </a:t>
            </a:r>
            <a:r>
              <a:rPr lang="en-US" dirty="0"/>
              <a:t>+ </a:t>
            </a:r>
            <a:r>
              <a:rPr lang="en-US" i="1" dirty="0" err="1"/>
              <a:t>kd</a:t>
            </a:r>
            <a:r>
              <a:rPr lang="en-US" dirty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590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652" y="215483"/>
            <a:ext cx="9905998" cy="1301398"/>
          </a:xfrm>
        </p:spPr>
        <p:txBody>
          <a:bodyPr/>
          <a:lstStyle/>
          <a:p>
            <a:pPr algn="ctr"/>
            <a:r>
              <a:rPr lang="en-US" dirty="0" smtClean="0"/>
              <a:t>CALCULATING NEW CENTROIDS on </a:t>
            </a:r>
            <a:r>
              <a:rPr lang="en-US" dirty="0" err="1" smtClean="0"/>
              <a:t>cpu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404254" y="1516881"/>
            <a:ext cx="9492794" cy="4623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585212" y="1748676"/>
            <a:ext cx="691977" cy="3992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b="1" dirty="0">
                <a:ln w="0"/>
                <a:solidFill>
                  <a:schemeClr val="bg1"/>
                </a:solidFill>
              </a:rPr>
              <a:t>C</a:t>
            </a:r>
            <a:r>
              <a:rPr lang="en-US" b="1" dirty="0" smtClean="0">
                <a:ln w="0"/>
                <a:solidFill>
                  <a:schemeClr val="bg1"/>
                </a:solidFill>
              </a:rPr>
              <a:t>PU</a:t>
            </a:r>
            <a:endParaRPr lang="en-US" b="1" dirty="0">
              <a:ln w="0"/>
              <a:solidFill>
                <a:schemeClr val="bg1"/>
              </a:solidFill>
            </a:endParaRPr>
          </a:p>
        </p:txBody>
      </p:sp>
      <p:sp>
        <p:nvSpPr>
          <p:cNvPr id="45" name="Line Callout 1 44"/>
          <p:cNvSpPr/>
          <p:nvPr/>
        </p:nvSpPr>
        <p:spPr>
          <a:xfrm>
            <a:off x="5094230" y="2429225"/>
            <a:ext cx="5071262" cy="333104"/>
          </a:xfrm>
          <a:prstGeom prst="borderCallout1">
            <a:avLst>
              <a:gd name="adj1" fmla="val 54755"/>
              <a:gd name="adj2" fmla="val 91"/>
              <a:gd name="adj3" fmla="val 55499"/>
              <a:gd name="adj4" fmla="val -100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err="1" smtClean="0"/>
              <a:t>SumU</a:t>
            </a:r>
            <a:r>
              <a:rPr lang="en-US" sz="1400" b="1" baseline="-25000" dirty="0" smtClean="0"/>
              <a:t>j</a:t>
            </a:r>
            <a:r>
              <a:rPr lang="en-GB" sz="1400" b="1" dirty="0" smtClean="0"/>
              <a:t> stores the sum of memberships of centroid </a:t>
            </a:r>
            <a:r>
              <a:rPr lang="en-US" sz="1400" b="1" dirty="0" err="1"/>
              <a:t>C</a:t>
            </a:r>
            <a:r>
              <a:rPr lang="en-US" sz="1400" b="1" baseline="-25000" dirty="0" err="1"/>
              <a:t>j</a:t>
            </a:r>
            <a:endParaRPr lang="en-US" sz="1300" b="1" baseline="-25000" dirty="0"/>
          </a:p>
        </p:txBody>
      </p:sp>
      <p:sp>
        <p:nvSpPr>
          <p:cNvPr id="58" name="Rounded Rectangle 57"/>
          <p:cNvSpPr/>
          <p:nvPr/>
        </p:nvSpPr>
        <p:spPr>
          <a:xfrm>
            <a:off x="2458147" y="1748676"/>
            <a:ext cx="4205410" cy="5422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For each data point X</a:t>
            </a:r>
            <a:r>
              <a:rPr lang="en-US" b="1" baseline="-25000" dirty="0" smtClean="0"/>
              <a:t>i</a:t>
            </a:r>
            <a:endParaRPr lang="en-US" b="1" dirty="0"/>
          </a:p>
        </p:txBody>
      </p:sp>
      <p:sp>
        <p:nvSpPr>
          <p:cNvPr id="72" name="Rectangle 71"/>
          <p:cNvSpPr/>
          <p:nvPr/>
        </p:nvSpPr>
        <p:spPr>
          <a:xfrm>
            <a:off x="2458147" y="2995450"/>
            <a:ext cx="4205410" cy="29151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732172" y="3203279"/>
            <a:ext cx="3657600" cy="7424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For each centroid index j in </a:t>
            </a:r>
            <a:r>
              <a:rPr lang="en-US" b="1" dirty="0" err="1" smtClean="0"/>
              <a:t>NNT</a:t>
            </a:r>
            <a:r>
              <a:rPr lang="en-US" b="1" baseline="-25000" dirty="0" err="1" smtClean="0"/>
              <a:t>i</a:t>
            </a:r>
            <a:r>
              <a:rPr lang="en-US" b="1" dirty="0" smtClean="0"/>
              <a:t> </a:t>
            </a:r>
            <a:endParaRPr lang="en-US" b="1" dirty="0"/>
          </a:p>
        </p:txBody>
      </p:sp>
      <p:cxnSp>
        <p:nvCxnSpPr>
          <p:cNvPr id="49" name="Straight Arrow Connector 48"/>
          <p:cNvCxnSpPr>
            <a:stCxn id="58" idx="2"/>
            <a:endCxn id="26" idx="0"/>
          </p:cNvCxnSpPr>
          <p:nvPr/>
        </p:nvCxnSpPr>
        <p:spPr>
          <a:xfrm>
            <a:off x="4560852" y="2290935"/>
            <a:ext cx="120" cy="91234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2" idx="3"/>
            <a:endCxn id="23" idx="1"/>
          </p:cNvCxnSpPr>
          <p:nvPr/>
        </p:nvCxnSpPr>
        <p:spPr>
          <a:xfrm flipV="1">
            <a:off x="6663557" y="4451457"/>
            <a:ext cx="301186" cy="157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2731252" y="4063727"/>
            <a:ext cx="3657600" cy="15956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885741" y="4271556"/>
            <a:ext cx="3348623" cy="4660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</a:t>
            </a:r>
            <a:r>
              <a:rPr lang="en-US" b="1" baseline="-25000" dirty="0" err="1" smtClean="0"/>
              <a:t>j</a:t>
            </a:r>
            <a:r>
              <a:rPr lang="en-US" b="1" baseline="-25000" dirty="0"/>
              <a:t> </a:t>
            </a:r>
            <a:r>
              <a:rPr lang="en-US" b="1" dirty="0" smtClean="0"/>
              <a:t> = </a:t>
            </a:r>
            <a:r>
              <a:rPr lang="en-US" b="1" dirty="0" err="1" smtClean="0"/>
              <a:t>C</a:t>
            </a:r>
            <a:r>
              <a:rPr lang="en-US" b="1" baseline="-25000" dirty="0" err="1" smtClean="0"/>
              <a:t>j</a:t>
            </a:r>
            <a:r>
              <a:rPr lang="en-US" b="1" dirty="0" smtClean="0"/>
              <a:t> + </a:t>
            </a:r>
            <a:r>
              <a:rPr lang="en-US" b="1" dirty="0" err="1" smtClean="0"/>
              <a:t>U’</a:t>
            </a:r>
            <a:r>
              <a:rPr lang="en-US" b="1" baseline="-25000" dirty="0" err="1" smtClean="0"/>
              <a:t>i,j</a:t>
            </a:r>
            <a:r>
              <a:rPr lang="en-US" b="1" baseline="30000" dirty="0" err="1" smtClean="0"/>
              <a:t>q</a:t>
            </a:r>
            <a:r>
              <a:rPr lang="en-US" b="1" dirty="0" smtClean="0"/>
              <a:t> * X</a:t>
            </a:r>
            <a:r>
              <a:rPr lang="en-US" b="1" baseline="-25000" dirty="0" smtClean="0"/>
              <a:t>i</a:t>
            </a:r>
            <a:r>
              <a:rPr lang="en-US" b="1" dirty="0" smtClean="0"/>
              <a:t>  </a:t>
            </a:r>
            <a:endParaRPr lang="en-US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2885741" y="4950839"/>
            <a:ext cx="3348623" cy="4645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SumU</a:t>
            </a:r>
            <a:r>
              <a:rPr lang="en-US" b="1" baseline="-25000" dirty="0" err="1" smtClean="0"/>
              <a:t>j</a:t>
            </a:r>
            <a:r>
              <a:rPr lang="en-US" b="1" baseline="-25000" dirty="0" smtClean="0"/>
              <a:t> 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en-US" b="1" dirty="0" err="1" smtClean="0"/>
              <a:t>SumU</a:t>
            </a:r>
            <a:r>
              <a:rPr lang="en-US" b="1" baseline="-25000" dirty="0" err="1" smtClean="0"/>
              <a:t>j</a:t>
            </a:r>
            <a:r>
              <a:rPr lang="en-US" b="1" dirty="0" smtClean="0"/>
              <a:t> </a:t>
            </a:r>
            <a:r>
              <a:rPr lang="en-US" b="1" dirty="0"/>
              <a:t>+ </a:t>
            </a:r>
            <a:r>
              <a:rPr lang="en-US" b="1" dirty="0" err="1" smtClean="0"/>
              <a:t>U’</a:t>
            </a:r>
            <a:r>
              <a:rPr lang="en-US" b="1" baseline="-25000" dirty="0" err="1" smtClean="0"/>
              <a:t>i,j</a:t>
            </a:r>
            <a:r>
              <a:rPr lang="en-US" b="1" baseline="30000" dirty="0" err="1" smtClean="0"/>
              <a:t>q</a:t>
            </a:r>
            <a:endParaRPr lang="en-US" b="1" dirty="0"/>
          </a:p>
        </p:txBody>
      </p:sp>
      <p:cxnSp>
        <p:nvCxnSpPr>
          <p:cNvPr id="81" name="Straight Arrow Connector 80"/>
          <p:cNvCxnSpPr>
            <a:stCxn id="26" idx="2"/>
            <a:endCxn id="28" idx="0"/>
          </p:cNvCxnSpPr>
          <p:nvPr/>
        </p:nvCxnSpPr>
        <p:spPr>
          <a:xfrm flipH="1">
            <a:off x="4560053" y="3945721"/>
            <a:ext cx="919" cy="32583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964743" y="2993879"/>
            <a:ext cx="3200749" cy="29151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7238768" y="3468611"/>
            <a:ext cx="2679589" cy="4729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For each centroid </a:t>
            </a:r>
            <a:r>
              <a:rPr lang="en-US" b="1" dirty="0" err="1" smtClean="0"/>
              <a:t>C</a:t>
            </a:r>
            <a:r>
              <a:rPr lang="en-US" b="1" baseline="-25000" dirty="0" err="1" smtClean="0"/>
              <a:t>j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7237848" y="4062156"/>
            <a:ext cx="2680509" cy="8886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392337" y="4269985"/>
            <a:ext cx="2377739" cy="4660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</a:t>
            </a:r>
            <a:r>
              <a:rPr lang="en-US" b="1" baseline="-25000" dirty="0" err="1" smtClean="0"/>
              <a:t>j</a:t>
            </a:r>
            <a:r>
              <a:rPr lang="en-US" b="1" baseline="-25000" dirty="0"/>
              <a:t> </a:t>
            </a:r>
            <a:r>
              <a:rPr lang="en-US" b="1" dirty="0" smtClean="0"/>
              <a:t> = </a:t>
            </a:r>
            <a:r>
              <a:rPr lang="en-US" b="1" dirty="0" err="1" smtClean="0"/>
              <a:t>C</a:t>
            </a:r>
            <a:r>
              <a:rPr lang="en-US" b="1" baseline="-25000" dirty="0" err="1" smtClean="0"/>
              <a:t>j</a:t>
            </a:r>
            <a:r>
              <a:rPr lang="en-US" b="1" dirty="0" smtClean="0"/>
              <a:t> / </a:t>
            </a:r>
            <a:r>
              <a:rPr lang="en-US" b="1" dirty="0" err="1" smtClean="0"/>
              <a:t>SumU</a:t>
            </a:r>
            <a:r>
              <a:rPr lang="en-US" b="1" baseline="-25000" dirty="0" err="1" smtClean="0"/>
              <a:t>j</a:t>
            </a:r>
            <a:r>
              <a:rPr lang="en-US" b="1" dirty="0" smtClean="0"/>
              <a:t>  </a:t>
            </a:r>
            <a:endParaRPr lang="en-US" b="1" dirty="0"/>
          </a:p>
        </p:txBody>
      </p:sp>
      <p:cxnSp>
        <p:nvCxnSpPr>
          <p:cNvPr id="31" name="Straight Arrow Connector 30"/>
          <p:cNvCxnSpPr>
            <a:stCxn id="24" idx="2"/>
            <a:endCxn id="29" idx="0"/>
          </p:cNvCxnSpPr>
          <p:nvPr/>
        </p:nvCxnSpPr>
        <p:spPr>
          <a:xfrm>
            <a:off x="8578563" y="3941576"/>
            <a:ext cx="2644" cy="32840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26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CALCULATING NEW </a:t>
            </a:r>
            <a:r>
              <a:rPr lang="en-US" dirty="0" smtClean="0"/>
              <a:t>CENTROIDS ON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7"/>
            <a:ext cx="9905999" cy="410574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As </a:t>
            </a:r>
            <a:r>
              <a:rPr lang="en-US" i="1" dirty="0"/>
              <a:t>N</a:t>
            </a:r>
            <a:r>
              <a:rPr lang="en-US" dirty="0"/>
              <a:t> is relatively large, and </a:t>
            </a:r>
            <a:r>
              <a:rPr lang="en-US" i="1" dirty="0"/>
              <a:t>M</a:t>
            </a:r>
            <a:r>
              <a:rPr lang="en-US" dirty="0"/>
              <a:t> and </a:t>
            </a:r>
            <a:r>
              <a:rPr lang="en-US" i="1" dirty="0"/>
              <a:t>k</a:t>
            </a:r>
            <a:r>
              <a:rPr lang="en-US" dirty="0"/>
              <a:t> are close to each other, we design </a:t>
            </a:r>
            <a:r>
              <a:rPr lang="en-US" dirty="0" smtClean="0"/>
              <a:t>algorithms on GPU </a:t>
            </a:r>
            <a:r>
              <a:rPr lang="en-US" dirty="0"/>
              <a:t>using </a:t>
            </a:r>
            <a:r>
              <a:rPr lang="en-US" dirty="0" smtClean="0"/>
              <a:t>equation with the computational complexity O(</a:t>
            </a:r>
            <a:r>
              <a:rPr lang="en-US" i="1" dirty="0" err="1" smtClean="0"/>
              <a:t>Nkd</a:t>
            </a:r>
            <a:r>
              <a:rPr lang="en-US" i="1" dirty="0" smtClean="0"/>
              <a:t> </a:t>
            </a:r>
            <a:r>
              <a:rPr lang="en-US" dirty="0" smtClean="0"/>
              <a:t>+ </a:t>
            </a:r>
            <a:r>
              <a:rPr lang="en-US" i="1" dirty="0" err="1" smtClean="0"/>
              <a:t>kd</a:t>
            </a:r>
            <a:r>
              <a:rPr lang="en-US" dirty="0" smtClean="0"/>
              <a:t>) of </a:t>
            </a:r>
            <a:r>
              <a:rPr lang="en-US" dirty="0"/>
              <a:t>FKM instead of equation </a:t>
            </a:r>
            <a:r>
              <a:rPr lang="en-US" dirty="0" smtClean="0"/>
              <a:t>of </a:t>
            </a:r>
            <a:r>
              <a:rPr lang="en-US" dirty="0"/>
              <a:t>GFKM that do not greatly affect the overall </a:t>
            </a:r>
            <a:r>
              <a:rPr lang="en-US" dirty="0" smtClean="0"/>
              <a:t>performance.</a:t>
            </a:r>
          </a:p>
          <a:p>
            <a:pPr algn="just"/>
            <a:r>
              <a:rPr lang="en-US" dirty="0"/>
              <a:t>However, after the previous </a:t>
            </a:r>
            <a:r>
              <a:rPr lang="en-US" dirty="0" smtClean="0"/>
              <a:t>step, the data </a:t>
            </a:r>
            <a:r>
              <a:rPr lang="en-US" dirty="0"/>
              <a:t>are not coalesced as shown in </a:t>
            </a:r>
            <a:r>
              <a:rPr lang="en-US" dirty="0" smtClean="0"/>
              <a:t>next slide.</a:t>
            </a:r>
          </a:p>
        </p:txBody>
      </p:sp>
    </p:spTree>
    <p:extLst>
      <p:ext uri="{BB962C8B-B14F-4D97-AF65-F5344CB8AC3E}">
        <p14:creationId xmlns:p14="http://schemas.microsoft.com/office/powerpoint/2010/main" val="250947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CALCULATING NEW </a:t>
            </a:r>
            <a:r>
              <a:rPr lang="en-US" dirty="0" smtClean="0"/>
              <a:t>CENTROIDS ON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41714"/>
            <a:ext cx="9905999" cy="4649702"/>
          </a:xfrm>
        </p:spPr>
        <p:txBody>
          <a:bodyPr>
            <a:normAutofit/>
          </a:bodyPr>
          <a:lstStyle/>
          <a:p>
            <a:pPr algn="just"/>
            <a:r>
              <a:rPr lang="en-GB" dirty="0"/>
              <a:t>Un-coalesced data access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857" y="2467789"/>
            <a:ext cx="8256538" cy="3781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142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CALCULATING NEW </a:t>
            </a:r>
            <a:r>
              <a:rPr lang="en-US" dirty="0" smtClean="0"/>
              <a:t>CENTROIDS ON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7"/>
            <a:ext cx="9905999" cy="410574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To achieve </a:t>
            </a:r>
            <a:r>
              <a:rPr lang="en-US" dirty="0"/>
              <a:t>coalesced access to the global </a:t>
            </a:r>
            <a:r>
              <a:rPr lang="en-US" dirty="0" smtClean="0"/>
              <a:t>memory, data points are transposed </a:t>
            </a:r>
            <a:r>
              <a:rPr lang="en-US" dirty="0"/>
              <a:t>from </a:t>
            </a:r>
            <a:r>
              <a:rPr lang="en-US" i="1" dirty="0"/>
              <a:t>N</a:t>
            </a:r>
            <a:r>
              <a:rPr lang="en-US" dirty="0"/>
              <a:t>×</a:t>
            </a:r>
            <a:r>
              <a:rPr lang="en-US" i="1" dirty="0"/>
              <a:t>D</a:t>
            </a:r>
            <a:r>
              <a:rPr lang="en-US" dirty="0"/>
              <a:t> to </a:t>
            </a:r>
            <a:r>
              <a:rPr lang="en-US" i="1" dirty="0"/>
              <a:t>D</a:t>
            </a:r>
            <a:r>
              <a:rPr lang="en-US" dirty="0"/>
              <a:t>×</a:t>
            </a:r>
            <a:r>
              <a:rPr lang="en-US" i="1" dirty="0"/>
              <a:t>N</a:t>
            </a:r>
            <a:r>
              <a:rPr lang="en-US" dirty="0"/>
              <a:t>, and memberships </a:t>
            </a:r>
            <a:r>
              <a:rPr lang="en-US" dirty="0" smtClean="0"/>
              <a:t>from </a:t>
            </a:r>
            <a:r>
              <a:rPr lang="en-US" i="1" dirty="0"/>
              <a:t>N</a:t>
            </a:r>
            <a:r>
              <a:rPr lang="en-US" dirty="0"/>
              <a:t>×</a:t>
            </a:r>
            <a:r>
              <a:rPr lang="en-US" i="1" dirty="0"/>
              <a:t>K</a:t>
            </a:r>
            <a:r>
              <a:rPr lang="en-US" dirty="0"/>
              <a:t> to </a:t>
            </a:r>
            <a:r>
              <a:rPr lang="en-US" i="1" dirty="0"/>
              <a:t>K</a:t>
            </a:r>
            <a:r>
              <a:rPr lang="en-US" dirty="0"/>
              <a:t>×</a:t>
            </a:r>
            <a:r>
              <a:rPr lang="en-US" i="1" dirty="0"/>
              <a:t>N</a:t>
            </a:r>
            <a:r>
              <a:rPr lang="en-US" dirty="0"/>
              <a:t> using </a:t>
            </a:r>
            <a:r>
              <a:rPr lang="en-US" dirty="0" err="1"/>
              <a:t>cuBLAS</a:t>
            </a:r>
            <a:r>
              <a:rPr lang="en-US" dirty="0"/>
              <a:t> library in CUDA </a:t>
            </a:r>
            <a:r>
              <a:rPr lang="en-US" dirty="0" smtClean="0"/>
              <a:t>Toolkit as </a:t>
            </a:r>
            <a:r>
              <a:rPr lang="en-US" dirty="0"/>
              <a:t>shown </a:t>
            </a:r>
            <a:r>
              <a:rPr lang="en-US" dirty="0" smtClean="0"/>
              <a:t>in next slide.</a:t>
            </a:r>
          </a:p>
        </p:txBody>
      </p:sp>
    </p:spTree>
    <p:extLst>
      <p:ext uri="{BB962C8B-B14F-4D97-AF65-F5344CB8AC3E}">
        <p14:creationId xmlns:p14="http://schemas.microsoft.com/office/powerpoint/2010/main" val="40219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CALCULATING NEW </a:t>
            </a:r>
            <a:r>
              <a:rPr lang="en-US" dirty="0" smtClean="0"/>
              <a:t>CENTROIDS ON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41714"/>
            <a:ext cx="9905999" cy="4649702"/>
          </a:xfrm>
        </p:spPr>
        <p:txBody>
          <a:bodyPr>
            <a:normAutofit/>
          </a:bodyPr>
          <a:lstStyle/>
          <a:p>
            <a:pPr algn="just"/>
            <a:r>
              <a:rPr lang="en-GB" dirty="0" smtClean="0"/>
              <a:t>Coalesced </a:t>
            </a:r>
            <a:r>
              <a:rPr lang="en-GB" dirty="0"/>
              <a:t>data access</a:t>
            </a: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271" y="2466894"/>
            <a:ext cx="8266026" cy="3823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620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CALCULATING NEW CENTROIDS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7"/>
            <a:ext cx="9905999" cy="410574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After </a:t>
            </a:r>
            <a:r>
              <a:rPr lang="en-US" dirty="0" smtClean="0"/>
              <a:t>transposing the data, </a:t>
            </a:r>
            <a:r>
              <a:rPr lang="en-US" dirty="0"/>
              <a:t>we </a:t>
            </a:r>
            <a:r>
              <a:rPr lang="en-US" dirty="0" smtClean="0"/>
              <a:t>use </a:t>
            </a:r>
            <a:r>
              <a:rPr lang="en-US" dirty="0"/>
              <a:t>the parallel reduction algorithm developed by Mark Harris </a:t>
            </a:r>
            <a:r>
              <a:rPr lang="en-US" dirty="0" smtClean="0"/>
              <a:t>for </a:t>
            </a:r>
            <a:r>
              <a:rPr lang="en-US" dirty="0"/>
              <a:t>the </a:t>
            </a:r>
            <a:r>
              <a:rPr lang="en-US" dirty="0" smtClean="0"/>
              <a:t>reducing </a:t>
            </a:r>
            <a:r>
              <a:rPr lang="en-US" b="1" dirty="0" err="1" smtClean="0"/>
              <a:t>U</a:t>
            </a:r>
            <a:r>
              <a:rPr lang="en-US" b="1" baseline="-25000" dirty="0" err="1" smtClean="0"/>
              <a:t>i,j</a:t>
            </a:r>
            <a:r>
              <a:rPr lang="en-US" b="1" baseline="30000" dirty="0" err="1" smtClean="0"/>
              <a:t>q</a:t>
            </a:r>
            <a:r>
              <a:rPr lang="en-US" b="1" dirty="0" smtClean="0"/>
              <a:t> </a:t>
            </a:r>
            <a:r>
              <a:rPr lang="en-US" dirty="0" smtClean="0"/>
              <a:t>for </a:t>
            </a:r>
            <a:r>
              <a:rPr lang="en-US" dirty="0"/>
              <a:t>the </a:t>
            </a:r>
            <a:r>
              <a:rPr lang="en-US" i="1" dirty="0" err="1"/>
              <a:t>j</a:t>
            </a:r>
            <a:r>
              <a:rPr lang="en-US" dirty="0" err="1"/>
              <a:t>th</a:t>
            </a:r>
            <a:r>
              <a:rPr lang="en-US" dirty="0"/>
              <a:t> cluster as </a:t>
            </a:r>
            <a:r>
              <a:rPr lang="en-US" dirty="0" smtClean="0"/>
              <a:t>well </a:t>
            </a:r>
            <a:r>
              <a:rPr lang="en-US" b="1" dirty="0" err="1" smtClean="0"/>
              <a:t>U</a:t>
            </a:r>
            <a:r>
              <a:rPr lang="en-US" b="1" baseline="-25000" dirty="0" err="1" smtClean="0"/>
              <a:t>i,j</a:t>
            </a:r>
            <a:r>
              <a:rPr lang="en-US" b="1" baseline="30000" dirty="0" err="1" smtClean="0"/>
              <a:t>q</a:t>
            </a:r>
            <a:r>
              <a:rPr lang="en-US" b="1" dirty="0" smtClean="0"/>
              <a:t> </a:t>
            </a:r>
            <a:r>
              <a:rPr lang="en-US" b="1" dirty="0"/>
              <a:t>* X</a:t>
            </a:r>
            <a:r>
              <a:rPr lang="en-US" b="1" baseline="-25000" dirty="0"/>
              <a:t>i</a:t>
            </a:r>
            <a:r>
              <a:rPr lang="en-US" dirty="0" smtClean="0"/>
              <a:t> </a:t>
            </a:r>
            <a:r>
              <a:rPr lang="en-US" dirty="0"/>
              <a:t>for the </a:t>
            </a:r>
            <a:r>
              <a:rPr lang="en-US" i="1" dirty="0" err="1"/>
              <a:t>j</a:t>
            </a:r>
            <a:r>
              <a:rPr lang="en-US" dirty="0" err="1"/>
              <a:t>th</a:t>
            </a:r>
            <a:r>
              <a:rPr lang="en-US" dirty="0"/>
              <a:t> cluster and the </a:t>
            </a:r>
            <a:r>
              <a:rPr lang="en-US" i="1" dirty="0" err="1"/>
              <a:t>x</a:t>
            </a:r>
            <a:r>
              <a:rPr lang="en-US" dirty="0" err="1"/>
              <a:t>th</a:t>
            </a:r>
            <a:r>
              <a:rPr lang="en-US" dirty="0"/>
              <a:t> dimension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above algorithms may be executed concurrently or </a:t>
            </a:r>
            <a:r>
              <a:rPr lang="en-US" dirty="0" smtClean="0"/>
              <a:t>interleaved in six </a:t>
            </a:r>
            <a:r>
              <a:rPr lang="en-US" dirty="0"/>
              <a:t>different streams in our experimental condition. </a:t>
            </a:r>
          </a:p>
          <a:p>
            <a:pPr algn="just"/>
            <a:r>
              <a:rPr lang="en-US" dirty="0" smtClean="0"/>
              <a:t>Then, on the small output </a:t>
            </a:r>
            <a:r>
              <a:rPr lang="en-US" dirty="0"/>
              <a:t>block </a:t>
            </a:r>
            <a:r>
              <a:rPr lang="en-US" dirty="0" smtClean="0"/>
              <a:t>sums, </a:t>
            </a:r>
            <a:r>
              <a:rPr lang="en-US" dirty="0"/>
              <a:t>the calculating new centroids</a:t>
            </a:r>
            <a:r>
              <a:rPr lang="en-US" dirty="0" smtClean="0"/>
              <a:t> can </a:t>
            </a:r>
            <a:r>
              <a:rPr lang="en-US" dirty="0"/>
              <a:t>run very fast on CPUs.</a:t>
            </a:r>
            <a:endParaRPr lang="en-US" dirty="0" smtClean="0"/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11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076" y="74741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CALCULATING </a:t>
            </a:r>
            <a:r>
              <a:rPr lang="en-US" dirty="0" smtClean="0"/>
              <a:t>NEW CENTROIDS ON GPU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520490" y="1429447"/>
            <a:ext cx="3505212" cy="47935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346436" y="1429448"/>
            <a:ext cx="5193430" cy="47935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5575780" y="1549916"/>
            <a:ext cx="691977" cy="3992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</a:rPr>
              <a:t>GPU</a:t>
            </a:r>
            <a:endParaRPr lang="en-US" b="1" dirty="0">
              <a:ln w="0"/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30696" y="1549916"/>
            <a:ext cx="667263" cy="3992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</a:rPr>
              <a:t>CPU</a:t>
            </a:r>
            <a:endParaRPr lang="en-US" b="1" dirty="0">
              <a:ln w="0"/>
              <a:solidFill>
                <a:schemeClr val="bg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598672" y="2883964"/>
            <a:ext cx="4695672" cy="4057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For j = 1 to k</a:t>
            </a:r>
            <a:endParaRPr lang="en-US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1730696" y="3529664"/>
            <a:ext cx="2989586" cy="5931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Calculate new Centroids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5598672" y="3399792"/>
            <a:ext cx="4695672" cy="27296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863099" y="3590307"/>
            <a:ext cx="4160107" cy="47183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Stream </a:t>
            </a:r>
            <a:r>
              <a:rPr lang="en-US" b="1" dirty="0"/>
              <a:t>#1 </a:t>
            </a:r>
            <a:r>
              <a:rPr lang="en-US" b="1" dirty="0" smtClean="0"/>
              <a:t>reduces </a:t>
            </a:r>
            <a:r>
              <a:rPr lang="en-US" b="1" dirty="0" err="1" smtClean="0"/>
              <a:t>U</a:t>
            </a:r>
            <a:r>
              <a:rPr lang="en-US" b="1" baseline="-25000" dirty="0" err="1" smtClean="0"/>
              <a:t>i,j</a:t>
            </a:r>
            <a:r>
              <a:rPr lang="en-US" b="1" baseline="30000" dirty="0" err="1" smtClean="0"/>
              <a:t>q</a:t>
            </a:r>
            <a:r>
              <a:rPr lang="en-US" b="1" dirty="0" smtClean="0"/>
              <a:t> (</a:t>
            </a:r>
            <a:r>
              <a:rPr lang="en-US" b="1" dirty="0" err="1" smtClean="0"/>
              <a:t>i</a:t>
            </a:r>
            <a:r>
              <a:rPr lang="en-US" b="1" dirty="0" smtClean="0"/>
              <a:t> = 1 to N)</a:t>
            </a:r>
            <a:endParaRPr lang="en-US" b="1" dirty="0"/>
          </a:p>
        </p:txBody>
      </p:sp>
      <p:cxnSp>
        <p:nvCxnSpPr>
          <p:cNvPr id="91" name="Straight Arrow Connector 90"/>
          <p:cNvCxnSpPr>
            <a:stCxn id="24" idx="2"/>
            <a:endCxn id="26" idx="0"/>
          </p:cNvCxnSpPr>
          <p:nvPr/>
        </p:nvCxnSpPr>
        <p:spPr>
          <a:xfrm flipH="1">
            <a:off x="7943153" y="3289693"/>
            <a:ext cx="3355" cy="30061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5866454" y="4304071"/>
            <a:ext cx="4160107" cy="4495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For x = 1 to d</a:t>
            </a:r>
            <a:endParaRPr lang="en-US" b="1" dirty="0"/>
          </a:p>
        </p:txBody>
      </p:sp>
      <p:cxnSp>
        <p:nvCxnSpPr>
          <p:cNvPr id="5" name="Elbow Connector 4"/>
          <p:cNvCxnSpPr>
            <a:stCxn id="26" idx="2"/>
            <a:endCxn id="28" idx="0"/>
          </p:cNvCxnSpPr>
          <p:nvPr/>
        </p:nvCxnSpPr>
        <p:spPr>
          <a:xfrm rot="16200000" flipH="1">
            <a:off x="7823867" y="4181430"/>
            <a:ext cx="241926" cy="3355"/>
          </a:xfrm>
          <a:prstGeom prst="bentConnector3">
            <a:avLst>
              <a:gd name="adj1" fmla="val 50000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5863098" y="4916735"/>
            <a:ext cx="4160107" cy="1051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28" idx="2"/>
            <a:endCxn id="96" idx="0"/>
          </p:cNvCxnSpPr>
          <p:nvPr/>
        </p:nvCxnSpPr>
        <p:spPr>
          <a:xfrm flipH="1">
            <a:off x="7943152" y="4753659"/>
            <a:ext cx="3356" cy="33147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6038911" y="5085129"/>
            <a:ext cx="3808481" cy="7427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Stream #(x </a:t>
            </a:r>
            <a:r>
              <a:rPr lang="en-US" b="1" dirty="0"/>
              <a:t>mod 5</a:t>
            </a:r>
            <a:r>
              <a:rPr lang="en-US" b="1" dirty="0" smtClean="0"/>
              <a:t> </a:t>
            </a:r>
            <a:r>
              <a:rPr lang="en-US" b="1" dirty="0"/>
              <a:t>+ </a:t>
            </a:r>
            <a:r>
              <a:rPr lang="en-US" b="1" dirty="0" smtClean="0"/>
              <a:t>1) reduces </a:t>
            </a:r>
            <a:r>
              <a:rPr lang="en-US" b="1" dirty="0" err="1" smtClean="0"/>
              <a:t>U</a:t>
            </a:r>
            <a:r>
              <a:rPr lang="en-US" b="1" baseline="-25000" dirty="0" err="1" smtClean="0"/>
              <a:t>i,j</a:t>
            </a:r>
            <a:r>
              <a:rPr lang="en-US" b="1" baseline="30000" dirty="0" err="1" smtClean="0"/>
              <a:t>q</a:t>
            </a:r>
            <a:r>
              <a:rPr lang="en-US" b="1" dirty="0" smtClean="0"/>
              <a:t> * X</a:t>
            </a:r>
            <a:r>
              <a:rPr lang="en-US" b="1" baseline="-25000" dirty="0" smtClean="0"/>
              <a:t>i</a:t>
            </a:r>
            <a:r>
              <a:rPr lang="en-US" b="1" dirty="0" smtClean="0"/>
              <a:t> (</a:t>
            </a:r>
            <a:r>
              <a:rPr lang="en-US" b="1" dirty="0" err="1" smtClean="0"/>
              <a:t>i</a:t>
            </a:r>
            <a:r>
              <a:rPr lang="en-US" b="1" dirty="0" smtClean="0"/>
              <a:t> = 1 to N)</a:t>
            </a:r>
            <a:endParaRPr lang="en-US" b="1" dirty="0"/>
          </a:p>
        </p:txBody>
      </p:sp>
      <p:sp>
        <p:nvSpPr>
          <p:cNvPr id="206" name="Line Callout 1 205"/>
          <p:cNvSpPr/>
          <p:nvPr/>
        </p:nvSpPr>
        <p:spPr>
          <a:xfrm>
            <a:off x="3595932" y="2920276"/>
            <a:ext cx="1842373" cy="333104"/>
          </a:xfrm>
          <a:prstGeom prst="borderCallout1">
            <a:avLst>
              <a:gd name="adj1" fmla="val 99270"/>
              <a:gd name="adj2" fmla="val 49545"/>
              <a:gd name="adj3" fmla="val 265709"/>
              <a:gd name="adj4" fmla="val 835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Small block sums</a:t>
            </a:r>
            <a:endParaRPr lang="en-US" sz="1300" b="1" baseline="-25000" dirty="0"/>
          </a:p>
        </p:txBody>
      </p:sp>
      <p:cxnSp>
        <p:nvCxnSpPr>
          <p:cNvPr id="207" name="Straight Arrow Connector 206"/>
          <p:cNvCxnSpPr>
            <a:stCxn id="20" idx="1"/>
            <a:endCxn id="25" idx="3"/>
          </p:cNvCxnSpPr>
          <p:nvPr/>
        </p:nvCxnSpPr>
        <p:spPr>
          <a:xfrm flipH="1" flipV="1">
            <a:off x="4720282" y="3826226"/>
            <a:ext cx="626154" cy="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ounded Rectangle 219"/>
          <p:cNvSpPr/>
          <p:nvPr/>
        </p:nvSpPr>
        <p:spPr>
          <a:xfrm>
            <a:off x="5595315" y="2042765"/>
            <a:ext cx="4695672" cy="5931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Transpose data points and memberships using </a:t>
            </a:r>
            <a:r>
              <a:rPr lang="en-US" b="1" dirty="0" err="1" smtClean="0"/>
              <a:t>cuBLAS</a:t>
            </a:r>
            <a:r>
              <a:rPr lang="en-US" b="1" dirty="0" smtClean="0"/>
              <a:t> function</a:t>
            </a:r>
            <a:endParaRPr lang="en-US" b="1" dirty="0"/>
          </a:p>
        </p:txBody>
      </p:sp>
      <p:cxnSp>
        <p:nvCxnSpPr>
          <p:cNvPr id="237" name="Elbow Connector 236"/>
          <p:cNvCxnSpPr>
            <a:stCxn id="220" idx="2"/>
            <a:endCxn id="24" idx="0"/>
          </p:cNvCxnSpPr>
          <p:nvPr/>
        </p:nvCxnSpPr>
        <p:spPr>
          <a:xfrm rot="16200000" flipH="1">
            <a:off x="7820792" y="2758247"/>
            <a:ext cx="248075" cy="3357"/>
          </a:xfrm>
          <a:prstGeom prst="bentConnector3">
            <a:avLst>
              <a:gd name="adj1" fmla="val 50000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06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CALCULATING NEW </a:t>
            </a:r>
            <a:r>
              <a:rPr lang="en-US" dirty="0" smtClean="0"/>
              <a:t>CENTROIDS ON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7"/>
            <a:ext cx="9905999" cy="410574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When N is relatively large, and k is significantly greater than </a:t>
            </a:r>
            <a:r>
              <a:rPr lang="en-US" dirty="0" smtClean="0"/>
              <a:t>M, the equation of GFKM is still used for designing algorithm</a:t>
            </a:r>
          </a:p>
          <a:p>
            <a:pPr algn="just"/>
            <a:r>
              <a:rPr lang="en-US" dirty="0" smtClean="0"/>
              <a:t>Data points is also transposed </a:t>
            </a:r>
            <a:r>
              <a:rPr lang="en-US" dirty="0"/>
              <a:t>from </a:t>
            </a:r>
            <a:r>
              <a:rPr lang="en-US" i="1" dirty="0"/>
              <a:t>N</a:t>
            </a:r>
            <a:r>
              <a:rPr lang="en-US" dirty="0"/>
              <a:t>×</a:t>
            </a:r>
            <a:r>
              <a:rPr lang="en-US" i="1" dirty="0"/>
              <a:t>D</a:t>
            </a:r>
            <a:r>
              <a:rPr lang="en-US" dirty="0"/>
              <a:t> to </a:t>
            </a:r>
            <a:r>
              <a:rPr lang="en-US" i="1" dirty="0"/>
              <a:t>D</a:t>
            </a:r>
            <a:r>
              <a:rPr lang="en-US" dirty="0"/>
              <a:t>×</a:t>
            </a:r>
            <a:r>
              <a:rPr lang="en-US" i="1" dirty="0"/>
              <a:t>N</a:t>
            </a:r>
            <a:r>
              <a:rPr lang="en-US" dirty="0"/>
              <a:t> first to reduce the number of un-coalesced data point </a:t>
            </a:r>
            <a:r>
              <a:rPr lang="en-US" dirty="0" smtClean="0"/>
              <a:t>accesses.</a:t>
            </a:r>
          </a:p>
          <a:p>
            <a:pPr algn="just"/>
            <a:r>
              <a:rPr lang="en-US" dirty="0" smtClean="0"/>
              <a:t>Then, array NNT is sorted </a:t>
            </a:r>
            <a:r>
              <a:rPr lang="en-US" dirty="0"/>
              <a:t>with keys, values are cluster indices, point indices and memberships, respectively, to </a:t>
            </a:r>
            <a:r>
              <a:rPr lang="en-US" dirty="0" smtClean="0"/>
              <a:t>reduce or hide </a:t>
            </a:r>
            <a:r>
              <a:rPr lang="en-US" dirty="0"/>
              <a:t>un-coalesced membership accesses.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332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CALCULATING NEW </a:t>
            </a:r>
            <a:r>
              <a:rPr lang="en-US" dirty="0" smtClean="0"/>
              <a:t>CENTROIDS ON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7"/>
            <a:ext cx="9905999" cy="410574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For sorting array NNT, </a:t>
            </a:r>
            <a:r>
              <a:rPr lang="en-US" dirty="0" smtClean="0"/>
              <a:t>it has two </a:t>
            </a:r>
            <a:r>
              <a:rPr lang="en-US" dirty="0"/>
              <a:t>different scenarios: (1) using the GPU-based counting sort algorithm; (2) using the stable sort by keys of Thrust library in CUDA </a:t>
            </a:r>
            <a:r>
              <a:rPr lang="en-US" dirty="0" smtClean="0"/>
              <a:t>Toolkit</a:t>
            </a:r>
          </a:p>
          <a:p>
            <a:pPr algn="just"/>
            <a:r>
              <a:rPr lang="en-US" dirty="0" smtClean="0"/>
              <a:t>For the first scenarios</a:t>
            </a:r>
            <a:r>
              <a:rPr lang="en-US" dirty="0"/>
              <a:t>, the histogram </a:t>
            </a:r>
            <a:r>
              <a:rPr lang="en-US" dirty="0" smtClean="0"/>
              <a:t>of NNT is calculated first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atomic </a:t>
            </a:r>
            <a:r>
              <a:rPr lang="en-US" dirty="0" smtClean="0"/>
              <a:t>operation is used </a:t>
            </a:r>
            <a:r>
              <a:rPr lang="en-US" dirty="0"/>
              <a:t>since lots of threads with the same cluster index increase the histogram array conflict with each other as shown in </a:t>
            </a:r>
            <a:r>
              <a:rPr lang="en-US" dirty="0" smtClean="0"/>
              <a:t>next slide.</a:t>
            </a:r>
          </a:p>
        </p:txBody>
      </p:sp>
    </p:spTree>
    <p:extLst>
      <p:ext uri="{BB962C8B-B14F-4D97-AF65-F5344CB8AC3E}">
        <p14:creationId xmlns:p14="http://schemas.microsoft.com/office/powerpoint/2010/main" val="371320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ABSTRACT</a:t>
            </a: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smtClean="0"/>
              <a:t>This </a:t>
            </a:r>
            <a:r>
              <a:rPr lang="en-GB" dirty="0"/>
              <a:t>project </a:t>
            </a:r>
            <a:r>
              <a:rPr lang="en-GB" dirty="0" smtClean="0"/>
              <a:t>will </a:t>
            </a:r>
            <a:r>
              <a:rPr lang="en-GB" dirty="0"/>
              <a:t>implement </a:t>
            </a:r>
            <a:r>
              <a:rPr lang="en-GB" dirty="0" smtClean="0"/>
              <a:t>Generalized </a:t>
            </a:r>
            <a:r>
              <a:rPr lang="en-GB" dirty="0"/>
              <a:t>Fuzzy k-Means Clustering Using m </a:t>
            </a:r>
            <a:r>
              <a:rPr lang="en-GB" dirty="0" smtClean="0"/>
              <a:t>Nearest Cluster </a:t>
            </a:r>
            <a:r>
              <a:rPr lang="en-GB" dirty="0" err="1"/>
              <a:t>Centers</a:t>
            </a:r>
            <a:r>
              <a:rPr lang="en-GB" dirty="0"/>
              <a:t> (GFKM</a:t>
            </a:r>
            <a:r>
              <a:rPr lang="en-GB" dirty="0" smtClean="0"/>
              <a:t>), </a:t>
            </a:r>
            <a:r>
              <a:rPr lang="en-GB" dirty="0"/>
              <a:t>on a </a:t>
            </a:r>
            <a:r>
              <a:rPr lang="en-GB" dirty="0" smtClean="0"/>
              <a:t>GPU.</a:t>
            </a:r>
          </a:p>
          <a:p>
            <a:pPr algn="just"/>
            <a:r>
              <a:rPr lang="en-GB" dirty="0"/>
              <a:t>Our experimental results show that our GPU-based </a:t>
            </a:r>
            <a:r>
              <a:rPr lang="en-GB" dirty="0" smtClean="0"/>
              <a:t>GFKM or parallel GFKM (PGFKM) </a:t>
            </a:r>
            <a:r>
              <a:rPr lang="en-GB" dirty="0"/>
              <a:t>algorithms are about three to eighteen times faster than the optimized CPU code-based GFKM algorithms.</a:t>
            </a:r>
          </a:p>
        </p:txBody>
      </p:sp>
    </p:spTree>
    <p:extLst>
      <p:ext uri="{BB962C8B-B14F-4D97-AF65-F5344CB8AC3E}">
        <p14:creationId xmlns:p14="http://schemas.microsoft.com/office/powerpoint/2010/main" val="141922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CALCULATING NEW </a:t>
            </a:r>
            <a:r>
              <a:rPr lang="en-US" dirty="0" smtClean="0"/>
              <a:t>CENTROIDS ON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7"/>
            <a:ext cx="9905999" cy="410574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Histogram write conflicts</a:t>
            </a:r>
          </a:p>
        </p:txBody>
      </p:sp>
      <p:pic>
        <p:nvPicPr>
          <p:cNvPr id="2050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406" y="2754611"/>
            <a:ext cx="6235921" cy="2171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135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1302365" y="1745702"/>
            <a:ext cx="9719375" cy="45397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652" y="215483"/>
            <a:ext cx="9905998" cy="1301398"/>
          </a:xfrm>
        </p:spPr>
        <p:txBody>
          <a:bodyPr/>
          <a:lstStyle/>
          <a:p>
            <a:pPr algn="ctr"/>
            <a:r>
              <a:rPr lang="en-US" dirty="0" smtClean="0"/>
              <a:t>CALCULATING NEW CENTROIDS on </a:t>
            </a:r>
            <a:r>
              <a:rPr lang="en-US" dirty="0" err="1" smtClean="0"/>
              <a:t>Gpu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209054" y="1309614"/>
            <a:ext cx="9905999" cy="43608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Counting sort on GPU</a:t>
            </a:r>
            <a:endParaRPr lang="en-US" dirty="0" smtClean="0"/>
          </a:p>
        </p:txBody>
      </p:sp>
      <p:sp>
        <p:nvSpPr>
          <p:cNvPr id="30" name="Rounded Rectangle 29"/>
          <p:cNvSpPr/>
          <p:nvPr/>
        </p:nvSpPr>
        <p:spPr>
          <a:xfrm>
            <a:off x="1480991" y="1935288"/>
            <a:ext cx="691977" cy="3992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</a:rPr>
              <a:t>GPU</a:t>
            </a:r>
            <a:endParaRPr lang="en-US" b="1" dirty="0">
              <a:ln w="0"/>
              <a:solidFill>
                <a:schemeClr val="bg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362995" y="1935288"/>
            <a:ext cx="8453286" cy="11104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Thread </a:t>
            </a:r>
            <a:r>
              <a:rPr lang="en-US" b="1" dirty="0" err="1" smtClean="0"/>
              <a:t>T</a:t>
            </a:r>
            <a:r>
              <a:rPr lang="en-US" b="1" baseline="-25000" dirty="0" err="1" smtClean="0"/>
              <a:t>i</a:t>
            </a:r>
            <a:endParaRPr lang="en-US" b="1" baseline="-25000" dirty="0"/>
          </a:p>
          <a:p>
            <a:pPr algn="ctr"/>
            <a:r>
              <a:rPr lang="en-GB" b="1" dirty="0" err="1" smtClean="0"/>
              <a:t>i</a:t>
            </a:r>
            <a:r>
              <a:rPr lang="en-GB" b="1" dirty="0" smtClean="0"/>
              <a:t> </a:t>
            </a:r>
            <a:r>
              <a:rPr lang="en-GB" b="1" dirty="0"/>
              <a:t>= </a:t>
            </a:r>
            <a:r>
              <a:rPr lang="en-GB" b="1" dirty="0" err="1"/>
              <a:t>blockIdx.x</a:t>
            </a:r>
            <a:r>
              <a:rPr lang="en-GB" b="1" dirty="0"/>
              <a:t> × </a:t>
            </a:r>
            <a:r>
              <a:rPr lang="en-GB" b="1" dirty="0" err="1"/>
              <a:t>blockDim</a:t>
            </a:r>
            <a:r>
              <a:rPr lang="en-GB" b="1" dirty="0"/>
              <a:t> + </a:t>
            </a:r>
            <a:r>
              <a:rPr lang="en-GB" b="1" dirty="0" err="1" smtClean="0"/>
              <a:t>threadIdx.x</a:t>
            </a:r>
            <a:r>
              <a:rPr lang="en-GB" b="1" dirty="0"/>
              <a:t>;</a:t>
            </a:r>
            <a:r>
              <a:rPr lang="en-GB" b="1" dirty="0" smtClean="0"/>
              <a:t> </a:t>
            </a:r>
            <a:r>
              <a:rPr lang="en-GB" b="1" dirty="0" err="1"/>
              <a:t>gridDim</a:t>
            </a:r>
            <a:r>
              <a:rPr lang="en-GB" b="1" dirty="0"/>
              <a:t> = (N * M) / </a:t>
            </a:r>
            <a:r>
              <a:rPr lang="en-GB" b="1" dirty="0" err="1"/>
              <a:t>blockDim</a:t>
            </a:r>
            <a:r>
              <a:rPr lang="en-GB" b="1" dirty="0" smtClean="0"/>
              <a:t>;</a:t>
            </a:r>
          </a:p>
          <a:p>
            <a:pPr algn="ctr"/>
            <a:r>
              <a:rPr lang="en-US" b="1" dirty="0" err="1" smtClean="0"/>
              <a:t>atomicAdd</a:t>
            </a:r>
            <a:r>
              <a:rPr lang="en-US" b="1" dirty="0" smtClean="0"/>
              <a:t>(histogram(NNT(</a:t>
            </a:r>
            <a:r>
              <a:rPr lang="en-US" b="1" dirty="0" err="1" smtClean="0"/>
              <a:t>i</a:t>
            </a:r>
            <a:r>
              <a:rPr lang="en-US" b="1" dirty="0"/>
              <a:t>)), 1</a:t>
            </a:r>
            <a:r>
              <a:rPr lang="en-US" b="1" dirty="0" smtClean="0"/>
              <a:t>)</a:t>
            </a:r>
            <a:r>
              <a:rPr lang="en-GB" b="1" dirty="0"/>
              <a:t>;</a:t>
            </a:r>
            <a:endParaRPr lang="en-US" b="1" baseline="-25000" dirty="0"/>
          </a:p>
        </p:txBody>
      </p:sp>
      <p:cxnSp>
        <p:nvCxnSpPr>
          <p:cNvPr id="44" name="Straight Arrow Connector 43"/>
          <p:cNvCxnSpPr>
            <a:stCxn id="52" idx="2"/>
            <a:endCxn id="51" idx="0"/>
          </p:cNvCxnSpPr>
          <p:nvPr/>
        </p:nvCxnSpPr>
        <p:spPr>
          <a:xfrm>
            <a:off x="6589638" y="4430170"/>
            <a:ext cx="0" cy="27404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2"/>
            <a:endCxn id="52" idx="0"/>
          </p:cNvCxnSpPr>
          <p:nvPr/>
        </p:nvCxnSpPr>
        <p:spPr>
          <a:xfrm>
            <a:off x="6589638" y="3045706"/>
            <a:ext cx="0" cy="27404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2362995" y="4704216"/>
            <a:ext cx="8453286" cy="13540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Thread </a:t>
            </a:r>
            <a:r>
              <a:rPr lang="en-US" b="1" dirty="0" err="1" smtClean="0"/>
              <a:t>T</a:t>
            </a:r>
            <a:r>
              <a:rPr lang="en-US" b="1" baseline="-25000" dirty="0" err="1" smtClean="0"/>
              <a:t>i</a:t>
            </a:r>
            <a:endParaRPr lang="en-US" b="1" baseline="-25000" dirty="0"/>
          </a:p>
          <a:p>
            <a:pPr algn="ctr"/>
            <a:r>
              <a:rPr lang="en-GB" b="1" dirty="0" err="1" smtClean="0"/>
              <a:t>i</a:t>
            </a:r>
            <a:r>
              <a:rPr lang="en-GB" b="1" dirty="0" smtClean="0"/>
              <a:t> </a:t>
            </a:r>
            <a:r>
              <a:rPr lang="en-GB" b="1" dirty="0"/>
              <a:t>= </a:t>
            </a:r>
            <a:r>
              <a:rPr lang="en-GB" b="1" dirty="0" err="1"/>
              <a:t>blockIdx.x</a:t>
            </a:r>
            <a:r>
              <a:rPr lang="en-GB" b="1" dirty="0"/>
              <a:t> × </a:t>
            </a:r>
            <a:r>
              <a:rPr lang="en-GB" b="1" dirty="0" err="1"/>
              <a:t>blockDim</a:t>
            </a:r>
            <a:r>
              <a:rPr lang="en-GB" b="1" dirty="0"/>
              <a:t> + </a:t>
            </a:r>
            <a:r>
              <a:rPr lang="en-GB" b="1" dirty="0" err="1"/>
              <a:t>threadIdx.x</a:t>
            </a:r>
            <a:r>
              <a:rPr lang="en-GB" b="1" dirty="0" smtClean="0"/>
              <a:t>; </a:t>
            </a:r>
            <a:r>
              <a:rPr lang="en-GB" b="1" dirty="0" err="1"/>
              <a:t>gridDim</a:t>
            </a:r>
            <a:r>
              <a:rPr lang="en-GB" b="1" dirty="0"/>
              <a:t> = (N * M) / </a:t>
            </a:r>
            <a:r>
              <a:rPr lang="en-GB" b="1" dirty="0" err="1"/>
              <a:t>blockDim</a:t>
            </a:r>
            <a:r>
              <a:rPr lang="en-GB" b="1" dirty="0" smtClean="0"/>
              <a:t>;</a:t>
            </a:r>
          </a:p>
          <a:p>
            <a:pPr algn="ctr"/>
            <a:r>
              <a:rPr lang="en-US" b="1" dirty="0" err="1" smtClean="0"/>
              <a:t>idx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en-US" b="1" dirty="0" err="1" smtClean="0"/>
              <a:t>atomicAdd</a:t>
            </a:r>
            <a:r>
              <a:rPr lang="en-US" b="1" dirty="0" smtClean="0"/>
              <a:t>(scan(NNT(</a:t>
            </a:r>
            <a:r>
              <a:rPr lang="en-US" b="1" dirty="0" err="1" smtClean="0"/>
              <a:t>i</a:t>
            </a:r>
            <a:r>
              <a:rPr lang="en-US" b="1" dirty="0" smtClean="0"/>
              <a:t>)), </a:t>
            </a:r>
            <a:r>
              <a:rPr lang="en-US" b="1" dirty="0"/>
              <a:t>1);</a:t>
            </a:r>
          </a:p>
          <a:p>
            <a:pPr algn="ctr"/>
            <a:r>
              <a:rPr lang="en-US" b="1" dirty="0" err="1" smtClean="0"/>
              <a:t>sortedPointIndices</a:t>
            </a:r>
            <a:r>
              <a:rPr lang="en-US" b="1" dirty="0" smtClean="0"/>
              <a:t>(</a:t>
            </a:r>
            <a:r>
              <a:rPr lang="en-US" b="1" dirty="0" err="1" smtClean="0"/>
              <a:t>idx</a:t>
            </a:r>
            <a:r>
              <a:rPr lang="en-US" b="1" dirty="0"/>
              <a:t>) = </a:t>
            </a:r>
            <a:r>
              <a:rPr lang="en-US" b="1" dirty="0" err="1" smtClean="0"/>
              <a:t>i</a:t>
            </a:r>
            <a:r>
              <a:rPr lang="en-US" b="1" dirty="0" smtClean="0"/>
              <a:t>/M; </a:t>
            </a:r>
            <a:r>
              <a:rPr lang="en-US" b="1" dirty="0" err="1" smtClean="0"/>
              <a:t>sortedMemberships</a:t>
            </a:r>
            <a:r>
              <a:rPr lang="en-US" b="1" dirty="0" smtClean="0"/>
              <a:t>(</a:t>
            </a:r>
            <a:r>
              <a:rPr lang="en-US" b="1" dirty="0" err="1" smtClean="0"/>
              <a:t>idx</a:t>
            </a:r>
            <a:r>
              <a:rPr lang="en-US" b="1" dirty="0"/>
              <a:t>) = </a:t>
            </a:r>
            <a:r>
              <a:rPr lang="en-US" b="1" dirty="0" smtClean="0"/>
              <a:t>U(</a:t>
            </a:r>
            <a:r>
              <a:rPr lang="en-US" b="1" dirty="0" err="1" smtClean="0"/>
              <a:t>i</a:t>
            </a:r>
            <a:r>
              <a:rPr lang="en-US" b="1" dirty="0" smtClean="0"/>
              <a:t>);</a:t>
            </a:r>
            <a:endParaRPr lang="en-US" b="1" dirty="0"/>
          </a:p>
        </p:txBody>
      </p:sp>
      <p:sp>
        <p:nvSpPr>
          <p:cNvPr id="52" name="Rounded Rectangle 51"/>
          <p:cNvSpPr/>
          <p:nvPr/>
        </p:nvSpPr>
        <p:spPr>
          <a:xfrm>
            <a:off x="2362995" y="3319752"/>
            <a:ext cx="8453286" cy="11104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Calculating the starting index for each </a:t>
            </a:r>
            <a:r>
              <a:rPr lang="en-US" b="1" dirty="0" smtClean="0"/>
              <a:t>cluster </a:t>
            </a:r>
          </a:p>
          <a:p>
            <a:pPr algn="ctr"/>
            <a:r>
              <a:rPr lang="en-US" b="1" dirty="0"/>
              <a:t>Thread </a:t>
            </a:r>
            <a:r>
              <a:rPr lang="en-US" b="1" dirty="0" smtClean="0"/>
              <a:t>T</a:t>
            </a:r>
            <a:r>
              <a:rPr lang="en-US" b="1" baseline="-25000" dirty="0" smtClean="0"/>
              <a:t>0</a:t>
            </a:r>
            <a:r>
              <a:rPr lang="en-US" b="1" dirty="0" smtClean="0"/>
              <a:t>; scan(1) = 0;</a:t>
            </a:r>
            <a:endParaRPr lang="en-US" b="1" baseline="-25000" dirty="0"/>
          </a:p>
          <a:p>
            <a:pPr algn="ctr"/>
            <a:r>
              <a:rPr lang="en-US" b="1" dirty="0" smtClean="0"/>
              <a:t>For </a:t>
            </a:r>
            <a:r>
              <a:rPr lang="en-US" b="1" dirty="0" err="1" smtClean="0"/>
              <a:t>i</a:t>
            </a:r>
            <a:r>
              <a:rPr lang="en-US" b="1" dirty="0" smtClean="0"/>
              <a:t> = 1 to k do scan(</a:t>
            </a:r>
            <a:r>
              <a:rPr lang="en-US" b="1" dirty="0" err="1" smtClean="0"/>
              <a:t>i</a:t>
            </a:r>
            <a:r>
              <a:rPr lang="en-US" b="1" dirty="0" smtClean="0"/>
              <a:t> + 1) = scan(</a:t>
            </a:r>
            <a:r>
              <a:rPr lang="en-US" b="1" dirty="0" err="1" smtClean="0"/>
              <a:t>i</a:t>
            </a:r>
            <a:r>
              <a:rPr lang="en-US" b="1" dirty="0" smtClean="0"/>
              <a:t>) + </a:t>
            </a:r>
            <a:r>
              <a:rPr lang="en-US" b="1" dirty="0" err="1" smtClean="0"/>
              <a:t>histo</a:t>
            </a:r>
            <a:r>
              <a:rPr lang="en-US" b="1" dirty="0" smtClean="0"/>
              <a:t>(</a:t>
            </a:r>
            <a:r>
              <a:rPr lang="en-US" b="1" dirty="0" err="1" smtClean="0"/>
              <a:t>i</a:t>
            </a:r>
            <a:r>
              <a:rPr lang="en-US" b="1" dirty="0" smtClean="0"/>
              <a:t>);</a:t>
            </a:r>
            <a:endParaRPr lang="en-US" b="1" baseline="-25000" dirty="0"/>
          </a:p>
        </p:txBody>
      </p:sp>
    </p:spTree>
    <p:extLst>
      <p:ext uri="{BB962C8B-B14F-4D97-AF65-F5344CB8AC3E}">
        <p14:creationId xmlns:p14="http://schemas.microsoft.com/office/powerpoint/2010/main" val="319650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CALCULATING NEW </a:t>
            </a:r>
            <a:r>
              <a:rPr lang="en-US" dirty="0" smtClean="0"/>
              <a:t>CENTROIDS ON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91161"/>
            <a:ext cx="9905999" cy="410574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using atomic functions for counting sort will not ensure the stability of point indices in each </a:t>
            </a:r>
            <a:r>
              <a:rPr lang="en-US" dirty="0" smtClean="0"/>
              <a:t>cluster. This causes </a:t>
            </a:r>
            <a:r>
              <a:rPr lang="en-US" dirty="0"/>
              <a:t>the crossover accesses of threads to data points </a:t>
            </a:r>
            <a:r>
              <a:rPr lang="en-US" dirty="0" smtClean="0"/>
              <a:t>and </a:t>
            </a:r>
            <a:r>
              <a:rPr lang="en-US" dirty="0"/>
              <a:t>reduces the </a:t>
            </a:r>
            <a:r>
              <a:rPr lang="en-US" dirty="0" smtClean="0"/>
              <a:t>performance as shown below: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977" y="3861657"/>
            <a:ext cx="9447446" cy="17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31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CALCULATING NEW </a:t>
            </a:r>
            <a:r>
              <a:rPr lang="en-US" dirty="0" smtClean="0"/>
              <a:t>CENTROIDS ON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91161"/>
            <a:ext cx="9905999" cy="410574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To solve the problem of atomic functions, the </a:t>
            </a:r>
            <a:r>
              <a:rPr lang="en-US" dirty="0"/>
              <a:t>stable sort by keys of Thrust library in CUDA Toolkit </a:t>
            </a:r>
            <a:r>
              <a:rPr lang="en-US" dirty="0" smtClean="0"/>
              <a:t>is used for </a:t>
            </a:r>
            <a:r>
              <a:rPr lang="en-US" dirty="0"/>
              <a:t>sorting NNT </a:t>
            </a:r>
            <a:r>
              <a:rPr lang="en-US" dirty="0" smtClean="0"/>
              <a:t>array. The stable sort helps avoid cross accesses as shown below: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977" y="3861657"/>
            <a:ext cx="9447446" cy="17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3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CALCULATING NEW </a:t>
            </a:r>
            <a:r>
              <a:rPr lang="en-US" dirty="0" smtClean="0"/>
              <a:t>CENTROIDS ON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91161"/>
            <a:ext cx="9905999" cy="410574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Stable sort by key NNT and output corresponding index values of NNT: thrust</a:t>
            </a:r>
            <a:r>
              <a:rPr lang="en-US" dirty="0"/>
              <a:t>::</a:t>
            </a:r>
            <a:r>
              <a:rPr lang="en-US" dirty="0" err="1" smtClean="0"/>
              <a:t>stable_sort_by_key</a:t>
            </a:r>
            <a:r>
              <a:rPr lang="en-US" dirty="0" smtClean="0"/>
              <a:t>(NNT</a:t>
            </a:r>
            <a:r>
              <a:rPr lang="en-US" dirty="0"/>
              <a:t>, </a:t>
            </a:r>
            <a:r>
              <a:rPr lang="en-US" dirty="0" smtClean="0"/>
              <a:t>indices);</a:t>
            </a:r>
            <a:endParaRPr lang="en-US" dirty="0"/>
          </a:p>
          <a:p>
            <a:pPr algn="just"/>
            <a:r>
              <a:rPr lang="en-US" dirty="0" smtClean="0"/>
              <a:t>Calculate the histogram, where search is the </a:t>
            </a:r>
            <a:r>
              <a:rPr lang="en-US" dirty="0"/>
              <a:t>set of </a:t>
            </a:r>
            <a:r>
              <a:rPr lang="en-US" dirty="0" smtClean="0"/>
              <a:t>keys from </a:t>
            </a:r>
            <a:r>
              <a:rPr lang="en-US" dirty="0"/>
              <a:t>1 to k for binary </a:t>
            </a:r>
            <a:r>
              <a:rPr lang="en-US" dirty="0" smtClean="0"/>
              <a:t>searching: </a:t>
            </a:r>
            <a:r>
              <a:rPr lang="en-US" dirty="0"/>
              <a:t>thrust::</a:t>
            </a:r>
            <a:r>
              <a:rPr lang="en-US" dirty="0" err="1" smtClean="0"/>
              <a:t>upper_bound</a:t>
            </a:r>
            <a:r>
              <a:rPr lang="en-US" dirty="0" smtClean="0"/>
              <a:t>(NNT</a:t>
            </a:r>
            <a:r>
              <a:rPr lang="en-US" dirty="0"/>
              <a:t>, search, histogram</a:t>
            </a:r>
            <a:r>
              <a:rPr lang="en-US" dirty="0" smtClean="0"/>
              <a:t>);</a:t>
            </a:r>
          </a:p>
          <a:p>
            <a:pPr algn="just"/>
            <a:r>
              <a:rPr lang="en-US" b="1" dirty="0"/>
              <a:t>Calculating the starting index for each </a:t>
            </a:r>
            <a:r>
              <a:rPr lang="en-US" b="1" dirty="0" smtClean="0"/>
              <a:t>cluster</a:t>
            </a:r>
            <a:r>
              <a:rPr lang="en-US" dirty="0" smtClean="0"/>
              <a:t>: thrust</a:t>
            </a:r>
            <a:r>
              <a:rPr lang="en-US" dirty="0"/>
              <a:t>::</a:t>
            </a:r>
            <a:r>
              <a:rPr lang="en-US" dirty="0" err="1" smtClean="0"/>
              <a:t>adjacent_difference</a:t>
            </a:r>
            <a:r>
              <a:rPr lang="en-US" dirty="0" smtClean="0"/>
              <a:t>(histogram);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428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652" y="215483"/>
            <a:ext cx="9905998" cy="1301398"/>
          </a:xfrm>
        </p:spPr>
        <p:txBody>
          <a:bodyPr/>
          <a:lstStyle/>
          <a:p>
            <a:pPr algn="ctr"/>
            <a:r>
              <a:rPr lang="en-US" dirty="0" smtClean="0"/>
              <a:t>CALCULATING NEW CENTROIDS on </a:t>
            </a:r>
            <a:r>
              <a:rPr lang="en-US" dirty="0" err="1" smtClean="0"/>
              <a:t>Gpu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209054" y="1309613"/>
            <a:ext cx="9905999" cy="601565"/>
          </a:xfrm>
        </p:spPr>
        <p:txBody>
          <a:bodyPr>
            <a:normAutofit/>
          </a:bodyPr>
          <a:lstStyle/>
          <a:p>
            <a:r>
              <a:rPr lang="en-US" dirty="0"/>
              <a:t>Gathering </a:t>
            </a:r>
            <a:r>
              <a:rPr lang="en-US" dirty="0" err="1"/>
              <a:t>membeships</a:t>
            </a:r>
            <a:r>
              <a:rPr lang="en-US" dirty="0"/>
              <a:t> and point </a:t>
            </a:r>
            <a:r>
              <a:rPr lang="en-US" dirty="0" smtClean="0"/>
              <a:t>indices:</a:t>
            </a:r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18840" y="2002178"/>
            <a:ext cx="9719375" cy="3336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505705" y="2146264"/>
            <a:ext cx="691977" cy="3992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</a:rPr>
              <a:t>GPU</a:t>
            </a:r>
            <a:endParaRPr lang="en-US" b="1" dirty="0">
              <a:ln w="0"/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951885" y="2689605"/>
            <a:ext cx="8453286" cy="19614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Thread </a:t>
            </a:r>
            <a:r>
              <a:rPr lang="en-US" b="1" dirty="0" err="1" smtClean="0"/>
              <a:t>T</a:t>
            </a:r>
            <a:r>
              <a:rPr lang="en-US" b="1" baseline="-25000" dirty="0" err="1" smtClean="0"/>
              <a:t>i</a:t>
            </a:r>
            <a:endParaRPr lang="en-US" b="1" baseline="-25000" dirty="0"/>
          </a:p>
          <a:p>
            <a:pPr algn="ctr"/>
            <a:r>
              <a:rPr lang="en-GB" b="1" dirty="0" err="1" smtClean="0"/>
              <a:t>i</a:t>
            </a:r>
            <a:r>
              <a:rPr lang="en-GB" b="1" dirty="0" smtClean="0"/>
              <a:t> </a:t>
            </a:r>
            <a:r>
              <a:rPr lang="en-GB" b="1" dirty="0"/>
              <a:t>= </a:t>
            </a:r>
            <a:r>
              <a:rPr lang="en-GB" b="1" dirty="0" err="1"/>
              <a:t>blockIdx.x</a:t>
            </a:r>
            <a:r>
              <a:rPr lang="en-GB" b="1" dirty="0"/>
              <a:t> × </a:t>
            </a:r>
            <a:r>
              <a:rPr lang="en-GB" b="1" dirty="0" err="1"/>
              <a:t>blockDim</a:t>
            </a:r>
            <a:r>
              <a:rPr lang="en-GB" b="1" dirty="0"/>
              <a:t> + </a:t>
            </a:r>
            <a:r>
              <a:rPr lang="en-GB" b="1" dirty="0" err="1"/>
              <a:t>threadIdx.x</a:t>
            </a:r>
            <a:r>
              <a:rPr lang="en-GB" b="1" dirty="0" smtClean="0"/>
              <a:t>; </a:t>
            </a:r>
          </a:p>
          <a:p>
            <a:pPr algn="ctr"/>
            <a:r>
              <a:rPr lang="en-GB" b="1" dirty="0" err="1" smtClean="0"/>
              <a:t>gridDim</a:t>
            </a:r>
            <a:r>
              <a:rPr lang="en-GB" b="1" dirty="0" smtClean="0"/>
              <a:t> </a:t>
            </a:r>
            <a:r>
              <a:rPr lang="en-GB" b="1" dirty="0"/>
              <a:t>= (N * M) / </a:t>
            </a:r>
            <a:r>
              <a:rPr lang="en-GB" b="1" dirty="0" err="1"/>
              <a:t>blockDim</a:t>
            </a:r>
            <a:r>
              <a:rPr lang="en-GB" b="1" dirty="0" smtClean="0"/>
              <a:t>;</a:t>
            </a:r>
          </a:p>
          <a:p>
            <a:pPr algn="ctr"/>
            <a:r>
              <a:rPr lang="en-US" b="1" dirty="0" err="1" smtClean="0"/>
              <a:t>idx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en-US" b="1" dirty="0" smtClean="0"/>
              <a:t>indices(</a:t>
            </a:r>
            <a:r>
              <a:rPr lang="en-US" b="1" dirty="0" err="1" smtClean="0"/>
              <a:t>i</a:t>
            </a:r>
            <a:r>
              <a:rPr lang="en-US" b="1" dirty="0" smtClean="0"/>
              <a:t>);</a:t>
            </a:r>
            <a:endParaRPr lang="en-US" b="1" dirty="0"/>
          </a:p>
          <a:p>
            <a:pPr algn="ctr"/>
            <a:r>
              <a:rPr lang="en-US" b="1" dirty="0" err="1" smtClean="0"/>
              <a:t>sortedMemberships</a:t>
            </a:r>
            <a:r>
              <a:rPr lang="en-US" b="1" dirty="0" smtClean="0"/>
              <a:t>(</a:t>
            </a:r>
            <a:r>
              <a:rPr lang="en-US" b="1" dirty="0" err="1" smtClean="0"/>
              <a:t>i</a:t>
            </a:r>
            <a:r>
              <a:rPr lang="en-US" b="1" dirty="0" smtClean="0"/>
              <a:t>) </a:t>
            </a:r>
            <a:r>
              <a:rPr lang="en-US" b="1" dirty="0"/>
              <a:t>= </a:t>
            </a:r>
            <a:r>
              <a:rPr lang="en-US" b="1" dirty="0" smtClean="0"/>
              <a:t>U(</a:t>
            </a:r>
            <a:r>
              <a:rPr lang="en-US" b="1" dirty="0" err="1" smtClean="0"/>
              <a:t>idx</a:t>
            </a:r>
            <a:r>
              <a:rPr lang="en-US" b="1" dirty="0" smtClean="0"/>
              <a:t>);</a:t>
            </a:r>
          </a:p>
          <a:p>
            <a:pPr algn="ctr"/>
            <a:r>
              <a:rPr lang="en-US" b="1" dirty="0" err="1" smtClean="0"/>
              <a:t>sortedPointIndices</a:t>
            </a:r>
            <a:r>
              <a:rPr lang="en-US" b="1" dirty="0" smtClean="0"/>
              <a:t>(</a:t>
            </a:r>
            <a:r>
              <a:rPr lang="en-US" b="1" dirty="0" err="1" smtClean="0"/>
              <a:t>i</a:t>
            </a:r>
            <a:r>
              <a:rPr lang="en-US" b="1" dirty="0" smtClean="0"/>
              <a:t>) </a:t>
            </a:r>
            <a:r>
              <a:rPr lang="en-US" b="1" dirty="0"/>
              <a:t>= </a:t>
            </a:r>
            <a:r>
              <a:rPr lang="en-US" b="1" dirty="0" err="1" smtClean="0"/>
              <a:t>idx</a:t>
            </a:r>
            <a:r>
              <a:rPr lang="en-US" b="1" dirty="0" smtClean="0"/>
              <a:t>/M</a:t>
            </a:r>
            <a:endParaRPr lang="en-US" b="1" dirty="0"/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0988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GB" dirty="0"/>
              <a:t>The GFKM </a:t>
            </a:r>
            <a:r>
              <a:rPr lang="en-GB" dirty="0" smtClean="0"/>
              <a:t>algorithm </a:t>
            </a:r>
            <a:r>
              <a:rPr lang="en-GB" dirty="0"/>
              <a:t>is developed from the fuzzy k-means clustering (FKM) </a:t>
            </a:r>
            <a:r>
              <a:rPr lang="en-GB" dirty="0" smtClean="0"/>
              <a:t>algorithm.</a:t>
            </a:r>
          </a:p>
          <a:p>
            <a:pPr algn="just"/>
            <a:r>
              <a:rPr lang="en-GB" dirty="0"/>
              <a:t>The experimental results of method GFKM shown that it has the less computing time and the better clustering quality than method </a:t>
            </a:r>
            <a:r>
              <a:rPr lang="en-GB" dirty="0" smtClean="0"/>
              <a:t>FKM.</a:t>
            </a:r>
          </a:p>
          <a:p>
            <a:pPr algn="just"/>
            <a:r>
              <a:rPr lang="en-GB" dirty="0" smtClean="0"/>
              <a:t>The </a:t>
            </a:r>
            <a:r>
              <a:rPr lang="en-GB" dirty="0"/>
              <a:t>running time of the GFKM algorithm </a:t>
            </a:r>
            <a:r>
              <a:rPr lang="en-GB" dirty="0" smtClean="0"/>
              <a:t>grows </a:t>
            </a:r>
            <a:r>
              <a:rPr lang="en-GB" dirty="0"/>
              <a:t>with the increase of the size and also the dimensionality of the data </a:t>
            </a:r>
            <a:r>
              <a:rPr lang="en-GB" dirty="0" smtClean="0"/>
              <a:t>set.</a:t>
            </a:r>
          </a:p>
          <a:p>
            <a:pPr algn="just"/>
            <a:r>
              <a:rPr lang="en-US" dirty="0"/>
              <a:t>In our </a:t>
            </a:r>
            <a:r>
              <a:rPr lang="en-US" b="1" dirty="0" smtClean="0"/>
              <a:t>analysis, </a:t>
            </a:r>
            <a:r>
              <a:rPr lang="en-US" b="1" dirty="0"/>
              <a:t>w</a:t>
            </a:r>
            <a:r>
              <a:rPr lang="en-US" dirty="0" smtClean="0"/>
              <a:t>e </a:t>
            </a:r>
            <a:r>
              <a:rPr lang="en-US" dirty="0"/>
              <a:t>focus </a:t>
            </a:r>
            <a:r>
              <a:rPr lang="en-US" dirty="0" smtClean="0"/>
              <a:t>on an </a:t>
            </a:r>
            <a:r>
              <a:rPr lang="en-US" dirty="0"/>
              <a:t>important </a:t>
            </a:r>
            <a:r>
              <a:rPr lang="en-GB" dirty="0" smtClean="0"/>
              <a:t>factor, which</a:t>
            </a:r>
            <a:r>
              <a:rPr lang="en-US" dirty="0" smtClean="0"/>
              <a:t> is </a:t>
            </a:r>
            <a:r>
              <a:rPr lang="en-GB" dirty="0" smtClean="0"/>
              <a:t>the </a:t>
            </a:r>
            <a:r>
              <a:rPr lang="en-GB" dirty="0"/>
              <a:t>size of the data </a:t>
            </a:r>
            <a:r>
              <a:rPr lang="en-GB" dirty="0" smtClean="0"/>
              <a:t>set (number </a:t>
            </a:r>
            <a:r>
              <a:rPr lang="en-GB" dirty="0"/>
              <a:t>of data </a:t>
            </a:r>
            <a:r>
              <a:rPr lang="en-GB" dirty="0" smtClean="0"/>
              <a:t>points).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6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PGFKM Algorithm Model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Updating Membership Step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Calculating New Centroids Step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Checking Convergence Step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Experimental Results.</a:t>
            </a:r>
          </a:p>
          <a:p>
            <a:pPr marL="514350" indent="-514350">
              <a:buFont typeface="+mj-lt"/>
              <a:buAutoNum type="roman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62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076" y="74741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PGFKM MODEL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785653" y="1475438"/>
            <a:ext cx="3648416" cy="4623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791465" y="1475438"/>
            <a:ext cx="4738277" cy="4623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1985611" y="2201111"/>
            <a:ext cx="3062456" cy="5931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Initialize Centroids</a:t>
            </a:r>
            <a:endParaRPr lang="en-US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6093075" y="1614462"/>
            <a:ext cx="691977" cy="3992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</a:rPr>
              <a:t>GPU</a:t>
            </a:r>
            <a:endParaRPr lang="en-US" b="1" dirty="0">
              <a:ln w="0"/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966510" y="1622289"/>
            <a:ext cx="667263" cy="3992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</a:rPr>
              <a:t>CPU</a:t>
            </a:r>
            <a:endParaRPr lang="en-US" b="1" dirty="0">
              <a:ln w="0"/>
              <a:solidFill>
                <a:schemeClr val="bg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093075" y="2200765"/>
            <a:ext cx="3338361" cy="5931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Membership</a:t>
            </a:r>
            <a:endParaRPr lang="en-US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1985611" y="2997837"/>
            <a:ext cx="3062456" cy="5931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Calculate new Centroids</a:t>
            </a:r>
            <a:endParaRPr lang="en-US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6093075" y="3535353"/>
            <a:ext cx="3338361" cy="5931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Calculate new Centroids</a:t>
            </a:r>
            <a:endParaRPr lang="en-US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6084425" y="4632419"/>
            <a:ext cx="3338362" cy="5931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Check Convergence</a:t>
            </a:r>
            <a:endParaRPr lang="en-US" b="1" dirty="0"/>
          </a:p>
        </p:txBody>
      </p:sp>
      <p:sp>
        <p:nvSpPr>
          <p:cNvPr id="45" name="Line Callout 1 44"/>
          <p:cNvSpPr/>
          <p:nvPr/>
        </p:nvSpPr>
        <p:spPr>
          <a:xfrm>
            <a:off x="8023136" y="3024041"/>
            <a:ext cx="1353230" cy="281160"/>
          </a:xfrm>
          <a:prstGeom prst="borderCallout1">
            <a:avLst>
              <a:gd name="adj1" fmla="val 49095"/>
              <a:gd name="adj2" fmla="val 982"/>
              <a:gd name="adj3" fmla="val 49839"/>
              <a:gd name="adj4" fmla="val -118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/>
              <a:t>Large data set</a:t>
            </a:r>
            <a:endParaRPr lang="en-US" sz="1300" b="1" dirty="0"/>
          </a:p>
        </p:txBody>
      </p:sp>
      <p:cxnSp>
        <p:nvCxnSpPr>
          <p:cNvPr id="83" name="Elbow Connector 82"/>
          <p:cNvCxnSpPr>
            <a:stCxn id="28" idx="3"/>
            <a:endCxn id="24" idx="3"/>
          </p:cNvCxnSpPr>
          <p:nvPr/>
        </p:nvCxnSpPr>
        <p:spPr>
          <a:xfrm flipV="1">
            <a:off x="9422787" y="2497327"/>
            <a:ext cx="8649" cy="2431654"/>
          </a:xfrm>
          <a:prstGeom prst="bentConnector3">
            <a:avLst>
              <a:gd name="adj1" fmla="val 2743080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864598" y="2793889"/>
            <a:ext cx="0" cy="74699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/>
          <p:nvPr/>
        </p:nvCxnSpPr>
        <p:spPr>
          <a:xfrm rot="10800000" flipV="1">
            <a:off x="5051335" y="2812064"/>
            <a:ext cx="2603707" cy="483080"/>
          </a:xfrm>
          <a:prstGeom prst="bentConnector3">
            <a:avLst>
              <a:gd name="adj1" fmla="val -687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Line Callout 1 109"/>
          <p:cNvSpPr/>
          <p:nvPr/>
        </p:nvSpPr>
        <p:spPr>
          <a:xfrm>
            <a:off x="6099410" y="2900384"/>
            <a:ext cx="1392736" cy="267427"/>
          </a:xfrm>
          <a:prstGeom prst="borderCallout1">
            <a:avLst>
              <a:gd name="adj1" fmla="val 50475"/>
              <a:gd name="adj2" fmla="val 100480"/>
              <a:gd name="adj3" fmla="val 49050"/>
              <a:gd name="adj4" fmla="val 1116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/>
              <a:t>Small data set</a:t>
            </a:r>
            <a:endParaRPr lang="en-US" sz="1300" b="1" dirty="0"/>
          </a:p>
        </p:txBody>
      </p:sp>
      <p:cxnSp>
        <p:nvCxnSpPr>
          <p:cNvPr id="118" name="Straight Arrow Connector 117"/>
          <p:cNvCxnSpPr>
            <a:stCxn id="21" idx="3"/>
            <a:endCxn id="24" idx="1"/>
          </p:cNvCxnSpPr>
          <p:nvPr/>
        </p:nvCxnSpPr>
        <p:spPr>
          <a:xfrm flipV="1">
            <a:off x="5048067" y="2497327"/>
            <a:ext cx="1045008" cy="34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25" idx="2"/>
            <a:endCxn id="28" idx="1"/>
          </p:cNvCxnSpPr>
          <p:nvPr/>
        </p:nvCxnSpPr>
        <p:spPr>
          <a:xfrm rot="16200000" flipH="1">
            <a:off x="4131622" y="2976178"/>
            <a:ext cx="1338020" cy="2567586"/>
          </a:xfrm>
          <a:prstGeom prst="bent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Line Callout 1 140"/>
          <p:cNvSpPr/>
          <p:nvPr/>
        </p:nvSpPr>
        <p:spPr>
          <a:xfrm>
            <a:off x="9780183" y="4306979"/>
            <a:ext cx="500744" cy="397182"/>
          </a:xfrm>
          <a:prstGeom prst="borderCallout1">
            <a:avLst>
              <a:gd name="adj1" fmla="val 49095"/>
              <a:gd name="adj2" fmla="val 982"/>
              <a:gd name="adj3" fmla="val 49839"/>
              <a:gd name="adj4" fmla="val -233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/>
              <a:t>No </a:t>
            </a:r>
          </a:p>
        </p:txBody>
      </p:sp>
      <p:cxnSp>
        <p:nvCxnSpPr>
          <p:cNvPr id="159" name="Elbow Connector 158"/>
          <p:cNvCxnSpPr>
            <a:stCxn id="28" idx="2"/>
            <a:endCxn id="162" idx="6"/>
          </p:cNvCxnSpPr>
          <p:nvPr/>
        </p:nvCxnSpPr>
        <p:spPr>
          <a:xfrm rot="5400000">
            <a:off x="5504892" y="3237491"/>
            <a:ext cx="260663" cy="4236767"/>
          </a:xfrm>
          <a:prstGeom prst="bent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Line Callout 1 159"/>
          <p:cNvSpPr/>
          <p:nvPr/>
        </p:nvSpPr>
        <p:spPr>
          <a:xfrm>
            <a:off x="6439063" y="5633701"/>
            <a:ext cx="500744" cy="397182"/>
          </a:xfrm>
          <a:prstGeom prst="borderCallout1">
            <a:avLst>
              <a:gd name="adj1" fmla="val 1626"/>
              <a:gd name="adj2" fmla="val 51811"/>
              <a:gd name="adj3" fmla="val -35604"/>
              <a:gd name="adj4" fmla="val 519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/>
              <a:t>Yes</a:t>
            </a:r>
            <a:r>
              <a:rPr lang="en-US" sz="1300" dirty="0" smtClean="0"/>
              <a:t> </a:t>
            </a:r>
          </a:p>
        </p:txBody>
      </p:sp>
      <p:sp>
        <p:nvSpPr>
          <p:cNvPr id="162" name="Oval 161"/>
          <p:cNvSpPr/>
          <p:nvPr/>
        </p:nvSpPr>
        <p:spPr>
          <a:xfrm>
            <a:off x="2073899" y="5119778"/>
            <a:ext cx="1442940" cy="732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Results</a:t>
            </a:r>
            <a:endParaRPr lang="en-US" b="1" dirty="0"/>
          </a:p>
        </p:txBody>
      </p:sp>
      <p:cxnSp>
        <p:nvCxnSpPr>
          <p:cNvPr id="5" name="Elbow Connector 4"/>
          <p:cNvCxnSpPr>
            <a:stCxn id="26" idx="2"/>
          </p:cNvCxnSpPr>
          <p:nvPr/>
        </p:nvCxnSpPr>
        <p:spPr>
          <a:xfrm rot="5400000" flipH="1">
            <a:off x="5464563" y="1830785"/>
            <a:ext cx="537863" cy="4057522"/>
          </a:xfrm>
          <a:prstGeom prst="bentConnector4">
            <a:avLst>
              <a:gd name="adj1" fmla="val -58276"/>
              <a:gd name="adj2" fmla="val 100075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ine Callout 1 28"/>
          <p:cNvSpPr/>
          <p:nvPr/>
        </p:nvSpPr>
        <p:spPr>
          <a:xfrm>
            <a:off x="3868448" y="3991006"/>
            <a:ext cx="2144880" cy="274941"/>
          </a:xfrm>
          <a:prstGeom prst="borderCallout1">
            <a:avLst>
              <a:gd name="adj1" fmla="val 99825"/>
              <a:gd name="adj2" fmla="val 47685"/>
              <a:gd name="adj3" fmla="val 155618"/>
              <a:gd name="adj4" fmla="val 477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L</a:t>
            </a:r>
            <a:r>
              <a:rPr lang="en-GB" sz="1400" b="1" dirty="0" smtClean="0"/>
              <a:t>eft </a:t>
            </a:r>
            <a:r>
              <a:rPr lang="en-GB" sz="1400" b="1" dirty="0"/>
              <a:t>small data blocks </a:t>
            </a:r>
            <a:endParaRPr 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288218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652" y="215483"/>
            <a:ext cx="9905998" cy="1301398"/>
          </a:xfrm>
        </p:spPr>
        <p:txBody>
          <a:bodyPr/>
          <a:lstStyle/>
          <a:p>
            <a:pPr algn="ctr"/>
            <a:r>
              <a:rPr lang="en-US" dirty="0" smtClean="0"/>
              <a:t>Updating membership on </a:t>
            </a:r>
            <a:r>
              <a:rPr lang="en-US" dirty="0" err="1" smtClean="0"/>
              <a:t>cpu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404254" y="1516881"/>
            <a:ext cx="9492794" cy="4623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585212" y="1748676"/>
            <a:ext cx="691977" cy="3992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b="1" dirty="0">
                <a:ln w="0"/>
                <a:solidFill>
                  <a:schemeClr val="bg1"/>
                </a:solidFill>
              </a:rPr>
              <a:t>C</a:t>
            </a:r>
            <a:r>
              <a:rPr lang="en-US" b="1" dirty="0" smtClean="0">
                <a:ln w="0"/>
                <a:solidFill>
                  <a:schemeClr val="bg1"/>
                </a:solidFill>
              </a:rPr>
              <a:t>PU</a:t>
            </a:r>
            <a:endParaRPr lang="en-US" b="1" dirty="0">
              <a:ln w="0"/>
              <a:solidFill>
                <a:schemeClr val="bg1"/>
              </a:solidFill>
            </a:endParaRPr>
          </a:p>
        </p:txBody>
      </p:sp>
      <p:sp>
        <p:nvSpPr>
          <p:cNvPr id="45" name="Line Callout 1 44"/>
          <p:cNvSpPr/>
          <p:nvPr/>
        </p:nvSpPr>
        <p:spPr>
          <a:xfrm>
            <a:off x="5103115" y="2501262"/>
            <a:ext cx="5292380" cy="333104"/>
          </a:xfrm>
          <a:prstGeom prst="borderCallout1">
            <a:avLst>
              <a:gd name="adj1" fmla="val 54755"/>
              <a:gd name="adj2" fmla="val 91"/>
              <a:gd name="adj3" fmla="val 55499"/>
              <a:gd name="adj4" fmla="val -100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DNNT is set of M nearest distances responding to </a:t>
            </a:r>
            <a:r>
              <a:rPr lang="en-GB" sz="1400" b="1" dirty="0" err="1"/>
              <a:t>NNT</a:t>
            </a:r>
            <a:r>
              <a:rPr lang="en-GB" sz="1400" b="1" baseline="-25000" dirty="0" err="1"/>
              <a:t>i</a:t>
            </a:r>
            <a:endParaRPr lang="en-US" sz="1300" b="1" baseline="-25000" dirty="0"/>
          </a:p>
        </p:txBody>
      </p:sp>
      <p:sp>
        <p:nvSpPr>
          <p:cNvPr id="58" name="Rounded Rectangle 57"/>
          <p:cNvSpPr/>
          <p:nvPr/>
        </p:nvSpPr>
        <p:spPr>
          <a:xfrm>
            <a:off x="2458147" y="1748676"/>
            <a:ext cx="4205410" cy="5422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For each data point X</a:t>
            </a:r>
            <a:r>
              <a:rPr lang="en-US" b="1" baseline="-25000" dirty="0" smtClean="0"/>
              <a:t>i</a:t>
            </a:r>
            <a:endParaRPr lang="en-US" b="1" dirty="0"/>
          </a:p>
        </p:txBody>
      </p:sp>
      <p:sp>
        <p:nvSpPr>
          <p:cNvPr id="72" name="Rectangle 71"/>
          <p:cNvSpPr/>
          <p:nvPr/>
        </p:nvSpPr>
        <p:spPr>
          <a:xfrm>
            <a:off x="2458147" y="2995450"/>
            <a:ext cx="4205410" cy="29151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732172" y="3290853"/>
            <a:ext cx="3657600" cy="49360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For each centroid </a:t>
            </a:r>
            <a:r>
              <a:rPr lang="en-US" b="1" dirty="0" err="1" smtClean="0"/>
              <a:t>C</a:t>
            </a:r>
            <a:r>
              <a:rPr lang="en-US" b="1" baseline="-25000" dirty="0" err="1" smtClean="0"/>
              <a:t>j</a:t>
            </a:r>
            <a:endParaRPr lang="en-US" b="1" dirty="0"/>
          </a:p>
        </p:txBody>
      </p:sp>
      <p:cxnSp>
        <p:nvCxnSpPr>
          <p:cNvPr id="49" name="Straight Arrow Connector 48"/>
          <p:cNvCxnSpPr>
            <a:stCxn id="58" idx="2"/>
            <a:endCxn id="26" idx="0"/>
          </p:cNvCxnSpPr>
          <p:nvPr/>
        </p:nvCxnSpPr>
        <p:spPr>
          <a:xfrm>
            <a:off x="4560852" y="2290935"/>
            <a:ext cx="120" cy="99991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2" idx="3"/>
            <a:endCxn id="94" idx="1"/>
          </p:cNvCxnSpPr>
          <p:nvPr/>
        </p:nvCxnSpPr>
        <p:spPr>
          <a:xfrm>
            <a:off x="6663557" y="4453028"/>
            <a:ext cx="694131" cy="166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7357688" y="4093155"/>
            <a:ext cx="3037807" cy="7230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membership for data </a:t>
            </a:r>
            <a:r>
              <a:rPr lang="en-US" b="1" dirty="0"/>
              <a:t>point </a:t>
            </a:r>
            <a:r>
              <a:rPr lang="en-US" b="1" dirty="0" smtClean="0"/>
              <a:t>X</a:t>
            </a:r>
            <a:r>
              <a:rPr lang="en-US" b="1" baseline="-25000" dirty="0" smtClean="0"/>
              <a:t>i</a:t>
            </a:r>
            <a:endParaRPr lang="en-US" b="1" dirty="0"/>
          </a:p>
        </p:txBody>
      </p:sp>
      <p:sp>
        <p:nvSpPr>
          <p:cNvPr id="107" name="Rectangle 106"/>
          <p:cNvSpPr/>
          <p:nvPr/>
        </p:nvSpPr>
        <p:spPr>
          <a:xfrm>
            <a:off x="2732172" y="4017577"/>
            <a:ext cx="3657600" cy="1713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885741" y="4230785"/>
            <a:ext cx="3348623" cy="4660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Calculate </a:t>
            </a:r>
            <a:r>
              <a:rPr lang="en-US" b="1" dirty="0"/>
              <a:t>distance </a:t>
            </a:r>
            <a:r>
              <a:rPr lang="en-US" b="1" dirty="0" smtClean="0"/>
              <a:t>d(X</a:t>
            </a:r>
            <a:r>
              <a:rPr lang="en-US" b="1" baseline="-25000" dirty="0" smtClean="0"/>
              <a:t>i</a:t>
            </a:r>
            <a:r>
              <a:rPr lang="en-US" b="1" dirty="0" smtClean="0"/>
              <a:t>, </a:t>
            </a:r>
            <a:r>
              <a:rPr lang="en-US" b="1" dirty="0" err="1" smtClean="0"/>
              <a:t>C</a:t>
            </a:r>
            <a:r>
              <a:rPr lang="en-US" b="1" baseline="-25000" dirty="0" err="1" smtClean="0"/>
              <a:t>j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2885741" y="5052953"/>
            <a:ext cx="3348623" cy="4645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</a:t>
            </a:r>
            <a:r>
              <a:rPr lang="en-US" b="1" dirty="0" err="1" smtClean="0"/>
              <a:t>NNT</a:t>
            </a:r>
            <a:r>
              <a:rPr lang="en-US" b="1" baseline="-25000" dirty="0" err="1" smtClean="0"/>
              <a:t>i</a:t>
            </a:r>
            <a:r>
              <a:rPr lang="en-US" b="1" dirty="0"/>
              <a:t> </a:t>
            </a:r>
            <a:r>
              <a:rPr lang="en-US" b="1" dirty="0" smtClean="0"/>
              <a:t>and DNNT</a:t>
            </a:r>
            <a:endParaRPr lang="en-US" b="1" dirty="0"/>
          </a:p>
        </p:txBody>
      </p:sp>
      <p:cxnSp>
        <p:nvCxnSpPr>
          <p:cNvPr id="81" name="Straight Arrow Connector 80"/>
          <p:cNvCxnSpPr>
            <a:stCxn id="26" idx="2"/>
            <a:endCxn id="28" idx="0"/>
          </p:cNvCxnSpPr>
          <p:nvPr/>
        </p:nvCxnSpPr>
        <p:spPr>
          <a:xfrm flipH="1">
            <a:off x="4560053" y="3784456"/>
            <a:ext cx="919" cy="44632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8" idx="2"/>
            <a:endCxn id="25" idx="0"/>
          </p:cNvCxnSpPr>
          <p:nvPr/>
        </p:nvCxnSpPr>
        <p:spPr>
          <a:xfrm>
            <a:off x="4560053" y="4696846"/>
            <a:ext cx="0" cy="35610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7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UPDATING MEMBERSHIP ON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7"/>
            <a:ext cx="9905999" cy="4105749"/>
          </a:xfrm>
        </p:spPr>
        <p:txBody>
          <a:bodyPr>
            <a:normAutofit/>
          </a:bodyPr>
          <a:lstStyle/>
          <a:p>
            <a:pPr algn="just"/>
            <a:r>
              <a:rPr lang="en-US" i="1" dirty="0"/>
              <a:t>N</a:t>
            </a:r>
            <a:r>
              <a:rPr lang="en-US" dirty="0"/>
              <a:t> data points has been dispatched to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smtClean="0"/>
              <a:t>threads, and threads </a:t>
            </a:r>
            <a:r>
              <a:rPr lang="en-US" dirty="0"/>
              <a:t>are working in </a:t>
            </a:r>
            <a:r>
              <a:rPr lang="en-US" dirty="0" smtClean="0"/>
              <a:t>parallel</a:t>
            </a:r>
          </a:p>
          <a:p>
            <a:pPr algn="just"/>
            <a:r>
              <a:rPr lang="en-US" dirty="0" smtClean="0"/>
              <a:t>Each thread loads </a:t>
            </a:r>
            <a:r>
              <a:rPr lang="en-US" dirty="0"/>
              <a:t>the </a:t>
            </a:r>
            <a:r>
              <a:rPr lang="en-US" dirty="0" smtClean="0"/>
              <a:t>corresponding data point </a:t>
            </a:r>
            <a:r>
              <a:rPr lang="en-US" dirty="0"/>
              <a:t>into the on-chip </a:t>
            </a:r>
            <a:r>
              <a:rPr lang="en-US" dirty="0" smtClean="0"/>
              <a:t>registers</a:t>
            </a:r>
          </a:p>
          <a:p>
            <a:pPr algn="just"/>
            <a:r>
              <a:rPr lang="en-US" dirty="0" smtClean="0"/>
              <a:t>The shared </a:t>
            </a:r>
            <a:r>
              <a:rPr lang="en-US" dirty="0"/>
              <a:t>memory </a:t>
            </a:r>
            <a:r>
              <a:rPr lang="en-US" dirty="0" smtClean="0"/>
              <a:t>is used to </a:t>
            </a:r>
            <a:r>
              <a:rPr lang="en-US" dirty="0"/>
              <a:t>broadcast centroids </a:t>
            </a:r>
            <a:r>
              <a:rPr lang="en-US" dirty="0" smtClean="0"/>
              <a:t>to all </a:t>
            </a:r>
            <a:r>
              <a:rPr lang="en-US" dirty="0"/>
              <a:t>threads inside a thread block as each thread writes less than five values to shared </a:t>
            </a:r>
            <a:r>
              <a:rPr lang="en-US" dirty="0" smtClean="0"/>
              <a:t>memory. Otherwise, threads </a:t>
            </a:r>
            <a:r>
              <a:rPr lang="en-US" dirty="0"/>
              <a:t>are read the same centroids in global </a:t>
            </a:r>
            <a:r>
              <a:rPr lang="en-US" dirty="0" smtClean="0"/>
              <a:t>memory.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7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652" y="215483"/>
            <a:ext cx="9905998" cy="1301398"/>
          </a:xfrm>
        </p:spPr>
        <p:txBody>
          <a:bodyPr/>
          <a:lstStyle/>
          <a:p>
            <a:pPr algn="ctr"/>
            <a:r>
              <a:rPr lang="en-US" dirty="0" smtClean="0"/>
              <a:t>Updating membership on </a:t>
            </a:r>
            <a:r>
              <a:rPr lang="en-US" dirty="0" err="1" smtClean="0"/>
              <a:t>Gpu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291132" y="1511751"/>
            <a:ext cx="9719375" cy="47193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545426" y="1696306"/>
            <a:ext cx="691977" cy="3992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</a:rPr>
              <a:t>GPU</a:t>
            </a:r>
            <a:endParaRPr lang="en-US" b="1" dirty="0">
              <a:ln w="0"/>
              <a:solidFill>
                <a:schemeClr val="bg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395946" y="1696390"/>
            <a:ext cx="8289684" cy="10283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Thread </a:t>
            </a:r>
            <a:r>
              <a:rPr lang="en-US" b="1" dirty="0" err="1" smtClean="0"/>
              <a:t>T</a:t>
            </a:r>
            <a:r>
              <a:rPr lang="en-US" b="1" baseline="-25000" dirty="0" err="1" smtClean="0"/>
              <a:t>i</a:t>
            </a:r>
            <a:endParaRPr lang="en-US" b="1" baseline="-25000" dirty="0"/>
          </a:p>
          <a:p>
            <a:pPr algn="ctr"/>
            <a:r>
              <a:rPr lang="en-GB" b="1" dirty="0" err="1" smtClean="0"/>
              <a:t>i</a:t>
            </a:r>
            <a:r>
              <a:rPr lang="en-GB" b="1" dirty="0" smtClean="0"/>
              <a:t> </a:t>
            </a:r>
            <a:r>
              <a:rPr lang="en-GB" b="1" dirty="0"/>
              <a:t>= </a:t>
            </a:r>
            <a:r>
              <a:rPr lang="en-GB" b="1" dirty="0" err="1"/>
              <a:t>blockIdx.x</a:t>
            </a:r>
            <a:r>
              <a:rPr lang="en-GB" b="1" dirty="0"/>
              <a:t> × </a:t>
            </a:r>
            <a:r>
              <a:rPr lang="en-GB" b="1" dirty="0" err="1"/>
              <a:t>blockDim</a:t>
            </a:r>
            <a:r>
              <a:rPr lang="en-GB" b="1" dirty="0"/>
              <a:t> + </a:t>
            </a:r>
            <a:r>
              <a:rPr lang="en-GB" b="1" dirty="0" err="1" smtClean="0"/>
              <a:t>threadIdx.x</a:t>
            </a:r>
            <a:r>
              <a:rPr lang="en-GB" b="1" dirty="0"/>
              <a:t>; </a:t>
            </a:r>
            <a:r>
              <a:rPr lang="en-GB" b="1" dirty="0" err="1"/>
              <a:t>gridDim</a:t>
            </a:r>
            <a:r>
              <a:rPr lang="en-GB" b="1" dirty="0"/>
              <a:t> = N / </a:t>
            </a:r>
            <a:r>
              <a:rPr lang="en-GB" b="1" dirty="0" err="1"/>
              <a:t>blockDim</a:t>
            </a:r>
            <a:r>
              <a:rPr lang="en-GB" b="1" dirty="0"/>
              <a:t>; </a:t>
            </a:r>
            <a:r>
              <a:rPr lang="en-GB" b="1" dirty="0" smtClean="0"/>
              <a:t>DNNT </a:t>
            </a:r>
            <a:r>
              <a:rPr lang="en-GB" b="1" dirty="0"/>
              <a:t>is set of M nearest distances responding to </a:t>
            </a:r>
            <a:r>
              <a:rPr lang="en-GB" b="1" dirty="0" err="1" smtClean="0"/>
              <a:t>NNT</a:t>
            </a:r>
            <a:r>
              <a:rPr lang="en-GB" b="1" baseline="-25000" dirty="0" err="1" smtClean="0"/>
              <a:t>i</a:t>
            </a:r>
            <a:endParaRPr lang="en-US" b="1" baseline="-25000" dirty="0"/>
          </a:p>
        </p:txBody>
      </p:sp>
      <p:sp>
        <p:nvSpPr>
          <p:cNvPr id="72" name="Rectangle 71"/>
          <p:cNvSpPr/>
          <p:nvPr/>
        </p:nvSpPr>
        <p:spPr>
          <a:xfrm>
            <a:off x="6480220" y="2997964"/>
            <a:ext cx="4205410" cy="29151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806151" y="3154751"/>
            <a:ext cx="3657600" cy="6631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For each centroid </a:t>
            </a:r>
            <a:r>
              <a:rPr lang="en-US" b="1" dirty="0" err="1" smtClean="0"/>
              <a:t>C</a:t>
            </a:r>
            <a:r>
              <a:rPr lang="en-US" b="1" baseline="-25000" dirty="0" err="1" smtClean="0"/>
              <a:t>j</a:t>
            </a:r>
            <a:r>
              <a:rPr lang="en-US" b="1" dirty="0" smtClean="0"/>
              <a:t> in global memory</a:t>
            </a:r>
            <a:endParaRPr lang="en-US" b="1" dirty="0"/>
          </a:p>
        </p:txBody>
      </p:sp>
      <p:cxnSp>
        <p:nvCxnSpPr>
          <p:cNvPr id="49" name="Straight Arrow Connector 48"/>
          <p:cNvCxnSpPr>
            <a:stCxn id="21" idx="3"/>
          </p:cNvCxnSpPr>
          <p:nvPr/>
        </p:nvCxnSpPr>
        <p:spPr>
          <a:xfrm>
            <a:off x="5271121" y="3793859"/>
            <a:ext cx="1224166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94" idx="3"/>
          </p:cNvCxnSpPr>
          <p:nvPr/>
        </p:nvCxnSpPr>
        <p:spPr>
          <a:xfrm flipH="1">
            <a:off x="5271122" y="4946348"/>
            <a:ext cx="1209098" cy="588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2395946" y="4590695"/>
            <a:ext cx="2875176" cy="7230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Update membership for data </a:t>
            </a:r>
            <a:r>
              <a:rPr lang="en-US" b="1" dirty="0"/>
              <a:t>point </a:t>
            </a:r>
            <a:r>
              <a:rPr lang="en-US" b="1" dirty="0" smtClean="0"/>
              <a:t>X</a:t>
            </a:r>
            <a:r>
              <a:rPr lang="en-US" b="1" baseline="-25000" dirty="0" smtClean="0"/>
              <a:t>i</a:t>
            </a:r>
            <a:endParaRPr lang="en-US" b="1" dirty="0"/>
          </a:p>
        </p:txBody>
      </p:sp>
      <p:sp>
        <p:nvSpPr>
          <p:cNvPr id="107" name="Rectangle 106"/>
          <p:cNvSpPr/>
          <p:nvPr/>
        </p:nvSpPr>
        <p:spPr>
          <a:xfrm>
            <a:off x="6806151" y="3996529"/>
            <a:ext cx="3657600" cy="1713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6962482" y="4282380"/>
            <a:ext cx="3348623" cy="4660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Calculate </a:t>
            </a:r>
            <a:r>
              <a:rPr lang="en-US" b="1" dirty="0"/>
              <a:t>distance </a:t>
            </a:r>
            <a:r>
              <a:rPr lang="en-US" b="1" dirty="0" smtClean="0"/>
              <a:t>d(X</a:t>
            </a:r>
            <a:r>
              <a:rPr lang="en-US" b="1" baseline="-25000" dirty="0" smtClean="0"/>
              <a:t>i</a:t>
            </a:r>
            <a:r>
              <a:rPr lang="en-US" b="1" dirty="0" smtClean="0"/>
              <a:t>, </a:t>
            </a:r>
            <a:r>
              <a:rPr lang="en-US" b="1" dirty="0" err="1" smtClean="0"/>
              <a:t>C</a:t>
            </a:r>
            <a:r>
              <a:rPr lang="en-US" b="1" baseline="-25000" dirty="0" err="1" smtClean="0"/>
              <a:t>j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6962482" y="5090126"/>
            <a:ext cx="3348623" cy="4645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</a:t>
            </a:r>
            <a:r>
              <a:rPr lang="en-US" b="1" dirty="0" err="1" smtClean="0"/>
              <a:t>NNT</a:t>
            </a:r>
            <a:r>
              <a:rPr lang="en-US" b="1" baseline="-25000" dirty="0" err="1" smtClean="0"/>
              <a:t>i</a:t>
            </a:r>
            <a:r>
              <a:rPr lang="en-US" b="1" dirty="0"/>
              <a:t> </a:t>
            </a:r>
            <a:r>
              <a:rPr lang="en-US" b="1" dirty="0" smtClean="0"/>
              <a:t>and DNNT</a:t>
            </a:r>
            <a:endParaRPr lang="en-US" b="1" dirty="0"/>
          </a:p>
        </p:txBody>
      </p:sp>
      <p:cxnSp>
        <p:nvCxnSpPr>
          <p:cNvPr id="81" name="Straight Arrow Connector 80"/>
          <p:cNvCxnSpPr>
            <a:stCxn id="26" idx="2"/>
            <a:endCxn id="28" idx="0"/>
          </p:cNvCxnSpPr>
          <p:nvPr/>
        </p:nvCxnSpPr>
        <p:spPr>
          <a:xfrm>
            <a:off x="8634951" y="3817857"/>
            <a:ext cx="1843" cy="46452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8" idx="2"/>
            <a:endCxn id="25" idx="0"/>
          </p:cNvCxnSpPr>
          <p:nvPr/>
        </p:nvCxnSpPr>
        <p:spPr>
          <a:xfrm>
            <a:off x="8636794" y="4748441"/>
            <a:ext cx="0" cy="34168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386822" y="3351239"/>
            <a:ext cx="2884299" cy="8852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Load data </a:t>
            </a:r>
            <a:r>
              <a:rPr lang="en-US" b="1" dirty="0"/>
              <a:t>point </a:t>
            </a:r>
            <a:r>
              <a:rPr lang="en-US" b="1" dirty="0" smtClean="0"/>
              <a:t>X</a:t>
            </a:r>
            <a:r>
              <a:rPr lang="en-US" b="1" baseline="-25000" dirty="0" smtClean="0"/>
              <a:t>i </a:t>
            </a:r>
            <a:r>
              <a:rPr lang="en-US" b="1" dirty="0" smtClean="0"/>
              <a:t>into </a:t>
            </a:r>
            <a:r>
              <a:rPr lang="en-US" b="1" dirty="0"/>
              <a:t>the on-chip </a:t>
            </a:r>
            <a:r>
              <a:rPr lang="en-US" b="1" dirty="0" smtClean="0"/>
              <a:t>registers</a:t>
            </a:r>
            <a:endParaRPr lang="en-US" b="1" dirty="0"/>
          </a:p>
        </p:txBody>
      </p:sp>
      <p:cxnSp>
        <p:nvCxnSpPr>
          <p:cNvPr id="35" name="Straight Arrow Connector 34"/>
          <p:cNvCxnSpPr>
            <a:endCxn id="21" idx="0"/>
          </p:cNvCxnSpPr>
          <p:nvPr/>
        </p:nvCxnSpPr>
        <p:spPr>
          <a:xfrm>
            <a:off x="3817856" y="2724766"/>
            <a:ext cx="11116" cy="62647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68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652" y="215483"/>
            <a:ext cx="9905998" cy="1301398"/>
          </a:xfrm>
        </p:spPr>
        <p:txBody>
          <a:bodyPr/>
          <a:lstStyle/>
          <a:p>
            <a:pPr algn="ctr"/>
            <a:r>
              <a:rPr lang="en-US" dirty="0" smtClean="0"/>
              <a:t>Updating membership on </a:t>
            </a:r>
            <a:r>
              <a:rPr lang="en-US" dirty="0" err="1" smtClean="0"/>
              <a:t>Gpu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291132" y="1511751"/>
            <a:ext cx="9719375" cy="50681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545426" y="1696306"/>
            <a:ext cx="691977" cy="3992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</a:rPr>
              <a:t>GPU</a:t>
            </a:r>
            <a:endParaRPr lang="en-US" b="1" dirty="0">
              <a:ln w="0"/>
              <a:solidFill>
                <a:schemeClr val="bg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395946" y="1696390"/>
            <a:ext cx="8289684" cy="10283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Thread </a:t>
            </a:r>
            <a:r>
              <a:rPr lang="en-US" b="1" dirty="0" err="1" smtClean="0"/>
              <a:t>T</a:t>
            </a:r>
            <a:r>
              <a:rPr lang="en-US" b="1" baseline="-25000" dirty="0" err="1" smtClean="0"/>
              <a:t>i</a:t>
            </a:r>
            <a:endParaRPr lang="en-US" b="1" baseline="-25000" dirty="0"/>
          </a:p>
          <a:p>
            <a:pPr algn="ctr"/>
            <a:r>
              <a:rPr lang="en-GB" b="1" dirty="0" err="1"/>
              <a:t>i</a:t>
            </a:r>
            <a:r>
              <a:rPr lang="en-GB" b="1" dirty="0"/>
              <a:t> = </a:t>
            </a:r>
            <a:r>
              <a:rPr lang="en-GB" b="1" dirty="0" err="1"/>
              <a:t>blockIdx.x</a:t>
            </a:r>
            <a:r>
              <a:rPr lang="en-GB" b="1" dirty="0"/>
              <a:t> </a:t>
            </a:r>
            <a:r>
              <a:rPr lang="en-GB" b="1" dirty="0" smtClean="0"/>
              <a:t>* </a:t>
            </a:r>
            <a:r>
              <a:rPr lang="en-GB" b="1" dirty="0" err="1"/>
              <a:t>blockDim</a:t>
            </a:r>
            <a:r>
              <a:rPr lang="en-GB" b="1" dirty="0"/>
              <a:t> + </a:t>
            </a:r>
            <a:r>
              <a:rPr lang="en-GB" b="1" dirty="0" err="1" smtClean="0"/>
              <a:t>threadIdx.x</a:t>
            </a:r>
            <a:r>
              <a:rPr lang="en-GB" b="1" dirty="0"/>
              <a:t>; </a:t>
            </a:r>
            <a:r>
              <a:rPr lang="en-GB" b="1" dirty="0" err="1"/>
              <a:t>gridDim</a:t>
            </a:r>
            <a:r>
              <a:rPr lang="en-GB" b="1" dirty="0"/>
              <a:t> = N / </a:t>
            </a:r>
            <a:r>
              <a:rPr lang="en-GB" b="1" dirty="0" err="1"/>
              <a:t>blockDim</a:t>
            </a:r>
            <a:r>
              <a:rPr lang="en-GB" b="1" dirty="0"/>
              <a:t>;</a:t>
            </a:r>
            <a:endParaRPr lang="en-GB" b="1" dirty="0" smtClean="0"/>
          </a:p>
          <a:p>
            <a:pPr algn="ctr"/>
            <a:r>
              <a:rPr lang="en-GB" b="1" dirty="0"/>
              <a:t>DNNT is set of M nearest distances responding to </a:t>
            </a:r>
            <a:r>
              <a:rPr lang="en-GB" b="1" dirty="0" err="1" smtClean="0"/>
              <a:t>NNT</a:t>
            </a:r>
            <a:r>
              <a:rPr lang="en-GB" b="1" baseline="-25000" dirty="0" err="1" smtClean="0"/>
              <a:t>i</a:t>
            </a:r>
            <a:endParaRPr lang="en-US" b="1" baseline="-25000" dirty="0"/>
          </a:p>
        </p:txBody>
      </p:sp>
      <p:sp>
        <p:nvSpPr>
          <p:cNvPr id="72" name="Rectangle 71"/>
          <p:cNvSpPr/>
          <p:nvPr/>
        </p:nvSpPr>
        <p:spPr>
          <a:xfrm>
            <a:off x="6571707" y="3461705"/>
            <a:ext cx="4128990" cy="29151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806151" y="3639298"/>
            <a:ext cx="3657600" cy="6631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For each centroid </a:t>
            </a:r>
            <a:r>
              <a:rPr lang="en-US" b="1" dirty="0" err="1" smtClean="0"/>
              <a:t>C</a:t>
            </a:r>
            <a:r>
              <a:rPr lang="en-US" b="1" baseline="-25000" dirty="0" err="1" smtClean="0"/>
              <a:t>j</a:t>
            </a:r>
            <a:r>
              <a:rPr lang="en-US" b="1" dirty="0" smtClean="0"/>
              <a:t> in the shared memory</a:t>
            </a:r>
            <a:endParaRPr lang="en-US" b="1" dirty="0"/>
          </a:p>
        </p:txBody>
      </p:sp>
      <p:cxnSp>
        <p:nvCxnSpPr>
          <p:cNvPr id="49" name="Straight Arrow Connector 48"/>
          <p:cNvCxnSpPr>
            <a:stCxn id="21" idx="3"/>
          </p:cNvCxnSpPr>
          <p:nvPr/>
        </p:nvCxnSpPr>
        <p:spPr>
          <a:xfrm>
            <a:off x="5246780" y="4858341"/>
            <a:ext cx="1302578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94" idx="3"/>
          </p:cNvCxnSpPr>
          <p:nvPr/>
        </p:nvCxnSpPr>
        <p:spPr>
          <a:xfrm flipH="1">
            <a:off x="5260006" y="5929460"/>
            <a:ext cx="1309199" cy="1097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2384830" y="5578901"/>
            <a:ext cx="2875176" cy="7230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Update membership for data </a:t>
            </a:r>
            <a:r>
              <a:rPr lang="en-US" b="1" dirty="0"/>
              <a:t>point </a:t>
            </a:r>
            <a:r>
              <a:rPr lang="en-US" b="1" dirty="0" smtClean="0"/>
              <a:t>X</a:t>
            </a:r>
            <a:r>
              <a:rPr lang="en-US" b="1" baseline="-25000" dirty="0" smtClean="0"/>
              <a:t>i</a:t>
            </a:r>
            <a:endParaRPr lang="en-US" b="1" dirty="0"/>
          </a:p>
        </p:txBody>
      </p:sp>
      <p:sp>
        <p:nvSpPr>
          <p:cNvPr id="107" name="Rectangle 106"/>
          <p:cNvSpPr/>
          <p:nvPr/>
        </p:nvSpPr>
        <p:spPr>
          <a:xfrm>
            <a:off x="6806151" y="4465427"/>
            <a:ext cx="3657600" cy="1713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6960639" y="4791474"/>
            <a:ext cx="3348623" cy="4660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Calculate </a:t>
            </a:r>
            <a:r>
              <a:rPr lang="en-US" b="1" dirty="0"/>
              <a:t>distance </a:t>
            </a:r>
            <a:r>
              <a:rPr lang="en-US" b="1" dirty="0" smtClean="0"/>
              <a:t>d(X</a:t>
            </a:r>
            <a:r>
              <a:rPr lang="en-US" b="1" baseline="-25000" dirty="0" smtClean="0"/>
              <a:t>i</a:t>
            </a:r>
            <a:r>
              <a:rPr lang="en-US" b="1" dirty="0" smtClean="0"/>
              <a:t>, </a:t>
            </a:r>
            <a:r>
              <a:rPr lang="en-US" b="1" dirty="0" err="1" smtClean="0"/>
              <a:t>C</a:t>
            </a:r>
            <a:r>
              <a:rPr lang="en-US" b="1" baseline="-25000" dirty="0" err="1" smtClean="0"/>
              <a:t>j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6962482" y="5581320"/>
            <a:ext cx="3348623" cy="4645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</a:t>
            </a:r>
            <a:r>
              <a:rPr lang="en-US" b="1" dirty="0" err="1" smtClean="0"/>
              <a:t>NNT</a:t>
            </a:r>
            <a:r>
              <a:rPr lang="en-US" b="1" baseline="-25000" dirty="0" err="1" smtClean="0"/>
              <a:t>i</a:t>
            </a:r>
            <a:r>
              <a:rPr lang="en-US" b="1" dirty="0"/>
              <a:t> </a:t>
            </a:r>
            <a:r>
              <a:rPr lang="en-US" b="1" dirty="0" smtClean="0"/>
              <a:t>and DNNT</a:t>
            </a:r>
            <a:endParaRPr lang="en-US" b="1" dirty="0"/>
          </a:p>
        </p:txBody>
      </p:sp>
      <p:cxnSp>
        <p:nvCxnSpPr>
          <p:cNvPr id="81" name="Straight Arrow Connector 80"/>
          <p:cNvCxnSpPr>
            <a:stCxn id="26" idx="2"/>
            <a:endCxn id="28" idx="0"/>
          </p:cNvCxnSpPr>
          <p:nvPr/>
        </p:nvCxnSpPr>
        <p:spPr>
          <a:xfrm>
            <a:off x="8634951" y="4302404"/>
            <a:ext cx="0" cy="48907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8" idx="2"/>
            <a:endCxn id="25" idx="0"/>
          </p:cNvCxnSpPr>
          <p:nvPr/>
        </p:nvCxnSpPr>
        <p:spPr>
          <a:xfrm>
            <a:off x="8634951" y="5257535"/>
            <a:ext cx="1843" cy="32378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362481" y="4415721"/>
            <a:ext cx="2884299" cy="8852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Load data </a:t>
            </a:r>
            <a:r>
              <a:rPr lang="en-US" b="1" dirty="0"/>
              <a:t>point </a:t>
            </a:r>
            <a:r>
              <a:rPr lang="en-US" b="1" dirty="0" smtClean="0"/>
              <a:t>X</a:t>
            </a:r>
            <a:r>
              <a:rPr lang="en-US" b="1" baseline="-25000" dirty="0" smtClean="0"/>
              <a:t>i </a:t>
            </a:r>
            <a:r>
              <a:rPr lang="en-US" b="1" dirty="0" smtClean="0"/>
              <a:t>into </a:t>
            </a:r>
            <a:r>
              <a:rPr lang="en-US" b="1" dirty="0"/>
              <a:t>the on-chip </a:t>
            </a:r>
            <a:r>
              <a:rPr lang="en-US" b="1" dirty="0" smtClean="0"/>
              <a:t>registers</a:t>
            </a:r>
            <a:endParaRPr lang="en-US" b="1" dirty="0"/>
          </a:p>
        </p:txBody>
      </p:sp>
      <p:cxnSp>
        <p:nvCxnSpPr>
          <p:cNvPr id="35" name="Straight Arrow Connector 34"/>
          <p:cNvCxnSpPr>
            <a:endCxn id="21" idx="0"/>
          </p:cNvCxnSpPr>
          <p:nvPr/>
        </p:nvCxnSpPr>
        <p:spPr>
          <a:xfrm>
            <a:off x="3804630" y="4079697"/>
            <a:ext cx="1" cy="33602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2395946" y="3035628"/>
            <a:ext cx="4017314" cy="10692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Load values of centroid from the global memory</a:t>
            </a:r>
            <a:r>
              <a:rPr lang="en-US" b="1" baseline="-25000" dirty="0" smtClean="0"/>
              <a:t> </a:t>
            </a:r>
            <a:r>
              <a:rPr lang="en-US" b="1" dirty="0" smtClean="0"/>
              <a:t>into the shared memory </a:t>
            </a:r>
            <a:r>
              <a:rPr lang="en-US" b="1" dirty="0"/>
              <a:t>and </a:t>
            </a:r>
            <a:r>
              <a:rPr lang="en-US" b="1" dirty="0" smtClean="0"/>
              <a:t>synchronize threads</a:t>
            </a:r>
            <a:endParaRPr lang="en-US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822418" y="2724766"/>
            <a:ext cx="0" cy="310862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25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1716</TotalTime>
  <Words>1294</Words>
  <Application>Microsoft Office PowerPoint</Application>
  <PresentationFormat>Widescreen</PresentationFormat>
  <Paragraphs>143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新細明體</vt:lpstr>
      <vt:lpstr>Arial</vt:lpstr>
      <vt:lpstr>Trebuchet MS</vt:lpstr>
      <vt:lpstr>Tw Cen MT</vt:lpstr>
      <vt:lpstr>Circuit</vt:lpstr>
      <vt:lpstr>Speeding up  Generalized Fuzzy k-Means Clustering  Using m Nearest Cluster CenterS Algorithm on GPU</vt:lpstr>
      <vt:lpstr>ABSTRACT </vt:lpstr>
      <vt:lpstr>Introduction</vt:lpstr>
      <vt:lpstr>Organization</vt:lpstr>
      <vt:lpstr>PGFKM MODEL</vt:lpstr>
      <vt:lpstr>Updating membership on cpu</vt:lpstr>
      <vt:lpstr>UPDATING MEMBERSHIP ON GPU</vt:lpstr>
      <vt:lpstr>Updating membership on Gpu</vt:lpstr>
      <vt:lpstr>Updating membership on Gpu</vt:lpstr>
      <vt:lpstr>CALCULATING NEW CENTROIDS ON CPU</vt:lpstr>
      <vt:lpstr>CALCULATING NEW CENTROIDS on cpu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Speeding up Generalized  Fuzzy k-Means Clustering Algorithm  by GPUs</dc:title>
  <dc:creator>lab308</dc:creator>
  <cp:lastModifiedBy>TRUNG</cp:lastModifiedBy>
  <cp:revision>88</cp:revision>
  <dcterms:created xsi:type="dcterms:W3CDTF">2014-11-10T05:36:24Z</dcterms:created>
  <dcterms:modified xsi:type="dcterms:W3CDTF">2015-05-22T06:49:23Z</dcterms:modified>
</cp:coreProperties>
</file>