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2" r:id="rId3"/>
    <p:sldId id="289" r:id="rId4"/>
    <p:sldId id="312" r:id="rId5"/>
    <p:sldId id="260" r:id="rId6"/>
    <p:sldId id="313" r:id="rId7"/>
    <p:sldId id="262" r:id="rId8"/>
    <p:sldId id="268" r:id="rId9"/>
    <p:sldId id="314" r:id="rId10"/>
    <p:sldId id="265" r:id="rId11"/>
    <p:sldId id="269" r:id="rId12"/>
    <p:sldId id="291" r:id="rId13"/>
    <p:sldId id="272" r:id="rId14"/>
    <p:sldId id="277" r:id="rId15"/>
    <p:sldId id="274" r:id="rId16"/>
    <p:sldId id="278" r:id="rId17"/>
    <p:sldId id="279" r:id="rId18"/>
    <p:sldId id="280" r:id="rId19"/>
    <p:sldId id="281" r:id="rId20"/>
    <p:sldId id="282" r:id="rId21"/>
    <p:sldId id="319" r:id="rId22"/>
    <p:sldId id="315" r:id="rId23"/>
    <p:sldId id="288" r:id="rId24"/>
    <p:sldId id="316" r:id="rId25"/>
    <p:sldId id="293" r:id="rId26"/>
    <p:sldId id="295" r:id="rId27"/>
    <p:sldId id="296" r:id="rId28"/>
    <p:sldId id="294" r:id="rId29"/>
    <p:sldId id="297" r:id="rId30"/>
    <p:sldId id="298" r:id="rId31"/>
    <p:sldId id="317" r:id="rId32"/>
    <p:sldId id="318" r:id="rId33"/>
    <p:sldId id="300" r:id="rId34"/>
    <p:sldId id="299" r:id="rId3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B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33159-1E0E-4388-B5FA-807656A4B6E6}" type="datetimeFigureOut">
              <a:rPr lang="en-GB" smtClean="0"/>
              <a:t>20/06/2015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AFD03-86A1-4E30-AA6A-A22F686B2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9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D42FB-FA45-4107-A941-3E82E6204A4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2548-9E8D-4C32-8DD1-2032220F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0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7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1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6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3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6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3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5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6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02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0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6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2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0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speedup is about seven to ten times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6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2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speedup is about seven to ten times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7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48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4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5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A217-48A2-4457-AEA2-289958AB4AD1}" type="datetime1">
              <a:rPr lang="en-GB" smtClean="0"/>
              <a:t>20/06/2015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A12-C617-44A2-AF1E-5E62C0C3D39A}" type="datetime1">
              <a:rPr lang="en-GB" smtClean="0"/>
              <a:t>20/06/2015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8C82-5F10-4B35-85D0-4B6B6722D8EB}" type="datetime1">
              <a:rPr lang="en-GB" smtClean="0"/>
              <a:t>20/06/2015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36EA-1DED-4777-9CD6-85B30498CC99}" type="datetime1">
              <a:rPr lang="en-GB" smtClean="0"/>
              <a:t>20/06/2015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F132-628C-4475-973C-953F79D6709A}" type="datetime1">
              <a:rPr lang="en-GB" smtClean="0"/>
              <a:t>20/06/2015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239F-ABAF-42DC-AB03-C19FC59BBCFB}" type="datetime1">
              <a:rPr lang="en-GB" smtClean="0"/>
              <a:t>20/06/2015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BEF-A7B9-44BF-9F82-F3F3FE49053B}" type="datetime1">
              <a:rPr lang="en-GB" smtClean="0"/>
              <a:t>20/06/2015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6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90A0-1064-421B-9DAD-E99DB337BE7F}" type="datetime1">
              <a:rPr lang="en-GB" smtClean="0"/>
              <a:t>20/06/2015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3D54-9AC6-4CC0-85C5-9F4D5624A244}" type="datetime1">
              <a:rPr lang="en-GB" smtClean="0"/>
              <a:t>20/06/2015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8DD-680B-4E3C-8C09-C9EEB53AAC8E}" type="datetime1">
              <a:rPr lang="en-GB" smtClean="0"/>
              <a:t>20/06/2015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382-4B96-4B54-A82D-757190B77570}" type="datetime1">
              <a:rPr lang="en-GB" smtClean="0"/>
              <a:t>20/06/2015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D73-D09B-4642-AB1D-19FAEA13E4D9}" type="datetime1">
              <a:rPr lang="en-GB" smtClean="0"/>
              <a:t>20/06/2015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F302-7D42-4C1F-9E4D-4C9CFC4083DC}" type="datetime1">
              <a:rPr lang="en-GB" smtClean="0"/>
              <a:t>20/06/2015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05F5-605C-43CB-83B0-5FA07EB2367F}" type="datetime1">
              <a:rPr lang="en-GB" smtClean="0"/>
              <a:t>20/06/2015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0BB2-B955-4565-B0A0-08F85A784DDA}" type="datetime1">
              <a:rPr lang="en-GB" smtClean="0"/>
              <a:t>20/06/2015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B889-4EF2-4A28-A1AC-80ADFBC29BEE}" type="datetime1">
              <a:rPr lang="en-GB" smtClean="0"/>
              <a:t>20/06/2015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C93A-78DF-4047-B061-E1FEFA9C6FC6}" type="datetime1">
              <a:rPr lang="en-GB" smtClean="0"/>
              <a:t>20/06/2015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1053934"/>
            <a:ext cx="9940495" cy="2317916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Speeding up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Generalized Fuzzy </a:t>
            </a:r>
            <a:r>
              <a:rPr lang="en-US" sz="3200" b="1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-Means Clustering 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</a:t>
            </a:r>
            <a:r>
              <a:rPr lang="en-GB" sz="3200" b="1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Nearest Cluster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Centers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GPU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9557" y="4171183"/>
            <a:ext cx="3435978" cy="801925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Student：Dinh-Trung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GB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Advisor：Zone-Chang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970" y="1939500"/>
            <a:ext cx="898922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: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active threads in parallel is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inefficient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is still used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: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689" y="1788260"/>
            <a:ext cx="8457768" cy="46258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large,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close to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equation of FKM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computational complexity :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Nkd</a:t>
            </a:r>
            <a:r>
              <a:rPr lang="en-US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achieve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access, using 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library: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memberships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120902"/>
            <a:ext cx="8696773" cy="429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27" y="2112435"/>
            <a:ext cx="8753923" cy="428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313" y="1992312"/>
            <a:ext cx="9046864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on GPU,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and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on GPU,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streams, 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output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sums are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very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852" y="1863678"/>
            <a:ext cx="8470555" cy="410574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close to M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using equation of GFKM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computational complexity :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data accesses</a:t>
            </a:r>
            <a:r>
              <a:rPr lang="en-US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 from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NNT with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: cluster indices, 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: point indices, memberships.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000" y="2033807"/>
            <a:ext cx="764748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two scenarios :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using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GPU-based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algorithm,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using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library.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(1) :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of 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calculated first.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005" y="1811339"/>
            <a:ext cx="8074249" cy="4105749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write conflicts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threads with the same cluster index increase the histogram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68" y="3168413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947332" y="1964800"/>
            <a:ext cx="8737601" cy="430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96041" y="2196082"/>
            <a:ext cx="3920180" cy="759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(histogram(NNT(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)), 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8456131" y="4325607"/>
            <a:ext cx="0" cy="2624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8456131" y="2955200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496041" y="4588076"/>
            <a:ext cx="3920180" cy="13899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(scan(NNT(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)),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sortedMemberships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U(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sortedPointIndices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96041" y="3265153"/>
            <a:ext cx="3920180" cy="1060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Thread T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1 to k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+ 1) = 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Callout 1 70"/>
          <p:cNvSpPr/>
          <p:nvPr/>
        </p:nvSpPr>
        <p:spPr>
          <a:xfrm>
            <a:off x="2260591" y="2195113"/>
            <a:ext cx="3692524" cy="760087"/>
          </a:xfrm>
          <a:prstGeom prst="borderCallout1">
            <a:avLst>
              <a:gd name="adj1" fmla="val 51916"/>
              <a:gd name="adj2" fmla="val 100079"/>
              <a:gd name="adj3" fmla="val 51736"/>
              <a:gd name="adj4" fmla="val 1142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of NNT</a:t>
            </a:r>
          </a:p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Callout 1 75"/>
          <p:cNvSpPr/>
          <p:nvPr/>
        </p:nvSpPr>
        <p:spPr>
          <a:xfrm>
            <a:off x="2260590" y="3431430"/>
            <a:ext cx="3692525" cy="727899"/>
          </a:xfrm>
          <a:prstGeom prst="borderCallout1">
            <a:avLst>
              <a:gd name="adj1" fmla="val 52467"/>
              <a:gd name="adj2" fmla="val 99903"/>
              <a:gd name="adj3" fmla="val 52471"/>
              <a:gd name="adj4" fmla="val 1146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starting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 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Line Callout 1 76"/>
          <p:cNvSpPr/>
          <p:nvPr/>
        </p:nvSpPr>
        <p:spPr>
          <a:xfrm>
            <a:off x="2260590" y="4699534"/>
            <a:ext cx="3692525" cy="1109131"/>
          </a:xfrm>
          <a:prstGeom prst="borderCallout1">
            <a:avLst>
              <a:gd name="adj1" fmla="val 49770"/>
              <a:gd name="adj2" fmla="val 99776"/>
              <a:gd name="adj3" fmla="val 49597"/>
              <a:gd name="adj4" fmla="val 1146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Gathering memberships and 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</a:p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6589" y="1441483"/>
            <a:ext cx="5734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using atomic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98" y="1767336"/>
            <a:ext cx="9487979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using atomic functions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stability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point indices in each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 data accesses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threads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performance.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60" y="3537537"/>
            <a:ext cx="8686800" cy="182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411" y="1986411"/>
            <a:ext cx="9235637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Un-crossover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in CUDA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Toolkit.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151246"/>
            <a:ext cx="8731228" cy="17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313" y="1992312"/>
            <a:ext cx="9046864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sz="2400" b="1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sz="2400" b="1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on GPU,</a:t>
            </a:r>
          </a:p>
          <a:p>
            <a:pPr algn="just">
              <a:lnSpc>
                <a:spcPct val="135000"/>
              </a:lnSpc>
            </a:pP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sz="2400" b="1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sz="2400" b="1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and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on GPU,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streams, 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output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sums are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very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298" y="1997122"/>
            <a:ext cx="7751663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Occupying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small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or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GPU: </a:t>
            </a:r>
          </a:p>
          <a:p>
            <a:pPr marL="1033463" lvl="1" indent="-404813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dimensional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centroid,</a:t>
            </a:r>
          </a:p>
          <a:p>
            <a:pPr marL="1033463" lvl="1" indent="-404813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block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lang="en-US" sz="22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convergence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607" y="1732416"/>
            <a:ext cx="6489046" cy="4105749"/>
          </a:xfrm>
        </p:spPr>
        <p:txBody>
          <a:bodyPr>
            <a:normAutofit lnSpcReduction="10000"/>
          </a:bodyPr>
          <a:lstStyle/>
          <a:p>
            <a:pPr marL="347663" lvl="1" indent="-347663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64 bit</a:t>
            </a: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GeForce GTX 760 GPU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multi-processors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1152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cores, </a:t>
            </a: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0.980 GHz,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2GB,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GB/s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Intel(R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Core(TM) i5-4690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2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7663" algn="just">
              <a:lnSpc>
                <a:spcPct val="135000"/>
              </a:lnSpc>
            </a:pP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GHz,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25.6 </a:t>
            </a:r>
            <a:r>
              <a:rPr lang="en-US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GB/s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614" y="1944561"/>
            <a:ext cx="8395032" cy="4105749"/>
          </a:xfrm>
        </p:spPr>
        <p:txBody>
          <a:bodyPr>
            <a:normAutofit/>
          </a:bodyPr>
          <a:lstStyle/>
          <a:p>
            <a:pPr marL="344488" lvl="1" indent="-344488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versions for calculating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step: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1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CPU,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GPU using equation of FKM,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3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counting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sort,</a:t>
            </a:r>
          </a:p>
          <a:p>
            <a:pPr marL="914400" lvl="2" indent="-339725" algn="just">
              <a:lnSpc>
                <a:spcPct val="135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4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Thrust stable sort by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</a:p>
          <a:p>
            <a:pPr marL="1085850" lvl="1"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576" y="1675160"/>
            <a:ext cx="8127107" cy="1058988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test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speedup on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medium data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  <a:tabLst>
                <a:tab pos="271463" algn="l"/>
              </a:tabLs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Lena,” “Baboon,” and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Peppers” with </a:t>
            </a:r>
            <a:r>
              <a:rPr lang="en-US" sz="2400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49152,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422"/>
              </p:ext>
            </p:extLst>
          </p:nvPr>
        </p:nvGraphicFramePr>
        <p:xfrm>
          <a:off x="2291302" y="2797521"/>
          <a:ext cx="7899656" cy="241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2760"/>
                <a:gridCol w="1216724"/>
                <a:gridCol w="1216724"/>
                <a:gridCol w="1216724"/>
                <a:gridCol w="1216724"/>
              </a:tblGrid>
              <a:tr h="39925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GFKM method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800" b="1" i="1" kern="120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2, </a:t>
                      </a:r>
                      <a:r>
                        <a:rPr lang="en-US" sz="1800" b="1" i="1" kern="120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8, ε = 1e-8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 of </a:t>
                      </a: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PGFKM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2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3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4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memberships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new centroids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 convergence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after 200 iterations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523" y="5562601"/>
            <a:ext cx="8673213" cy="995902"/>
          </a:xfrm>
        </p:spPr>
        <p:txBody>
          <a:bodyPr>
            <a:normAutofit fontScale="92500"/>
          </a:bodyPr>
          <a:lstStyle/>
          <a:p>
            <a:pPr algn="ctr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test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speedup with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2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“poker” data set with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l-G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45" y="990601"/>
            <a:ext cx="703137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42635" y="5527177"/>
            <a:ext cx="8396988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poker” 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1025100,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51" y="919875"/>
            <a:ext cx="73125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478" y="1714481"/>
            <a:ext cx="9522405" cy="4991576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GFKM: less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better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quality than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optimal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2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clustering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results,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Size, dimensionality grow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GFKM’s running time grows,</a:t>
            </a: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</a:t>
            </a:r>
            <a:r>
              <a:rPr lang="en-GB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parallel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: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to 18 times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than the optimized CPU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329" y="5425342"/>
            <a:ext cx="9001601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Fourth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“Synthetic”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45" y="920855"/>
            <a:ext cx="703137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491" y="1669213"/>
            <a:ext cx="8239512" cy="4613891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better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speedups :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lang="en-US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algn="just">
              <a:lnSpc>
                <a:spcPct val="135000"/>
              </a:lnSpc>
            </a:pPr>
            <a:r>
              <a:rPr lang="en-GB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High-dimensional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not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loaded into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performance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future, calculate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distance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store in the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: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SM,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 by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1031875" lvl="1" indent="-403225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of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matrix multiplication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68" y="861670"/>
            <a:ext cx="4567707" cy="33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0376" y="2043410"/>
            <a:ext cx="66389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40" y="645996"/>
            <a:ext cx="9201665" cy="57624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264" y="1475438"/>
            <a:ext cx="4031741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4625" y="1475438"/>
            <a:ext cx="4712913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2685" y="2227432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91775" y="1613897"/>
            <a:ext cx="846732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741" y="1613897"/>
            <a:ext cx="784928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69827" y="2234328"/>
            <a:ext cx="3273552" cy="42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7740" y="2997837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69827" y="3544018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69827" y="4613806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Convergence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078170" y="3021557"/>
            <a:ext cx="1865209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943379" y="2445443"/>
            <a:ext cx="12700" cy="23786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58125" y="2656558"/>
            <a:ext cx="6473" cy="88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25" idx="3"/>
          </p:cNvCxnSpPr>
          <p:nvPr/>
        </p:nvCxnSpPr>
        <p:spPr>
          <a:xfrm rot="10800000" flipV="1">
            <a:off x="5481293" y="2662327"/>
            <a:ext cx="2164041" cy="545822"/>
          </a:xfrm>
          <a:prstGeom prst="bentConnector3">
            <a:avLst>
              <a:gd name="adj1" fmla="val -2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5843913" y="2815479"/>
            <a:ext cx="1602400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>
            <a:off x="5476237" y="2437744"/>
            <a:ext cx="1193590" cy="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8" idx="1"/>
          </p:cNvCxnSpPr>
          <p:nvPr/>
        </p:nvCxnSpPr>
        <p:spPr>
          <a:xfrm>
            <a:off x="3476368" y="3417068"/>
            <a:ext cx="3193459" cy="1407050"/>
          </a:xfrm>
          <a:prstGeom prst="bentConnector3">
            <a:avLst>
              <a:gd name="adj1" fmla="val -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10321579" y="4486275"/>
            <a:ext cx="548640" cy="3657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9" name="Elbow Connector 158"/>
          <p:cNvCxnSpPr/>
          <p:nvPr/>
        </p:nvCxnSpPr>
        <p:spPr>
          <a:xfrm rot="10800000" flipV="1">
            <a:off x="3816211" y="5034430"/>
            <a:ext cx="4490392" cy="454010"/>
          </a:xfrm>
          <a:prstGeom prst="bentConnector3">
            <a:avLst>
              <a:gd name="adj1" fmla="val -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94360" cy="365760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222182" y="5119777"/>
            <a:ext cx="1583701" cy="737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26" idx="2"/>
            <a:endCxn id="25" idx="2"/>
          </p:cNvCxnSpPr>
          <p:nvPr/>
        </p:nvCxnSpPr>
        <p:spPr>
          <a:xfrm rot="5400000" flipH="1">
            <a:off x="5802469" y="1460509"/>
            <a:ext cx="546181" cy="4462087"/>
          </a:xfrm>
          <a:prstGeom prst="bentConnector3">
            <a:avLst>
              <a:gd name="adj1" fmla="val -418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4123136" y="3753972"/>
            <a:ext cx="2351076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small data blocks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work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7797" y="1625860"/>
            <a:ext cx="8743950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826765" y="1819851"/>
            <a:ext cx="5292380" cy="333104"/>
          </a:xfrm>
          <a:prstGeom prst="borderCallout1">
            <a:avLst>
              <a:gd name="adj1" fmla="val 54755"/>
              <a:gd name="adj2" fmla="val 91"/>
              <a:gd name="adj3" fmla="val 52639"/>
              <a:gd name="adj4" fmla="val 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DNNT : M 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nearest distances responding to </a:t>
            </a: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GB" sz="15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58147" y="2348750"/>
            <a:ext cx="420541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data point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32172" y="3262278"/>
            <a:ext cx="3657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805950"/>
            <a:ext cx="120" cy="45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6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67562"/>
            <a:ext cx="3037807" cy="783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 for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2172" y="3937712"/>
            <a:ext cx="3657600" cy="179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19478"/>
            <a:ext cx="919" cy="51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87985"/>
            <a:ext cx="0" cy="3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8527" y="1860103"/>
            <a:ext cx="718520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points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working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thread : </a:t>
            </a: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 a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registers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same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writes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5 values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shared </a:t>
            </a:r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796925" lvl="1" indent="-339725" algn="just">
              <a:lnSpc>
                <a:spcPct val="135000"/>
              </a:lnSpc>
            </a:pP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same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1" y="1528381"/>
            <a:ext cx="7404903" cy="455555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27280</TotalTime>
  <Words>1256</Words>
  <Application>Microsoft Office PowerPoint</Application>
  <PresentationFormat>Widescreen</PresentationFormat>
  <Paragraphs>280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PMingLiU</vt:lpstr>
      <vt:lpstr>Arial</vt:lpstr>
      <vt:lpstr>Calibri</vt:lpstr>
      <vt:lpstr>Century Gothic</vt:lpstr>
      <vt:lpstr>Wingdings 3</vt:lpstr>
      <vt:lpstr>Wisp</vt:lpstr>
      <vt:lpstr>Speeding up Generalized Fuzzy k-Means Clustering  Using m Nearest Cluster Centers Algorithm on GPU</vt:lpstr>
      <vt:lpstr>OUTlINE</vt:lpstr>
      <vt:lpstr>introduction</vt:lpstr>
      <vt:lpstr>OUTlINE</vt:lpstr>
      <vt:lpstr>PGFKM MODEL</vt:lpstr>
      <vt:lpstr>OUTlINE</vt:lpstr>
      <vt:lpstr>Updating membership on CPU</vt:lpstr>
      <vt:lpstr>Updating membership on GPU</vt:lpstr>
      <vt:lpstr>OUTlINE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OUTlINE</vt:lpstr>
      <vt:lpstr>Checking convergence</vt:lpstr>
      <vt:lpstr>OUTlINE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OUTlINE</vt:lpstr>
      <vt:lpstr>Conclusion and 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lab308</cp:lastModifiedBy>
  <cp:revision>275</cp:revision>
  <cp:lastPrinted>2015-06-22T13:14:40Z</cp:lastPrinted>
  <dcterms:created xsi:type="dcterms:W3CDTF">2014-11-10T05:36:24Z</dcterms:created>
  <dcterms:modified xsi:type="dcterms:W3CDTF">2015-06-23T03:39:49Z</dcterms:modified>
</cp:coreProperties>
</file>