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36" r:id="rId2"/>
    <p:sldId id="541" r:id="rId3"/>
    <p:sldId id="542" r:id="rId4"/>
    <p:sldId id="543" r:id="rId5"/>
    <p:sldId id="544" r:id="rId6"/>
    <p:sldId id="558" r:id="rId7"/>
    <p:sldId id="545" r:id="rId8"/>
    <p:sldId id="537" r:id="rId9"/>
    <p:sldId id="548" r:id="rId10"/>
    <p:sldId id="546" r:id="rId11"/>
    <p:sldId id="547" r:id="rId12"/>
    <p:sldId id="560" r:id="rId13"/>
    <p:sldId id="549" r:id="rId14"/>
    <p:sldId id="550" r:id="rId15"/>
    <p:sldId id="551" r:id="rId16"/>
    <p:sldId id="539" r:id="rId17"/>
    <p:sldId id="554" r:id="rId18"/>
    <p:sldId id="553" r:id="rId19"/>
    <p:sldId id="555" r:id="rId20"/>
    <p:sldId id="561" r:id="rId21"/>
    <p:sldId id="562" r:id="rId22"/>
    <p:sldId id="563" r:id="rId23"/>
    <p:sldId id="564" r:id="rId24"/>
    <p:sldId id="556" r:id="rId25"/>
    <p:sldId id="557" r:id="rId26"/>
    <p:sldId id="407" r:id="rId27"/>
  </p:sldIdLst>
  <p:sldSz cx="10080625" cy="7559675"/>
  <p:notesSz cx="7010400" cy="9296400"/>
  <p:defaultTextStyle>
    <a:defPPr>
      <a:defRPr lang="en-GB"/>
    </a:defPPr>
    <a:lvl1pPr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302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6461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862013" indent="-214313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0779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7" autoAdjust="0"/>
    <p:restoredTop sz="94679" autoAdjust="0"/>
  </p:normalViewPr>
  <p:slideViewPr>
    <p:cSldViewPr>
      <p:cViewPr>
        <p:scale>
          <a:sx n="60" d="100"/>
          <a:sy n="60" d="100"/>
        </p:scale>
        <p:origin x="-1206" y="-83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848" y="-78"/>
      </p:cViewPr>
      <p:guideLst>
        <p:guide orient="horz" pos="2662"/>
        <p:guide pos="19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83617" tIns="41809" rIns="83617" bIns="41809" rtlCol="0"/>
          <a:lstStyle>
            <a:lvl1pPr algn="l">
              <a:buFont typeface="Wingdings" charset="2"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83617" tIns="41809" rIns="83617" bIns="41809" rtlCol="0"/>
          <a:lstStyle>
            <a:lvl1pPr algn="r">
              <a:buFont typeface="Wingdings" charset="2"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7DCE09F1-F5AB-41A8-B565-54F322491E17}" type="datetimeFigureOut">
              <a:rPr lang="en-US"/>
              <a:pPr>
                <a:defRPr/>
              </a:pPr>
              <a:t>2/10/2011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83617" tIns="41809" rIns="83617" bIns="41809" rtlCol="0" anchor="b"/>
          <a:lstStyle>
            <a:lvl1pPr algn="l">
              <a:buFont typeface="Wingdings" charset="2"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83617" tIns="41809" rIns="83617" bIns="41809" rtlCol="0" anchor="b"/>
          <a:lstStyle>
            <a:lvl1pPr algn="r">
              <a:buFont typeface="Wingdings" charset="2"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6B053ECF-51A7-413E-B9C7-D8F4D23E2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83617" tIns="41809" rIns="83617" bIns="41809" anchor="ctr"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2688" y="704850"/>
            <a:ext cx="4641850" cy="348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4838"/>
            <a:ext cx="5605463" cy="4179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3617" tIns="41809" rIns="83617" bIns="41809" anchor="ctr"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967163" y="0"/>
            <a:ext cx="30416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3617" tIns="41809" rIns="83617" bIns="41809" anchor="ctr"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8831263"/>
            <a:ext cx="30416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3617" tIns="41809" rIns="83617" bIns="41809" anchor="ctr"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7163" y="8831263"/>
            <a:ext cx="3040062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Font typeface="Wingdings" charset="2"/>
              <a:buNone/>
              <a:tabLst>
                <a:tab pos="0" algn="l"/>
                <a:tab pos="418088" algn="l"/>
                <a:tab pos="836175" algn="l"/>
                <a:tab pos="1254262" algn="l"/>
                <a:tab pos="1672350" algn="l"/>
                <a:tab pos="2090437" algn="l"/>
                <a:tab pos="2508525" algn="l"/>
                <a:tab pos="2926611" algn="l"/>
                <a:tab pos="3344699" algn="l"/>
                <a:tab pos="3762787" algn="l"/>
                <a:tab pos="4180874" algn="l"/>
                <a:tab pos="4598962" algn="l"/>
                <a:tab pos="5017049" algn="l"/>
                <a:tab pos="5435136" algn="l"/>
                <a:tab pos="5853224" algn="l"/>
                <a:tab pos="6271312" algn="l"/>
                <a:tab pos="6689399" algn="l"/>
                <a:tab pos="7107486" algn="l"/>
                <a:tab pos="7525574" algn="l"/>
                <a:tab pos="7943661" algn="l"/>
                <a:tab pos="8361749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77BF801-6123-48A8-89CB-E33E012A12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  <a:tabLst>
                <a:tab pos="0" algn="l"/>
                <a:tab pos="417513" algn="l"/>
                <a:tab pos="835025" algn="l"/>
                <a:tab pos="1252538" algn="l"/>
                <a:tab pos="1670050" algn="l"/>
                <a:tab pos="2089150" algn="l"/>
                <a:tab pos="2506663" algn="l"/>
                <a:tab pos="2924175" algn="l"/>
                <a:tab pos="3343275" algn="l"/>
                <a:tab pos="3762375" algn="l"/>
                <a:tab pos="4179888" algn="l"/>
                <a:tab pos="4597400" algn="l"/>
                <a:tab pos="5014913" algn="l"/>
                <a:tab pos="5432425" algn="l"/>
                <a:tab pos="5851525" algn="l"/>
                <a:tab pos="6270625" algn="l"/>
                <a:tab pos="6688138" algn="l"/>
                <a:tab pos="7105650" algn="l"/>
                <a:tab pos="7524750" algn="l"/>
                <a:tab pos="7942263" algn="l"/>
                <a:tab pos="8359775" algn="l"/>
              </a:tabLst>
            </a:pPr>
            <a:fld id="{333CE5C3-5D40-4A70-9E5F-D9BA32F7D396}" type="slidenum">
              <a:rPr lang="en-GB" smtClean="0">
                <a:latin typeface="Times New Roman" pitchFamily="18" charset="0"/>
                <a:cs typeface="DejaVu Sans" pitchFamily="34" charset="0"/>
              </a:rPr>
              <a:pPr>
                <a:buFont typeface="Wingdings" pitchFamily="2" charset="2"/>
                <a:buNone/>
                <a:tabLst>
                  <a:tab pos="0" algn="l"/>
                  <a:tab pos="417513" algn="l"/>
                  <a:tab pos="835025" algn="l"/>
                  <a:tab pos="1252538" algn="l"/>
                  <a:tab pos="1670050" algn="l"/>
                  <a:tab pos="2089150" algn="l"/>
                  <a:tab pos="2506663" algn="l"/>
                  <a:tab pos="2924175" algn="l"/>
                  <a:tab pos="3343275" algn="l"/>
                  <a:tab pos="3762375" algn="l"/>
                  <a:tab pos="4179888" algn="l"/>
                  <a:tab pos="4597400" algn="l"/>
                  <a:tab pos="5014913" algn="l"/>
                  <a:tab pos="5432425" algn="l"/>
                  <a:tab pos="5851525" algn="l"/>
                  <a:tab pos="6270625" algn="l"/>
                  <a:tab pos="6688138" algn="l"/>
                  <a:tab pos="7105650" algn="l"/>
                  <a:tab pos="7524750" algn="l"/>
                  <a:tab pos="7942263" algn="l"/>
                  <a:tab pos="8359775" algn="l"/>
                </a:tabLst>
              </a:pPr>
              <a:t>26</a:t>
            </a:fld>
            <a:endParaRPr lang="en-GB" smtClean="0">
              <a:latin typeface="Times New Roman" pitchFamily="18" charset="0"/>
              <a:cs typeface="DejaVu Sans" pitchFamily="34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ADEF0-602E-4238-AA87-3A2283D7B2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169C6-6D89-4880-9B3B-EE66CB6867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193675"/>
            <a:ext cx="2266950" cy="6561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93675"/>
            <a:ext cx="6650037" cy="6561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3642D-061C-43B1-BAB1-E4884B74AF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E66B0-4F0A-4230-9206-762E30C0B3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57A57-A190-48E6-AEB9-C52D83C2AA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725" y="1768475"/>
            <a:ext cx="441325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9375" y="1768475"/>
            <a:ext cx="4413250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E0D10-918D-4876-9781-DEF3B4E91E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589A1-00E0-4BEB-95C7-18791DB4B5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70FEA-5313-4444-AE36-D700534651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BF8F7-FB09-4992-8984-81BE45E62F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B7A51-9476-4351-8C62-17D04B335C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20D88-1EBB-442F-B262-DA5357B09F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193675"/>
            <a:ext cx="9067800" cy="12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1768475"/>
            <a:ext cx="8978900" cy="4986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09600" y="6994525"/>
            <a:ext cx="2246313" cy="411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2638425" y="6961188"/>
            <a:ext cx="5556250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010525" y="6994525"/>
            <a:ext cx="1562100" cy="40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90DAE7A-DA36-4307-962B-EFB9A85EBD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19075" y="1589088"/>
            <a:ext cx="9353550" cy="1587"/>
          </a:xfrm>
          <a:prstGeom prst="line">
            <a:avLst/>
          </a:prstGeom>
          <a:noFill/>
          <a:ln w="9144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9275763" y="500063"/>
            <a:ext cx="703262" cy="561975"/>
          </a:xfrm>
          <a:prstGeom prst="rect">
            <a:avLst/>
          </a:prstGeom>
          <a:solidFill>
            <a:srgbClr val="00808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561513" y="333375"/>
            <a:ext cx="312737" cy="1009650"/>
          </a:xfrm>
          <a:prstGeom prst="rect">
            <a:avLst/>
          </a:prstGeom>
          <a:solidFill>
            <a:srgbClr val="000080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-2209006" y="2831307"/>
            <a:ext cx="5400675" cy="96837"/>
          </a:xfrm>
          <a:prstGeom prst="roundRect">
            <a:avLst>
              <a:gd name="adj" fmla="val 1667"/>
            </a:avLst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86519" y="6747669"/>
            <a:ext cx="809625" cy="96837"/>
          </a:xfrm>
          <a:prstGeom prst="roundRect">
            <a:avLst>
              <a:gd name="adj" fmla="val 1667"/>
            </a:avLst>
          </a:prstGeom>
          <a:solidFill>
            <a:srgbClr val="80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0800000">
            <a:off x="180975" y="6846888"/>
            <a:ext cx="809625" cy="39687"/>
          </a:xfrm>
          <a:prstGeom prst="roundRect">
            <a:avLst>
              <a:gd name="adj" fmla="val 4167"/>
            </a:avLst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1981200" y="6827838"/>
            <a:ext cx="7920038" cy="39687"/>
          </a:xfrm>
          <a:prstGeom prst="roundRect">
            <a:avLst>
              <a:gd name="adj" fmla="val 4167"/>
            </a:avLst>
          </a:prstGeom>
          <a:solidFill>
            <a:srgbClr val="8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charset="2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51" r:id="rId7"/>
    <p:sldLayoutId id="2147484147" r:id="rId8"/>
    <p:sldLayoutId id="2147484148" r:id="rId9"/>
    <p:sldLayoutId id="2147484149" r:id="rId10"/>
    <p:sldLayoutId id="2147484150" r:id="rId11"/>
  </p:sldLayoutIdLst>
  <p:hf hdr="0" ftr="0" dt="0"/>
  <p:txStyles>
    <p:titleStyle>
      <a:lvl1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msmincho" charset="0"/>
          <a:cs typeface="msmincho" charset="0"/>
        </a:defRPr>
      </a:lvl2pPr>
      <a:lvl3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msmincho" charset="0"/>
          <a:cs typeface="msmincho" charset="0"/>
        </a:defRPr>
      </a:lvl3pPr>
      <a:lvl4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msmincho" charset="0"/>
          <a:cs typeface="msmincho" charset="0"/>
        </a:defRPr>
      </a:lvl4pPr>
      <a:lvl5pPr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>
          <a:solidFill>
            <a:srgbClr val="000000"/>
          </a:solidFill>
          <a:latin typeface="Arial" charset="0"/>
          <a:ea typeface="msmincho" charset="0"/>
          <a:cs typeface="msmincho" charset="0"/>
        </a:defRPr>
      </a:lvl5pPr>
      <a:lvl6pPr marL="457200"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mincho" charset="0"/>
          <a:cs typeface="msmincho" charset="0"/>
        </a:defRPr>
      </a:lvl6pPr>
      <a:lvl7pPr marL="914400"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mincho" charset="0"/>
          <a:cs typeface="msmincho" charset="0"/>
        </a:defRPr>
      </a:lvl7pPr>
      <a:lvl8pPr marL="1371600"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mincho" charset="0"/>
          <a:cs typeface="msmincho" charset="0"/>
        </a:defRPr>
      </a:lvl8pPr>
      <a:lvl9pPr marL="1828800" algn="ctr" defTabSz="457200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msmincho" charset="0"/>
          <a:cs typeface="msmincho" charset="0"/>
        </a:defRPr>
      </a:lvl9pPr>
    </p:titleStyle>
    <p:bodyStyle>
      <a:lvl1pPr marL="430213" indent="-323850" algn="l" defTabSz="457200" rtl="0" eaLnBrk="0" fontAlgn="base" hangingPunct="0">
        <a:lnSpc>
          <a:spcPct val="87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80"/>
          </a:solidFill>
          <a:latin typeface="+mn-lt"/>
          <a:ea typeface="+mn-ea"/>
          <a:cs typeface="+mn-cs"/>
        </a:defRPr>
      </a:lvl1pPr>
      <a:lvl2pPr marL="862013" indent="-285750" algn="l" defTabSz="457200" rtl="0" eaLnBrk="0" fontAlgn="base" hangingPunct="0">
        <a:lnSpc>
          <a:spcPct val="87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8080"/>
          </a:solidFill>
          <a:latin typeface="+mn-lt"/>
          <a:ea typeface="+mn-ea"/>
          <a:cs typeface="+mn-cs"/>
        </a:defRPr>
      </a:lvl2pPr>
      <a:lvl3pPr marL="1293813" indent="-215900" algn="l" defTabSz="457200" rtl="0" eaLnBrk="0" fontAlgn="base" hangingPunct="0">
        <a:lnSpc>
          <a:spcPct val="87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B84747"/>
          </a:solidFill>
          <a:latin typeface="+mn-lt"/>
          <a:ea typeface="+mn-ea"/>
          <a:cs typeface="+mn-cs"/>
        </a:defRPr>
      </a:lvl3pPr>
      <a:lvl4pPr marL="1725613" indent="-214313" algn="l" defTabSz="457200" rtl="0" eaLnBrk="0" fontAlgn="base" hangingPunct="0">
        <a:lnSpc>
          <a:spcPct val="87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800080"/>
          </a:solidFill>
          <a:latin typeface="+mn-lt"/>
          <a:ea typeface="+mn-ea"/>
          <a:cs typeface="+mn-cs"/>
        </a:defRPr>
      </a:lvl4pPr>
      <a:lvl5pPr marL="2157413" indent="-2159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8000"/>
          </a:solidFill>
          <a:latin typeface="+mn-lt"/>
          <a:ea typeface="+mn-ea"/>
          <a:cs typeface="+mn-cs"/>
        </a:defRPr>
      </a:lvl5pPr>
      <a:lvl6pPr marL="2614613" indent="-2159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8000"/>
          </a:solidFill>
          <a:latin typeface="+mn-lt"/>
          <a:ea typeface="+mn-ea"/>
          <a:cs typeface="+mn-cs"/>
        </a:defRPr>
      </a:lvl6pPr>
      <a:lvl7pPr marL="3071813" indent="-2159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8000"/>
          </a:solidFill>
          <a:latin typeface="+mn-lt"/>
          <a:ea typeface="+mn-ea"/>
          <a:cs typeface="+mn-cs"/>
        </a:defRPr>
      </a:lvl7pPr>
      <a:lvl8pPr marL="3529013" indent="-2159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8000"/>
          </a:solidFill>
          <a:latin typeface="+mn-lt"/>
          <a:ea typeface="+mn-ea"/>
          <a:cs typeface="+mn-cs"/>
        </a:defRPr>
      </a:lvl8pPr>
      <a:lvl9pPr marL="3986213" indent="-215900" algn="l" defTabSz="457200" rtl="0" eaLnBrk="0" fontAlgn="base" hangingPunct="0">
        <a:lnSpc>
          <a:spcPct val="87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8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AA57B12-9B50-4C3B-87BD-55364113BBE7}" type="slidenum">
              <a:rPr lang="en-GB" smtClean="0">
                <a:latin typeface="Times New Roman" pitchFamily="18" charset="0"/>
                <a:cs typeface="DejaVu Sans" pitchFamily="34" charset="0"/>
              </a:rPr>
              <a:pPr>
                <a:buFont typeface="Wingdings" pitchFamily="2" charset="2"/>
                <a:buNone/>
              </a:pPr>
              <a:t>1</a:t>
            </a:fld>
            <a:endParaRPr lang="en-GB" smtClean="0">
              <a:latin typeface="Times New Roman" pitchFamily="18" charset="0"/>
              <a:cs typeface="DejaVu Sans" pitchFamily="34" charset="0"/>
            </a:endParaRPr>
          </a:p>
        </p:txBody>
      </p:sp>
      <p:sp>
        <p:nvSpPr>
          <p:cNvPr id="3075" name="Footer Placeholder 3"/>
          <p:cNvSpPr txBox="1">
            <a:spLocks/>
          </p:cNvSpPr>
          <p:nvPr/>
        </p:nvSpPr>
        <p:spPr bwMode="auto">
          <a:xfrm>
            <a:off x="1382712" y="6904037"/>
            <a:ext cx="7543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DejaVu Sans" pitchFamily="34" charset="0"/>
              </a:rPr>
              <a:t>ITCS 6/8010 CUDA Programming, UNC-Charlotte, B. Wilkinson,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DejaVu Sans" pitchFamily="34" charset="0"/>
              </a:rPr>
              <a:t>Feb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DejaVu Sans" pitchFamily="34" charset="0"/>
              </a:rPr>
              <a:t>10,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DejaVu Sans" pitchFamily="34" charset="0"/>
              </a:rPr>
              <a:t>2011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DejaVu Sans" pitchFamily="34" charset="0"/>
              </a:rPr>
              <a:t>Atomics.pptx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cs typeface="DejaVu Sans" pitchFamily="34" charset="0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773113" y="1874838"/>
            <a:ext cx="8686800" cy="137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Atomics and Critical Sections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7912" y="3398837"/>
            <a:ext cx="7587333" cy="3539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 dirty="0">
                <a:solidFill>
                  <a:schemeClr val="tx1"/>
                </a:solidFill>
              </a:rPr>
              <a:t>These notes will introduce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Accessing shared data by multiple threads</a:t>
            </a:r>
          </a:p>
          <a:p>
            <a:pPr marL="457200" indent="-457200">
              <a:lnSpc>
                <a:spcPct val="100000"/>
              </a:lnSpc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Atomics</a:t>
            </a:r>
          </a:p>
          <a:p>
            <a:pPr marL="457200" indent="-457200">
              <a:lnSpc>
                <a:spcPct val="100000"/>
              </a:lnSpc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Critical sections</a:t>
            </a:r>
          </a:p>
          <a:p>
            <a:pPr marL="457200" indent="-457200">
              <a:lnSpc>
                <a:spcPct val="100000"/>
              </a:lnSpc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Compare and swap instruction and usage</a:t>
            </a:r>
          </a:p>
          <a:p>
            <a:pPr marL="457200" indent="-457200">
              <a:lnSpc>
                <a:spcPct val="100000"/>
              </a:lnSpc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/>
                </a:solidFill>
              </a:rPr>
              <a:t>Memory fence instruction and usage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SzPct val="100000"/>
              <a:buFont typeface="Arial" pitchFamily="34" charset="0"/>
              <a:buChar char="•"/>
              <a:defRPr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BBBF8F7-FB09-4992-8984-81BE45E62F4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611312" y="274637"/>
            <a:ext cx="6172200" cy="105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Another Example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Computing Histogram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4512" y="1570037"/>
            <a:ext cx="10287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// globally accessible on </a:t>
            </a:r>
            <a:r>
              <a:rPr lang="en-US" sz="2000" b="1" dirty="0" err="1" smtClean="0">
                <a:solidFill>
                  <a:srgbClr val="0000FF"/>
                </a:solidFill>
              </a:rPr>
              <a:t>gpu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__device__ </a:t>
            </a:r>
            <a:r>
              <a:rPr lang="en-US" sz="2000" b="1" dirty="0" err="1" smtClean="0">
                <a:solidFill>
                  <a:srgbClr val="0000FF"/>
                </a:solidFill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gpu_hist</a:t>
            </a:r>
            <a:r>
              <a:rPr lang="en-US" sz="2000" b="1" dirty="0" smtClean="0">
                <a:solidFill>
                  <a:srgbClr val="0000FF"/>
                </a:solidFill>
              </a:rPr>
              <a:t>[10];			</a:t>
            </a:r>
            <a:r>
              <a:rPr lang="en-US" b="1" dirty="0" smtClean="0">
                <a:solidFill>
                  <a:srgbClr val="0000FF"/>
                </a:solidFill>
              </a:rPr>
              <a:t>// histogram computed on </a:t>
            </a:r>
            <a:r>
              <a:rPr lang="en-US" b="1" dirty="0" err="1" smtClean="0">
                <a:solidFill>
                  <a:srgbClr val="0000FF"/>
                </a:solidFill>
              </a:rPr>
              <a:t>gpu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pt-BR" sz="2000" b="1" dirty="0" smtClean="0">
                <a:solidFill>
                  <a:srgbClr val="0000FF"/>
                </a:solidFill>
              </a:rPr>
              <a:t>__global__ void gpu_histogram(int *a, int N) {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</a:rPr>
              <a:t> *</a:t>
            </a:r>
            <a:r>
              <a:rPr lang="en-US" sz="2000" b="1" dirty="0" err="1" smtClean="0">
                <a:solidFill>
                  <a:srgbClr val="0000FF"/>
                </a:solidFill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tid</a:t>
            </a:r>
            <a:r>
              <a:rPr lang="en-US" sz="2000" b="1" dirty="0" smtClean="0">
                <a:solidFill>
                  <a:srgbClr val="0000FF"/>
                </a:solidFill>
              </a:rPr>
              <a:t> = </a:t>
            </a:r>
            <a:r>
              <a:rPr lang="en-US" sz="2000" b="1" dirty="0" err="1" smtClean="0">
                <a:solidFill>
                  <a:srgbClr val="0000FF"/>
                </a:solidFill>
              </a:rPr>
              <a:t>blockIdx.x</a:t>
            </a:r>
            <a:r>
              <a:rPr lang="en-US" sz="2000" b="1" dirty="0" smtClean="0">
                <a:solidFill>
                  <a:srgbClr val="0000FF"/>
                </a:solidFill>
              </a:rPr>
              <a:t> *  </a:t>
            </a:r>
            <a:r>
              <a:rPr lang="en-US" sz="2000" b="1" dirty="0" err="1" smtClean="0">
                <a:solidFill>
                  <a:srgbClr val="0000FF"/>
                </a:solidFill>
              </a:rPr>
              <a:t>blockDim.x</a:t>
            </a:r>
            <a:r>
              <a:rPr lang="en-US" sz="2000" b="1" dirty="0" smtClean="0">
                <a:solidFill>
                  <a:srgbClr val="0000FF"/>
                </a:solidFill>
              </a:rPr>
              <a:t> + </a:t>
            </a:r>
            <a:r>
              <a:rPr lang="en-US" sz="2000" b="1" dirty="0" err="1" smtClean="0">
                <a:solidFill>
                  <a:srgbClr val="0000FF"/>
                </a:solidFill>
              </a:rPr>
              <a:t>threadIdx.x</a:t>
            </a:r>
            <a:r>
              <a:rPr lang="en-US" sz="2000" b="1" dirty="0" smtClean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numberThreads</a:t>
            </a:r>
            <a:r>
              <a:rPr lang="en-US" sz="2000" b="1" dirty="0" smtClean="0">
                <a:solidFill>
                  <a:srgbClr val="0000FF"/>
                </a:solidFill>
              </a:rPr>
              <a:t> = </a:t>
            </a:r>
            <a:r>
              <a:rPr lang="en-US" sz="2000" b="1" dirty="0" err="1" smtClean="0">
                <a:solidFill>
                  <a:srgbClr val="0000FF"/>
                </a:solidFill>
              </a:rPr>
              <a:t>blockDim.x</a:t>
            </a:r>
            <a:r>
              <a:rPr lang="en-US" sz="2000" b="1" dirty="0" smtClean="0">
                <a:solidFill>
                  <a:srgbClr val="0000FF"/>
                </a:solidFill>
              </a:rPr>
              <a:t> * </a:t>
            </a:r>
            <a:r>
              <a:rPr lang="en-US" sz="2000" b="1" dirty="0" err="1" smtClean="0">
                <a:solidFill>
                  <a:srgbClr val="0000FF"/>
                </a:solidFill>
              </a:rPr>
              <a:t>gridDim.x</a:t>
            </a:r>
            <a:r>
              <a:rPr lang="en-US" sz="2000" b="1" dirty="0" smtClean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	if (</a:t>
            </a:r>
            <a:r>
              <a:rPr lang="en-US" sz="2000" b="1" dirty="0" err="1" smtClean="0">
                <a:solidFill>
                  <a:srgbClr val="0000FF"/>
                </a:solidFill>
              </a:rPr>
              <a:t>tid</a:t>
            </a:r>
            <a:r>
              <a:rPr lang="en-US" sz="2000" b="1" dirty="0" smtClean="0">
                <a:solidFill>
                  <a:srgbClr val="0000FF"/>
                </a:solidFill>
              </a:rPr>
              <a:t> == 0)</a:t>
            </a: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		for (</a:t>
            </a:r>
            <a:r>
              <a:rPr lang="en-US" sz="2000" b="1" dirty="0" err="1" smtClean="0">
                <a:solidFill>
                  <a:srgbClr val="0000FF"/>
                </a:solidFill>
              </a:rPr>
              <a:t>int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</a:rPr>
              <a:t> = 0; </a:t>
            </a:r>
            <a:r>
              <a:rPr lang="en-US" sz="2000" b="1" dirty="0" err="1" smtClean="0">
                <a:solidFill>
                  <a:srgbClr val="0000FF"/>
                </a:solidFill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</a:rPr>
              <a:t> &lt; 10; </a:t>
            </a:r>
            <a:r>
              <a:rPr lang="en-US" sz="2000" b="1" dirty="0" err="1" smtClean="0">
                <a:solidFill>
                  <a:srgbClr val="0000FF"/>
                </a:solidFill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</a:rPr>
              <a:t>++)		</a:t>
            </a:r>
            <a:r>
              <a:rPr lang="en-US" b="1" dirty="0" smtClean="0">
                <a:solidFill>
                  <a:srgbClr val="0000FF"/>
                </a:solidFill>
              </a:rPr>
              <a:t>// initialize histogram on host to all zeros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			</a:t>
            </a:r>
            <a:r>
              <a:rPr lang="en-US" sz="2000" b="1" dirty="0" err="1" smtClean="0">
                <a:solidFill>
                  <a:srgbClr val="0000FF"/>
                </a:solidFill>
              </a:rPr>
              <a:t>gpu_hist</a:t>
            </a:r>
            <a:r>
              <a:rPr lang="en-US" sz="2000" b="1" dirty="0" smtClean="0">
                <a:solidFill>
                  <a:srgbClr val="0000FF"/>
                </a:solidFill>
              </a:rPr>
              <a:t>[</a:t>
            </a:r>
            <a:r>
              <a:rPr lang="en-US" sz="2000" b="1" dirty="0" err="1" smtClean="0">
                <a:solidFill>
                  <a:srgbClr val="0000FF"/>
                </a:solidFill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</a:rPr>
              <a:t>] = 0;			</a:t>
            </a:r>
            <a:r>
              <a:rPr lang="en-US" b="1" dirty="0" smtClean="0">
                <a:solidFill>
                  <a:srgbClr val="0000FF"/>
                </a:solidFill>
              </a:rPr>
              <a:t>// maybe a better way but may not be 10 </a:t>
            </a:r>
            <a:r>
              <a:rPr lang="en-US" b="1" dirty="0" err="1" smtClean="0">
                <a:solidFill>
                  <a:srgbClr val="0000FF"/>
                </a:solidFill>
              </a:rPr>
              <a:t>tids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	while (</a:t>
            </a:r>
            <a:r>
              <a:rPr lang="en-US" sz="2000" b="1" dirty="0" err="1" smtClean="0">
                <a:solidFill>
                  <a:srgbClr val="0000FF"/>
                </a:solidFill>
              </a:rPr>
              <a:t>tid</a:t>
            </a:r>
            <a:r>
              <a:rPr lang="en-US" sz="2000" b="1" dirty="0" smtClean="0">
                <a:solidFill>
                  <a:srgbClr val="0000FF"/>
                </a:solidFill>
              </a:rPr>
              <a:t> &lt; N) {</a:t>
            </a: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err="1" smtClean="0">
                <a:solidFill>
                  <a:srgbClr val="0000FF"/>
                </a:solidFill>
              </a:rPr>
              <a:t>ptr</a:t>
            </a:r>
            <a:r>
              <a:rPr lang="en-US" sz="2000" b="1" dirty="0" smtClean="0">
                <a:solidFill>
                  <a:srgbClr val="0000FF"/>
                </a:solidFill>
              </a:rPr>
              <a:t> = &amp;</a:t>
            </a:r>
            <a:r>
              <a:rPr lang="en-US" sz="2000" b="1" dirty="0" err="1" smtClean="0">
                <a:solidFill>
                  <a:srgbClr val="0000FF"/>
                </a:solidFill>
              </a:rPr>
              <a:t>gpu_hist</a:t>
            </a:r>
            <a:r>
              <a:rPr lang="en-US" sz="2000" b="1" dirty="0" smtClean="0">
                <a:solidFill>
                  <a:srgbClr val="0000FF"/>
                </a:solidFill>
              </a:rPr>
              <a:t>[a[</a:t>
            </a:r>
            <a:r>
              <a:rPr lang="en-US" sz="2000" b="1" dirty="0" err="1" smtClean="0">
                <a:solidFill>
                  <a:srgbClr val="0000FF"/>
                </a:solidFill>
              </a:rPr>
              <a:t>tid</a:t>
            </a:r>
            <a:r>
              <a:rPr lang="en-US" sz="2000" b="1" dirty="0" smtClean="0">
                <a:solidFill>
                  <a:srgbClr val="0000FF"/>
                </a:solidFill>
              </a:rPr>
              <a:t>]];</a:t>
            </a: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err="1" smtClean="0">
                <a:solidFill>
                  <a:srgbClr val="0000FF"/>
                </a:solidFill>
              </a:rPr>
              <a:t>atomicAdd</a:t>
            </a:r>
            <a:r>
              <a:rPr lang="en-US" sz="2000" b="1" dirty="0" smtClean="0">
                <a:solidFill>
                  <a:srgbClr val="0000FF"/>
                </a:solidFill>
              </a:rPr>
              <a:t>(ptr,1);</a:t>
            </a: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		</a:t>
            </a:r>
            <a:r>
              <a:rPr lang="en-US" sz="2000" b="1" dirty="0" err="1" smtClean="0">
                <a:solidFill>
                  <a:srgbClr val="0000FF"/>
                </a:solidFill>
              </a:rPr>
              <a:t>tid</a:t>
            </a:r>
            <a:r>
              <a:rPr lang="en-US" sz="2000" b="1" dirty="0" smtClean="0">
                <a:solidFill>
                  <a:srgbClr val="0000FF"/>
                </a:solidFill>
              </a:rPr>
              <a:t> += </a:t>
            </a:r>
            <a:r>
              <a:rPr lang="en-US" sz="2000" b="1" dirty="0" err="1" smtClean="0">
                <a:solidFill>
                  <a:srgbClr val="0000FF"/>
                </a:solidFill>
              </a:rPr>
              <a:t>numberThreads</a:t>
            </a:r>
            <a:r>
              <a:rPr lang="en-US" sz="2000" b="1" dirty="0" smtClean="0">
                <a:solidFill>
                  <a:srgbClr val="0000FF"/>
                </a:solidFill>
              </a:rPr>
              <a:t>; 	</a:t>
            </a:r>
            <a:r>
              <a:rPr lang="en-US" b="1" dirty="0" smtClean="0">
                <a:solidFill>
                  <a:srgbClr val="0000FF"/>
                </a:solidFill>
              </a:rPr>
              <a:t>// if no of threads less than N, threads reused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	}</a:t>
            </a: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2000" b="1" dirty="0" smtClean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BBBF8F7-FB09-4992-8984-81BE45E62F4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012825" y="0"/>
            <a:ext cx="9067800" cy="7804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 main(</a:t>
            </a: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</a:rPr>
              <a:t>argc</a:t>
            </a:r>
            <a:r>
              <a:rPr lang="en-US" sz="1600" b="1" dirty="0" smtClean="0">
                <a:solidFill>
                  <a:srgbClr val="0000FF"/>
                </a:solidFill>
              </a:rPr>
              <a:t>, char *</a:t>
            </a:r>
            <a:r>
              <a:rPr lang="en-US" sz="1600" b="1" dirty="0" err="1" smtClean="0">
                <a:solidFill>
                  <a:srgbClr val="0000FF"/>
                </a:solidFill>
              </a:rPr>
              <a:t>argv</a:t>
            </a:r>
            <a:r>
              <a:rPr lang="en-US" sz="1600" b="1" dirty="0" smtClean="0">
                <a:solidFill>
                  <a:srgbClr val="0000FF"/>
                </a:solidFill>
              </a:rPr>
              <a:t>[])  {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 T = 10, B = 10;            	// threads per block and blocks per grid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 N = 10;				// Number of numbers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 *a;					// </a:t>
            </a:r>
            <a:r>
              <a:rPr lang="en-US" sz="1600" b="1" dirty="0" err="1" smtClean="0">
                <a:solidFill>
                  <a:srgbClr val="0000FF"/>
                </a:solidFill>
              </a:rPr>
              <a:t>ptr</a:t>
            </a:r>
            <a:r>
              <a:rPr lang="en-US" sz="1600" b="1" dirty="0" smtClean="0">
                <a:solidFill>
                  <a:srgbClr val="0000FF"/>
                </a:solidFill>
              </a:rPr>
              <a:t> to array holding numbers on host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 *</a:t>
            </a:r>
            <a:r>
              <a:rPr lang="en-US" sz="1600" b="1" dirty="0" err="1" smtClean="0">
                <a:solidFill>
                  <a:srgbClr val="0000FF"/>
                </a:solidFill>
              </a:rPr>
              <a:t>dev_a</a:t>
            </a:r>
            <a:r>
              <a:rPr lang="en-US" sz="1600" b="1" dirty="0" smtClean="0">
                <a:solidFill>
                  <a:srgbClr val="0000FF"/>
                </a:solidFill>
              </a:rPr>
              <a:t>;				//  </a:t>
            </a:r>
            <a:r>
              <a:rPr lang="en-US" sz="1600" b="1" dirty="0" err="1" smtClean="0">
                <a:solidFill>
                  <a:srgbClr val="0000FF"/>
                </a:solidFill>
              </a:rPr>
              <a:t>ptr</a:t>
            </a:r>
            <a:r>
              <a:rPr lang="en-US" sz="1600" b="1" dirty="0" smtClean="0">
                <a:solidFill>
                  <a:srgbClr val="0000FF"/>
                </a:solidFill>
              </a:rPr>
              <a:t> to array holding numbers on device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</a:rPr>
              <a:t>hist</a:t>
            </a:r>
            <a:r>
              <a:rPr lang="en-US" sz="1600" b="1" dirty="0" smtClean="0">
                <a:solidFill>
                  <a:srgbClr val="0000FF"/>
                </a:solidFill>
              </a:rPr>
              <a:t>[10];				// final results from </a:t>
            </a:r>
            <a:r>
              <a:rPr lang="en-US" sz="1600" b="1" dirty="0" err="1" smtClean="0">
                <a:solidFill>
                  <a:srgbClr val="0000FF"/>
                </a:solidFill>
              </a:rPr>
              <a:t>gpu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printf</a:t>
            </a:r>
            <a:r>
              <a:rPr lang="en-US" sz="1600" b="1" dirty="0" smtClean="0">
                <a:solidFill>
                  <a:srgbClr val="0000FF"/>
                </a:solidFill>
              </a:rPr>
              <a:t>("Enter number of numbers, currently %d\</a:t>
            </a:r>
            <a:r>
              <a:rPr lang="en-US" sz="1600" b="1" dirty="0" err="1" smtClean="0">
                <a:solidFill>
                  <a:srgbClr val="0000FF"/>
                </a:solidFill>
              </a:rPr>
              <a:t>n",N</a:t>
            </a:r>
            <a:r>
              <a:rPr lang="en-US" sz="1600" b="1" dirty="0" smtClean="0">
                <a:solidFill>
                  <a:srgbClr val="0000FF"/>
                </a:solidFill>
              </a:rPr>
              <a:t>);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scanf</a:t>
            </a:r>
            <a:r>
              <a:rPr lang="en-US" sz="1600" b="1" dirty="0" smtClean="0">
                <a:solidFill>
                  <a:srgbClr val="0000FF"/>
                </a:solidFill>
              </a:rPr>
              <a:t>("%</a:t>
            </a:r>
            <a:r>
              <a:rPr lang="en-US" sz="1600" b="1" dirty="0" err="1" smtClean="0">
                <a:solidFill>
                  <a:srgbClr val="0000FF"/>
                </a:solidFill>
              </a:rPr>
              <a:t>d",&amp;N</a:t>
            </a:r>
            <a:r>
              <a:rPr lang="en-US" sz="1600" b="1" dirty="0" smtClean="0">
                <a:solidFill>
                  <a:srgbClr val="0000FF"/>
                </a:solidFill>
              </a:rPr>
              <a:t>);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input_thread_values</a:t>
            </a:r>
            <a:r>
              <a:rPr lang="en-US" sz="1600" b="1" dirty="0" smtClean="0">
                <a:solidFill>
                  <a:srgbClr val="0000FF"/>
                </a:solidFill>
              </a:rPr>
              <a:t>(&amp;B,&amp;T);		// keyboard input for no of threads and blocks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if (N &gt; B * T) </a:t>
            </a:r>
            <a:r>
              <a:rPr lang="en-US" sz="1600" b="1" dirty="0" err="1" smtClean="0">
                <a:solidFill>
                  <a:srgbClr val="0000FF"/>
                </a:solidFill>
              </a:rPr>
              <a:t>printf</a:t>
            </a:r>
            <a:r>
              <a:rPr lang="en-US" sz="1600" b="1" dirty="0" smtClean="0">
                <a:solidFill>
                  <a:srgbClr val="0000FF"/>
                </a:solidFill>
              </a:rPr>
              <a:t>("Note; number of threads less than number of numbers\n");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 size = N * </a:t>
            </a:r>
            <a:r>
              <a:rPr lang="en-US" sz="1600" b="1" dirty="0" err="1" smtClean="0">
                <a:solidFill>
                  <a:srgbClr val="0000FF"/>
                </a:solidFill>
              </a:rPr>
              <a:t>sizeof</a:t>
            </a:r>
            <a:r>
              <a:rPr lang="en-US" sz="1600" b="1" dirty="0" smtClean="0">
                <a:solidFill>
                  <a:srgbClr val="0000FF"/>
                </a:solidFill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);	// number of bytes in total in list of numbers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a = (</a:t>
            </a: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*) </a:t>
            </a:r>
            <a:r>
              <a:rPr lang="en-US" sz="1600" b="1" dirty="0" err="1" smtClean="0">
                <a:solidFill>
                  <a:srgbClr val="0000FF"/>
                </a:solidFill>
              </a:rPr>
              <a:t>malloc</a:t>
            </a:r>
            <a:r>
              <a:rPr lang="en-US" sz="1600" b="1" dirty="0" smtClean="0">
                <a:solidFill>
                  <a:srgbClr val="0000FF"/>
                </a:solidFill>
              </a:rPr>
              <a:t>(size);	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srand</a:t>
            </a:r>
            <a:r>
              <a:rPr lang="en-US" sz="1600" b="1" dirty="0" smtClean="0">
                <a:solidFill>
                  <a:srgbClr val="0000FF"/>
                </a:solidFill>
              </a:rPr>
              <a:t>(1);				// set rand() seed to 1 for repeatability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for(</a:t>
            </a: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</a:rPr>
              <a:t>=0;i&lt;</a:t>
            </a:r>
            <a:r>
              <a:rPr lang="en-US" sz="1600" b="1" dirty="0" err="1" smtClean="0">
                <a:solidFill>
                  <a:srgbClr val="0000FF"/>
                </a:solidFill>
              </a:rPr>
              <a:t>N;i</a:t>
            </a:r>
            <a:r>
              <a:rPr lang="en-US" sz="1600" b="1" dirty="0" smtClean="0">
                <a:solidFill>
                  <a:srgbClr val="0000FF"/>
                </a:solidFill>
              </a:rPr>
              <a:t>++)    		// load arrays with digits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	a[</a:t>
            </a:r>
            <a:r>
              <a:rPr lang="en-US" sz="1600" b="1" dirty="0" err="1" smtClean="0">
                <a:solidFill>
                  <a:srgbClr val="0000FF"/>
                </a:solidFill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</a:rPr>
              <a:t>] = rand() % 10;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cudaMalloc</a:t>
            </a:r>
            <a:r>
              <a:rPr lang="en-US" sz="1600" b="1" dirty="0" smtClean="0">
                <a:solidFill>
                  <a:srgbClr val="0000FF"/>
                </a:solidFill>
              </a:rPr>
              <a:t>((void**)&amp;</a:t>
            </a:r>
            <a:r>
              <a:rPr lang="en-US" sz="1600" b="1" dirty="0" err="1" smtClean="0">
                <a:solidFill>
                  <a:srgbClr val="0000FF"/>
                </a:solidFill>
              </a:rPr>
              <a:t>dev_a</a:t>
            </a:r>
            <a:r>
              <a:rPr lang="en-US" sz="1600" b="1" dirty="0" smtClean="0">
                <a:solidFill>
                  <a:srgbClr val="0000FF"/>
                </a:solidFill>
              </a:rPr>
              <a:t>, size);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cudaMemcpy</a:t>
            </a:r>
            <a:r>
              <a:rPr lang="en-US" sz="1600" b="1" dirty="0" smtClean="0">
                <a:solidFill>
                  <a:srgbClr val="0000FF"/>
                </a:solidFill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</a:rPr>
              <a:t>dev_a</a:t>
            </a:r>
            <a:r>
              <a:rPr lang="en-US" sz="1600" b="1" dirty="0" smtClean="0">
                <a:solidFill>
                  <a:srgbClr val="0000FF"/>
                </a:solidFill>
              </a:rPr>
              <a:t>, a , size ,</a:t>
            </a:r>
            <a:r>
              <a:rPr lang="en-US" sz="1600" b="1" dirty="0" err="1" smtClean="0">
                <a:solidFill>
                  <a:srgbClr val="0000FF"/>
                </a:solidFill>
              </a:rPr>
              <a:t>cudaMemcpyHostToDevice</a:t>
            </a:r>
            <a:r>
              <a:rPr lang="en-US" sz="1600" b="1" dirty="0" smtClean="0">
                <a:solidFill>
                  <a:srgbClr val="0000FF"/>
                </a:solidFill>
              </a:rPr>
              <a:t>); // copy numbers to device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gpu_histogram</a:t>
            </a:r>
            <a:r>
              <a:rPr lang="en-US" sz="1600" b="1" dirty="0" smtClean="0">
                <a:solidFill>
                  <a:srgbClr val="0000FF"/>
                </a:solidFill>
              </a:rPr>
              <a:t>&lt;&lt;&lt;B,T&gt;&gt;&gt;(</a:t>
            </a:r>
            <a:r>
              <a:rPr lang="en-US" sz="1600" b="1" dirty="0" err="1" smtClean="0">
                <a:solidFill>
                  <a:srgbClr val="0000FF"/>
                </a:solidFill>
              </a:rPr>
              <a:t>dev_a,N</a:t>
            </a:r>
            <a:r>
              <a:rPr lang="en-US" sz="1600" b="1" dirty="0" smtClean="0">
                <a:solidFill>
                  <a:srgbClr val="0000FF"/>
                </a:solidFill>
              </a:rPr>
              <a:t>);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cudaThreadSynchronize</a:t>
            </a:r>
            <a:r>
              <a:rPr lang="en-US" sz="1600" b="1" dirty="0" smtClean="0">
                <a:solidFill>
                  <a:srgbClr val="0000FF"/>
                </a:solidFill>
              </a:rPr>
              <a:t>();	// wait for all threads to complete, needed?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cudaMemcpyFromSymbol</a:t>
            </a:r>
            <a:r>
              <a:rPr lang="en-US" sz="1600" b="1" dirty="0" smtClean="0">
                <a:solidFill>
                  <a:srgbClr val="0000FF"/>
                </a:solidFill>
              </a:rPr>
              <a:t>(&amp;</a:t>
            </a:r>
            <a:r>
              <a:rPr lang="en-US" sz="1600" b="1" dirty="0" err="1" smtClean="0">
                <a:solidFill>
                  <a:srgbClr val="0000FF"/>
                </a:solidFill>
              </a:rPr>
              <a:t>hist</a:t>
            </a:r>
            <a:r>
              <a:rPr lang="en-US" sz="1600" b="1" dirty="0" smtClean="0">
                <a:solidFill>
                  <a:srgbClr val="0000FF"/>
                </a:solidFill>
              </a:rPr>
              <a:t>, "</a:t>
            </a:r>
            <a:r>
              <a:rPr lang="en-US" sz="1600" b="1" dirty="0" err="1" smtClean="0">
                <a:solidFill>
                  <a:srgbClr val="0000FF"/>
                </a:solidFill>
              </a:rPr>
              <a:t>gpu_hist</a:t>
            </a:r>
            <a:r>
              <a:rPr lang="en-US" sz="1600" b="1" dirty="0" smtClean="0">
                <a:solidFill>
                  <a:srgbClr val="0000FF"/>
                </a:solidFill>
              </a:rPr>
              <a:t>", </a:t>
            </a:r>
            <a:r>
              <a:rPr lang="en-US" sz="1600" b="1" dirty="0" err="1" smtClean="0">
                <a:solidFill>
                  <a:srgbClr val="0000FF"/>
                </a:solidFill>
              </a:rPr>
              <a:t>sizeof</a:t>
            </a:r>
            <a:r>
              <a:rPr lang="en-US" sz="1600" b="1" dirty="0" smtClean="0">
                <a:solidFill>
                  <a:srgbClr val="0000FF"/>
                </a:solidFill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</a:rPr>
              <a:t>hist</a:t>
            </a:r>
            <a:r>
              <a:rPr lang="en-US" sz="1600" b="1" dirty="0" smtClean="0">
                <a:solidFill>
                  <a:srgbClr val="0000FF"/>
                </a:solidFill>
              </a:rPr>
              <a:t>), 0, </a:t>
            </a:r>
            <a:r>
              <a:rPr lang="en-US" sz="1600" b="1" dirty="0" err="1" smtClean="0">
                <a:solidFill>
                  <a:srgbClr val="0000FF"/>
                </a:solidFill>
              </a:rPr>
              <a:t>cudaMemcpyDeviceToHost</a:t>
            </a:r>
            <a:r>
              <a:rPr lang="en-US" sz="1600" b="1" dirty="0" smtClean="0">
                <a:solidFill>
                  <a:srgbClr val="0000FF"/>
                </a:solidFill>
              </a:rPr>
              <a:t>);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printf</a:t>
            </a:r>
            <a:r>
              <a:rPr lang="en-US" sz="1600" b="1" dirty="0" smtClean="0">
                <a:solidFill>
                  <a:srgbClr val="0000FF"/>
                </a:solidFill>
              </a:rPr>
              <a:t>("Histogram, as computed on GPU\n");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for(</a:t>
            </a:r>
            <a:r>
              <a:rPr lang="en-US" sz="1600" b="1" dirty="0" err="1" smtClean="0">
                <a:solidFill>
                  <a:srgbClr val="0000FF"/>
                </a:solidFill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</a:rPr>
              <a:t> = 0;i &lt; 10;i++) 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	</a:t>
            </a:r>
            <a:r>
              <a:rPr lang="en-US" sz="1600" b="1" dirty="0" err="1" smtClean="0">
                <a:solidFill>
                  <a:srgbClr val="0000FF"/>
                </a:solidFill>
              </a:rPr>
              <a:t>printf</a:t>
            </a:r>
            <a:r>
              <a:rPr lang="en-US" sz="1600" b="1" dirty="0" smtClean="0">
                <a:solidFill>
                  <a:srgbClr val="0000FF"/>
                </a:solidFill>
              </a:rPr>
              <a:t>("Number of %</a:t>
            </a:r>
            <a:r>
              <a:rPr lang="en-US" sz="1600" b="1" dirty="0" err="1" smtClean="0">
                <a:solidFill>
                  <a:srgbClr val="0000FF"/>
                </a:solidFill>
              </a:rPr>
              <a:t>d's</a:t>
            </a:r>
            <a:r>
              <a:rPr lang="en-US" sz="1600" b="1" dirty="0" smtClean="0">
                <a:solidFill>
                  <a:srgbClr val="0000FF"/>
                </a:solidFill>
              </a:rPr>
              <a:t> = %d\</a:t>
            </a:r>
            <a:r>
              <a:rPr lang="en-US" sz="1600" b="1" dirty="0" err="1" smtClean="0">
                <a:solidFill>
                  <a:srgbClr val="0000FF"/>
                </a:solidFill>
              </a:rPr>
              <a:t>n",i,hist</a:t>
            </a:r>
            <a:r>
              <a:rPr lang="en-US" sz="1600" b="1" dirty="0" smtClean="0">
                <a:solidFill>
                  <a:srgbClr val="0000FF"/>
                </a:solidFill>
              </a:rPr>
              <a:t>[</a:t>
            </a:r>
            <a:r>
              <a:rPr lang="en-US" sz="1600" b="1" dirty="0" err="1" smtClean="0">
                <a:solidFill>
                  <a:srgbClr val="0000FF"/>
                </a:solidFill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</a:rPr>
              <a:t>]);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endParaRPr lang="en-US" sz="1600" b="1" dirty="0" smtClean="0">
              <a:solidFill>
                <a:srgbClr val="0000FF"/>
              </a:solidFill>
            </a:endParaRP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free(a);				// clean up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</a:t>
            </a:r>
            <a:r>
              <a:rPr lang="en-US" sz="1600" b="1" dirty="0" err="1" smtClean="0">
                <a:solidFill>
                  <a:srgbClr val="0000FF"/>
                </a:solidFill>
              </a:rPr>
              <a:t>cudaFree</a:t>
            </a:r>
            <a:r>
              <a:rPr lang="en-US" sz="1600" b="1" dirty="0" smtClean="0">
                <a:solidFill>
                  <a:srgbClr val="0000FF"/>
                </a:solidFill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</a:rPr>
              <a:t>dev_a</a:t>
            </a:r>
            <a:r>
              <a:rPr lang="en-US" sz="1600" b="1" dirty="0" smtClean="0">
                <a:solidFill>
                  <a:srgbClr val="0000FF"/>
                </a:solidFill>
              </a:rPr>
              <a:t>);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return 0;</a:t>
            </a:r>
          </a:p>
          <a:p>
            <a:pPr>
              <a:tabLst>
                <a:tab pos="225425" algn="l"/>
                <a:tab pos="463550" algn="l"/>
                <a:tab pos="688975" algn="l"/>
                <a:tab pos="9144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30BFAA8B-8551-4BF8-9517-2F520B918EF7}" type="slidenum">
              <a:rPr lang="en-GB" smtClean="0">
                <a:latin typeface="Times New Roman" pitchFamily="18" charset="0"/>
                <a:cs typeface="DejaVu Sans" pitchFamily="34" charset="0"/>
              </a:rPr>
              <a:pPr>
                <a:buFont typeface="Wingdings" pitchFamily="2" charset="2"/>
                <a:buNone/>
              </a:pPr>
              <a:t>12</a:t>
            </a:fld>
            <a:endParaRPr lang="en-GB" smtClean="0">
              <a:latin typeface="Times New Roman" pitchFamily="18" charset="0"/>
              <a:cs typeface="DejaVu Sans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13" y="579438"/>
            <a:ext cx="9753600" cy="6464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tx1"/>
                </a:solidFill>
              </a:rPr>
              <a:t>Other </a:t>
            </a:r>
            <a:r>
              <a:rPr lang="en-US" sz="4000" dirty="0" smtClean="0">
                <a:solidFill>
                  <a:schemeClr val="tx1"/>
                </a:solidFill>
              </a:rPr>
              <a:t>atomic operations</a:t>
            </a:r>
            <a:endParaRPr lang="en-US" sz="4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ts val="3500"/>
              </a:lnSpc>
              <a:defRPr/>
            </a:pP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atomicSub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* address,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ts val="3500"/>
              </a:lnSpc>
              <a:defRPr/>
            </a:pP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atomicExch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* address,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ts val="3500"/>
              </a:lnSpc>
              <a:defRPr/>
            </a:pP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atomicMin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* address,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ts val="3500"/>
              </a:lnSpc>
              <a:defRPr/>
            </a:pP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atomicMax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* address,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ts val="3500"/>
              </a:lnSpc>
              <a:defRPr/>
            </a:pPr>
            <a:r>
              <a:rPr lang="en-US" sz="2400" dirty="0">
                <a:solidFill>
                  <a:srgbClr val="0000FF"/>
                </a:solidFill>
              </a:rPr>
              <a:t>unsigned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atomicInc</a:t>
            </a:r>
            <a:r>
              <a:rPr lang="en-US" sz="2400" dirty="0">
                <a:solidFill>
                  <a:srgbClr val="0000FF"/>
                </a:solidFill>
              </a:rPr>
              <a:t>(unsigned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* address, unsigned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ts val="3500"/>
              </a:lnSpc>
              <a:defRPr/>
            </a:pPr>
            <a:r>
              <a:rPr lang="en-US" sz="2400" dirty="0">
                <a:solidFill>
                  <a:srgbClr val="0000FF"/>
                </a:solidFill>
              </a:rPr>
              <a:t>unsigned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atomicDec</a:t>
            </a:r>
            <a:r>
              <a:rPr lang="en-US" sz="2400" dirty="0">
                <a:solidFill>
                  <a:srgbClr val="0000FF"/>
                </a:solidFill>
              </a:rPr>
              <a:t>(unsigned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* address, unsigned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ts val="3500"/>
              </a:lnSpc>
              <a:defRPr/>
            </a:pP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atomicCAS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* address,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compare,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);  //compare and swap</a:t>
            </a:r>
          </a:p>
          <a:p>
            <a:pPr>
              <a:lnSpc>
                <a:spcPts val="3500"/>
              </a:lnSpc>
              <a:defRPr/>
            </a:pP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atomicAnd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* address,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ts val="3500"/>
              </a:lnSpc>
              <a:defRPr/>
            </a:pP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atomicOr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* address,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);</a:t>
            </a:r>
          </a:p>
          <a:p>
            <a:pPr>
              <a:lnSpc>
                <a:spcPts val="3500"/>
              </a:lnSpc>
              <a:defRPr/>
            </a:pP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atomicXor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* address,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);  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96913" y="6980238"/>
            <a:ext cx="72596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Source: NVIDIA CUDA C Programming Guide, version 3.2, 11/9/2010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A472E7F-CA7E-4330-A7A6-622C7F900BC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544512" y="2027237"/>
            <a:ext cx="9336881" cy="459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A </a:t>
            </a:r>
            <a:r>
              <a:rPr lang="en-US" sz="2800" dirty="0">
                <a:solidFill>
                  <a:schemeClr val="tx1"/>
                </a:solidFill>
              </a:rPr>
              <a:t>mechanism for ensuring that only one </a:t>
            </a:r>
            <a:r>
              <a:rPr lang="en-US" sz="2800" dirty="0" smtClean="0">
                <a:solidFill>
                  <a:schemeClr val="tx1"/>
                </a:solidFill>
              </a:rPr>
              <a:t>process (or in this context, thread) accesses </a:t>
            </a:r>
            <a:r>
              <a:rPr lang="en-US" sz="2800" dirty="0">
                <a:solidFill>
                  <a:schemeClr val="tx1"/>
                </a:solidFill>
              </a:rPr>
              <a:t>a particular resource at a time.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i="1" dirty="0">
                <a:solidFill>
                  <a:srgbClr val="FF0000"/>
                </a:solidFill>
              </a:rPr>
              <a:t>critical section </a:t>
            </a:r>
            <a:r>
              <a:rPr lang="en-US" sz="2800" i="1" dirty="0">
                <a:solidFill>
                  <a:schemeClr val="tx1"/>
                </a:solidFill>
              </a:rPr>
              <a:t>–</a:t>
            </a:r>
            <a:r>
              <a:rPr lang="en-US" sz="2800" dirty="0">
                <a:solidFill>
                  <a:schemeClr val="tx1"/>
                </a:solidFill>
              </a:rPr>
              <a:t> a section of code for accessing </a:t>
            </a:r>
            <a:r>
              <a:rPr lang="en-US" sz="2800" dirty="0" smtClean="0">
                <a:solidFill>
                  <a:schemeClr val="tx1"/>
                </a:solidFill>
              </a:rPr>
              <a:t>resource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Arrange that only one such critical section is executed at a time.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This mechanism is known as </a:t>
            </a:r>
            <a:r>
              <a:rPr lang="en-US" sz="2800" i="1" dirty="0">
                <a:solidFill>
                  <a:srgbClr val="FF0000"/>
                </a:solidFill>
              </a:rPr>
              <a:t>mutual exclusion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Concept also appears in an operating systems.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0512" y="503237"/>
            <a:ext cx="4230645" cy="681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Critical Sections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5D78F1-3DD4-4467-82D5-B042B26FCCE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544512" y="1630612"/>
            <a:ext cx="9324578" cy="5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Simplest </a:t>
            </a:r>
            <a:r>
              <a:rPr lang="en-US" sz="2800" dirty="0">
                <a:solidFill>
                  <a:schemeClr val="tx1"/>
                </a:solidFill>
              </a:rPr>
              <a:t>mechanism for ensuring mutual exclusion of </a:t>
            </a:r>
            <a:r>
              <a:rPr lang="en-US" sz="2800" dirty="0" smtClean="0">
                <a:solidFill>
                  <a:schemeClr val="tx1"/>
                </a:solidFill>
              </a:rPr>
              <a:t>critical sections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>
                <a:solidFill>
                  <a:srgbClr val="FF0000"/>
                </a:solidFill>
              </a:rPr>
              <a:t>lock</a:t>
            </a:r>
            <a:r>
              <a:rPr lang="en-US" sz="2800" dirty="0">
                <a:solidFill>
                  <a:schemeClr val="tx1"/>
                </a:solidFill>
              </a:rPr>
              <a:t> - a 1-bit variable that is a 1 to indicate that a process has entered </a:t>
            </a: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critical section and a 0 to indicate that no process is in the critical section.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Operates much like that of a door lock: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 process coming to </a:t>
            </a:r>
            <a:r>
              <a:rPr lang="en-US" sz="2800" dirty="0" smtClean="0">
                <a:solidFill>
                  <a:schemeClr val="tx1"/>
                </a:solidFill>
              </a:rPr>
              <a:t>“door</a:t>
            </a:r>
            <a:r>
              <a:rPr lang="en-US" sz="2800" dirty="0">
                <a:solidFill>
                  <a:schemeClr val="tx1"/>
                </a:solidFill>
              </a:rPr>
              <a:t>” of a critical section and finding it open may enter </a:t>
            </a:r>
            <a:r>
              <a:rPr lang="en-US" sz="2800" dirty="0" smtClean="0">
                <a:solidFill>
                  <a:schemeClr val="tx1"/>
                </a:solidFill>
              </a:rPr>
              <a:t>critical </a:t>
            </a:r>
            <a:r>
              <a:rPr lang="en-US" sz="2800" dirty="0">
                <a:solidFill>
                  <a:schemeClr val="tx1"/>
                </a:solidFill>
              </a:rPr>
              <a:t>section, locking </a:t>
            </a:r>
            <a:r>
              <a:rPr lang="en-US" sz="2800" dirty="0" smtClean="0">
                <a:solidFill>
                  <a:schemeClr val="tx1"/>
                </a:solidFill>
              </a:rPr>
              <a:t>the door </a:t>
            </a:r>
            <a:r>
              <a:rPr lang="en-US" sz="2800" dirty="0">
                <a:solidFill>
                  <a:schemeClr val="tx1"/>
                </a:solidFill>
              </a:rPr>
              <a:t>behind it to prevent other processes from entering.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Once process </a:t>
            </a:r>
            <a:r>
              <a:rPr lang="en-US" sz="2800" dirty="0">
                <a:solidFill>
                  <a:schemeClr val="tx1"/>
                </a:solidFill>
              </a:rPr>
              <a:t>has finished the critical section, it unlocks the door and leaves.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8712" y="731837"/>
            <a:ext cx="1659429" cy="681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Locks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4F27CC1-F789-4D29-B102-63A4EA42605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336021" y="335986"/>
            <a:ext cx="9240573" cy="117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Control of critical sections through busy waiting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180262" y="1847920"/>
            <a:ext cx="9630847" cy="529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BBBF8F7-FB09-4992-8984-81BE45E62F4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220912" y="503237"/>
            <a:ext cx="5205271" cy="681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Implementing Locks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712" y="1722437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Checking lock and setting it if not set at the entrance to a critical section must be done indivisibly and atomically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Usual way to achieve this is for the processor to have  special atomic machine instruction notably one of: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1308100" indent="-457200">
              <a:lnSpc>
                <a:spcPct val="100000"/>
              </a:lnSpc>
              <a:buSzPct val="100000"/>
              <a:buFont typeface="Arial" pitchFamily="34" charset="0"/>
              <a:buChar char="•"/>
              <a:tabLst>
                <a:tab pos="2222500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Test and set</a:t>
            </a:r>
          </a:p>
          <a:p>
            <a:pPr marL="1308100" indent="-457200">
              <a:lnSpc>
                <a:spcPct val="100000"/>
              </a:lnSpc>
              <a:buSzPct val="100000"/>
              <a:buFont typeface="Arial" pitchFamily="34" charset="0"/>
              <a:buChar char="•"/>
              <a:tabLst>
                <a:tab pos="2222500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Fetch and add</a:t>
            </a:r>
          </a:p>
          <a:p>
            <a:pPr marL="1308100" indent="-457200">
              <a:lnSpc>
                <a:spcPct val="100000"/>
              </a:lnSpc>
              <a:buSzPct val="100000"/>
              <a:buFont typeface="Arial" pitchFamily="34" charset="0"/>
              <a:buChar char="•"/>
              <a:tabLst>
                <a:tab pos="2222500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Compare and Swap CAS (or compare and exchange)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BBBF8F7-FB09-4992-8984-81BE45E62F4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916112" y="503237"/>
            <a:ext cx="6492483" cy="681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Compare and Swap CAS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0712" y="2179637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lnSpc>
                <a:spcPct val="100000"/>
              </a:lnSpc>
              <a:buSzPct val="100000"/>
              <a:tabLst>
                <a:tab pos="1608138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CAS -- compares contents of a memory location to a given value and only if the same, modifies contents of the memory location to a specified value, i.e.: </a:t>
            </a:r>
          </a:p>
          <a:p>
            <a:pPr marL="457200" lvl="1" indent="-457200">
              <a:lnSpc>
                <a:spcPct val="100000"/>
              </a:lnSpc>
              <a:buSzPct val="100000"/>
              <a:tabLst>
                <a:tab pos="1608138" algn="l"/>
              </a:tabLst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lvl="1" indent="-457200">
              <a:lnSpc>
                <a:spcPct val="100000"/>
              </a:lnSpc>
              <a:buSzPct val="100000"/>
              <a:tabLst>
                <a:tab pos="1608138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if (x == </a:t>
            </a:r>
            <a:r>
              <a:rPr lang="en-US" sz="2800" b="1" dirty="0" err="1" smtClean="0">
                <a:solidFill>
                  <a:srgbClr val="0000FF"/>
                </a:solidFill>
              </a:rPr>
              <a:t>compare_value</a:t>
            </a:r>
            <a:r>
              <a:rPr lang="en-US" sz="2800" b="1" dirty="0" smtClean="0">
                <a:solidFill>
                  <a:srgbClr val="0000FF"/>
                </a:solidFill>
              </a:rPr>
              <a:t> ) x = </a:t>
            </a:r>
            <a:r>
              <a:rPr lang="en-US" sz="2800" b="1" dirty="0" err="1" smtClean="0">
                <a:solidFill>
                  <a:srgbClr val="0000FF"/>
                </a:solidFill>
              </a:rPr>
              <a:t>new_val</a:t>
            </a:r>
            <a:r>
              <a:rPr lang="en-US" sz="2800" b="1" dirty="0" smtClean="0">
                <a:solidFill>
                  <a:srgbClr val="0000FF"/>
                </a:solidFill>
              </a:rPr>
              <a:t>; (else x = x;)</a:t>
            </a:r>
          </a:p>
          <a:p>
            <a:pPr marL="457200" lvl="1" indent="-457200">
              <a:lnSpc>
                <a:spcPct val="100000"/>
              </a:lnSpc>
              <a:buSzPct val="100000"/>
              <a:tabLst>
                <a:tab pos="1608138" algn="l"/>
              </a:tabLst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0" lvl="1" indent="0">
              <a:lnSpc>
                <a:spcPct val="100000"/>
              </a:lnSpc>
              <a:buSzPct val="100000"/>
              <a:tabLst>
                <a:tab pos="1608138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For a critical section lock:</a:t>
            </a:r>
          </a:p>
          <a:p>
            <a:pPr marL="0" lvl="1" indent="0">
              <a:lnSpc>
                <a:spcPct val="100000"/>
              </a:lnSpc>
              <a:buSzPct val="100000"/>
              <a:tabLst>
                <a:tab pos="1608138" algn="l"/>
              </a:tabLst>
            </a:pPr>
            <a:r>
              <a:rPr lang="en-US" sz="2800" b="1" dirty="0" smtClean="0">
                <a:solidFill>
                  <a:srgbClr val="0000FF"/>
                </a:solidFill>
              </a:rPr>
              <a:t>	x</a:t>
            </a:r>
            <a:r>
              <a:rPr lang="en-US" sz="2800" dirty="0" smtClean="0">
                <a:solidFill>
                  <a:schemeClr val="tx1"/>
                </a:solidFill>
              </a:rPr>
              <a:t> = lock variable</a:t>
            </a:r>
          </a:p>
          <a:p>
            <a:pPr marL="0" lvl="1" indent="0">
              <a:lnSpc>
                <a:spcPct val="100000"/>
              </a:lnSpc>
              <a:buSzPct val="100000"/>
              <a:tabLst>
                <a:tab pos="1608138" algn="l"/>
              </a:tabLst>
            </a:pPr>
            <a:r>
              <a:rPr lang="en-US" sz="2800" b="1" dirty="0" smtClean="0">
                <a:solidFill>
                  <a:srgbClr val="0000FF"/>
                </a:solidFill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</a:rPr>
              <a:t>compare_value</a:t>
            </a:r>
            <a:r>
              <a:rPr lang="en-US" sz="2800" dirty="0" smtClean="0">
                <a:solidFill>
                  <a:schemeClr val="tx1"/>
                </a:solidFill>
              </a:rPr>
              <a:t> = 0 (FALSE)</a:t>
            </a:r>
          </a:p>
          <a:p>
            <a:pPr marL="0" lvl="1" indent="0">
              <a:lnSpc>
                <a:spcPct val="100000"/>
              </a:lnSpc>
              <a:buSzPct val="100000"/>
              <a:tabLst>
                <a:tab pos="1608138" algn="l"/>
              </a:tabLst>
            </a:pPr>
            <a:r>
              <a:rPr lang="en-US" sz="2800" b="1" dirty="0" smtClean="0">
                <a:solidFill>
                  <a:srgbClr val="0000FF"/>
                </a:solidFill>
              </a:rPr>
              <a:t>	</a:t>
            </a:r>
            <a:r>
              <a:rPr lang="en-US" sz="2800" b="1" dirty="0" err="1" smtClean="0">
                <a:solidFill>
                  <a:srgbClr val="0000FF"/>
                </a:solidFill>
              </a:rPr>
              <a:t>new_value</a:t>
            </a:r>
            <a:r>
              <a:rPr lang="en-US" sz="2800" dirty="0" smtClean="0">
                <a:solidFill>
                  <a:schemeClr val="tx1"/>
                </a:solidFill>
              </a:rPr>
              <a:t> = 1 (TRUE)</a:t>
            </a:r>
          </a:p>
          <a:p>
            <a:pPr marL="457200" indent="-457200">
              <a:lnSpc>
                <a:spcPct val="100000"/>
              </a:lnSpc>
              <a:buSzPct val="100000"/>
              <a:buFont typeface="Arial" pitchFamily="34" charset="0"/>
              <a:buChar char="•"/>
              <a:tabLst>
                <a:tab pos="2222500" algn="l"/>
              </a:tabLst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SzPct val="100000"/>
              <a:buFont typeface="Arial" pitchFamily="34" charset="0"/>
              <a:buChar char="•"/>
              <a:tabLst>
                <a:tab pos="2222500" algn="l"/>
              </a:tabLst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BBBF8F7-FB09-4992-8984-81BE45E62F48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11312" y="579437"/>
            <a:ext cx="6804363" cy="681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CUDA Functions for Locks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712" y="1646237"/>
            <a:ext cx="94599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Among the CUDA atomic functions is compare and swap: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b="1" dirty="0" err="1" smtClean="0">
                <a:solidFill>
                  <a:srgbClr val="0000FF"/>
                </a:solidFill>
              </a:rPr>
              <a:t>int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atomicCAS</a:t>
            </a:r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lang="en-US" sz="2800" b="1" dirty="0" err="1" smtClean="0">
                <a:solidFill>
                  <a:srgbClr val="0000FF"/>
                </a:solidFill>
              </a:rPr>
              <a:t>int</a:t>
            </a:r>
            <a:r>
              <a:rPr lang="en-US" sz="2800" b="1" dirty="0" smtClean="0">
                <a:solidFill>
                  <a:srgbClr val="0000FF"/>
                </a:solidFill>
              </a:rPr>
              <a:t>* address, </a:t>
            </a:r>
            <a:r>
              <a:rPr lang="en-US" sz="2800" b="1" dirty="0" err="1" smtClean="0">
                <a:solidFill>
                  <a:srgbClr val="0000FF"/>
                </a:solidFill>
              </a:rPr>
              <a:t>int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compare_value</a:t>
            </a:r>
            <a:r>
              <a:rPr lang="en-US" sz="2800" b="1" dirty="0" smtClean="0">
                <a:solidFill>
                  <a:srgbClr val="0000FF"/>
                </a:solidFill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							</a:t>
            </a:r>
            <a:r>
              <a:rPr lang="en-US" sz="2800" b="1" dirty="0" err="1" smtClean="0">
                <a:solidFill>
                  <a:srgbClr val="0000FF"/>
                </a:solidFill>
              </a:rPr>
              <a:t>int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dirty="0" err="1" smtClean="0">
                <a:solidFill>
                  <a:srgbClr val="0000FF"/>
                </a:solidFill>
              </a:rPr>
              <a:t>new_value</a:t>
            </a:r>
            <a:r>
              <a:rPr lang="en-US" sz="2800" b="1" dirty="0" smtClean="0">
                <a:solidFill>
                  <a:srgbClr val="0000FF"/>
                </a:solidFill>
              </a:rPr>
              <a:t>); 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Reads 32/64 bit global/shared memory location at </a:t>
            </a:r>
            <a:r>
              <a:rPr lang="en-US" sz="2800" b="1" dirty="0" smtClean="0">
                <a:solidFill>
                  <a:srgbClr val="0000FF"/>
                </a:solidFill>
              </a:rPr>
              <a:t>address</a:t>
            </a:r>
            <a:r>
              <a:rPr lang="en-US" sz="2800" dirty="0" smtClean="0">
                <a:solidFill>
                  <a:schemeClr val="tx1"/>
                </a:solidFill>
              </a:rPr>
              <a:t>, compares contents with first supplied value </a:t>
            </a:r>
            <a:r>
              <a:rPr lang="en-US" sz="2800" b="1" dirty="0" err="1" smtClean="0">
                <a:solidFill>
                  <a:srgbClr val="0000FF"/>
                </a:solidFill>
              </a:rPr>
              <a:t>compare_value</a:t>
            </a:r>
            <a:r>
              <a:rPr lang="en-US" sz="2800" dirty="0" smtClean="0">
                <a:solidFill>
                  <a:schemeClr val="tx1"/>
                </a:solidFill>
              </a:rPr>
              <a:t> and if the same stores in memory location the second supplied value, </a:t>
            </a:r>
            <a:r>
              <a:rPr lang="en-US" sz="2800" b="1" dirty="0" err="1" smtClean="0">
                <a:solidFill>
                  <a:srgbClr val="0000FF"/>
                </a:solidFill>
              </a:rPr>
              <a:t>new_value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Returns original value in </a:t>
            </a:r>
            <a:r>
              <a:rPr lang="en-US" sz="2800" b="1" dirty="0" smtClean="0">
                <a:solidFill>
                  <a:srgbClr val="0000FF"/>
                </a:solidFill>
              </a:rPr>
              <a:t>address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569B7175-D745-407A-836A-2C766B361796}" type="slidenum">
              <a:rPr lang="en-GB" smtClean="0">
                <a:latin typeface="Times New Roman" pitchFamily="18" charset="0"/>
                <a:cs typeface="DejaVu Sans" pitchFamily="34" charset="0"/>
              </a:rPr>
              <a:pPr>
                <a:buFont typeface="Wingdings" pitchFamily="2" charset="2"/>
                <a:buNone/>
              </a:pPr>
              <a:t>19</a:t>
            </a:fld>
            <a:endParaRPr lang="en-GB" smtClean="0">
              <a:latin typeface="Times New Roman" pitchFamily="18" charset="0"/>
              <a:cs typeface="DejaVu Sans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5625" y="1493838"/>
            <a:ext cx="9666288" cy="49653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sz="32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</a:rPr>
              <a:t>__device__ </a:t>
            </a:r>
            <a:r>
              <a:rPr lang="en-US" sz="2800" b="1" dirty="0" err="1">
                <a:solidFill>
                  <a:srgbClr val="0000FF"/>
                </a:solidFill>
              </a:rPr>
              <a:t>int</a:t>
            </a:r>
            <a:r>
              <a:rPr lang="en-US" sz="2800" b="1" dirty="0">
                <a:solidFill>
                  <a:srgbClr val="0000FF"/>
                </a:solidFill>
              </a:rPr>
              <a:t> lock=0;  						</a:t>
            </a:r>
            <a:r>
              <a:rPr lang="en-US" sz="2400" b="1" dirty="0">
                <a:solidFill>
                  <a:srgbClr val="0000FF"/>
                </a:solidFill>
              </a:rPr>
              <a:t>// unlocked</a:t>
            </a:r>
            <a:endParaRPr lang="en-US" sz="2800" b="1" dirty="0">
              <a:solidFill>
                <a:srgbClr val="0000FF"/>
              </a:solidFill>
            </a:endParaRPr>
          </a:p>
          <a:p>
            <a:pPr>
              <a:defRPr/>
            </a:pPr>
            <a:endParaRPr lang="en-US" sz="28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</a:rPr>
              <a:t>__global__ void kernel(...) </a:t>
            </a:r>
            <a:r>
              <a:rPr lang="en-US" sz="2800" b="1" dirty="0" smtClean="0">
                <a:solidFill>
                  <a:srgbClr val="0000FF"/>
                </a:solidFill>
              </a:rPr>
              <a:t>{</a:t>
            </a:r>
          </a:p>
          <a:p>
            <a:pPr>
              <a:defRPr/>
            </a:pPr>
            <a:endParaRPr lang="en-US" sz="28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0000FF"/>
                </a:solidFill>
              </a:rPr>
              <a:t> ...</a:t>
            </a:r>
          </a:p>
          <a:p>
            <a:pPr>
              <a:defRPr/>
            </a:pPr>
            <a:endParaRPr lang="en-US" sz="28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0000FF"/>
                </a:solidFill>
              </a:rPr>
              <a:t> do </a:t>
            </a:r>
            <a:r>
              <a:rPr lang="en-US" sz="2800" b="1" dirty="0">
                <a:solidFill>
                  <a:srgbClr val="0000FF"/>
                </a:solidFill>
              </a:rPr>
              <a:t>{} </a:t>
            </a:r>
            <a:r>
              <a:rPr lang="en-US" sz="2800" b="1" dirty="0" smtClean="0">
                <a:solidFill>
                  <a:srgbClr val="0000FF"/>
                </a:solidFill>
              </a:rPr>
              <a:t>while (</a:t>
            </a:r>
            <a:r>
              <a:rPr lang="en-US" sz="2800" b="1" dirty="0" err="1" smtClean="0">
                <a:solidFill>
                  <a:srgbClr val="0000FF"/>
                </a:solidFill>
              </a:rPr>
              <a:t>atomicCAS</a:t>
            </a:r>
            <a:r>
              <a:rPr lang="en-US" sz="2800" b="1" dirty="0">
                <a:solidFill>
                  <a:srgbClr val="0000FF"/>
                </a:solidFill>
              </a:rPr>
              <a:t>(&amp;lock,0,1</a:t>
            </a:r>
            <a:r>
              <a:rPr lang="en-US" sz="2800" b="1" dirty="0" smtClean="0">
                <a:solidFill>
                  <a:srgbClr val="0000FF"/>
                </a:solidFill>
              </a:rPr>
              <a:t>) ); </a:t>
            </a:r>
            <a:r>
              <a:rPr lang="en-US" sz="2800" b="1" dirty="0">
                <a:solidFill>
                  <a:srgbClr val="0000FF"/>
                </a:solidFill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</a:rPr>
              <a:t>// </a:t>
            </a:r>
            <a:r>
              <a:rPr lang="en-US" sz="2400" b="1" dirty="0">
                <a:solidFill>
                  <a:srgbClr val="0000FF"/>
                </a:solidFill>
              </a:rPr>
              <a:t>if lock = 0 set to1</a:t>
            </a:r>
            <a:endParaRPr lang="en-US" sz="28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</a:rPr>
              <a:t>														</a:t>
            </a:r>
            <a:r>
              <a:rPr lang="en-US" sz="2400" b="1" dirty="0">
                <a:solidFill>
                  <a:srgbClr val="0000FF"/>
                </a:solidFill>
              </a:rPr>
              <a:t>// and </a:t>
            </a:r>
            <a:r>
              <a:rPr lang="en-US" sz="2400" b="1" dirty="0" smtClean="0">
                <a:solidFill>
                  <a:srgbClr val="0000FF"/>
                </a:solidFill>
              </a:rPr>
              <a:t>enter </a:t>
            </a:r>
            <a:endParaRPr lang="en-US" sz="28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0000FF"/>
                </a:solidFill>
              </a:rPr>
              <a:t> ...  </a:t>
            </a:r>
            <a:r>
              <a:rPr lang="en-US" sz="2800" b="1" dirty="0">
                <a:solidFill>
                  <a:srgbClr val="0000FF"/>
                </a:solidFill>
              </a:rPr>
              <a:t>													</a:t>
            </a:r>
            <a:r>
              <a:rPr lang="en-US" sz="2400" b="1" dirty="0">
                <a:solidFill>
                  <a:srgbClr val="0000FF"/>
                </a:solidFill>
              </a:rPr>
              <a:t>// critical </a:t>
            </a:r>
            <a:r>
              <a:rPr lang="en-US" sz="2400" b="1" dirty="0" smtClean="0">
                <a:solidFill>
                  <a:srgbClr val="0000FF"/>
                </a:solidFill>
              </a:rPr>
              <a:t>section</a:t>
            </a:r>
            <a:endParaRPr lang="en-US" sz="28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800" b="1" dirty="0" smtClean="0">
                <a:solidFill>
                  <a:srgbClr val="0000FF"/>
                </a:solidFill>
              </a:rPr>
              <a:t> lock </a:t>
            </a:r>
            <a:r>
              <a:rPr lang="en-US" sz="2800" b="1" dirty="0">
                <a:solidFill>
                  <a:srgbClr val="0000FF"/>
                </a:solidFill>
              </a:rPr>
              <a:t>= 0; 											</a:t>
            </a:r>
            <a:r>
              <a:rPr lang="en-US" sz="2400" b="1" dirty="0">
                <a:solidFill>
                  <a:srgbClr val="0000FF"/>
                </a:solidFill>
              </a:rPr>
              <a:t>// free </a:t>
            </a:r>
            <a:r>
              <a:rPr lang="en-US" sz="2400" b="1" dirty="0" smtClean="0">
                <a:solidFill>
                  <a:srgbClr val="0000FF"/>
                </a:solidFill>
              </a:rPr>
              <a:t>lock</a:t>
            </a:r>
          </a:p>
          <a:p>
            <a:pPr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 …</a:t>
            </a:r>
            <a:endParaRPr lang="en-US" sz="28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73113" y="350838"/>
            <a:ext cx="814863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Coding Critical Sections with </a:t>
            </a:r>
            <a:r>
              <a:rPr lang="en-US" sz="4400" dirty="0" smtClean="0">
                <a:solidFill>
                  <a:schemeClr val="tx1"/>
                </a:solidFill>
              </a:rPr>
              <a:t>“Spin” Locks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3312" y="6980237"/>
            <a:ext cx="2005742" cy="333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To be tested.  BW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98687B-7C36-4719-AB32-FD23AA90E65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756047" y="1646237"/>
            <a:ext cx="9324578" cy="261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Accessing </a:t>
            </a:r>
            <a:r>
              <a:rPr lang="en-US" sz="2800" dirty="0">
                <a:solidFill>
                  <a:schemeClr val="tx1"/>
                </a:solidFill>
              </a:rPr>
              <a:t>shared data needs careful control.</a:t>
            </a:r>
          </a:p>
          <a:p>
            <a:pPr>
              <a:lnSpc>
                <a:spcPts val="28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ts val="2800"/>
              </a:lnSpc>
            </a:pPr>
            <a:r>
              <a:rPr lang="en-US" sz="2800" dirty="0">
                <a:solidFill>
                  <a:schemeClr val="tx1"/>
                </a:solidFill>
              </a:rPr>
              <a:t>Consider two </a:t>
            </a:r>
            <a:r>
              <a:rPr lang="en-US" sz="2800" dirty="0" smtClean="0">
                <a:solidFill>
                  <a:schemeClr val="tx1"/>
                </a:solidFill>
              </a:rPr>
              <a:t>threads </a:t>
            </a:r>
            <a:r>
              <a:rPr lang="en-US" sz="2800" dirty="0">
                <a:solidFill>
                  <a:schemeClr val="tx1"/>
                </a:solidFill>
              </a:rPr>
              <a:t>each of which is to add one to a shared data item, x.</a:t>
            </a:r>
          </a:p>
          <a:p>
            <a:pPr>
              <a:lnSpc>
                <a:spcPts val="28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ts val="2800"/>
              </a:lnSpc>
            </a:pPr>
            <a:r>
              <a:rPr lang="en-US" sz="2800" dirty="0">
                <a:solidFill>
                  <a:schemeClr val="tx1"/>
                </a:solidFill>
              </a:rPr>
              <a:t>Location x is read, x + 1 computed, and </a:t>
            </a:r>
            <a:r>
              <a:rPr lang="en-US" sz="2800" dirty="0" smtClean="0">
                <a:solidFill>
                  <a:schemeClr val="tx1"/>
                </a:solidFill>
              </a:rPr>
              <a:t>result </a:t>
            </a:r>
            <a:r>
              <a:rPr lang="en-US" sz="2800" dirty="0">
                <a:solidFill>
                  <a:schemeClr val="tx1"/>
                </a:solidFill>
              </a:rPr>
              <a:t>written back to the </a:t>
            </a:r>
            <a:r>
              <a:rPr lang="en-US" sz="2800" dirty="0" smtClean="0">
                <a:solidFill>
                  <a:schemeClr val="tx1"/>
                </a:solidFill>
              </a:rPr>
              <a:t>same location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9912" y="427037"/>
            <a:ext cx="6085320" cy="681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Accessing Shared Data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9312" y="4455658"/>
            <a:ext cx="1843774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Instruction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712" y="4846637"/>
            <a:ext cx="1723549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x = x + 1;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5312" y="4455658"/>
            <a:ext cx="1625766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Thread 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92512" y="4455658"/>
            <a:ext cx="1625766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Thread 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2512" y="4770437"/>
            <a:ext cx="2651688" cy="195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Read x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Compute x + 1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Write to 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5312" y="4770437"/>
            <a:ext cx="2651688" cy="1951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Read x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Compute x + 1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Write to x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11112" y="5989637"/>
            <a:ext cx="1676400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0" y="5761037"/>
            <a:ext cx="857735" cy="413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Time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6E28396-5730-446F-A556-EE3F895854D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504031" y="839964"/>
            <a:ext cx="8988557" cy="567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Critical Sections Serializing Code</a:t>
            </a:r>
          </a:p>
          <a:p>
            <a:pPr algn="ctr"/>
            <a:endParaRPr lang="en-US" sz="4000" b="1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High performance programs should have as few as possible critical sections as their use can serialize the code.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Suppose, all processes happen to come to their critical section together.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They will execute their critical sections one after the other.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In that situation, the execution time becomes almost that of a single processor.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411DA4-6580-4609-A57B-3F555842F23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528219" y="335985"/>
            <a:ext cx="2826069" cy="63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Illustration</a:t>
            </a:r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1512094" y="1175949"/>
            <a:ext cx="7308453" cy="599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BBBF8F7-FB09-4992-8984-81BE45E62F48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7912" y="350837"/>
            <a:ext cx="7601761" cy="62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Results from Histogram program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2" y="1209632"/>
            <a:ext cx="8391129" cy="635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BBBF8F7-FB09-4992-8984-81BE45E62F48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cxnSp>
        <p:nvCxnSpPr>
          <p:cNvPr id="9" name="Straight Arrow Connector 8"/>
          <p:cNvCxnSpPr/>
          <p:nvPr/>
        </p:nvCxnSpPr>
        <p:spPr bwMode="auto">
          <a:xfrm rot="10800000" flipV="1">
            <a:off x="7021512" y="5684837"/>
            <a:ext cx="609600" cy="3048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478712" y="3932237"/>
            <a:ext cx="2362200" cy="16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3.1 seems max because of accesses to shared histogram array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48538" y="6142037"/>
            <a:ext cx="2732087" cy="1056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More threads than numbers obviously will not help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97712" y="1417637"/>
            <a:ext cx="2514600" cy="20201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Less threads than numbers causes threads to be reused in counting, so slower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0" y="503237"/>
          <a:ext cx="6820314" cy="7056438"/>
        </p:xfrm>
        <a:graphic>
          <a:graphicData uri="http://schemas.openxmlformats.org/presentationml/2006/ole">
            <p:oleObj spid="_x0000_s2053" name="Acrobat Document" r:id="rId3" imgW="3685946" imgH="1971446" progId="AcroExch.Document.7">
              <p:embed/>
            </p:oleObj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239712" y="5761037"/>
            <a:ext cx="6781800" cy="457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9DEA296E-F54A-461A-9F6E-BC226D7417BA}" type="slidenum">
              <a:rPr lang="en-GB" smtClean="0">
                <a:latin typeface="Times New Roman" pitchFamily="18" charset="0"/>
                <a:cs typeface="DejaVu Sans" pitchFamily="34" charset="0"/>
              </a:rPr>
              <a:pPr>
                <a:buFont typeface="Wingdings" pitchFamily="2" charset="2"/>
                <a:buNone/>
              </a:pPr>
              <a:t>24</a:t>
            </a:fld>
            <a:endParaRPr lang="en-GB" smtClean="0">
              <a:latin typeface="Times New Roman" pitchFamily="18" charset="0"/>
              <a:cs typeface="DejaVu Sans" pitchFamily="34" charset="0"/>
            </a:endParaRP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601913" y="503238"/>
            <a:ext cx="423068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Memory Fences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6913" y="1570037"/>
            <a:ext cx="9383712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600" dirty="0">
                <a:solidFill>
                  <a:schemeClr val="tx1"/>
                </a:solidFill>
              </a:rPr>
              <a:t>Threads may see </a:t>
            </a:r>
            <a:r>
              <a:rPr lang="en-US" sz="2600" dirty="0" smtClean="0">
                <a:solidFill>
                  <a:schemeClr val="tx1"/>
                </a:solidFill>
              </a:rPr>
              <a:t>effects </a:t>
            </a:r>
            <a:r>
              <a:rPr lang="en-US" sz="2600" dirty="0">
                <a:solidFill>
                  <a:schemeClr val="tx1"/>
                </a:solidFill>
              </a:rPr>
              <a:t>of a series of writes to memory executed by another thread in </a:t>
            </a:r>
            <a:r>
              <a:rPr lang="en-US" sz="2600" dirty="0" smtClean="0">
                <a:solidFill>
                  <a:schemeClr val="tx1"/>
                </a:solidFill>
              </a:rPr>
              <a:t>different </a:t>
            </a:r>
            <a:r>
              <a:rPr lang="en-US" sz="2600" dirty="0">
                <a:solidFill>
                  <a:schemeClr val="tx1"/>
                </a:solidFill>
              </a:rPr>
              <a:t>orders. To enforce ordering:</a:t>
            </a:r>
          </a:p>
          <a:p>
            <a:pPr>
              <a:lnSpc>
                <a:spcPct val="100000"/>
              </a:lnSpc>
              <a:defRPr/>
            </a:pPr>
            <a:endParaRPr lang="en-US" sz="260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0000FF"/>
                </a:solidFill>
              </a:rPr>
              <a:t>void __</a:t>
            </a:r>
            <a:r>
              <a:rPr lang="en-US" sz="2600" b="1" dirty="0" err="1">
                <a:solidFill>
                  <a:srgbClr val="0000FF"/>
                </a:solidFill>
              </a:rPr>
              <a:t>threadfence_block</a:t>
            </a:r>
            <a:r>
              <a:rPr lang="en-US" sz="2600" b="1" dirty="0">
                <a:solidFill>
                  <a:srgbClr val="0000FF"/>
                </a:solidFill>
              </a:rPr>
              <a:t>(); </a:t>
            </a:r>
          </a:p>
          <a:p>
            <a:pPr>
              <a:lnSpc>
                <a:spcPct val="100000"/>
              </a:lnSpc>
              <a:defRPr/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dirty="0">
                <a:solidFill>
                  <a:schemeClr val="tx1"/>
                </a:solidFill>
              </a:rPr>
              <a:t>waits until all global and shared memory accesses made by </a:t>
            </a:r>
            <a:r>
              <a:rPr lang="en-US" sz="2600" dirty="0" smtClean="0">
                <a:solidFill>
                  <a:schemeClr val="tx1"/>
                </a:solidFill>
              </a:rPr>
              <a:t>calling </a:t>
            </a:r>
            <a:r>
              <a:rPr lang="en-US" sz="2600" dirty="0">
                <a:solidFill>
                  <a:schemeClr val="tx1"/>
                </a:solidFill>
              </a:rPr>
              <a:t>thread prior to </a:t>
            </a:r>
            <a:r>
              <a:rPr lang="en-US" sz="2600" b="1" dirty="0">
                <a:solidFill>
                  <a:srgbClr val="0000FF"/>
                </a:solidFill>
              </a:rPr>
              <a:t>__</a:t>
            </a:r>
            <a:r>
              <a:rPr lang="en-US" sz="2600" b="1" dirty="0" err="1">
                <a:solidFill>
                  <a:srgbClr val="0000FF"/>
                </a:solidFill>
              </a:rPr>
              <a:t>threadfence_block</a:t>
            </a:r>
            <a:r>
              <a:rPr lang="en-US" sz="2600" b="1" dirty="0">
                <a:solidFill>
                  <a:srgbClr val="0000FF"/>
                </a:solidFill>
              </a:rPr>
              <a:t>()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are visible to all threads in </a:t>
            </a:r>
            <a:r>
              <a:rPr lang="en-US" sz="2600" dirty="0" smtClean="0">
                <a:solidFill>
                  <a:schemeClr val="tx1"/>
                </a:solidFill>
              </a:rPr>
              <a:t>thread </a:t>
            </a:r>
            <a:r>
              <a:rPr lang="en-US" sz="2600" dirty="0">
                <a:solidFill>
                  <a:schemeClr val="tx1"/>
                </a:solidFill>
              </a:rPr>
              <a:t>block. </a:t>
            </a:r>
          </a:p>
          <a:p>
            <a:pPr>
              <a:lnSpc>
                <a:spcPct val="100000"/>
              </a:lnSpc>
              <a:defRPr/>
            </a:pPr>
            <a:endParaRPr lang="en-US" sz="2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b="1" dirty="0">
                <a:solidFill>
                  <a:schemeClr val="tx1"/>
                </a:solidFill>
              </a:rPr>
              <a:t>Other routines</a:t>
            </a:r>
            <a:r>
              <a:rPr lang="en-US" sz="2600" b="1" dirty="0" smtClean="0">
                <a:solidFill>
                  <a:schemeClr val="tx1"/>
                </a:solidFill>
              </a:rPr>
              <a:t>:</a:t>
            </a:r>
            <a:endParaRPr lang="en-US" sz="2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0000FF"/>
                </a:solidFill>
              </a:rPr>
              <a:t>void __</a:t>
            </a:r>
            <a:r>
              <a:rPr lang="en-US" sz="2600" b="1" dirty="0" err="1">
                <a:solidFill>
                  <a:srgbClr val="0000FF"/>
                </a:solidFill>
              </a:rPr>
              <a:t>threadfence</a:t>
            </a:r>
            <a:r>
              <a:rPr lang="en-US" sz="2600" b="1" dirty="0">
                <a:solidFill>
                  <a:srgbClr val="0000FF"/>
                </a:solidFill>
              </a:rPr>
              <a:t>(); </a:t>
            </a:r>
          </a:p>
          <a:p>
            <a:pPr>
              <a:lnSpc>
                <a:spcPct val="100000"/>
              </a:lnSpc>
              <a:defRPr/>
            </a:pPr>
            <a:r>
              <a:rPr lang="en-US" sz="2600" b="1" dirty="0">
                <a:solidFill>
                  <a:srgbClr val="0000FF"/>
                </a:solidFill>
              </a:rPr>
              <a:t>void __</a:t>
            </a:r>
            <a:r>
              <a:rPr lang="en-US" sz="2600" b="1" dirty="0" err="1">
                <a:solidFill>
                  <a:srgbClr val="0000FF"/>
                </a:solidFill>
              </a:rPr>
              <a:t>threadfence_system</a:t>
            </a:r>
            <a:r>
              <a:rPr lang="en-US" sz="2600" b="1" dirty="0">
                <a:solidFill>
                  <a:srgbClr val="0000FF"/>
                </a:solidFill>
              </a:rPr>
              <a:t>(); 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F7F575E7-62F1-4A5A-A69B-63DC8FDEF8AD}" type="slidenum">
              <a:rPr lang="en-GB" smtClean="0">
                <a:latin typeface="Times New Roman" pitchFamily="18" charset="0"/>
                <a:cs typeface="DejaVu Sans" pitchFamily="34" charset="0"/>
              </a:rPr>
              <a:pPr>
                <a:buFont typeface="Wingdings" pitchFamily="2" charset="2"/>
                <a:buNone/>
              </a:pPr>
              <a:t>25</a:t>
            </a:fld>
            <a:endParaRPr lang="en-GB" smtClean="0">
              <a:latin typeface="Times New Roman" pitchFamily="18" charset="0"/>
              <a:cs typeface="DejaVu Sans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6913" y="1722438"/>
            <a:ext cx="9067800" cy="5140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 dirty="0">
                <a:solidFill>
                  <a:schemeClr val="tx1"/>
                </a:solidFill>
              </a:rPr>
              <a:t>Writes to device memory not guaranteed in any order, so global writes may not have completed by the time the lock is unlocked</a:t>
            </a:r>
          </a:p>
          <a:p>
            <a:pPr>
              <a:lnSpc>
                <a:spcPct val="100000"/>
              </a:lnSpc>
              <a:defRPr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1" dirty="0">
                <a:solidFill>
                  <a:srgbClr val="0000FF"/>
                </a:solidFill>
              </a:rPr>
              <a:t>__global__ void kernel(...) {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  ...</a:t>
            </a:r>
            <a:endParaRPr lang="en-US" sz="2400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  do </a:t>
            </a:r>
            <a:r>
              <a:rPr lang="en-US" sz="2400" b="1" dirty="0">
                <a:solidFill>
                  <a:srgbClr val="0000FF"/>
                </a:solidFill>
              </a:rPr>
              <a:t>{} while(</a:t>
            </a:r>
            <a:r>
              <a:rPr lang="en-US" sz="2400" b="1" dirty="0" err="1">
                <a:solidFill>
                  <a:srgbClr val="0000FF"/>
                </a:solidFill>
              </a:rPr>
              <a:t>atomicCAS</a:t>
            </a:r>
            <a:r>
              <a:rPr lang="en-US" sz="2400" b="1" dirty="0">
                <a:solidFill>
                  <a:srgbClr val="0000FF"/>
                </a:solidFill>
              </a:rPr>
              <a:t>(&amp;lock,0,1));</a:t>
            </a:r>
          </a:p>
          <a:p>
            <a:pPr>
              <a:lnSpc>
                <a:spcPct val="100000"/>
              </a:lnSpc>
              <a:defRPr/>
            </a:pPr>
            <a:endParaRPr lang="en-US" sz="2400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  ...</a:t>
            </a:r>
            <a:r>
              <a:rPr lang="en-US" sz="2400" b="1" dirty="0">
                <a:solidFill>
                  <a:srgbClr val="0000FF"/>
                </a:solidFill>
              </a:rPr>
              <a:t>													// </a:t>
            </a:r>
            <a:r>
              <a:rPr lang="en-US" sz="2400" b="1" dirty="0" smtClean="0">
                <a:solidFill>
                  <a:srgbClr val="0000FF"/>
                </a:solidFill>
              </a:rPr>
              <a:t>critical </a:t>
            </a:r>
            <a:r>
              <a:rPr lang="en-US" sz="2400" b="1" dirty="0">
                <a:solidFill>
                  <a:srgbClr val="0000FF"/>
                </a:solidFill>
              </a:rPr>
              <a:t>section</a:t>
            </a:r>
          </a:p>
          <a:p>
            <a:pPr>
              <a:lnSpc>
                <a:spcPct val="100000"/>
              </a:lnSpc>
              <a:defRPr/>
            </a:pPr>
            <a:endParaRPr lang="en-US" sz="2400" b="1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  __</a:t>
            </a:r>
            <a:r>
              <a:rPr lang="en-US" sz="2400" b="1" dirty="0" err="1">
                <a:solidFill>
                  <a:srgbClr val="0000FF"/>
                </a:solidFill>
              </a:rPr>
              <a:t>threadfence</a:t>
            </a:r>
            <a:r>
              <a:rPr lang="en-US" sz="2400" b="1" dirty="0">
                <a:solidFill>
                  <a:srgbClr val="0000FF"/>
                </a:solidFill>
              </a:rPr>
              <a:t>(); // wait for writes to finish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 smtClean="0">
                <a:solidFill>
                  <a:srgbClr val="0000FF"/>
                </a:solidFill>
              </a:rPr>
              <a:t>  lock </a:t>
            </a:r>
            <a:r>
              <a:rPr lang="en-US" sz="2400" b="1" dirty="0">
                <a:solidFill>
                  <a:srgbClr val="0000FF"/>
                </a:solidFill>
              </a:rPr>
              <a:t>= 0;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96913" y="350838"/>
            <a:ext cx="8458200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Critical sections with memory operations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755650" y="2940050"/>
            <a:ext cx="8569325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0794" tIns="50397" rIns="100794" bIns="50397" anchor="ctr"/>
          <a:lstStyle/>
          <a:p>
            <a:pPr algn="ctr">
              <a:lnSpc>
                <a:spcPct val="100000"/>
              </a:lnSpc>
              <a:buClr>
                <a:srgbClr val="FFFFFF"/>
              </a:buClr>
              <a:tabLst>
                <a:tab pos="0" algn="l"/>
                <a:tab pos="1006475" algn="l"/>
                <a:tab pos="2014538" algn="l"/>
                <a:tab pos="3022600" algn="l"/>
                <a:tab pos="4030663" algn="l"/>
                <a:tab pos="5038725" algn="l"/>
                <a:tab pos="6046788" algn="l"/>
                <a:tab pos="7054850" algn="l"/>
                <a:tab pos="8062913" algn="l"/>
                <a:tab pos="9070975" algn="l"/>
                <a:tab pos="10079038" algn="l"/>
                <a:tab pos="11087100" algn="l"/>
              </a:tabLst>
            </a:pPr>
            <a:r>
              <a:rPr lang="en-GB" sz="7300">
                <a:solidFill>
                  <a:schemeClr val="tx1"/>
                </a:solidFill>
              </a:rPr>
              <a:t>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B6942B-5D61-4507-8570-708D2034E5F6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 cstate="print">
            <a:lum bright="-12000" contrast="24000"/>
          </a:blip>
          <a:srcRect/>
          <a:stretch>
            <a:fillRect/>
          </a:stretch>
        </p:blipFill>
        <p:spPr bwMode="auto">
          <a:xfrm>
            <a:off x="1992312" y="503237"/>
            <a:ext cx="6096000" cy="6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588036" y="335985"/>
            <a:ext cx="9239685" cy="63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sz="4000" b="1" dirty="0"/>
              <a:t>Conflict in accessing shared variable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BBBF8F7-FB09-4992-8984-81BE45E62F4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687512" y="503237"/>
            <a:ext cx="6524543" cy="681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One possible interleaving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912" y="2179637"/>
            <a:ext cx="4249881" cy="2543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Thread 1 Read x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Thread 1 Compute x + 1</a:t>
            </a:r>
          </a:p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Thread 1 Write to x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>
            <a:off x="-902494" y="4464843"/>
            <a:ext cx="4572000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68312" y="3932237"/>
            <a:ext cx="857735" cy="413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Time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0744" y="2408237"/>
            <a:ext cx="424988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8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Thread 2 Read x</a:t>
            </a:r>
          </a:p>
          <a:p>
            <a:pPr>
              <a:lnSpc>
                <a:spcPts val="88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Thread 2 Compute x + 1</a:t>
            </a:r>
          </a:p>
          <a:p>
            <a:pPr>
              <a:lnSpc>
                <a:spcPts val="8800"/>
              </a:lnSpc>
            </a:pPr>
            <a:r>
              <a:rPr lang="en-US" sz="2800" b="1" dirty="0" smtClean="0">
                <a:solidFill>
                  <a:srgbClr val="0000FF"/>
                </a:solidFill>
              </a:rPr>
              <a:t>Thread 2 Write to 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5112" y="5913437"/>
            <a:ext cx="7162800" cy="84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Suppose initial value of x is 10.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What is the final value?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BBBF8F7-FB09-4992-8984-81BE45E62F4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 flipH="1">
            <a:off x="620712" y="1646237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Need to ensure that each thread is allowed exclusive access to shared variable to complete its operation </a:t>
            </a:r>
            <a:r>
              <a:rPr lang="en-US" sz="2800" i="1" dirty="0" smtClean="0">
                <a:solidFill>
                  <a:schemeClr val="tx1"/>
                </a:solidFill>
              </a:rPr>
              <a:t>(if a write operation is involved)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Atomic</a:t>
            </a:r>
            <a:r>
              <a:rPr lang="en-US" sz="2800" dirty="0" smtClean="0">
                <a:solidFill>
                  <a:schemeClr val="tx1"/>
                </a:solidFill>
              </a:rPr>
              <a:t> functions perform a read-modify-write operation on a word in shared memory without interference by other threads </a:t>
            </a:r>
          </a:p>
          <a:p>
            <a:pPr>
              <a:lnSpc>
                <a:spcPct val="100000"/>
              </a:lnSpc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Access to the memory location with specified address is blocked until atomic completed.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1912" y="503237"/>
            <a:ext cx="4514377" cy="681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Atomic Functions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52942E6B-2502-4C22-AF00-14BD3685A262}" type="slidenum">
              <a:rPr lang="en-GB" smtClean="0">
                <a:latin typeface="Times New Roman" pitchFamily="18" charset="0"/>
                <a:cs typeface="DejaVu Sans" pitchFamily="34" charset="0"/>
              </a:rPr>
              <a:pPr>
                <a:buFont typeface="Wingdings" pitchFamily="2" charset="2"/>
                <a:buNone/>
              </a:pPr>
              <a:t>6</a:t>
            </a:fld>
            <a:endParaRPr lang="en-GB" smtClean="0">
              <a:latin typeface="Times New Roman" pitchFamily="18" charset="0"/>
              <a:cs typeface="DejaVu Sans" pitchFamily="34" charset="0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1611312" y="503237"/>
            <a:ext cx="6521529" cy="68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CUDA </a:t>
            </a:r>
            <a:r>
              <a:rPr lang="en-US" sz="4400" dirty="0">
                <a:solidFill>
                  <a:schemeClr val="tx1"/>
                </a:solidFill>
              </a:rPr>
              <a:t>Atomic Operations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849313" y="1798638"/>
            <a:ext cx="89154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Performs a read-modify-write atomic operation on one word residing in </a:t>
            </a:r>
            <a:r>
              <a:rPr lang="en-US" sz="2800" dirty="0">
                <a:solidFill>
                  <a:srgbClr val="FF0000"/>
                </a:solidFill>
              </a:rPr>
              <a:t>global</a:t>
            </a:r>
            <a:r>
              <a:rPr lang="en-US" sz="2800" dirty="0">
                <a:solidFill>
                  <a:schemeClr val="tx1"/>
                </a:solidFill>
              </a:rPr>
              <a:t> or </a:t>
            </a:r>
            <a:r>
              <a:rPr lang="en-US" sz="2800" dirty="0" smtClean="0">
                <a:solidFill>
                  <a:srgbClr val="FF0000"/>
                </a:solidFill>
              </a:rPr>
              <a:t>shared </a:t>
            </a:r>
            <a:r>
              <a:rPr lang="en-US" sz="2800" dirty="0" smtClean="0">
                <a:solidFill>
                  <a:schemeClr val="tx1"/>
                </a:solidFill>
              </a:rPr>
              <a:t>GPU memory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Associative operations on signed/unsigned integers, add, sub, min, max, and, or, </a:t>
            </a:r>
            <a:r>
              <a:rPr lang="en-US" sz="2800" dirty="0" err="1">
                <a:solidFill>
                  <a:schemeClr val="tx1"/>
                </a:solidFill>
              </a:rPr>
              <a:t>xor</a:t>
            </a:r>
            <a:r>
              <a:rPr lang="en-US" sz="2800" dirty="0">
                <a:solidFill>
                  <a:schemeClr val="tx1"/>
                </a:solidFill>
              </a:rPr>
              <a:t>, increment, decrement, exchange, compare and swap.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Requires GPU with compute capability 1.1+</a:t>
            </a:r>
          </a:p>
          <a:p>
            <a:r>
              <a:rPr lang="en-US" sz="2000" dirty="0">
                <a:solidFill>
                  <a:schemeClr val="tx1"/>
                </a:solidFill>
              </a:rPr>
              <a:t>(Shared memory operations and 64-bit words require higher capability)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coit-grid06 Tesla C2050 has compute capability 2.0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20713" y="6446838"/>
            <a:ext cx="83153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See http://www.nvidia.com/object/cuda_gpus.html for GPU compute capabilities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BBBF8F7-FB09-4992-8984-81BE45E62F4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687512" y="503237"/>
            <a:ext cx="6426055" cy="681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Example CUDA atomics*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6913" y="2103437"/>
            <a:ext cx="9383712" cy="5340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atomicAdd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* address, 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val</a:t>
            </a:r>
            <a:r>
              <a:rPr lang="en-US" sz="2800" dirty="0" smtClean="0">
                <a:solidFill>
                  <a:srgbClr val="0000FF"/>
                </a:solidFill>
              </a:rPr>
              <a:t>); 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Adds </a:t>
            </a:r>
            <a:r>
              <a:rPr lang="en-US" sz="2800" dirty="0" err="1" smtClean="0">
                <a:solidFill>
                  <a:srgbClr val="0000FF"/>
                </a:solidFill>
              </a:rPr>
              <a:t>val</a:t>
            </a:r>
            <a:r>
              <a:rPr lang="en-US" sz="2800" dirty="0" smtClean="0">
                <a:solidFill>
                  <a:schemeClr val="tx1"/>
                </a:solidFill>
              </a:rPr>
              <a:t> to memory location given by </a:t>
            </a:r>
            <a:r>
              <a:rPr lang="en-US" sz="2800" dirty="0" smtClean="0">
                <a:solidFill>
                  <a:srgbClr val="0000FF"/>
                </a:solidFill>
              </a:rPr>
              <a:t>address</a:t>
            </a:r>
            <a:r>
              <a:rPr lang="en-US" sz="2800" dirty="0" smtClean="0">
                <a:solidFill>
                  <a:schemeClr val="tx1"/>
                </a:solidFill>
              </a:rPr>
              <a:t>, atomically (atomic read-modify-write operation)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atomicSub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* address, </a:t>
            </a:r>
            <a:r>
              <a:rPr lang="en-US" sz="2800" dirty="0" err="1" smtClean="0">
                <a:solidFill>
                  <a:srgbClr val="0000FF"/>
                </a:solidFill>
              </a:rPr>
              <a:t>int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val</a:t>
            </a:r>
            <a:r>
              <a:rPr lang="en-US" sz="2800" dirty="0" smtClean="0">
                <a:solidFill>
                  <a:srgbClr val="0000FF"/>
                </a:solidFill>
              </a:rPr>
              <a:t>); 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Subtracts </a:t>
            </a:r>
            <a:r>
              <a:rPr lang="en-US" sz="2800" dirty="0" err="1" smtClean="0">
                <a:solidFill>
                  <a:srgbClr val="0000FF"/>
                </a:solidFill>
              </a:rPr>
              <a:t>val</a:t>
            </a:r>
            <a:r>
              <a:rPr lang="en-US" sz="2800" dirty="0" smtClean="0">
                <a:solidFill>
                  <a:schemeClr val="tx1"/>
                </a:solidFill>
              </a:rPr>
              <a:t> from memory location given by </a:t>
            </a:r>
            <a:r>
              <a:rPr lang="en-US" sz="2800" dirty="0" smtClean="0">
                <a:solidFill>
                  <a:srgbClr val="0000FF"/>
                </a:solidFill>
              </a:rPr>
              <a:t>address</a:t>
            </a:r>
            <a:r>
              <a:rPr lang="en-US" sz="2800" dirty="0" smtClean="0">
                <a:solidFill>
                  <a:schemeClr val="tx1"/>
                </a:solidFill>
              </a:rPr>
              <a:t>, atomically (atomic read-modify-write operation)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Functions returns original value in address.</a:t>
            </a:r>
            <a:endParaRPr lang="en-US" sz="32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912" y="6904037"/>
            <a:ext cx="6478697" cy="413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* See CUDA C Programming Guide for full list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BBBF8F7-FB09-4992-8984-81BE45E62F4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470025" y="-30163"/>
            <a:ext cx="8610600" cy="74823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#include &lt;</a:t>
            </a:r>
            <a:r>
              <a:rPr lang="en-US" sz="2400" b="1" dirty="0" err="1" smtClean="0">
                <a:solidFill>
                  <a:srgbClr val="0000FF"/>
                </a:solidFill>
              </a:rPr>
              <a:t>stdio.h</a:t>
            </a:r>
            <a:r>
              <a:rPr lang="en-US" sz="2400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#include &lt;</a:t>
            </a:r>
            <a:r>
              <a:rPr lang="en-US" sz="2400" b="1" dirty="0" err="1" smtClean="0">
                <a:solidFill>
                  <a:srgbClr val="0000FF"/>
                </a:solidFill>
              </a:rPr>
              <a:t>cuda.h</a:t>
            </a:r>
            <a:r>
              <a:rPr lang="en-US" sz="2400" b="1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#include &lt;</a:t>
            </a:r>
            <a:r>
              <a:rPr lang="en-US" sz="2400" b="1" dirty="0" err="1" smtClean="0">
                <a:solidFill>
                  <a:srgbClr val="0000FF"/>
                </a:solidFill>
              </a:rPr>
              <a:t>stdlib.h</a:t>
            </a:r>
            <a:r>
              <a:rPr lang="en-US" sz="2400" b="1" dirty="0" smtClean="0">
                <a:solidFill>
                  <a:srgbClr val="0000FF"/>
                </a:solidFill>
              </a:rPr>
              <a:t>&gt;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__device__ </a:t>
            </a:r>
            <a:r>
              <a:rPr lang="en-US" sz="2400" b="1" dirty="0" err="1" smtClean="0">
                <a:solidFill>
                  <a:srgbClr val="0000FF"/>
                </a:solidFill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gpu_Count</a:t>
            </a:r>
            <a:r>
              <a:rPr lang="en-US" sz="2400" b="1" dirty="0" smtClean="0">
                <a:solidFill>
                  <a:srgbClr val="0000FF"/>
                </a:solidFill>
              </a:rPr>
              <a:t>=0;		</a:t>
            </a:r>
            <a:r>
              <a:rPr lang="en-US" sz="2000" b="1" dirty="0" smtClean="0">
                <a:solidFill>
                  <a:srgbClr val="0000FF"/>
                </a:solidFill>
              </a:rPr>
              <a:t>//global variable in device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__global__ void </a:t>
            </a:r>
            <a:r>
              <a:rPr lang="en-US" sz="2400" b="1" dirty="0" err="1" smtClean="0">
                <a:solidFill>
                  <a:srgbClr val="0000FF"/>
                </a:solidFill>
              </a:rPr>
              <a:t>gpu_Counter</a:t>
            </a:r>
            <a:r>
              <a:rPr lang="en-US" sz="2400" b="1" dirty="0" smtClean="0">
                <a:solidFill>
                  <a:srgbClr val="0000FF"/>
                </a:solidFill>
              </a:rPr>
              <a:t>() {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atomicAdd</a:t>
            </a:r>
            <a:r>
              <a:rPr lang="en-US" sz="2400" b="1" dirty="0" smtClean="0">
                <a:solidFill>
                  <a:srgbClr val="0000FF"/>
                </a:solidFill>
              </a:rPr>
              <a:t>(&amp;gpu_Count,1);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}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err="1" smtClean="0">
                <a:solidFill>
                  <a:srgbClr val="0000FF"/>
                </a:solidFill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</a:rPr>
              <a:t> main(void) {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cpu_Count</a:t>
            </a:r>
            <a:r>
              <a:rPr lang="en-US" sz="2400" b="1" dirty="0" smtClean="0">
                <a:solidFill>
                  <a:srgbClr val="0000FF"/>
                </a:solidFill>
              </a:rPr>
              <a:t>; 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	…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gpu_Counter</a:t>
            </a:r>
            <a:r>
              <a:rPr lang="en-US" sz="2400" b="1" dirty="0" smtClean="0">
                <a:solidFill>
                  <a:srgbClr val="0000FF"/>
                </a:solidFill>
              </a:rPr>
              <a:t>&lt;&lt;&lt;B,T&gt;&gt;&gt;();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cudaMemcpyFromSymbol</a:t>
            </a:r>
            <a:r>
              <a:rPr lang="en-US" sz="2400" b="1" dirty="0" smtClean="0">
                <a:solidFill>
                  <a:srgbClr val="0000FF"/>
                </a:solidFill>
              </a:rPr>
              <a:t>(&amp;</a:t>
            </a:r>
            <a:r>
              <a:rPr lang="en-US" sz="2400" b="1" dirty="0" err="1" smtClean="0">
                <a:solidFill>
                  <a:srgbClr val="0000FF"/>
                </a:solidFill>
              </a:rPr>
              <a:t>cpu_Count</a:t>
            </a:r>
            <a:r>
              <a:rPr lang="en-US" sz="2400" b="1" dirty="0" smtClean="0">
                <a:solidFill>
                  <a:srgbClr val="0000FF"/>
                </a:solidFill>
              </a:rPr>
              <a:t>, "</a:t>
            </a:r>
            <a:r>
              <a:rPr lang="en-US" sz="2400" b="1" dirty="0" err="1" smtClean="0">
                <a:solidFill>
                  <a:srgbClr val="0000FF"/>
                </a:solidFill>
              </a:rPr>
              <a:t>gpu_Count</a:t>
            </a:r>
            <a:r>
              <a:rPr lang="en-US" sz="2400" b="1" dirty="0" smtClean="0">
                <a:solidFill>
                  <a:srgbClr val="0000FF"/>
                </a:solidFill>
              </a:rPr>
              <a:t>",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		</a:t>
            </a:r>
            <a:r>
              <a:rPr lang="en-US" sz="2400" b="1" dirty="0" err="1" smtClean="0">
                <a:solidFill>
                  <a:srgbClr val="0000FF"/>
                </a:solidFill>
              </a:rPr>
              <a:t>sizeof</a:t>
            </a:r>
            <a:r>
              <a:rPr lang="en-US" sz="2400" b="1" dirty="0" smtClean="0">
                <a:solidFill>
                  <a:srgbClr val="0000FF"/>
                </a:solidFill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</a:rPr>
              <a:t>), 0, </a:t>
            </a:r>
            <a:r>
              <a:rPr lang="en-US" sz="2400" b="1" dirty="0" err="1" smtClean="0">
                <a:solidFill>
                  <a:srgbClr val="0000FF"/>
                </a:solidFill>
              </a:rPr>
              <a:t>cudaMemcpyDeviceToHost</a:t>
            </a:r>
            <a:r>
              <a:rPr lang="en-US" sz="2400" b="1" dirty="0" smtClean="0">
                <a:solidFill>
                  <a:srgbClr val="0000FF"/>
                </a:solidFill>
              </a:rPr>
              <a:t>);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printf</a:t>
            </a:r>
            <a:r>
              <a:rPr lang="en-US" sz="2400" b="1" dirty="0" smtClean="0">
                <a:solidFill>
                  <a:srgbClr val="0000FF"/>
                </a:solidFill>
              </a:rPr>
              <a:t>("Count = %d\</a:t>
            </a:r>
            <a:r>
              <a:rPr lang="en-US" sz="2400" b="1" dirty="0" err="1" smtClean="0">
                <a:solidFill>
                  <a:srgbClr val="0000FF"/>
                </a:solidFill>
              </a:rPr>
              <a:t>n",cpu_Count</a:t>
            </a:r>
            <a:r>
              <a:rPr lang="en-US" sz="2400" b="1" dirty="0" smtClean="0">
                <a:solidFill>
                  <a:srgbClr val="0000FF"/>
                </a:solidFill>
              </a:rPr>
              <a:t>);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	…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	return 0;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1912" y="0"/>
            <a:ext cx="3440113" cy="574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Example code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>
            <a:off x="6221412" y="4275137"/>
            <a:ext cx="838200" cy="7620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346825" y="3246437"/>
            <a:ext cx="3733800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Synchronous, so </a:t>
            </a:r>
            <a:r>
              <a:rPr lang="en-US" sz="2400" dirty="0" err="1" smtClean="0">
                <a:solidFill>
                  <a:srgbClr val="FF0000"/>
                </a:solidFill>
              </a:rPr>
              <a:t>cudaThreadSynchronize</a:t>
            </a:r>
            <a:r>
              <a:rPr lang="en-US" sz="2400" dirty="0" smtClean="0">
                <a:solidFill>
                  <a:srgbClr val="FF0000"/>
                </a:solidFill>
              </a:rPr>
              <a:t>() not needed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BBBF8F7-FB09-4992-8984-81BE45E62F4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96911" y="1646237"/>
            <a:ext cx="9383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Atomics only implemented on compute capability of 1.1 and above and extra features such as floating point add on later versions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Previous code will need to be compiled with </a:t>
            </a:r>
            <a:r>
              <a:rPr lang="en-US" sz="2400" b="1" dirty="0" smtClean="0">
                <a:solidFill>
                  <a:srgbClr val="0000FF"/>
                </a:solidFill>
              </a:rPr>
              <a:t>-arch=sm_11 </a:t>
            </a:r>
            <a:r>
              <a:rPr lang="en-US" sz="2400" dirty="0" smtClean="0">
                <a:solidFill>
                  <a:schemeClr val="tx1"/>
                </a:solidFill>
              </a:rPr>
              <a:t>(or later) compile flag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4112" y="731837"/>
            <a:ext cx="8001000" cy="68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Compilation Notes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712" y="3627437"/>
            <a:ext cx="9459913" cy="3091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Make file: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NVCC = /</a:t>
            </a:r>
            <a:r>
              <a:rPr lang="en-US" sz="2400" b="1" dirty="0" err="1" smtClean="0">
                <a:solidFill>
                  <a:srgbClr val="0000FF"/>
                </a:solidFill>
              </a:rPr>
              <a:t>usr</a:t>
            </a:r>
            <a:r>
              <a:rPr lang="en-US" sz="2400" b="1" dirty="0" smtClean="0">
                <a:solidFill>
                  <a:srgbClr val="0000FF"/>
                </a:solidFill>
              </a:rPr>
              <a:t>/local/</a:t>
            </a:r>
            <a:r>
              <a:rPr lang="en-US" sz="2400" b="1" dirty="0" err="1" smtClean="0">
                <a:solidFill>
                  <a:srgbClr val="0000FF"/>
                </a:solidFill>
              </a:rPr>
              <a:t>cuda</a:t>
            </a:r>
            <a:r>
              <a:rPr lang="en-US" sz="2400" b="1" dirty="0" smtClean="0">
                <a:solidFill>
                  <a:srgbClr val="0000FF"/>
                </a:solidFill>
              </a:rPr>
              <a:t>/bin/</a:t>
            </a:r>
            <a:r>
              <a:rPr lang="en-US" sz="2400" b="1" dirty="0" err="1" smtClean="0">
                <a:solidFill>
                  <a:srgbClr val="0000FF"/>
                </a:solidFill>
              </a:rPr>
              <a:t>nvcc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CUDAPATH = /</a:t>
            </a:r>
            <a:r>
              <a:rPr lang="en-US" sz="2400" b="1" dirty="0" err="1" smtClean="0">
                <a:solidFill>
                  <a:srgbClr val="0000FF"/>
                </a:solidFill>
              </a:rPr>
              <a:t>usr</a:t>
            </a:r>
            <a:r>
              <a:rPr lang="en-US" sz="2400" b="1" dirty="0" smtClean="0">
                <a:solidFill>
                  <a:srgbClr val="0000FF"/>
                </a:solidFill>
              </a:rPr>
              <a:t>/local/</a:t>
            </a:r>
            <a:r>
              <a:rPr lang="en-US" sz="2400" b="1" dirty="0" err="1" smtClean="0">
                <a:solidFill>
                  <a:srgbClr val="0000FF"/>
                </a:solidFill>
              </a:rPr>
              <a:t>cuda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NVCCFLAGS = -I$(CUDAPATH)/include -arch=sm_11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LFLAGS = -L$(CUDAPATH)/lib64 -</a:t>
            </a:r>
            <a:r>
              <a:rPr lang="en-US" sz="2400" b="1" dirty="0" err="1" smtClean="0">
                <a:solidFill>
                  <a:srgbClr val="0000FF"/>
                </a:solidFill>
              </a:rPr>
              <a:t>lcuda</a:t>
            </a:r>
            <a:r>
              <a:rPr lang="en-US" sz="2400" b="1" dirty="0" smtClean="0">
                <a:solidFill>
                  <a:srgbClr val="0000FF"/>
                </a:solidFill>
              </a:rPr>
              <a:t> -</a:t>
            </a:r>
            <a:r>
              <a:rPr lang="en-US" sz="2400" b="1" dirty="0" err="1" smtClean="0">
                <a:solidFill>
                  <a:srgbClr val="0000FF"/>
                </a:solidFill>
              </a:rPr>
              <a:t>lcudart</a:t>
            </a:r>
            <a:r>
              <a:rPr lang="en-US" sz="2400" b="1" dirty="0" smtClean="0">
                <a:solidFill>
                  <a:srgbClr val="0000FF"/>
                </a:solidFill>
              </a:rPr>
              <a:t> -lm</a:t>
            </a:r>
          </a:p>
          <a:p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Counter: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	$(NVCC) $(NVCCFLAGS) $(LFLAGS) -o Counter Counter.cu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mincho"/>
        <a:cs typeface="msmincho"/>
      </a:majorFont>
      <a:minorFont>
        <a:latin typeface="Arial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1167</Words>
  <Application>Microsoft Office PowerPoint</Application>
  <PresentationFormat>Custom</PresentationFormat>
  <Paragraphs>300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Acrobat 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Compilers, Parallel Computing,  and Grid Computing</dc:title>
  <cp:lastModifiedBy>abw</cp:lastModifiedBy>
  <cp:revision>534</cp:revision>
  <dcterms:modified xsi:type="dcterms:W3CDTF">2011-02-10T17:09:47Z</dcterms:modified>
</cp:coreProperties>
</file>