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4"/>
  </p:notesMasterIdLst>
  <p:sldIdLst>
    <p:sldId id="257" r:id="rId2"/>
    <p:sldId id="258" r:id="rId3"/>
    <p:sldId id="285" r:id="rId4"/>
    <p:sldId id="286" r:id="rId5"/>
    <p:sldId id="289" r:id="rId6"/>
    <p:sldId id="288" r:id="rId7"/>
    <p:sldId id="287" r:id="rId8"/>
    <p:sldId id="290" r:id="rId9"/>
    <p:sldId id="284" r:id="rId10"/>
    <p:sldId id="281" r:id="rId11"/>
    <p:sldId id="282" r:id="rId12"/>
    <p:sldId id="298" r:id="rId13"/>
    <p:sldId id="293" r:id="rId14"/>
    <p:sldId id="275" r:id="rId15"/>
    <p:sldId id="296" r:id="rId16"/>
    <p:sldId id="276" r:id="rId17"/>
    <p:sldId id="297" r:id="rId18"/>
    <p:sldId id="299" r:id="rId19"/>
    <p:sldId id="283" r:id="rId20"/>
    <p:sldId id="291" r:id="rId21"/>
    <p:sldId id="312" r:id="rId22"/>
    <p:sldId id="306" r:id="rId23"/>
    <p:sldId id="301" r:id="rId24"/>
    <p:sldId id="302" r:id="rId25"/>
    <p:sldId id="303" r:id="rId26"/>
    <p:sldId id="304" r:id="rId27"/>
    <p:sldId id="305" r:id="rId28"/>
    <p:sldId id="314" r:id="rId29"/>
    <p:sldId id="315" r:id="rId30"/>
    <p:sldId id="316" r:id="rId31"/>
    <p:sldId id="317" r:id="rId32"/>
    <p:sldId id="318" r:id="rId33"/>
    <p:sldId id="260" r:id="rId34"/>
    <p:sldId id="307" r:id="rId35"/>
    <p:sldId id="310" r:id="rId36"/>
    <p:sldId id="311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308" r:id="rId48"/>
    <p:sldId id="309" r:id="rId49"/>
    <p:sldId id="271" r:id="rId50"/>
    <p:sldId id="272" r:id="rId51"/>
    <p:sldId id="273" r:id="rId52"/>
    <p:sldId id="274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53" r:id="rId72"/>
    <p:sldId id="351" r:id="rId73"/>
    <p:sldId id="355" r:id="rId74"/>
    <p:sldId id="352" r:id="rId75"/>
    <p:sldId id="354" r:id="rId76"/>
    <p:sldId id="337" r:id="rId77"/>
    <p:sldId id="338" r:id="rId78"/>
    <p:sldId id="339" r:id="rId79"/>
    <p:sldId id="340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67" r:id="rId90"/>
    <p:sldId id="294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4" r:id="rId99"/>
    <p:sldId id="365" r:id="rId100"/>
    <p:sldId id="366" r:id="rId101"/>
    <p:sldId id="368" r:id="rId102"/>
    <p:sldId id="369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EA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5" autoAdjust="0"/>
    <p:restoredTop sz="94660"/>
  </p:normalViewPr>
  <p:slideViewPr>
    <p:cSldViewPr>
      <p:cViewPr varScale="1">
        <p:scale>
          <a:sx n="99" d="100"/>
          <a:sy n="99" d="100"/>
        </p:scale>
        <p:origin x="-1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\Downloads\CUDA_Occupancy_calculator%20(2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Varying Block Size</a:t>
            </a:r>
          </a:p>
        </c:rich>
      </c:tx>
      <c:layout>
        <c:manualLayout>
          <c:xMode val="edge"/>
          <c:yMode val="edge"/>
          <c:x val="0.36619718309859156"/>
          <c:y val="3.225812290705041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498993963782696"/>
          <c:y val="0.18548435789534479"/>
          <c:w val="0.78269617706237427"/>
          <c:h val="0.62903390938421277"/>
        </c:manualLayout>
      </c:layout>
      <c:scatterChart>
        <c:scatterStyle val="lineMarker"/>
        <c:varyColors val="0"/>
        <c:ser>
          <c:idx val="0"/>
          <c:order val="0"/>
          <c:tx>
            <c:v>Warp Occupancy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'[CUDA_Occupancy_calculator (2).xls]Calculator'!$A$67:$A$98</c:f>
              <c:numCache>
                <c:formatCode>General</c:formatCode>
                <c:ptCount val="32"/>
                <c:pt idx="0">
                  <c:v>16</c:v>
                </c:pt>
                <c:pt idx="1">
                  <c:v>32</c:v>
                </c:pt>
                <c:pt idx="2">
                  <c:v>48</c:v>
                </c:pt>
                <c:pt idx="3">
                  <c:v>64</c:v>
                </c:pt>
                <c:pt idx="4">
                  <c:v>80</c:v>
                </c:pt>
                <c:pt idx="5">
                  <c:v>96</c:v>
                </c:pt>
                <c:pt idx="6">
                  <c:v>112</c:v>
                </c:pt>
                <c:pt idx="7">
                  <c:v>128</c:v>
                </c:pt>
                <c:pt idx="8">
                  <c:v>144</c:v>
                </c:pt>
                <c:pt idx="9">
                  <c:v>160</c:v>
                </c:pt>
                <c:pt idx="10">
                  <c:v>176</c:v>
                </c:pt>
                <c:pt idx="11">
                  <c:v>192</c:v>
                </c:pt>
                <c:pt idx="12">
                  <c:v>208</c:v>
                </c:pt>
                <c:pt idx="13">
                  <c:v>224</c:v>
                </c:pt>
                <c:pt idx="14">
                  <c:v>240</c:v>
                </c:pt>
                <c:pt idx="15">
                  <c:v>256</c:v>
                </c:pt>
                <c:pt idx="16">
                  <c:v>272</c:v>
                </c:pt>
                <c:pt idx="17">
                  <c:v>288</c:v>
                </c:pt>
                <c:pt idx="18">
                  <c:v>304</c:v>
                </c:pt>
                <c:pt idx="19">
                  <c:v>320</c:v>
                </c:pt>
                <c:pt idx="20">
                  <c:v>336</c:v>
                </c:pt>
                <c:pt idx="21">
                  <c:v>352</c:v>
                </c:pt>
                <c:pt idx="22">
                  <c:v>368</c:v>
                </c:pt>
                <c:pt idx="23">
                  <c:v>384</c:v>
                </c:pt>
                <c:pt idx="24">
                  <c:v>400</c:v>
                </c:pt>
                <c:pt idx="25">
                  <c:v>416</c:v>
                </c:pt>
                <c:pt idx="26">
                  <c:v>432</c:v>
                </c:pt>
                <c:pt idx="27">
                  <c:v>448</c:v>
                </c:pt>
                <c:pt idx="28">
                  <c:v>464</c:v>
                </c:pt>
                <c:pt idx="29">
                  <c:v>480</c:v>
                </c:pt>
                <c:pt idx="30">
                  <c:v>496</c:v>
                </c:pt>
                <c:pt idx="31">
                  <c:v>512</c:v>
                </c:pt>
              </c:numCache>
            </c:numRef>
          </c:xVal>
          <c:yVal>
            <c:numRef>
              <c:f>'[CUDA_Occupancy_calculator (2).xls]Calculator'!$B$67:$B$98</c:f>
              <c:numCache>
                <c:formatCode>General</c:formatCode>
                <c:ptCount val="32"/>
                <c:pt idx="0">
                  <c:v>8</c:v>
                </c:pt>
                <c:pt idx="1">
                  <c:v>8</c:v>
                </c:pt>
                <c:pt idx="2">
                  <c:v>16</c:v>
                </c:pt>
                <c:pt idx="3">
                  <c:v>16</c:v>
                </c:pt>
                <c:pt idx="4">
                  <c:v>24</c:v>
                </c:pt>
                <c:pt idx="5">
                  <c:v>24</c:v>
                </c:pt>
                <c:pt idx="6">
                  <c:v>32</c:v>
                </c:pt>
                <c:pt idx="7">
                  <c:v>32</c:v>
                </c:pt>
                <c:pt idx="8">
                  <c:v>40</c:v>
                </c:pt>
                <c:pt idx="9">
                  <c:v>40</c:v>
                </c:pt>
                <c:pt idx="10">
                  <c:v>48</c:v>
                </c:pt>
                <c:pt idx="11">
                  <c:v>48</c:v>
                </c:pt>
                <c:pt idx="12">
                  <c:v>42</c:v>
                </c:pt>
                <c:pt idx="13">
                  <c:v>42</c:v>
                </c:pt>
                <c:pt idx="14">
                  <c:v>48</c:v>
                </c:pt>
                <c:pt idx="15">
                  <c:v>48</c:v>
                </c:pt>
                <c:pt idx="16">
                  <c:v>45</c:v>
                </c:pt>
                <c:pt idx="17">
                  <c:v>45</c:v>
                </c:pt>
                <c:pt idx="18">
                  <c:v>40</c:v>
                </c:pt>
                <c:pt idx="19">
                  <c:v>40</c:v>
                </c:pt>
                <c:pt idx="20">
                  <c:v>44</c:v>
                </c:pt>
                <c:pt idx="21">
                  <c:v>44</c:v>
                </c:pt>
                <c:pt idx="22">
                  <c:v>48</c:v>
                </c:pt>
                <c:pt idx="23">
                  <c:v>48</c:v>
                </c:pt>
                <c:pt idx="24">
                  <c:v>39</c:v>
                </c:pt>
                <c:pt idx="25">
                  <c:v>39</c:v>
                </c:pt>
                <c:pt idx="26">
                  <c:v>42</c:v>
                </c:pt>
                <c:pt idx="27">
                  <c:v>42</c:v>
                </c:pt>
                <c:pt idx="28">
                  <c:v>45</c:v>
                </c:pt>
                <c:pt idx="29">
                  <c:v>45</c:v>
                </c:pt>
                <c:pt idx="30">
                  <c:v>48</c:v>
                </c:pt>
                <c:pt idx="31">
                  <c:v>48</c:v>
                </c:pt>
              </c:numCache>
            </c:numRef>
          </c:yVal>
          <c:smooth val="0"/>
        </c:ser>
        <c:ser>
          <c:idx val="1"/>
          <c:order val="1"/>
          <c:tx>
            <c:v>My Block Size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triangle"/>
            <c:size val="11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6.4386317907444673E-2"/>
                  <c:y val="-6.5124250214224508E-2"/>
                </c:manualLayout>
              </c:layout>
              <c:dLblPos val="r"/>
              <c:showLegendKey val="0"/>
              <c:showVal val="0"/>
              <c:showCatName val="1"/>
              <c:showSerName val="1"/>
              <c:showPercent val="0"/>
              <c:showBubbleSize val="0"/>
              <c:separator> </c:separator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5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1"/>
            <c:showSerName val="1"/>
            <c:showPercent val="0"/>
            <c:showBubbleSize val="0"/>
            <c:separator> </c:separator>
            <c:showLeaderLines val="0"/>
          </c:dLbls>
          <c:xVal>
            <c:numRef>
              <c:f>'[CUDA_Occupancy_calculator (2).xls]Calculator'!$A$66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'[CUDA_Occupancy_calculator (2).xls]Calculator'!$B$66</c:f>
              <c:numCache>
                <c:formatCode>General</c:formatCode>
                <c:ptCount val="1"/>
                <c:pt idx="0">
                  <c:v>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26720"/>
        <c:axId val="70929408"/>
      </c:scatterChart>
      <c:valAx>
        <c:axId val="70926720"/>
        <c:scaling>
          <c:orientation val="minMax"/>
          <c:max val="512"/>
          <c:min val="16"/>
        </c:scaling>
        <c:delete val="0"/>
        <c:axPos val="b"/>
        <c:title>
          <c:tx>
            <c:rich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Threads Per Block</a:t>
                </a:r>
              </a:p>
            </c:rich>
          </c:tx>
          <c:layout>
            <c:manualLayout>
              <c:xMode val="edge"/>
              <c:yMode val="edge"/>
              <c:x val="0.43460764587525152"/>
              <c:y val="0.8978519064427290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929408"/>
        <c:crossesAt val="0"/>
        <c:crossBetween val="midCat"/>
        <c:majorUnit val="64"/>
        <c:minorUnit val="32"/>
      </c:valAx>
      <c:valAx>
        <c:axId val="70929408"/>
        <c:scaling>
          <c:orientation val="minMax"/>
          <c:max val="48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Multiprocessor
 Warp Occupancy</a:t>
                </a:r>
              </a:p>
            </c:rich>
          </c:tx>
          <c:layout>
            <c:manualLayout>
              <c:xMode val="edge"/>
              <c:yMode val="edge"/>
              <c:x val="3.2193158953722337E-2"/>
              <c:y val="0.344086730537993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926720"/>
        <c:crossesAt val="0"/>
        <c:crossBetween val="midCat"/>
        <c:majorUnit val="8"/>
        <c:minorUnit val="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E968E-0D15-472E-BD1B-454F07496A00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B01B7-5489-457B-A1AB-960A19E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123E2-6342-429C-A51C-F8153302A9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EC78F-7F83-476E-BC31-5D7A385D8E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41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EC78F-7F83-476E-BC31-5D7A385D8E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3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2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123E2-6342-429C-A51C-F8153302A9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8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9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EC78F-7F83-476E-BC31-5D7A385D8E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4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7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8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5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5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131015-9C36-4B91-B578-8A05660F14FD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EF615AE-3322-4C4C-9236-3FE51A326473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2E3F0D-5A21-4808-9CE9-7BA2351165F0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587F2A6-0DAA-4B07-98D8-FDA1CEA7FB82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__syncthreads call avoids a race condition to s_data</a:t>
            </a:r>
          </a:p>
          <a:p>
            <a:endParaRPr lang="en-US" smtClean="0"/>
          </a:p>
          <a:p>
            <a:r>
              <a:rPr lang="en-US" smtClean="0"/>
              <a:t>There’s still one unavoidable redundant load per block – the first thread of block i needs data in the __shared__ array of block i-1, but there’s no way to get to it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DE9BB91-1E23-4DB0-8577-7D289645DC1A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DCEEF-5E53-49B0-BCF7-689C65A8F294}" type="slidenum">
              <a:rPr lang="en-GB"/>
              <a:pPr/>
              <a:t>35</a:t>
            </a:fld>
            <a:endParaRPr lang="en-GB"/>
          </a:p>
        </p:txBody>
      </p:sp>
      <p:sp>
        <p:nvSpPr>
          <p:cNvPr id="267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67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54" y="4343107"/>
            <a:ext cx="5030492" cy="4114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D9218-AEBA-4518-827B-4E8B4258AEEB}" type="slidenum">
              <a:rPr lang="en-GB"/>
              <a:pPr/>
              <a:t>36</a:t>
            </a:fld>
            <a:endParaRPr lang="en-GB"/>
          </a:p>
        </p:txBody>
      </p:sp>
      <p:sp>
        <p:nvSpPr>
          <p:cNvPr id="268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68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54" y="4343107"/>
            <a:ext cx="5030492" cy="4114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for-loop, each thread writes to the same bank for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[j].</a:t>
            </a:r>
          </a:p>
          <a:p>
            <a:r>
              <a:rPr lang="en-US" baseline="0" dirty="0" smtClean="0"/>
              <a:t>In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for-loop, the inner for-loop reads then writes to the same bank (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[j]).</a:t>
            </a:r>
          </a:p>
          <a:p>
            <a:r>
              <a:rPr lang="en-US" baseline="0" dirty="0" smtClean="0"/>
              <a:t>In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for-loop, each thread reads from the same bank for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[j].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1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EBC58-9710-4C07-9002-11590A0DC46C}" type="slidenum">
              <a:rPr lang="en-GB"/>
              <a:pPr/>
              <a:t>47</a:t>
            </a:fld>
            <a:endParaRPr lang="en-GB"/>
          </a:p>
        </p:txBody>
      </p:sp>
      <p:sp>
        <p:nvSpPr>
          <p:cNvPr id="267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67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54" y="4343107"/>
            <a:ext cx="5030492" cy="4114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17596-D3AC-4B0D-9C72-972B9306F63A}" type="slidenum">
              <a:rPr lang="en-GB"/>
              <a:pPr/>
              <a:t>48</a:t>
            </a:fld>
            <a:endParaRPr lang="en-GB"/>
          </a:p>
        </p:txBody>
      </p:sp>
      <p:sp>
        <p:nvSpPr>
          <p:cNvPr id="267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67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54" y="4343107"/>
            <a:ext cx="5030492" cy="4114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1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A788-3FD7-4236-BDB4-D18777F59A5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1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1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86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86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207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Garamond Pro" pitchFamily="18" charset="0"/>
              </a:rPr>
              <a:t>(⊕ = 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1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algorithm is similar to Algorithm 1, except it uses double buffering to avoid problems associated with Warp serialization.</a:t>
            </a:r>
          </a:p>
          <a:p>
            <a:r>
              <a:rPr lang="en-US" dirty="0" err="1" smtClean="0"/>
              <a:t>Xin</a:t>
            </a:r>
            <a:r>
              <a:rPr lang="en-US" dirty="0" smtClean="0"/>
              <a:t> contains</a:t>
            </a:r>
            <a:r>
              <a:rPr lang="en-US" baseline="0" dirty="0" smtClean="0"/>
              <a:t> the input data, and </a:t>
            </a:r>
            <a:r>
              <a:rPr lang="en-US" baseline="0" dirty="0" err="1" smtClean="0"/>
              <a:t>xout</a:t>
            </a:r>
            <a:r>
              <a:rPr lang="en-US" baseline="0" dirty="0" smtClean="0"/>
              <a:t> the output data.  Warps in the </a:t>
            </a:r>
            <a:r>
              <a:rPr lang="en-US" baseline="0" dirty="0" err="1" smtClean="0"/>
              <a:t>forall</a:t>
            </a:r>
            <a:r>
              <a:rPr lang="en-US" baseline="0" dirty="0" smtClean="0"/>
              <a:t>…parallel can be serialized but still </a:t>
            </a:r>
          </a:p>
          <a:p>
            <a:endParaRPr lang="en-US" dirty="0" smtClean="0"/>
          </a:p>
          <a:p>
            <a:r>
              <a:rPr lang="en-US" dirty="0" smtClean="0"/>
              <a:t>Let’s go back to the Move SWAP</a:t>
            </a:r>
            <a:r>
              <a:rPr lang="en-US" baseline="0" dirty="0" smtClean="0"/>
              <a:t> to beginning.  This allows for </a:t>
            </a:r>
            <a:r>
              <a:rPr lang="en-US" baseline="0" dirty="0" err="1" smtClean="0"/>
              <a:t>xout</a:t>
            </a:r>
            <a:r>
              <a:rPr lang="en-US" baseline="0" dirty="0" smtClean="0"/>
              <a:t> to always be result.</a:t>
            </a:r>
          </a:p>
          <a:p>
            <a:r>
              <a:rPr lang="en-US" baseline="0" dirty="0" smtClean="0"/>
              <a:t>Also, simplify the array so it is one-dimensional, instead of two-dimensional.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SEGWAY: Following this algorithm, we do get an implementation in CUDA that 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algorithm is similar to Algorithm 1, except it uses double buffering to avoid any serialized threads.</a:t>
            </a:r>
          </a:p>
          <a:p>
            <a:endParaRPr lang="en-US" baseline="0" dirty="0" smtClean="0"/>
          </a:p>
          <a:p>
            <a:r>
              <a:rPr lang="en-US" dirty="0" smtClean="0"/>
              <a:t>SEGWAY</a:t>
            </a:r>
            <a:r>
              <a:rPr lang="en-US" baseline="0" dirty="0" smtClean="0"/>
              <a:t>: How would this be implemented in CUDA?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</a:t>
            </a:r>
            <a:r>
              <a:rPr lang="en-US" baseline="0" dirty="0" smtClean="0"/>
              <a:t> implementation given by Harris which supposedly implemented Algorithm 2.  But, there are a lot of problems with this implementation.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It does not compile;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It does not compute the right value (references uninitialized data);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Computes </a:t>
            </a:r>
            <a:r>
              <a:rPr lang="en-US" baseline="0" dirty="0" err="1" smtClean="0"/>
              <a:t>prescan</a:t>
            </a:r>
            <a:r>
              <a:rPr lang="en-US" baseline="0" dirty="0" smtClean="0"/>
              <a:t>, not scan;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Does not follow the Algorithm2 </a:t>
            </a:r>
            <a:r>
              <a:rPr lang="en-US" baseline="0" dirty="0" err="1" smtClean="0"/>
              <a:t>psuedocode</a:t>
            </a:r>
            <a:r>
              <a:rPr lang="en-US" baseline="0" dirty="0" smtClean="0"/>
              <a:t>: the for-loop for “d” is placed within the kernel, not outside.</a:t>
            </a:r>
          </a:p>
          <a:p>
            <a:endParaRPr lang="en-US" dirty="0" smtClean="0"/>
          </a:p>
          <a:p>
            <a:r>
              <a:rPr lang="en-US" dirty="0" smtClean="0"/>
              <a:t>Beware of code</a:t>
            </a:r>
            <a:r>
              <a:rPr lang="en-US" baseline="0" dirty="0" smtClean="0"/>
              <a:t> listings…they may not work!</a:t>
            </a:r>
          </a:p>
          <a:p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r>
              <a:rPr lang="en-US" baseline="0" dirty="0" smtClean="0"/>
              <a:t>SEGWAY: How would we implement a version that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scalable (limits in the implementation on what problems can be solved);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1156-DCD8-4DEE-8D5A-EB532D7401D9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642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1B7-5489-457B-A1AB-960A19EF8CB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05B2F2-D8E4-4E89-A091-47D6A0B0B6DF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995AF69-D33A-4CC6-ACD7-FCAA864747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-cs193g-sp2010.googlecode.com/svn/trunk/lectures/lecture_4/cuda_memories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-cs193g-sp2010.googlecode.com/svn/trunk/lectures/lecture_4/cuda_memories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-cs193g-sp2010.googlecode.com/svn/trunk/lectures/lecture_4/cuda_memorie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-cs193g-sp2010.googlecode.com/svn/trunk/lectures/lecture_4/cuda_memories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-cs193g-sp2010.googlecode.com/svn/trunk/lectures/lecture_4/cuda_memories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domemtech.com/ieee_pp/scan.zip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s.cf.ac.uk/C.L.Mumford/tristan/CountingSort.html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829761"/>
          </a:xfrm>
        </p:spPr>
        <p:txBody>
          <a:bodyPr>
            <a:noAutofit/>
          </a:bodyPr>
          <a:lstStyle/>
          <a:p>
            <a:r>
              <a:rPr lang="en-US" sz="4000" dirty="0" smtClean="0"/>
              <a:t>Lecture 3: Introduction to Parallel Computing Using CUDA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76800"/>
            <a:ext cx="7854696" cy="1752600"/>
          </a:xfrm>
        </p:spPr>
        <p:txBody>
          <a:bodyPr/>
          <a:lstStyle/>
          <a:p>
            <a:r>
              <a:rPr lang="en-US" dirty="0" smtClean="0"/>
              <a:t>Ken Domino, </a:t>
            </a:r>
            <a:r>
              <a:rPr lang="en-US" dirty="0" err="1" smtClean="0"/>
              <a:t>Domem</a:t>
            </a:r>
            <a:r>
              <a:rPr lang="en-US" dirty="0" smtClean="0"/>
              <a:t> Technologies</a:t>
            </a:r>
          </a:p>
          <a:p>
            <a:r>
              <a:rPr lang="en-US" dirty="0" smtClean="0"/>
              <a:t>May 16, 2011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82202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IEEE Boston Continuing Education Program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39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Counting 6’s in CUDA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Host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(CPU)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67200" y="1447800"/>
            <a:ext cx="441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size = </a:t>
            </a:r>
            <a:r>
              <a:rPr lang="en-US" sz="1000" b="1" dirty="0" smtClean="0">
                <a:latin typeface="Courier New" pitchFamily="-65" charset="0"/>
              </a:rPr>
              <a:t>300, </a:t>
            </a:r>
            <a:r>
              <a:rPr lang="en-US" sz="1000" b="1" dirty="0" err="1" smtClean="0">
                <a:latin typeface="Courier New" pitchFamily="-65" charset="0"/>
              </a:rPr>
              <a:t>bsize</a:t>
            </a:r>
            <a:r>
              <a:rPr lang="en-US" sz="1000" b="1" dirty="0" smtClean="0">
                <a:latin typeface="Courier New" pitchFamily="-65" charset="0"/>
              </a:rPr>
              <a:t> </a:t>
            </a:r>
            <a:r>
              <a:rPr lang="en-US" sz="1000" b="1" dirty="0">
                <a:latin typeface="Courier New" pitchFamily="-65" charset="0"/>
              </a:rPr>
              <a:t>= 100;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* h = 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*)</a:t>
            </a:r>
            <a:r>
              <a:rPr lang="en-US" sz="1000" b="1" dirty="0" err="1">
                <a:latin typeface="Courier New" pitchFamily="-65" charset="0"/>
              </a:rPr>
              <a:t>malloc</a:t>
            </a:r>
            <a:r>
              <a:rPr lang="en-US" sz="1000" b="1" dirty="0">
                <a:latin typeface="Courier New" pitchFamily="-65" charset="0"/>
              </a:rPr>
              <a:t>(size * </a:t>
            </a:r>
            <a:r>
              <a:rPr lang="en-US" sz="1000" b="1" dirty="0" err="1">
                <a:latin typeface="Courier New" pitchFamily="-65" charset="0"/>
              </a:rPr>
              <a:t>sizeof</a:t>
            </a:r>
            <a:r>
              <a:rPr lang="en-US" sz="1000" b="1" dirty="0">
                <a:latin typeface="Courier New" pitchFamily="-65" charset="0"/>
              </a:rPr>
              <a:t>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for 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i = 0; i &lt; size; ++</a:t>
            </a:r>
            <a:r>
              <a:rPr lang="en-US" sz="1000" b="1" dirty="0" smtClean="0">
                <a:latin typeface="Courier New" pitchFamily="-65" charset="0"/>
              </a:rPr>
              <a:t>i) h[i</a:t>
            </a:r>
            <a:r>
              <a:rPr lang="en-US" sz="1000" b="1" dirty="0">
                <a:latin typeface="Courier New" pitchFamily="-65" charset="0"/>
              </a:rPr>
              <a:t>] = i % 10;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* </a:t>
            </a:r>
            <a:r>
              <a:rPr lang="en-US" sz="1000" b="1" dirty="0" err="1" smtClean="0">
                <a:latin typeface="Courier New" pitchFamily="-65" charset="0"/>
              </a:rPr>
              <a:t>d_in</a:t>
            </a:r>
            <a:r>
              <a:rPr lang="en-US" sz="1000" b="1" dirty="0" smtClean="0">
                <a:latin typeface="Courier New" pitchFamily="-65" charset="0"/>
              </a:rPr>
              <a:t>, * </a:t>
            </a:r>
            <a:r>
              <a:rPr lang="en-US" sz="1000" b="1" dirty="0" err="1">
                <a:latin typeface="Courier New" pitchFamily="-65" charset="0"/>
              </a:rPr>
              <a:t>d_out</a:t>
            </a:r>
            <a:r>
              <a:rPr lang="en-US" sz="1000" b="1" dirty="0">
                <a:latin typeface="Courier New" pitchFamily="-65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blocks = size/</a:t>
            </a:r>
            <a:r>
              <a:rPr lang="en-US" sz="1000" b="1" dirty="0" err="1">
                <a:latin typeface="Courier New" pitchFamily="-65" charset="0"/>
              </a:rPr>
              <a:t>bsize</a:t>
            </a:r>
            <a:r>
              <a:rPr lang="en-US" sz="1000" b="1" dirty="0">
                <a:latin typeface="Courier New" pitchFamily="-65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</a:t>
            </a:r>
            <a:r>
              <a:rPr lang="en-US" sz="1000" b="1" dirty="0" err="1">
                <a:latin typeface="Courier New" pitchFamily="-65" charset="0"/>
              </a:rPr>
              <a:t>threads_per_block</a:t>
            </a:r>
            <a:r>
              <a:rPr lang="en-US" sz="1000" b="1" dirty="0">
                <a:latin typeface="Courier New" pitchFamily="-65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rv1 = </a:t>
            </a:r>
            <a:r>
              <a:rPr lang="en-US" sz="1000" b="1" dirty="0" err="1">
                <a:latin typeface="Courier New" pitchFamily="-65" charset="0"/>
              </a:rPr>
              <a:t>cudaMalloc</a:t>
            </a:r>
            <a:r>
              <a:rPr lang="en-US" sz="1000" b="1" dirty="0">
                <a:latin typeface="Courier New" pitchFamily="-65" charset="0"/>
              </a:rPr>
              <a:t>(&amp;</a:t>
            </a:r>
            <a:r>
              <a:rPr lang="en-US" sz="1000" b="1" dirty="0" err="1">
                <a:latin typeface="Courier New" pitchFamily="-65" charset="0"/>
              </a:rPr>
              <a:t>d_in</a:t>
            </a:r>
            <a:r>
              <a:rPr lang="en-US" sz="1000" b="1" dirty="0">
                <a:latin typeface="Courier New" pitchFamily="-65" charset="0"/>
              </a:rPr>
              <a:t>, size*</a:t>
            </a:r>
            <a:r>
              <a:rPr lang="en-US" sz="1000" b="1" dirty="0" err="1">
                <a:latin typeface="Courier New" pitchFamily="-65" charset="0"/>
              </a:rPr>
              <a:t>sizeof</a:t>
            </a:r>
            <a:r>
              <a:rPr lang="en-US" sz="1000" b="1" dirty="0">
                <a:latin typeface="Courier New" pitchFamily="-65" charset="0"/>
              </a:rPr>
              <a:t>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rv2 = </a:t>
            </a:r>
            <a:r>
              <a:rPr lang="en-US" sz="1000" b="1" dirty="0" err="1">
                <a:latin typeface="Courier New" pitchFamily="-65" charset="0"/>
              </a:rPr>
              <a:t>cudaMalloc</a:t>
            </a:r>
            <a:r>
              <a:rPr lang="en-US" sz="1000" b="1" dirty="0">
                <a:latin typeface="Courier New" pitchFamily="-65" charset="0"/>
              </a:rPr>
              <a:t>(&amp;</a:t>
            </a:r>
            <a:r>
              <a:rPr lang="en-US" sz="1000" b="1" dirty="0" err="1">
                <a:latin typeface="Courier New" pitchFamily="-65" charset="0"/>
              </a:rPr>
              <a:t>d_out</a:t>
            </a:r>
            <a:r>
              <a:rPr lang="en-US" sz="1000" b="1" dirty="0">
                <a:latin typeface="Courier New" pitchFamily="-65" charset="0"/>
              </a:rPr>
              <a:t>, blocks*</a:t>
            </a:r>
            <a:r>
              <a:rPr lang="en-US" sz="1000" b="1" dirty="0" err="1">
                <a:latin typeface="Courier New" pitchFamily="-65" charset="0"/>
              </a:rPr>
              <a:t>sizeof</a:t>
            </a:r>
            <a:r>
              <a:rPr lang="en-US" sz="1000" b="1" dirty="0">
                <a:latin typeface="Courier New" pitchFamily="-65" charset="0"/>
              </a:rPr>
              <a:t>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rv3 = </a:t>
            </a:r>
            <a:r>
              <a:rPr lang="en-US" sz="1000" b="1" dirty="0" err="1">
                <a:latin typeface="Courier New" pitchFamily="-65" charset="0"/>
              </a:rPr>
              <a:t>cudaMemcpy</a:t>
            </a:r>
            <a:r>
              <a:rPr lang="en-US" sz="1000" b="1" dirty="0">
                <a:latin typeface="Courier New" pitchFamily="-65" charset="0"/>
              </a:rPr>
              <a:t>(</a:t>
            </a:r>
            <a:r>
              <a:rPr lang="en-US" sz="1000" b="1" dirty="0" err="1">
                <a:latin typeface="Courier New" pitchFamily="-65" charset="0"/>
              </a:rPr>
              <a:t>d_in</a:t>
            </a:r>
            <a:r>
              <a:rPr lang="en-US" sz="1000" b="1" dirty="0">
                <a:latin typeface="Courier New" pitchFamily="-65" charset="0"/>
              </a:rPr>
              <a:t>, h, size*</a:t>
            </a:r>
            <a:r>
              <a:rPr lang="en-US" sz="1000" b="1" dirty="0" err="1">
                <a:latin typeface="Courier New" pitchFamily="-65" charset="0"/>
              </a:rPr>
              <a:t>sizeof</a:t>
            </a:r>
            <a:r>
              <a:rPr lang="en-US" sz="1000" b="1" dirty="0">
                <a:latin typeface="Courier New" pitchFamily="-65" charset="0"/>
              </a:rPr>
              <a:t>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), </a:t>
            </a:r>
            <a:r>
              <a:rPr lang="en-US" sz="1000" b="1" dirty="0" err="1">
                <a:latin typeface="Courier New" pitchFamily="-65" charset="0"/>
              </a:rPr>
              <a:t>cudaMemcpyHostToDevice</a:t>
            </a:r>
            <a:r>
              <a:rPr lang="en-US" sz="1000" b="1" dirty="0">
                <a:latin typeface="Courier New" pitchFamily="-65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c6&lt;&lt;&lt;blocks, </a:t>
            </a:r>
            <a:r>
              <a:rPr lang="en-US" sz="1000" b="1" dirty="0" err="1">
                <a:latin typeface="Courier New" pitchFamily="-65" charset="0"/>
              </a:rPr>
              <a:t>threads_per_block</a:t>
            </a:r>
            <a:r>
              <a:rPr lang="en-US" sz="1000" b="1" dirty="0">
                <a:latin typeface="Courier New" pitchFamily="-65" charset="0"/>
              </a:rPr>
              <a:t>&gt;&gt;&gt;(</a:t>
            </a:r>
            <a:r>
              <a:rPr lang="en-US" sz="1000" b="1" dirty="0" err="1">
                <a:latin typeface="Courier New" pitchFamily="-65" charset="0"/>
              </a:rPr>
              <a:t>d_in</a:t>
            </a:r>
            <a:r>
              <a:rPr lang="en-US" sz="1000" b="1" dirty="0">
                <a:latin typeface="Courier New" pitchFamily="-65" charset="0"/>
              </a:rPr>
              <a:t>, </a:t>
            </a:r>
            <a:r>
              <a:rPr lang="en-US" sz="1000" b="1" dirty="0" err="1">
                <a:latin typeface="Courier New" pitchFamily="-65" charset="0"/>
              </a:rPr>
              <a:t>d_out</a:t>
            </a:r>
            <a:r>
              <a:rPr lang="en-US" sz="1000" b="1" dirty="0">
                <a:latin typeface="Courier New" pitchFamily="-65" charset="0"/>
              </a:rPr>
              <a:t>, </a:t>
            </a:r>
            <a:r>
              <a:rPr lang="en-US" sz="1000" b="1" dirty="0" err="1">
                <a:latin typeface="Courier New" pitchFamily="-65" charset="0"/>
              </a:rPr>
              <a:t>bsize</a:t>
            </a:r>
            <a:r>
              <a:rPr lang="en-US" sz="1000" b="1" dirty="0" smtClean="0">
                <a:latin typeface="Courier New" pitchFamily="-65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cudaThreadSynchronize</a:t>
            </a:r>
            <a:r>
              <a:rPr lang="en-US" sz="1000" b="1" dirty="0">
                <a:latin typeface="Courier New" pitchFamily="-65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rv4 = </a:t>
            </a:r>
            <a:r>
              <a:rPr lang="en-US" sz="1000" b="1" dirty="0" err="1">
                <a:latin typeface="Courier New" pitchFamily="-65" charset="0"/>
              </a:rPr>
              <a:t>cudaGetLastError</a:t>
            </a:r>
            <a:r>
              <a:rPr lang="en-US" sz="1000" b="1" dirty="0">
                <a:latin typeface="Courier New" pitchFamily="-65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* r = 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*)</a:t>
            </a:r>
            <a:r>
              <a:rPr lang="en-US" sz="1000" b="1" dirty="0" err="1">
                <a:latin typeface="Courier New" pitchFamily="-65" charset="0"/>
              </a:rPr>
              <a:t>malloc</a:t>
            </a:r>
            <a:r>
              <a:rPr lang="en-US" sz="1000" b="1" dirty="0">
                <a:latin typeface="Courier New" pitchFamily="-65" charset="0"/>
              </a:rPr>
              <a:t>(blocks * </a:t>
            </a:r>
            <a:r>
              <a:rPr lang="en-US" sz="1000" b="1" dirty="0" err="1">
                <a:latin typeface="Courier New" pitchFamily="-65" charset="0"/>
              </a:rPr>
              <a:t>sizeof</a:t>
            </a:r>
            <a:r>
              <a:rPr lang="en-US" sz="1000" b="1" dirty="0">
                <a:latin typeface="Courier New" pitchFamily="-65" charset="0"/>
              </a:rPr>
              <a:t>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rv5 = </a:t>
            </a:r>
            <a:r>
              <a:rPr lang="en-US" sz="1000" b="1" dirty="0" err="1">
                <a:latin typeface="Courier New" pitchFamily="-65" charset="0"/>
              </a:rPr>
              <a:t>cudaMemcpy</a:t>
            </a:r>
            <a:r>
              <a:rPr lang="en-US" sz="1000" b="1" dirty="0">
                <a:latin typeface="Courier New" pitchFamily="-65" charset="0"/>
              </a:rPr>
              <a:t>(r, </a:t>
            </a:r>
            <a:r>
              <a:rPr lang="en-US" sz="1000" b="1" dirty="0" err="1">
                <a:latin typeface="Courier New" pitchFamily="-65" charset="0"/>
              </a:rPr>
              <a:t>d_out</a:t>
            </a:r>
            <a:r>
              <a:rPr lang="en-US" sz="1000" b="1" dirty="0">
                <a:latin typeface="Courier New" pitchFamily="-65" charset="0"/>
              </a:rPr>
              <a:t>, blocks*</a:t>
            </a:r>
            <a:r>
              <a:rPr lang="en-US" sz="1000" b="1" dirty="0" err="1">
                <a:latin typeface="Courier New" pitchFamily="-65" charset="0"/>
              </a:rPr>
              <a:t>sizeof</a:t>
            </a:r>
            <a:r>
              <a:rPr lang="en-US" sz="1000" b="1" dirty="0">
                <a:latin typeface="Courier New" pitchFamily="-65" charset="0"/>
              </a:rPr>
              <a:t>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), </a:t>
            </a:r>
            <a:r>
              <a:rPr lang="en-US" sz="1000" b="1" dirty="0" err="1">
                <a:latin typeface="Courier New" pitchFamily="-65" charset="0"/>
              </a:rPr>
              <a:t>cudaMemcpyDeviceToHost</a:t>
            </a:r>
            <a:r>
              <a:rPr lang="en-US" sz="1000" b="1" dirty="0">
                <a:latin typeface="Courier New" pitchFamily="-65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sum = 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for 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i = 0; i &lt; blocks; ++i)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	sum += r[i];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printf</a:t>
            </a:r>
            <a:r>
              <a:rPr lang="en-US" sz="1000" b="1" dirty="0">
                <a:latin typeface="Courier New" pitchFamily="-65" charset="0"/>
              </a:rPr>
              <a:t>("Result = %d\n", sum);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}</a:t>
            </a:r>
            <a:endParaRPr lang="en-US" sz="1000" b="1" dirty="0" smtClean="0">
              <a:latin typeface="Courier New" pitchFamily="-65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1742576"/>
            <a:ext cx="4953000" cy="2286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Declare size of array, </a:t>
            </a:r>
            <a:r>
              <a:rPr lang="en-US" sz="1000" dirty="0" err="1" smtClean="0">
                <a:solidFill>
                  <a:srgbClr val="FF0000"/>
                </a:solidFill>
              </a:rPr>
              <a:t>schunk</a:t>
            </a:r>
            <a:r>
              <a:rPr lang="en-US" sz="1000" dirty="0" smtClean="0">
                <a:solidFill>
                  <a:srgbClr val="FF0000"/>
                </a:solidFill>
              </a:rPr>
              <a:t> size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2119968"/>
            <a:ext cx="6477000" cy="318431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Declare CPU copy of array, initialize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52600" y="2590800"/>
            <a:ext cx="4953000" cy="2286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Declare device copies of input and output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52600" y="2898010"/>
            <a:ext cx="5267426" cy="30239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Declare blocks per grid, threads per block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52600" y="3309966"/>
            <a:ext cx="6617368" cy="423834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Allocate GPU global memory for input/output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52600" y="3886200"/>
            <a:ext cx="6705600" cy="3048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Copy host memory to GPU memory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52600" y="4267200"/>
            <a:ext cx="6943826" cy="6858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Call GPU, wait for threads to complete,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get errors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52600" y="5105400"/>
            <a:ext cx="6617368" cy="4572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Copy from GPU to CPU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52600" y="5715000"/>
            <a:ext cx="5553075" cy="4572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Sum up per block count of number of 6’s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217" y="1676400"/>
            <a:ext cx="4598469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77002" y="1495485"/>
            <a:ext cx="472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__global__ void step3(</a:t>
            </a:r>
            <a:r>
              <a:rPr lang="en-US" sz="1200" dirty="0" err="1"/>
              <a:t>int</a:t>
            </a:r>
            <a:r>
              <a:rPr lang="en-US" sz="1200" dirty="0"/>
              <a:t> * </a:t>
            </a:r>
            <a:r>
              <a:rPr lang="en-US" sz="1200" dirty="0" err="1"/>
              <a:t>g_odata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* </a:t>
            </a:r>
            <a:r>
              <a:rPr lang="en-US" sz="1200" dirty="0" err="1"/>
              <a:t>g_idata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K)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extern </a:t>
            </a:r>
            <a:r>
              <a:rPr lang="en-US" sz="1200" dirty="0"/>
              <a:t>__shared__ </a:t>
            </a:r>
            <a:r>
              <a:rPr lang="en-US" sz="1200" dirty="0" err="1"/>
              <a:t>int</a:t>
            </a:r>
            <a:r>
              <a:rPr lang="en-US" sz="1200" dirty="0"/>
              <a:t> temp[];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tid</a:t>
            </a:r>
            <a:r>
              <a:rPr lang="en-US" sz="1200" dirty="0"/>
              <a:t> = </a:t>
            </a:r>
            <a:r>
              <a:rPr lang="en-US" sz="1200" dirty="0" err="1"/>
              <a:t>threadIdx.x</a:t>
            </a:r>
            <a:r>
              <a:rPr lang="en-US" sz="1200" dirty="0"/>
              <a:t> + </a:t>
            </a:r>
            <a:r>
              <a:rPr lang="en-US" sz="1200" dirty="0" err="1"/>
              <a:t>threadIdx.y</a:t>
            </a:r>
            <a:r>
              <a:rPr lang="en-US" sz="1200" dirty="0"/>
              <a:t> * </a:t>
            </a:r>
            <a:r>
              <a:rPr lang="en-US" sz="1200" dirty="0" err="1" smtClean="0"/>
              <a:t>blockDim.x</a:t>
            </a:r>
            <a:endParaRPr lang="en-US" sz="1200" dirty="0" smtClean="0"/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+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* </a:t>
            </a:r>
            <a:r>
              <a:rPr lang="en-US" sz="1200" dirty="0" err="1" smtClean="0"/>
              <a:t>blockDim.y</a:t>
            </a:r>
            <a:endParaRPr lang="en-US" sz="1200" dirty="0" smtClean="0"/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+ </a:t>
            </a:r>
            <a:r>
              <a:rPr lang="en-US" sz="1200" dirty="0" err="1"/>
              <a:t>blockIdx.y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* </a:t>
            </a:r>
            <a:r>
              <a:rPr lang="en-US" sz="1200" dirty="0" err="1"/>
              <a:t>blockDim.y</a:t>
            </a:r>
            <a:r>
              <a:rPr lang="en-US" sz="1200" dirty="0"/>
              <a:t> </a:t>
            </a:r>
            <a:r>
              <a:rPr lang="en-US" sz="1200" dirty="0" smtClean="0"/>
              <a:t>*</a:t>
            </a:r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 smtClean="0"/>
              <a:t>gridDim.x</a:t>
            </a:r>
            <a:r>
              <a:rPr lang="en-US" sz="1200" dirty="0" smtClean="0"/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if </a:t>
            </a:r>
            <a:r>
              <a:rPr lang="en-US" sz="1200" dirty="0"/>
              <a:t>(</a:t>
            </a:r>
            <a:r>
              <a:rPr lang="en-US" sz="1200" dirty="0" err="1"/>
              <a:t>tid</a:t>
            </a:r>
            <a:r>
              <a:rPr lang="en-US" sz="1200" dirty="0"/>
              <a:t> &lt; 0</a:t>
            </a:r>
            <a:r>
              <a:rPr lang="en-US" sz="1200" dirty="0" smtClean="0"/>
              <a:t>) return;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tid</a:t>
            </a:r>
            <a:r>
              <a:rPr lang="en-US" sz="1200" dirty="0"/>
              <a:t> &gt;= </a:t>
            </a:r>
            <a:r>
              <a:rPr lang="en-US" sz="1200" dirty="0" smtClean="0"/>
              <a:t>K) 	return</a:t>
            </a:r>
            <a:r>
              <a:rPr lang="en-US" sz="1200" dirty="0"/>
              <a:t>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/>
              <a:t>int</a:t>
            </a:r>
            <a:r>
              <a:rPr lang="en-US" sz="1200" dirty="0"/>
              <a:t> pout = 0;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/>
              <a:t>int</a:t>
            </a:r>
            <a:r>
              <a:rPr lang="en-US" sz="1200" dirty="0"/>
              <a:t> pin = 1;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temp[pout*K + </a:t>
            </a:r>
            <a:r>
              <a:rPr lang="en-US" sz="1200" dirty="0" err="1"/>
              <a:t>tid</a:t>
            </a:r>
            <a:r>
              <a:rPr lang="en-US" sz="1200" dirty="0"/>
              <a:t>] = </a:t>
            </a:r>
            <a:r>
              <a:rPr lang="en-US" sz="1200" dirty="0" err="1"/>
              <a:t>g_idata</a:t>
            </a:r>
            <a:r>
              <a:rPr lang="en-US" sz="1200" dirty="0"/>
              <a:t>[</a:t>
            </a:r>
            <a:r>
              <a:rPr lang="en-US" sz="1200" dirty="0" err="1"/>
              <a:t>tid</a:t>
            </a:r>
            <a:r>
              <a:rPr lang="en-US" sz="1200" dirty="0"/>
              <a:t>];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__</a:t>
            </a:r>
            <a:r>
              <a:rPr lang="en-US" sz="1200" dirty="0" err="1"/>
              <a:t>syncthreads</a:t>
            </a:r>
            <a:r>
              <a:rPr lang="en-US" sz="1200" dirty="0"/>
              <a:t>();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nn-NO" sz="1200" dirty="0"/>
              <a:t>for (int i = 1; i &lt; K; i *= 2)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{</a:t>
            </a:r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pout = 1 - pout;</a:t>
            </a:r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pin = 1 - pin;</a:t>
            </a:r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if (</a:t>
            </a:r>
            <a:r>
              <a:rPr lang="en-US" sz="1200" dirty="0" err="1"/>
              <a:t>tid</a:t>
            </a:r>
            <a:r>
              <a:rPr lang="en-US" sz="1200" dirty="0"/>
              <a:t> &gt;= i)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		temp[pout*K </a:t>
            </a:r>
            <a:r>
              <a:rPr lang="en-US" sz="1200" dirty="0"/>
              <a:t>+ </a:t>
            </a:r>
            <a:r>
              <a:rPr lang="en-US" sz="1200" dirty="0" err="1"/>
              <a:t>tid</a:t>
            </a:r>
            <a:r>
              <a:rPr lang="en-US" sz="1200" dirty="0"/>
              <a:t>] = temp[pin*K + </a:t>
            </a:r>
            <a:r>
              <a:rPr lang="en-US" sz="1200" dirty="0" err="1"/>
              <a:t>tid</a:t>
            </a:r>
            <a:r>
              <a:rPr lang="en-US" sz="1200" dirty="0"/>
              <a:t>] </a:t>
            </a:r>
            <a:r>
              <a:rPr lang="en-US" sz="1200" dirty="0" smtClean="0"/>
              <a:t>+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			temp[pin*K </a:t>
            </a:r>
            <a:r>
              <a:rPr lang="en-US" sz="1200" dirty="0"/>
              <a:t>+ </a:t>
            </a:r>
            <a:r>
              <a:rPr lang="en-US" sz="1200" dirty="0" err="1"/>
              <a:t>tid</a:t>
            </a:r>
            <a:r>
              <a:rPr lang="en-US" sz="1200" dirty="0"/>
              <a:t> - i];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	else</a:t>
            </a:r>
            <a:endParaRPr lang="en-US" sz="1200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		temp[pout*K </a:t>
            </a:r>
            <a:r>
              <a:rPr lang="en-US" sz="1200" dirty="0"/>
              <a:t>+ </a:t>
            </a:r>
            <a:r>
              <a:rPr lang="en-US" sz="1200" dirty="0" err="1"/>
              <a:t>tid</a:t>
            </a:r>
            <a:r>
              <a:rPr lang="en-US" sz="1200" dirty="0"/>
              <a:t>] = temp[pin*K + </a:t>
            </a:r>
            <a:r>
              <a:rPr lang="en-US" sz="1200" dirty="0" err="1"/>
              <a:t>tid</a:t>
            </a:r>
            <a:r>
              <a:rPr lang="en-US" sz="1200" dirty="0"/>
              <a:t>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	__</a:t>
            </a:r>
            <a:r>
              <a:rPr lang="en-US" sz="1200" dirty="0" err="1"/>
              <a:t>syncthreads</a:t>
            </a:r>
            <a:r>
              <a:rPr lang="en-US" sz="1200" dirty="0"/>
              <a:t>();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}</a:t>
            </a:r>
            <a:endParaRPr lang="en-US" sz="1200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</a:t>
            </a:r>
            <a:r>
              <a:rPr lang="en-US" sz="1200" dirty="0" err="1" smtClean="0"/>
              <a:t>g_odata</a:t>
            </a:r>
            <a:r>
              <a:rPr lang="en-US" sz="1200" dirty="0" smtClean="0"/>
              <a:t>[</a:t>
            </a:r>
            <a:r>
              <a:rPr lang="en-US" sz="1200" dirty="0" err="1" smtClean="0"/>
              <a:t>tid</a:t>
            </a:r>
            <a:r>
              <a:rPr lang="en-US" sz="1200" dirty="0"/>
              <a:t>] = temp[pout*K + </a:t>
            </a:r>
            <a:r>
              <a:rPr lang="en-US" sz="1200" dirty="0" err="1"/>
              <a:t>tid</a:t>
            </a:r>
            <a:r>
              <a:rPr lang="en-US" sz="1200" dirty="0"/>
              <a:t>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02" y="5334000"/>
            <a:ext cx="358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this is our Naïve SCAN implementation. We can do much better!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495800" y="3489921"/>
            <a:ext cx="304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217" y="1676400"/>
            <a:ext cx="4598469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77002" y="1495485"/>
            <a:ext cx="472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__global__ void step3(</a:t>
            </a:r>
            <a:r>
              <a:rPr lang="en-US" sz="1200" dirty="0" err="1"/>
              <a:t>int</a:t>
            </a:r>
            <a:r>
              <a:rPr lang="en-US" sz="1200" dirty="0"/>
              <a:t> * </a:t>
            </a:r>
            <a:r>
              <a:rPr lang="en-US" sz="1200" dirty="0" err="1"/>
              <a:t>g_odata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* </a:t>
            </a:r>
            <a:r>
              <a:rPr lang="en-US" sz="1200" dirty="0" err="1"/>
              <a:t>g_idata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K)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extern </a:t>
            </a:r>
            <a:r>
              <a:rPr lang="en-US" sz="1200" dirty="0"/>
              <a:t>__shared__ </a:t>
            </a:r>
            <a:r>
              <a:rPr lang="en-US" sz="1200" dirty="0" err="1"/>
              <a:t>int</a:t>
            </a:r>
            <a:r>
              <a:rPr lang="en-US" sz="1200" dirty="0"/>
              <a:t> temp[];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tid</a:t>
            </a:r>
            <a:r>
              <a:rPr lang="en-US" sz="1200" dirty="0"/>
              <a:t> = </a:t>
            </a:r>
            <a:r>
              <a:rPr lang="en-US" sz="1200" dirty="0" err="1"/>
              <a:t>threadIdx.x</a:t>
            </a:r>
            <a:r>
              <a:rPr lang="en-US" sz="1200" dirty="0"/>
              <a:t> + </a:t>
            </a:r>
            <a:r>
              <a:rPr lang="en-US" sz="1200" dirty="0" err="1"/>
              <a:t>threadIdx.y</a:t>
            </a:r>
            <a:r>
              <a:rPr lang="en-US" sz="1200" dirty="0"/>
              <a:t> * </a:t>
            </a:r>
            <a:r>
              <a:rPr lang="en-US" sz="1200" dirty="0" err="1" smtClean="0"/>
              <a:t>blockDim.x</a:t>
            </a:r>
            <a:endParaRPr lang="en-US" sz="1200" dirty="0" smtClean="0"/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+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* </a:t>
            </a:r>
            <a:r>
              <a:rPr lang="en-US" sz="1200" dirty="0" err="1" smtClean="0"/>
              <a:t>blockDim.y</a:t>
            </a:r>
            <a:endParaRPr lang="en-US" sz="1200" dirty="0" smtClean="0"/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+ </a:t>
            </a:r>
            <a:r>
              <a:rPr lang="en-US" sz="1200" dirty="0" err="1"/>
              <a:t>blockIdx.y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* </a:t>
            </a:r>
            <a:r>
              <a:rPr lang="en-US" sz="1200" dirty="0" err="1"/>
              <a:t>blockDim.y</a:t>
            </a:r>
            <a:r>
              <a:rPr lang="en-US" sz="1200" dirty="0"/>
              <a:t> </a:t>
            </a:r>
            <a:r>
              <a:rPr lang="en-US" sz="1200" dirty="0" smtClean="0"/>
              <a:t>*</a:t>
            </a:r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 smtClean="0"/>
              <a:t>gridDim.x</a:t>
            </a:r>
            <a:r>
              <a:rPr lang="en-US" sz="1200" dirty="0" smtClean="0"/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if </a:t>
            </a:r>
            <a:r>
              <a:rPr lang="en-US" sz="1200" dirty="0"/>
              <a:t>(</a:t>
            </a:r>
            <a:r>
              <a:rPr lang="en-US" sz="1200" dirty="0" err="1"/>
              <a:t>tid</a:t>
            </a:r>
            <a:r>
              <a:rPr lang="en-US" sz="1200" dirty="0"/>
              <a:t> &lt; 0</a:t>
            </a:r>
            <a:r>
              <a:rPr lang="en-US" sz="1200" dirty="0" smtClean="0"/>
              <a:t>) return;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tid</a:t>
            </a:r>
            <a:r>
              <a:rPr lang="en-US" sz="1200" dirty="0"/>
              <a:t> &gt;= </a:t>
            </a:r>
            <a:r>
              <a:rPr lang="en-US" sz="1200" dirty="0" smtClean="0"/>
              <a:t>K) 	return</a:t>
            </a:r>
            <a:r>
              <a:rPr lang="en-US" sz="1200" dirty="0"/>
              <a:t>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/>
              <a:t>int</a:t>
            </a:r>
            <a:r>
              <a:rPr lang="en-US" sz="1200" dirty="0"/>
              <a:t> pout = 0;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/>
              <a:t>int</a:t>
            </a:r>
            <a:r>
              <a:rPr lang="en-US" sz="1200" dirty="0"/>
              <a:t> pin = 1;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temp[pout*K + </a:t>
            </a:r>
            <a:r>
              <a:rPr lang="en-US" sz="1200" dirty="0" err="1"/>
              <a:t>tid</a:t>
            </a:r>
            <a:r>
              <a:rPr lang="en-US" sz="1200" dirty="0"/>
              <a:t>] = </a:t>
            </a:r>
            <a:r>
              <a:rPr lang="en-US" sz="1200" dirty="0" err="1"/>
              <a:t>g_idata</a:t>
            </a:r>
            <a:r>
              <a:rPr lang="en-US" sz="1200" dirty="0"/>
              <a:t>[</a:t>
            </a:r>
            <a:r>
              <a:rPr lang="en-US" sz="1200" dirty="0" err="1"/>
              <a:t>tid</a:t>
            </a:r>
            <a:r>
              <a:rPr lang="en-US" sz="1200" dirty="0"/>
              <a:t>];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__</a:t>
            </a:r>
            <a:r>
              <a:rPr lang="en-US" sz="1200" dirty="0" err="1"/>
              <a:t>syncthreads</a:t>
            </a:r>
            <a:r>
              <a:rPr lang="en-US" sz="1200" dirty="0"/>
              <a:t>();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nn-NO" sz="1200" dirty="0"/>
              <a:t>for (int i = 1; i &lt; K; i *= 2)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{</a:t>
            </a:r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pout = 1 - pout;</a:t>
            </a:r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pin = 1 - pin;</a:t>
            </a:r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if (</a:t>
            </a:r>
            <a:r>
              <a:rPr lang="en-US" sz="1200" dirty="0" err="1"/>
              <a:t>tid</a:t>
            </a:r>
            <a:r>
              <a:rPr lang="en-US" sz="1200" dirty="0"/>
              <a:t> &gt;= i)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		temp[pout*K </a:t>
            </a:r>
            <a:r>
              <a:rPr lang="en-US" sz="1200" dirty="0"/>
              <a:t>+ </a:t>
            </a:r>
            <a:r>
              <a:rPr lang="en-US" sz="1200" dirty="0" err="1"/>
              <a:t>tid</a:t>
            </a:r>
            <a:r>
              <a:rPr lang="en-US" sz="1200" dirty="0"/>
              <a:t>] = temp[pin*K + </a:t>
            </a:r>
            <a:r>
              <a:rPr lang="en-US" sz="1200" dirty="0" err="1"/>
              <a:t>tid</a:t>
            </a:r>
            <a:r>
              <a:rPr lang="en-US" sz="1200" dirty="0"/>
              <a:t>] </a:t>
            </a:r>
            <a:r>
              <a:rPr lang="en-US" sz="1200" dirty="0" smtClean="0"/>
              <a:t>+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			temp[pin*K </a:t>
            </a:r>
            <a:r>
              <a:rPr lang="en-US" sz="1200" dirty="0"/>
              <a:t>+ </a:t>
            </a:r>
            <a:r>
              <a:rPr lang="en-US" sz="1200" dirty="0" err="1"/>
              <a:t>tid</a:t>
            </a:r>
            <a:r>
              <a:rPr lang="en-US" sz="1200" dirty="0"/>
              <a:t> - i];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	else</a:t>
            </a:r>
            <a:endParaRPr lang="en-US" sz="1200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		temp[pout*K </a:t>
            </a:r>
            <a:r>
              <a:rPr lang="en-US" sz="1200" dirty="0"/>
              <a:t>+ </a:t>
            </a:r>
            <a:r>
              <a:rPr lang="en-US" sz="1200" dirty="0" err="1"/>
              <a:t>tid</a:t>
            </a:r>
            <a:r>
              <a:rPr lang="en-US" sz="1200" dirty="0"/>
              <a:t>] = temp[pin*K + </a:t>
            </a:r>
            <a:r>
              <a:rPr lang="en-US" sz="1200" dirty="0" err="1"/>
              <a:t>tid</a:t>
            </a:r>
            <a:r>
              <a:rPr lang="en-US" sz="1200" dirty="0"/>
              <a:t>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	__</a:t>
            </a:r>
            <a:r>
              <a:rPr lang="en-US" sz="1200" dirty="0" err="1"/>
              <a:t>syncthreads</a:t>
            </a:r>
            <a:r>
              <a:rPr lang="en-US" sz="1200" dirty="0"/>
              <a:t>();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}</a:t>
            </a:r>
            <a:endParaRPr lang="en-US" sz="1200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</a:t>
            </a:r>
            <a:r>
              <a:rPr lang="en-US" sz="1200" dirty="0" err="1" smtClean="0"/>
              <a:t>g_odata</a:t>
            </a:r>
            <a:r>
              <a:rPr lang="en-US" sz="1200" dirty="0" smtClean="0"/>
              <a:t>[</a:t>
            </a:r>
            <a:r>
              <a:rPr lang="en-US" sz="1200" dirty="0" err="1" smtClean="0"/>
              <a:t>tid</a:t>
            </a:r>
            <a:r>
              <a:rPr lang="en-US" sz="1200" dirty="0"/>
              <a:t>] = temp[pout*K + </a:t>
            </a:r>
            <a:r>
              <a:rPr lang="en-US" sz="1200" dirty="0" err="1"/>
              <a:t>tid</a:t>
            </a:r>
            <a:r>
              <a:rPr lang="en-US" sz="1200" dirty="0"/>
              <a:t>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02" y="5334000"/>
            <a:ext cx="358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this is our Naïve SCAN implementation. We can do much better!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495800" y="3489921"/>
            <a:ext cx="304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217" y="1676400"/>
            <a:ext cx="4598469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77002" y="1495485"/>
            <a:ext cx="4724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__global__ void step4(</a:t>
            </a:r>
            <a:r>
              <a:rPr lang="en-US" sz="1200" dirty="0" err="1"/>
              <a:t>int</a:t>
            </a:r>
            <a:r>
              <a:rPr lang="en-US" sz="1200" dirty="0"/>
              <a:t> * c, </a:t>
            </a:r>
            <a:r>
              <a:rPr lang="en-US" sz="1200" dirty="0" err="1"/>
              <a:t>int</a:t>
            </a:r>
            <a:r>
              <a:rPr lang="en-US" sz="1200" dirty="0"/>
              <a:t> * a, </a:t>
            </a:r>
            <a:r>
              <a:rPr lang="en-US" sz="1200" dirty="0" err="1"/>
              <a:t>int</a:t>
            </a:r>
            <a:r>
              <a:rPr lang="en-US" sz="1200" dirty="0"/>
              <a:t> * b,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Kp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n)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	extern __shared__ </a:t>
            </a:r>
            <a:r>
              <a:rPr lang="en-US" sz="1200" dirty="0" err="1"/>
              <a:t>int</a:t>
            </a:r>
            <a:r>
              <a:rPr lang="en-US" sz="1200" dirty="0"/>
              <a:t> temp[];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tid</a:t>
            </a:r>
            <a:r>
              <a:rPr lang="en-US" sz="1200" dirty="0"/>
              <a:t> = </a:t>
            </a:r>
            <a:r>
              <a:rPr lang="en-US" sz="1200" dirty="0" err="1"/>
              <a:t>threadIdx.x</a:t>
            </a:r>
            <a:r>
              <a:rPr lang="en-US" sz="1200" dirty="0"/>
              <a:t> + </a:t>
            </a:r>
            <a:r>
              <a:rPr lang="en-US" sz="1200" dirty="0" err="1"/>
              <a:t>threadIdx.y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endParaRPr lang="en-US" sz="1200" dirty="0"/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+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* </a:t>
            </a:r>
            <a:r>
              <a:rPr lang="en-US" sz="1200" dirty="0" err="1"/>
              <a:t>blockDim.y</a:t>
            </a:r>
            <a:endParaRPr lang="en-US" sz="1200" dirty="0"/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+ </a:t>
            </a:r>
            <a:r>
              <a:rPr lang="en-US" sz="1200" dirty="0" err="1"/>
              <a:t>blockIdx.y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* </a:t>
            </a:r>
            <a:r>
              <a:rPr lang="en-US" sz="1200" dirty="0" err="1"/>
              <a:t>blockDim.y</a:t>
            </a:r>
            <a:r>
              <a:rPr lang="en-US" sz="1200" dirty="0"/>
              <a:t> *</a:t>
            </a:r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/>
              <a:t>gridDim.x</a:t>
            </a:r>
            <a:r>
              <a:rPr lang="en-US" sz="1200" dirty="0"/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	if (</a:t>
            </a:r>
            <a:r>
              <a:rPr lang="en-US" sz="1200" dirty="0" err="1"/>
              <a:t>tid</a:t>
            </a:r>
            <a:r>
              <a:rPr lang="en-US" sz="1200" dirty="0"/>
              <a:t> &lt; 0) return;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if (</a:t>
            </a:r>
            <a:r>
              <a:rPr lang="en-US" sz="1200" dirty="0" err="1"/>
              <a:t>tid</a:t>
            </a:r>
            <a:r>
              <a:rPr lang="en-US" sz="1200" dirty="0"/>
              <a:t> &gt;= </a:t>
            </a:r>
            <a:r>
              <a:rPr lang="en-US" sz="1200" dirty="0" smtClean="0"/>
              <a:t>n) </a:t>
            </a:r>
            <a:r>
              <a:rPr lang="en-US" sz="1200" dirty="0"/>
              <a:t>	return</a:t>
            </a:r>
            <a:r>
              <a:rPr lang="en-US" sz="1200" dirty="0" smtClean="0"/>
              <a:t>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w = a[</a:t>
            </a:r>
            <a:r>
              <a:rPr lang="en-US" sz="1200" dirty="0" err="1"/>
              <a:t>idx</a:t>
            </a:r>
            <a:r>
              <a:rPr lang="en-US" sz="1200" dirty="0"/>
              <a:t>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old = </a:t>
            </a:r>
            <a:r>
              <a:rPr lang="en-US" sz="1200" dirty="0" err="1"/>
              <a:t>atomicAdd</a:t>
            </a:r>
            <a:r>
              <a:rPr lang="en-US" sz="1200" dirty="0"/>
              <a:t>(&amp;c[w], -1);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smtClean="0"/>
              <a:t>	b[old-1</a:t>
            </a:r>
            <a:r>
              <a:rPr lang="en-US" sz="1200" dirty="0"/>
              <a:t>] = w;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/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96602" y="4495800"/>
            <a:ext cx="304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5657" y="570333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wrong with this algorithm????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Counting 6’s in CUDA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Kernel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(GPU)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67200" y="1447800"/>
            <a:ext cx="441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__global__ void c6(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* </a:t>
            </a:r>
            <a:r>
              <a:rPr lang="en-US" sz="1000" b="1" dirty="0" err="1">
                <a:latin typeface="Courier New" pitchFamily="-65" charset="0"/>
              </a:rPr>
              <a:t>d_in</a:t>
            </a:r>
            <a:r>
              <a:rPr lang="en-US" sz="1000" b="1" dirty="0">
                <a:latin typeface="Courier New" pitchFamily="-65" charset="0"/>
              </a:rPr>
              <a:t>, 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* </a:t>
            </a:r>
            <a:r>
              <a:rPr lang="en-US" sz="1000" b="1" dirty="0" err="1">
                <a:latin typeface="Courier New" pitchFamily="-65" charset="0"/>
              </a:rPr>
              <a:t>d_out</a:t>
            </a:r>
            <a:r>
              <a:rPr lang="en-US" sz="1000" b="1" dirty="0">
                <a:latin typeface="Courier New" pitchFamily="-65" charset="0"/>
              </a:rPr>
              <a:t>, 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size)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 smtClean="0">
                <a:latin typeface="Courier New" pitchFamily="-65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sum = 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endParaRPr lang="en-US" sz="1000" b="1" dirty="0" smtClean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for (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i=0; i &lt; size; ++</a:t>
            </a:r>
            <a:r>
              <a:rPr lang="en-US" sz="1000" b="1" dirty="0" smtClean="0">
                <a:latin typeface="Courier New" pitchFamily="-65" charset="0"/>
              </a:rPr>
              <a:t>i)</a:t>
            </a: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	</a:t>
            </a:r>
            <a:r>
              <a:rPr lang="en-US" sz="1000" b="1" dirty="0" err="1">
                <a:latin typeface="Courier New" pitchFamily="-65" charset="0"/>
              </a:rPr>
              <a:t>int</a:t>
            </a:r>
            <a:r>
              <a:rPr lang="en-US" sz="1000" b="1" dirty="0">
                <a:latin typeface="Courier New" pitchFamily="-65" charset="0"/>
              </a:rPr>
              <a:t> </a:t>
            </a:r>
            <a:r>
              <a:rPr lang="en-US" sz="1000" b="1" dirty="0" err="1">
                <a:latin typeface="Courier New" pitchFamily="-65" charset="0"/>
              </a:rPr>
              <a:t>val</a:t>
            </a:r>
            <a:r>
              <a:rPr lang="en-US" sz="1000" b="1" dirty="0">
                <a:latin typeface="Courier New" pitchFamily="-65" charset="0"/>
              </a:rPr>
              <a:t> = </a:t>
            </a:r>
            <a:r>
              <a:rPr lang="en-US" sz="1000" b="1" dirty="0" err="1">
                <a:latin typeface="Courier New" pitchFamily="-65" charset="0"/>
              </a:rPr>
              <a:t>d_in</a:t>
            </a:r>
            <a:r>
              <a:rPr lang="en-US" sz="1000" b="1" dirty="0">
                <a:latin typeface="Courier New" pitchFamily="-65" charset="0"/>
              </a:rPr>
              <a:t>[i + </a:t>
            </a:r>
            <a:r>
              <a:rPr lang="en-US" sz="1000" b="1" dirty="0" err="1">
                <a:latin typeface="Courier New" pitchFamily="-65" charset="0"/>
              </a:rPr>
              <a:t>blockIdx.x</a:t>
            </a:r>
            <a:r>
              <a:rPr lang="en-US" sz="1000" b="1" dirty="0">
                <a:latin typeface="Courier New" pitchFamily="-65" charset="0"/>
              </a:rPr>
              <a:t> * size</a:t>
            </a:r>
            <a:r>
              <a:rPr lang="en-US" sz="1000" b="1" dirty="0" smtClean="0">
                <a:latin typeface="Courier New" pitchFamily="-65" charset="0"/>
              </a:rPr>
              <a:t>];</a:t>
            </a: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	if (</a:t>
            </a:r>
            <a:r>
              <a:rPr lang="en-US" sz="1000" b="1" dirty="0" err="1">
                <a:latin typeface="Courier New" pitchFamily="-65" charset="0"/>
              </a:rPr>
              <a:t>val</a:t>
            </a:r>
            <a:r>
              <a:rPr lang="en-US" sz="1000" b="1" dirty="0">
                <a:latin typeface="Courier New" pitchFamily="-65" charset="0"/>
              </a:rPr>
              <a:t> == 6)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		sum++;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smtClean="0">
                <a:latin typeface="Courier New" pitchFamily="-65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r>
              <a:rPr lang="en-US" sz="1000" b="1" dirty="0" err="1">
                <a:latin typeface="Courier New" pitchFamily="-65" charset="0"/>
              </a:rPr>
              <a:t>d_out</a:t>
            </a:r>
            <a:r>
              <a:rPr lang="en-US" sz="1000" b="1" dirty="0">
                <a:latin typeface="Courier New" pitchFamily="-65" charset="0"/>
              </a:rPr>
              <a:t>[</a:t>
            </a:r>
            <a:r>
              <a:rPr lang="en-US" sz="1000" b="1" dirty="0" err="1">
                <a:latin typeface="Courier New" pitchFamily="-65" charset="0"/>
              </a:rPr>
              <a:t>blockIdx.x</a:t>
            </a:r>
            <a:r>
              <a:rPr lang="en-US" sz="1000" b="1" dirty="0">
                <a:latin typeface="Courier New" pitchFamily="-65" charset="0"/>
              </a:rPr>
              <a:t>] = sum;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-65" charset="0"/>
              </a:rPr>
              <a:t>	</a:t>
            </a:r>
            <a:endParaRPr lang="en-US" sz="1000" b="1" dirty="0" smtClean="0">
              <a:latin typeface="Courier New" pitchFamily="-65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 smtClean="0">
                <a:latin typeface="Courier New" pitchFamily="-65" charset="0"/>
              </a:rPr>
              <a:t>}</a:t>
            </a:r>
            <a:endParaRPr lang="en-US" sz="1000" b="1" dirty="0">
              <a:latin typeface="Courier New" pitchFamily="-65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1627777"/>
            <a:ext cx="6705600" cy="2286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Declare parameters to kernel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2057401"/>
            <a:ext cx="3886200" cy="2272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Initial value of number of 6’s in the chunk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52600" y="2362200"/>
            <a:ext cx="6553200" cy="10668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Compute number of 6’s in chunk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52600" y="3505200"/>
            <a:ext cx="4953000" cy="296459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Set global memory the sum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achieve better performance:</a:t>
            </a:r>
          </a:p>
          <a:p>
            <a:pPr lvl="1"/>
            <a:r>
              <a:rPr lang="en-US" sz="2800" dirty="0" smtClean="0"/>
              <a:t>Choose good kernel launch configuration</a:t>
            </a:r>
          </a:p>
          <a:p>
            <a:pPr lvl="1"/>
            <a:r>
              <a:rPr lang="en-US" sz="2800" dirty="0" smtClean="0"/>
              <a:t>Use constant and shared memories</a:t>
            </a:r>
          </a:p>
          <a:p>
            <a:pPr lvl="1"/>
            <a:r>
              <a:rPr lang="en-US" sz="2800" dirty="0" smtClean="0"/>
              <a:t>Avoid bank conflicts in shared memory use</a:t>
            </a:r>
          </a:p>
          <a:p>
            <a:pPr lvl="1"/>
            <a:r>
              <a:rPr lang="en-US" sz="2800" dirty="0" smtClean="0"/>
              <a:t>Use coalesced accesses to global memory</a:t>
            </a:r>
          </a:p>
          <a:p>
            <a:pPr lvl="1"/>
            <a:r>
              <a:rPr lang="en-US" sz="2800" dirty="0" smtClean="0"/>
              <a:t>Avoid branch divergence in a warp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37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08211" y="989111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kernel&lt;&lt;&lt;2, 3&gt;&gt;&gt;(a);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1256" y="1541747"/>
            <a:ext cx="381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__global__ void kernel(</a:t>
            </a:r>
            <a:r>
              <a:rPr lang="en-US" sz="1400" b="1" dirty="0" err="1"/>
              <a:t>int</a:t>
            </a:r>
            <a:r>
              <a:rPr lang="en-US" sz="1400" b="1" dirty="0"/>
              <a:t>* a)</a:t>
            </a:r>
          </a:p>
          <a:p>
            <a:r>
              <a:rPr lang="en-US" sz="1400" b="1" dirty="0"/>
              <a:t>{</a:t>
            </a:r>
          </a:p>
          <a:p>
            <a:pPr marL="274320" lvl="1" indent="0"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/>
              <a:t>idx</a:t>
            </a:r>
            <a:r>
              <a:rPr lang="en-US" sz="1400" b="1" dirty="0"/>
              <a:t>= </a:t>
            </a:r>
            <a:r>
              <a:rPr lang="en-US" sz="1400" b="1" dirty="0" err="1"/>
              <a:t>blockIdx.x</a:t>
            </a:r>
            <a:r>
              <a:rPr lang="en-US" sz="1400" b="1" dirty="0"/>
              <a:t>* </a:t>
            </a:r>
            <a:r>
              <a:rPr lang="en-US" sz="1400" b="1" dirty="0" err="1"/>
              <a:t>blockDim.x</a:t>
            </a:r>
            <a:r>
              <a:rPr lang="en-US" sz="1400" b="1" dirty="0"/>
              <a:t>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pPr marL="274320" lvl="1" indent="0">
              <a:buNone/>
            </a:pPr>
            <a:r>
              <a:rPr lang="en-US" sz="1400" b="1" dirty="0"/>
              <a:t>a[</a:t>
            </a:r>
            <a:r>
              <a:rPr lang="en-US" sz="1400" b="1" dirty="0" err="1"/>
              <a:t>idx</a:t>
            </a:r>
            <a:r>
              <a:rPr lang="en-US" sz="1400" b="1" dirty="0"/>
              <a:t>] = </a:t>
            </a:r>
            <a:r>
              <a:rPr lang="en-US" sz="1400" b="1" dirty="0" err="1"/>
              <a:t>idx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}</a:t>
            </a:r>
          </a:p>
        </p:txBody>
      </p:sp>
      <p:pic>
        <p:nvPicPr>
          <p:cNvPr id="27" name="Picture 2" descr="http://gputoaster.files.wordpress.com/2010/12/smcuda.png?w=485&amp;h=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250" y="2514601"/>
            <a:ext cx="3268849" cy="3647064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4573855" y="3392094"/>
            <a:ext cx="3276600" cy="767953"/>
            <a:chOff x="304800" y="3238500"/>
            <a:chExt cx="4876800" cy="1143000"/>
          </a:xfrm>
        </p:grpSpPr>
        <p:grpSp>
          <p:nvGrpSpPr>
            <p:cNvPr id="10" name="Group 9"/>
            <p:cNvGrpSpPr/>
            <p:nvPr/>
          </p:nvGrpSpPr>
          <p:grpSpPr>
            <a:xfrm>
              <a:off x="304800" y="3238500"/>
              <a:ext cx="2438400" cy="1143000"/>
              <a:chOff x="304800" y="3238500"/>
              <a:chExt cx="2438400" cy="1143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3238500"/>
                <a:ext cx="2438400" cy="1143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09600" y="3505200"/>
                <a:ext cx="1828800" cy="609600"/>
                <a:chOff x="609600" y="3505200"/>
                <a:chExt cx="1828800" cy="6096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096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2192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8288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" name="Group 39"/>
            <p:cNvGrpSpPr/>
            <p:nvPr/>
          </p:nvGrpSpPr>
          <p:grpSpPr>
            <a:xfrm>
              <a:off x="2743200" y="3238500"/>
              <a:ext cx="2438400" cy="1143000"/>
              <a:chOff x="304800" y="3238500"/>
              <a:chExt cx="2438400" cy="1143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4800" y="3238500"/>
                <a:ext cx="2438400" cy="1143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09600" y="3505200"/>
                <a:ext cx="1828800" cy="609600"/>
                <a:chOff x="609600" y="3505200"/>
                <a:chExt cx="1828800" cy="6096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6096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2192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8288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8" name="Group 97"/>
          <p:cNvGrpSpPr/>
          <p:nvPr/>
        </p:nvGrpSpPr>
        <p:grpSpPr>
          <a:xfrm>
            <a:off x="4378168" y="5334000"/>
            <a:ext cx="1931682" cy="369517"/>
            <a:chOff x="4385822" y="4794186"/>
            <a:chExt cx="3996177" cy="374642"/>
          </a:xfrm>
        </p:grpSpPr>
        <p:sp>
          <p:nvSpPr>
            <p:cNvPr id="47" name="Rectangle 46"/>
            <p:cNvSpPr/>
            <p:nvPr/>
          </p:nvSpPr>
          <p:spPr>
            <a:xfrm>
              <a:off x="4385822" y="4794186"/>
              <a:ext cx="3996177" cy="3746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540045" y="4794186"/>
              <a:ext cx="3657600" cy="374642"/>
              <a:chOff x="4953000" y="5542513"/>
              <a:chExt cx="4724400" cy="483913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4953000" y="5569226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105400" y="556819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257800" y="5569226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410200" y="556819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562600" y="556260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715000" y="556156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867400" y="556260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19800" y="556156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172200" y="556260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324600" y="556156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477000" y="556260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629400" y="556156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781800" y="555597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934200" y="5554938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086600" y="555597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239000" y="5554938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7391400" y="5556801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543800" y="555576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696200" y="5556801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848600" y="555576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8001000" y="555017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8153400" y="554913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8305800" y="555017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8458200" y="554913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8610600" y="555017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763000" y="554913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8915400" y="555017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9067800" y="554913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9220200" y="554354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9372600" y="5542513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525000" y="554354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9677400" y="5542513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TextBox 96"/>
          <p:cNvSpPr txBox="1"/>
          <p:nvPr/>
        </p:nvSpPr>
        <p:spPr>
          <a:xfrm>
            <a:off x="4565854" y="4283340"/>
            <a:ext cx="34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blocks, 3 threads per block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565853" y="5976999"/>
            <a:ext cx="348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warps, 32 threads per warp</a:t>
            </a:r>
          </a:p>
          <a:p>
            <a:r>
              <a:rPr lang="en-US" dirty="0" smtClean="0"/>
              <a:t>--29 threads per warp unused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6621730" y="5333209"/>
            <a:ext cx="1931682" cy="369517"/>
            <a:chOff x="4385822" y="4794186"/>
            <a:chExt cx="3996177" cy="374642"/>
          </a:xfrm>
        </p:grpSpPr>
        <p:sp>
          <p:nvSpPr>
            <p:cNvPr id="101" name="Rectangle 100"/>
            <p:cNvSpPr/>
            <p:nvPr/>
          </p:nvSpPr>
          <p:spPr>
            <a:xfrm>
              <a:off x="4385822" y="4794186"/>
              <a:ext cx="3996177" cy="3746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540045" y="4794186"/>
              <a:ext cx="3657600" cy="374642"/>
              <a:chOff x="4953000" y="5542513"/>
              <a:chExt cx="4724400" cy="483913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4953000" y="5569226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105400" y="556819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257800" y="5569226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410200" y="556819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562600" y="556260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715000" y="556156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867400" y="556260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019800" y="556156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172200" y="556260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324600" y="556156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477000" y="5562600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629400" y="556156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781800" y="555597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934200" y="5554938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086600" y="5555974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239000" y="5554938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391400" y="5556801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543800" y="555576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696200" y="5556801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848600" y="555576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001000" y="555017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153400" y="554913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305800" y="555017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458200" y="554913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610600" y="555017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8763000" y="554913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8915400" y="5550175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067800" y="554913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9220200" y="554354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9372600" y="5542513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9525000" y="5543549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9677400" y="5542513"/>
                <a:ext cx="0" cy="457200"/>
              </a:xfrm>
              <a:prstGeom prst="line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Content Placeholder 2"/>
          <p:cNvSpPr>
            <a:spLocks noGrp="1"/>
          </p:cNvSpPr>
          <p:nvPr>
            <p:ph sz="half" idx="1"/>
          </p:nvPr>
        </p:nvSpPr>
        <p:spPr>
          <a:xfrm>
            <a:off x="432250" y="1541746"/>
            <a:ext cx="3682550" cy="8966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Under the covers, the CUDA Runtime API converts the blocks into </a:t>
            </a:r>
            <a:r>
              <a:rPr lang="en-US" i="1" dirty="0" smtClean="0"/>
              <a:t>warps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6" name="Down Arrow 135"/>
          <p:cNvSpPr/>
          <p:nvPr/>
        </p:nvSpPr>
        <p:spPr>
          <a:xfrm>
            <a:off x="6106671" y="4652672"/>
            <a:ext cx="515059" cy="528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2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maximize the number of active threads in all multiprocessors at all times.</a:t>
            </a:r>
          </a:p>
          <a:p>
            <a:endParaRPr lang="en-US" dirty="0"/>
          </a:p>
          <a:p>
            <a:r>
              <a:rPr lang="en-US" dirty="0" smtClean="0"/>
              <a:t>Occupancy is defined as the ratio of the number of resident warps to the maximum number of resident warps</a:t>
            </a:r>
          </a:p>
          <a:p>
            <a:endParaRPr lang="en-US" dirty="0" smtClean="0"/>
          </a:p>
          <a:p>
            <a:r>
              <a:rPr lang="en-US" dirty="0" smtClean="0"/>
              <a:t>Function of state of warp residency, registers in use, amount of shared memory in use, and the type of GPU card.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kernel&lt;&lt;&lt;2, 3&gt;&gt;&gt;(a);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6178" y="1367879"/>
            <a:ext cx="381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__global__ void kernel(</a:t>
            </a:r>
            <a:r>
              <a:rPr lang="en-US" sz="1400" b="1" dirty="0" err="1"/>
              <a:t>int</a:t>
            </a:r>
            <a:r>
              <a:rPr lang="en-US" sz="1400" b="1" dirty="0"/>
              <a:t>* a)</a:t>
            </a:r>
          </a:p>
          <a:p>
            <a:r>
              <a:rPr lang="en-US" sz="1400" b="1" dirty="0"/>
              <a:t>{</a:t>
            </a:r>
          </a:p>
          <a:p>
            <a:pPr marL="274320" lvl="1" indent="0"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/>
              <a:t>idx</a:t>
            </a:r>
            <a:r>
              <a:rPr lang="en-US" sz="1400" b="1" dirty="0"/>
              <a:t>= </a:t>
            </a:r>
            <a:r>
              <a:rPr lang="en-US" sz="1400" b="1" dirty="0" err="1"/>
              <a:t>blockIdx.x</a:t>
            </a:r>
            <a:r>
              <a:rPr lang="en-US" sz="1400" b="1" dirty="0"/>
              <a:t>* </a:t>
            </a:r>
            <a:r>
              <a:rPr lang="en-US" sz="1400" b="1" dirty="0" err="1"/>
              <a:t>blockDim.x</a:t>
            </a:r>
            <a:r>
              <a:rPr lang="en-US" sz="1400" b="1" dirty="0"/>
              <a:t>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pPr marL="274320" lvl="1" indent="0">
              <a:buNone/>
            </a:pPr>
            <a:r>
              <a:rPr lang="en-US" sz="1400" b="1" dirty="0"/>
              <a:t>a[</a:t>
            </a:r>
            <a:r>
              <a:rPr lang="en-US" sz="1400" b="1" dirty="0" err="1"/>
              <a:t>idx</a:t>
            </a:r>
            <a:r>
              <a:rPr lang="en-US" sz="1400" b="1" dirty="0"/>
              <a:t>] = </a:t>
            </a:r>
            <a:r>
              <a:rPr lang="en-US" sz="1400" b="1" dirty="0" err="1"/>
              <a:t>idx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3024682"/>
            <a:ext cx="3276600" cy="767953"/>
            <a:chOff x="304800" y="3238500"/>
            <a:chExt cx="4876800" cy="1143000"/>
          </a:xfrm>
        </p:grpSpPr>
        <p:grpSp>
          <p:nvGrpSpPr>
            <p:cNvPr id="10" name="Group 9"/>
            <p:cNvGrpSpPr/>
            <p:nvPr/>
          </p:nvGrpSpPr>
          <p:grpSpPr>
            <a:xfrm>
              <a:off x="304800" y="3238500"/>
              <a:ext cx="2438400" cy="1143000"/>
              <a:chOff x="304800" y="3238500"/>
              <a:chExt cx="2438400" cy="1143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3238500"/>
                <a:ext cx="2438400" cy="1143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09600" y="3505200"/>
                <a:ext cx="1828800" cy="609600"/>
                <a:chOff x="609600" y="3505200"/>
                <a:chExt cx="1828800" cy="6096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096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2192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8288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" name="Group 39"/>
            <p:cNvGrpSpPr/>
            <p:nvPr/>
          </p:nvGrpSpPr>
          <p:grpSpPr>
            <a:xfrm>
              <a:off x="2743200" y="3238500"/>
              <a:ext cx="2438400" cy="1143000"/>
              <a:chOff x="304800" y="3238500"/>
              <a:chExt cx="2438400" cy="1143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4800" y="3238500"/>
                <a:ext cx="2438400" cy="1143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09600" y="3505200"/>
                <a:ext cx="1828800" cy="609600"/>
                <a:chOff x="609600" y="3505200"/>
                <a:chExt cx="1828800" cy="6096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6096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2192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828800" y="35052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7" name="TextBox 96"/>
          <p:cNvSpPr txBox="1"/>
          <p:nvPr/>
        </p:nvSpPr>
        <p:spPr>
          <a:xfrm>
            <a:off x="4336649" y="3247002"/>
            <a:ext cx="34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blocks, 3 threads per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339704"/>
            <a:ext cx="7120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Maximum number of resident blocks per </a:t>
            </a:r>
            <a:r>
              <a:rPr lang="en-US" dirty="0" smtClean="0"/>
              <a:t>multiprocessor = 8</a:t>
            </a:r>
          </a:p>
          <a:p>
            <a:r>
              <a:rPr lang="en-US" dirty="0"/>
              <a:t>Maximum number of resident warps per multiprocessor = </a:t>
            </a:r>
            <a:r>
              <a:rPr lang="en-US" dirty="0" smtClean="0"/>
              <a:t>48</a:t>
            </a:r>
            <a:endParaRPr lang="en-US" dirty="0"/>
          </a:p>
          <a:p>
            <a:r>
              <a:rPr lang="en-US" dirty="0"/>
              <a:t>Maximum number of resident threads per </a:t>
            </a:r>
            <a:r>
              <a:rPr lang="en-US" dirty="0" smtClean="0"/>
              <a:t>multiprocessor = 1538</a:t>
            </a:r>
          </a:p>
          <a:p>
            <a:r>
              <a:rPr lang="en-US" dirty="0" smtClean="0"/>
              <a:t>Number of blocks per multiprocessor = 2</a:t>
            </a:r>
          </a:p>
          <a:p>
            <a:endParaRPr lang="en-US" dirty="0"/>
          </a:p>
          <a:p>
            <a:r>
              <a:rPr lang="en-US" dirty="0" smtClean="0"/>
              <a:t>Possible Occupancy = 2/48 = 0.042</a:t>
            </a:r>
          </a:p>
          <a:p>
            <a:r>
              <a:rPr lang="en-US" dirty="0" smtClean="0"/>
              <a:t>Max Occupancy = 0.021 because two SM were used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5493866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Higher occupancy = better utilization of GPU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388165"/>
            <a:ext cx="5181600" cy="401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09600" y="1524000"/>
            <a:ext cx="236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the CUDA Occupancy Calculator (an Excel spreadsheet) to compute potential occupancy.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1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the CUDA Compute Visual Profiler to measure real occupancy.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75596"/>
            <a:ext cx="5252003" cy="420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4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choose 32 threads per block because that is mapped into one warp, or multiples of 32.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321016"/>
              </p:ext>
            </p:extLst>
          </p:nvPr>
        </p:nvGraphicFramePr>
        <p:xfrm>
          <a:off x="2209800" y="2514600"/>
          <a:ext cx="4733925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94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Streaming Multiprocessors contain</a:t>
            </a:r>
          </a:p>
          <a:p>
            <a:pPr lvl="1"/>
            <a:r>
              <a:rPr lang="en-US" dirty="0" smtClean="0"/>
              <a:t>Registers, per thread</a:t>
            </a:r>
          </a:p>
          <a:p>
            <a:pPr lvl="1"/>
            <a:r>
              <a:rPr lang="en-US" dirty="0" smtClean="0"/>
              <a:t>Shared memory, per block</a:t>
            </a:r>
          </a:p>
          <a:p>
            <a:pPr lvl="1"/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Global Memory, per grid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324600" cy="339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5943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Micikevicius</a:t>
            </a:r>
            <a:r>
              <a:rPr lang="en-US" sz="1200" dirty="0"/>
              <a:t>, P. Fundamental Optimizations </a:t>
            </a:r>
            <a:r>
              <a:rPr lang="en-US" sz="1200" i="1" dirty="0"/>
              <a:t>Supercomputing, New Orleans, Nov 14, 2010</a:t>
            </a:r>
            <a:r>
              <a:rPr lang="en-US" sz="1200" dirty="0"/>
              <a:t>, 2010.</a:t>
            </a:r>
          </a:p>
        </p:txBody>
      </p:sp>
    </p:spTree>
    <p:extLst>
      <p:ext uri="{BB962C8B-B14F-4D97-AF65-F5344CB8AC3E}">
        <p14:creationId xmlns:p14="http://schemas.microsoft.com/office/powerpoint/2010/main" val="7924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4653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Course website updates:</a:t>
            </a:r>
          </a:p>
          <a:p>
            <a:pPr lvl="1"/>
            <a:r>
              <a:rPr lang="en-US" dirty="0" smtClean="0"/>
              <a:t>PDF http links fixed.</a:t>
            </a:r>
          </a:p>
          <a:p>
            <a:pPr lvl="1"/>
            <a:r>
              <a:rPr lang="en-US" sz="2000" dirty="0" smtClean="0"/>
              <a:t>Lecture3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http://domemtech.com/ieee_pp/Lecture3.pptx</a:t>
            </a:r>
          </a:p>
          <a:p>
            <a:pPr lvl="1"/>
            <a:r>
              <a:rPr lang="en-US" dirty="0" smtClean="0"/>
              <a:t>Counting 6’s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http://domemtech.com/ieee_pp/c6_better.zip</a:t>
            </a:r>
          </a:p>
          <a:p>
            <a:endParaRPr lang="en-US" sz="2400" dirty="0" smtClean="0"/>
          </a:p>
          <a:p>
            <a:r>
              <a:rPr lang="en-US" sz="2400" dirty="0" smtClean="0"/>
              <a:t>Ocelot working</a:t>
            </a:r>
          </a:p>
          <a:p>
            <a:pPr lvl="1"/>
            <a:r>
              <a:rPr lang="en-US" dirty="0"/>
              <a:t>Installation </a:t>
            </a:r>
            <a:r>
              <a:rPr lang="en-US" dirty="0" smtClean="0"/>
              <a:t>guide – http://domemtech.com/ieee_pp/Ocelot.{pdf,docx}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245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access times depending on class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43150"/>
            <a:ext cx="41148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0125" y="6219855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Sun, W. and Ma, Z., Count Sort for GPU Computing. in </a:t>
            </a:r>
            <a:r>
              <a:rPr lang="en-US" sz="1000" i="1" dirty="0"/>
              <a:t>2009 15th International Conference on Parallel and Distributed Systems</a:t>
            </a:r>
            <a:r>
              <a:rPr lang="en-US" sz="1000" dirty="0"/>
              <a:t>, (2009), IEEE Computer Society, 919-924.</a:t>
            </a:r>
          </a:p>
        </p:txBody>
      </p:sp>
    </p:spTree>
    <p:extLst>
      <p:ext uri="{BB962C8B-B14F-4D97-AF65-F5344CB8AC3E}">
        <p14:creationId xmlns:p14="http://schemas.microsoft.com/office/powerpoint/2010/main" val="16216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shared memory to increase the speed of computation because the latency for shared memory is very low.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21932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Counting 6’s using shared memory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4130" y="1981200"/>
            <a:ext cx="4038600" cy="471830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Kernel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(GPU)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343400" y="2209800"/>
            <a:ext cx="441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__global__ void c6d(</a:t>
            </a:r>
            <a:r>
              <a:rPr lang="en-US" sz="1200" dirty="0" err="1"/>
              <a:t>int</a:t>
            </a:r>
            <a:r>
              <a:rPr lang="en-US" sz="1200" dirty="0"/>
              <a:t> * </a:t>
            </a:r>
            <a:r>
              <a:rPr lang="en-US" sz="1200" dirty="0" err="1"/>
              <a:t>d_in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* </a:t>
            </a:r>
            <a:r>
              <a:rPr lang="en-US" sz="1200" dirty="0" err="1"/>
              <a:t>d_out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274320" lvl="1" indent="0">
              <a:buNone/>
            </a:pPr>
            <a:r>
              <a:rPr lang="en-US" sz="1200" dirty="0"/>
              <a:t>__shared__ </a:t>
            </a:r>
            <a:r>
              <a:rPr lang="en-US" sz="1200" dirty="0" err="1"/>
              <a:t>int</a:t>
            </a:r>
            <a:r>
              <a:rPr lang="en-US" sz="1200" dirty="0"/>
              <a:t> sum</a:t>
            </a:r>
            <a:r>
              <a:rPr lang="en-US" sz="1200" dirty="0" smtClean="0"/>
              <a:t>;</a:t>
            </a:r>
          </a:p>
          <a:p>
            <a:pPr marL="274320" lvl="1" indent="0">
              <a:buNone/>
            </a:pP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threadIdx.x</a:t>
            </a:r>
            <a:r>
              <a:rPr lang="en-US" sz="1200" dirty="0"/>
              <a:t> == 0) sum = 0</a:t>
            </a:r>
            <a:r>
              <a:rPr lang="en-US" sz="1200" dirty="0" smtClean="0"/>
              <a:t>;</a:t>
            </a:r>
            <a:endParaRPr lang="en-US" sz="1200" dirty="0"/>
          </a:p>
          <a:p>
            <a:pPr marL="274320" lvl="1" indent="0">
              <a:buNone/>
            </a:pPr>
            <a:r>
              <a:rPr lang="en-US" sz="1200" dirty="0"/>
              <a:t>__</a:t>
            </a:r>
            <a:r>
              <a:rPr lang="en-US" sz="1200" dirty="0" err="1"/>
              <a:t>syncthreads</a:t>
            </a:r>
            <a:r>
              <a:rPr lang="en-US" sz="1200" dirty="0" smtClean="0"/>
              <a:t>();</a:t>
            </a:r>
          </a:p>
          <a:p>
            <a:pPr marL="274320" lvl="1" indent="0">
              <a:buNone/>
            </a:pPr>
            <a:endParaRPr lang="en-US" sz="1200" dirty="0"/>
          </a:p>
          <a:p>
            <a:pPr marL="274320" lvl="1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val</a:t>
            </a:r>
            <a:r>
              <a:rPr lang="en-US" sz="1200" dirty="0"/>
              <a:t> = </a:t>
            </a:r>
            <a:r>
              <a:rPr lang="en-US" sz="1200" dirty="0" err="1"/>
              <a:t>d_in</a:t>
            </a:r>
            <a:r>
              <a:rPr lang="en-US" sz="1200" dirty="0"/>
              <a:t>[</a:t>
            </a:r>
            <a:r>
              <a:rPr lang="en-US" sz="1200" dirty="0" err="1"/>
              <a:t>threadIdx.x</a:t>
            </a:r>
            <a:r>
              <a:rPr lang="en-US" sz="1200" dirty="0"/>
              <a:t> +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];</a:t>
            </a:r>
          </a:p>
          <a:p>
            <a:pPr marL="274320" lvl="1" indent="0">
              <a:buNone/>
            </a:pPr>
            <a:r>
              <a:rPr lang="en-US" sz="1200" dirty="0"/>
              <a:t>if (</a:t>
            </a:r>
            <a:r>
              <a:rPr lang="en-US" sz="1200" dirty="0" err="1"/>
              <a:t>val</a:t>
            </a:r>
            <a:r>
              <a:rPr lang="en-US" sz="1200" dirty="0"/>
              <a:t> == 6)</a:t>
            </a:r>
          </a:p>
          <a:p>
            <a:pPr marL="274320" lvl="1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atomicAdd</a:t>
            </a:r>
            <a:r>
              <a:rPr lang="en-US" sz="1200" dirty="0"/>
              <a:t>(&amp;sum, 1</a:t>
            </a:r>
            <a:r>
              <a:rPr lang="en-US" sz="1200" dirty="0" smtClean="0"/>
              <a:t>);</a:t>
            </a:r>
          </a:p>
          <a:p>
            <a:pPr marL="274320" lvl="1" indent="0">
              <a:buNone/>
            </a:pPr>
            <a:endParaRPr lang="en-US" sz="1200" dirty="0"/>
          </a:p>
          <a:p>
            <a:pPr marL="274320" lvl="1" indent="0">
              <a:buNone/>
            </a:pPr>
            <a:r>
              <a:rPr lang="en-US" sz="1200" dirty="0"/>
              <a:t>__</a:t>
            </a:r>
            <a:r>
              <a:rPr lang="en-US" sz="1200" dirty="0" err="1"/>
              <a:t>syncthreads</a:t>
            </a:r>
            <a:r>
              <a:rPr lang="en-US" sz="1200" dirty="0" smtClean="0"/>
              <a:t>();</a:t>
            </a:r>
          </a:p>
          <a:p>
            <a:pPr marL="274320" lvl="1" indent="0">
              <a:buNone/>
            </a:pPr>
            <a:endParaRPr lang="en-US" sz="1200" dirty="0"/>
          </a:p>
          <a:p>
            <a:pPr marL="274320" lvl="1" indent="0">
              <a:buNone/>
            </a:pPr>
            <a:r>
              <a:rPr lang="en-US" sz="1200" dirty="0"/>
              <a:t>if (</a:t>
            </a:r>
            <a:r>
              <a:rPr lang="en-US" sz="1200" dirty="0" err="1"/>
              <a:t>threadIdx.x</a:t>
            </a:r>
            <a:r>
              <a:rPr lang="en-US" sz="1200" dirty="0"/>
              <a:t> == 0)</a:t>
            </a:r>
          </a:p>
          <a:p>
            <a:pPr marL="274320" lvl="1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d_out</a:t>
            </a:r>
            <a:r>
              <a:rPr lang="en-US" sz="1200" dirty="0" smtClean="0"/>
              <a:t>[</a:t>
            </a:r>
            <a:r>
              <a:rPr lang="en-US" sz="1200" dirty="0" err="1" smtClean="0"/>
              <a:t>blockIdx.x</a:t>
            </a:r>
            <a:r>
              <a:rPr lang="en-US" sz="1200" dirty="0"/>
              <a:t>] = sum;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2722" y="2209800"/>
            <a:ext cx="6705600" cy="2286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Declare parameters to kernel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2667000"/>
            <a:ext cx="5181600" cy="9144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Initial value of number of 6’s in the chunk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52600" y="4572000"/>
            <a:ext cx="4495800" cy="3810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Synchronize to make sure all threads</a:t>
            </a:r>
          </a:p>
          <a:p>
            <a:r>
              <a:rPr lang="en-US" sz="1000" dirty="0">
                <a:solidFill>
                  <a:srgbClr val="FF0000"/>
                </a:solidFill>
              </a:rPr>
              <a:t>c</a:t>
            </a:r>
            <a:r>
              <a:rPr lang="en-US" sz="1000" dirty="0" smtClean="0">
                <a:solidFill>
                  <a:srgbClr val="FF0000"/>
                </a:solidFill>
              </a:rPr>
              <a:t>omputed addition to sum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52600" y="5105400"/>
            <a:ext cx="5562600" cy="5334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Set global memory the sum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52600" y="3733800"/>
            <a:ext cx="6553200" cy="7620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Compute number of 6’s in chunk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5617" y="1600200"/>
            <a:ext cx="7848600" cy="762000"/>
            <a:chOff x="715617" y="1600200"/>
            <a:chExt cx="7848600" cy="762000"/>
          </a:xfrm>
        </p:grpSpPr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715617" y="1600200"/>
              <a:ext cx="78486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5FFFF"/>
                </a:gs>
                <a:gs pos="35001">
                  <a:srgbClr val="B6FFFF"/>
                </a:gs>
                <a:gs pos="100000">
                  <a:srgbClr val="E1FFFF"/>
                </a:gs>
              </a:gsLst>
              <a:lin ang="16200000" scaled="1"/>
            </a:gradFill>
            <a:ln w="9525">
              <a:solidFill>
                <a:srgbClr val="2ECBCB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dk1"/>
                </a:solidFill>
                <a:latin typeface="+mn-lt"/>
                <a:cs typeface="+mn-cs"/>
              </a:endParaRPr>
            </a:p>
          </p:txBody>
        </p:sp>
        <p:grpSp>
          <p:nvGrpSpPr>
            <p:cNvPr id="2" name="Group 36"/>
            <p:cNvGrpSpPr>
              <a:grpSpLocks/>
            </p:cNvGrpSpPr>
            <p:nvPr/>
          </p:nvGrpSpPr>
          <p:grpSpPr bwMode="auto">
            <a:xfrm>
              <a:off x="869674" y="1752600"/>
              <a:ext cx="7543800" cy="457200"/>
              <a:chOff x="838200" y="1143000"/>
              <a:chExt cx="75438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82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36863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6294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876800" y="1371600"/>
                <a:ext cx="1524000" cy="1588"/>
              </a:xfrm>
              <a:prstGeom prst="line">
                <a:avLst/>
              </a:prstGeom>
              <a:ln w="38100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paradigm</a:t>
            </a:r>
          </a:p>
        </p:txBody>
      </p:sp>
      <p:sp>
        <p:nvSpPr>
          <p:cNvPr id="50180" name="Content Placeholder 22"/>
          <p:cNvSpPr>
            <a:spLocks noGrp="1"/>
          </p:cNvSpPr>
          <p:nvPr>
            <p:ph idx="1"/>
          </p:nvPr>
        </p:nvSpPr>
        <p:spPr>
          <a:xfrm>
            <a:off x="304800" y="5181600"/>
            <a:ext cx="8458200" cy="1447800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Partition</a:t>
            </a:r>
            <a:r>
              <a:rPr lang="en-US" smtClean="0"/>
              <a:t> data into </a:t>
            </a:r>
            <a:r>
              <a:rPr lang="en-US" smtClean="0">
                <a:solidFill>
                  <a:schemeClr val="tx2"/>
                </a:solidFill>
              </a:rPr>
              <a:t>subsets</a:t>
            </a:r>
            <a:r>
              <a:rPr lang="en-US" smtClean="0"/>
              <a:t> that fit into </a:t>
            </a:r>
            <a:r>
              <a:rPr lang="en-US" smtClean="0">
                <a:solidFill>
                  <a:schemeClr val="accent2"/>
                </a:solidFill>
              </a:rPr>
              <a:t>shared 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869674" y="6248400"/>
            <a:ext cx="670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http://stanford-cs193g-sp2010.googlecode.com/svn/trunk/lectures/lecture_4/cuda_memories.pdf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392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Content Placeholder 22"/>
          <p:cNvSpPr>
            <a:spLocks noGrp="1"/>
          </p:cNvSpPr>
          <p:nvPr>
            <p:ph idx="1"/>
          </p:nvPr>
        </p:nvSpPr>
        <p:spPr>
          <a:xfrm>
            <a:off x="304800" y="5181600"/>
            <a:ext cx="8458200" cy="1447800"/>
          </a:xfrm>
        </p:spPr>
        <p:txBody>
          <a:bodyPr/>
          <a:lstStyle/>
          <a:p>
            <a:r>
              <a:rPr lang="en-US" smtClean="0"/>
              <a:t>Handle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each data subset with one </a:t>
            </a:r>
            <a:r>
              <a:rPr lang="en-US" smtClean="0">
                <a:solidFill>
                  <a:schemeClr val="tx2"/>
                </a:solidFill>
              </a:rPr>
              <a:t>thread block</a:t>
            </a:r>
            <a:endParaRPr lang="en-US" smtClean="0">
              <a:solidFill>
                <a:schemeClr val="accent2"/>
              </a:solidFill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685800" y="3048000"/>
            <a:ext cx="7848600" cy="1981200"/>
            <a:chOff x="685800" y="3048000"/>
            <a:chExt cx="7848600" cy="1981200"/>
          </a:xfrm>
        </p:grpSpPr>
        <p:grpSp>
          <p:nvGrpSpPr>
            <p:cNvPr id="51210" name="Group 23"/>
            <p:cNvGrpSpPr>
              <a:grpSpLocks/>
            </p:cNvGrpSpPr>
            <p:nvPr/>
          </p:nvGrpSpPr>
          <p:grpSpPr bwMode="auto">
            <a:xfrm>
              <a:off x="685800" y="3048000"/>
              <a:ext cx="1981200" cy="1981200"/>
              <a:chOff x="685800" y="2819400"/>
              <a:chExt cx="1981200" cy="19812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1211" name="Group 23"/>
            <p:cNvGrpSpPr>
              <a:grpSpLocks/>
            </p:cNvGrpSpPr>
            <p:nvPr/>
          </p:nvGrpSpPr>
          <p:grpSpPr bwMode="auto">
            <a:xfrm>
              <a:off x="2743200" y="3048000"/>
              <a:ext cx="1981200" cy="1981200"/>
              <a:chOff x="685800" y="2819400"/>
              <a:chExt cx="1981200" cy="19812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1212" name="Group 23"/>
            <p:cNvGrpSpPr>
              <a:grpSpLocks/>
            </p:cNvGrpSpPr>
            <p:nvPr/>
          </p:nvGrpSpPr>
          <p:grpSpPr bwMode="auto">
            <a:xfrm>
              <a:off x="6553200" y="3048000"/>
              <a:ext cx="1981200" cy="1981200"/>
              <a:chOff x="685800" y="2819400"/>
              <a:chExt cx="1981200" cy="1981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876800" y="4037013"/>
              <a:ext cx="1524000" cy="1587"/>
            </a:xfrm>
            <a:prstGeom prst="line">
              <a:avLst/>
            </a:prstGeom>
            <a:ln w="381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869674" y="1752600"/>
            <a:ext cx="1752600" cy="457200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2868337" y="1752600"/>
            <a:ext cx="1752600" cy="457200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6660874" y="1752600"/>
            <a:ext cx="1752600" cy="457200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908274" y="1981200"/>
            <a:ext cx="1524000" cy="1588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15617" y="1600200"/>
            <a:ext cx="7848600" cy="762000"/>
            <a:chOff x="715617" y="1600200"/>
            <a:chExt cx="7848600" cy="762000"/>
          </a:xfrm>
        </p:grpSpPr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715617" y="1600200"/>
              <a:ext cx="78486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5FFFF"/>
                </a:gs>
                <a:gs pos="35001">
                  <a:srgbClr val="B6FFFF"/>
                </a:gs>
                <a:gs pos="100000">
                  <a:srgbClr val="E1FFFF"/>
                </a:gs>
              </a:gsLst>
              <a:lin ang="16200000" scaled="1"/>
            </a:gradFill>
            <a:ln w="9525">
              <a:solidFill>
                <a:srgbClr val="2ECBCB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dk1"/>
                </a:solidFill>
                <a:latin typeface="+mn-lt"/>
                <a:cs typeface="+mn-cs"/>
              </a:endParaRPr>
            </a:p>
          </p:txBody>
        </p:sp>
        <p:grpSp>
          <p:nvGrpSpPr>
            <p:cNvPr id="46" name="Group 36"/>
            <p:cNvGrpSpPr>
              <a:grpSpLocks/>
            </p:cNvGrpSpPr>
            <p:nvPr/>
          </p:nvGrpSpPr>
          <p:grpSpPr bwMode="auto">
            <a:xfrm>
              <a:off x="869674" y="1752600"/>
              <a:ext cx="7543800" cy="457200"/>
              <a:chOff x="838200" y="1143000"/>
              <a:chExt cx="75438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82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36863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94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876800" y="1371600"/>
                <a:ext cx="1524000" cy="1588"/>
              </a:xfrm>
              <a:prstGeom prst="line">
                <a:avLst/>
              </a:prstGeom>
              <a:ln w="38100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869674" y="6248400"/>
            <a:ext cx="670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http://stanford-cs193g-sp2010.googlecode.com/svn/trunk/lectures/lecture_4/cuda_memories.pdf</a:t>
            </a:r>
            <a:endParaRPr lang="en-US" sz="1200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Shared memory paradigm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8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Content Placeholder 22"/>
          <p:cNvSpPr>
            <a:spLocks noGrp="1"/>
          </p:cNvSpPr>
          <p:nvPr>
            <p:ph idx="1"/>
          </p:nvPr>
        </p:nvSpPr>
        <p:spPr>
          <a:xfrm>
            <a:off x="304800" y="5181600"/>
            <a:ext cx="8458200" cy="1447800"/>
          </a:xfrm>
        </p:spPr>
        <p:txBody>
          <a:bodyPr/>
          <a:lstStyle/>
          <a:p>
            <a:r>
              <a:rPr lang="en-US" dirty="0" smtClean="0"/>
              <a:t>Load the subset from global memory to shared memory, </a:t>
            </a:r>
            <a:r>
              <a:rPr lang="en-US" dirty="0" smtClean="0">
                <a:solidFill>
                  <a:schemeClr val="tx2"/>
                </a:solidFill>
              </a:rPr>
              <a:t>using multiple threads to exploit memory-level parallelism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(prefetching)</a:t>
            </a:r>
          </a:p>
        </p:txBody>
      </p:sp>
      <p:grpSp>
        <p:nvGrpSpPr>
          <p:cNvPr id="52233" name="Group 39"/>
          <p:cNvGrpSpPr>
            <a:grpSpLocks/>
          </p:cNvGrpSpPr>
          <p:nvPr/>
        </p:nvGrpSpPr>
        <p:grpSpPr bwMode="auto">
          <a:xfrm>
            <a:off x="685800" y="3048000"/>
            <a:ext cx="7848600" cy="1981200"/>
            <a:chOff x="685800" y="3048000"/>
            <a:chExt cx="7848600" cy="1981200"/>
          </a:xfrm>
        </p:grpSpPr>
        <p:grpSp>
          <p:nvGrpSpPr>
            <p:cNvPr id="52249" name="Group 23"/>
            <p:cNvGrpSpPr>
              <a:grpSpLocks/>
            </p:cNvGrpSpPr>
            <p:nvPr/>
          </p:nvGrpSpPr>
          <p:grpSpPr bwMode="auto">
            <a:xfrm>
              <a:off x="685800" y="3048000"/>
              <a:ext cx="1981200" cy="1981200"/>
              <a:chOff x="685800" y="2819400"/>
              <a:chExt cx="1981200" cy="19812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2250" name="Group 23"/>
            <p:cNvGrpSpPr>
              <a:grpSpLocks/>
            </p:cNvGrpSpPr>
            <p:nvPr/>
          </p:nvGrpSpPr>
          <p:grpSpPr bwMode="auto">
            <a:xfrm>
              <a:off x="2743200" y="3048000"/>
              <a:ext cx="1981200" cy="1981200"/>
              <a:chOff x="685800" y="2819400"/>
              <a:chExt cx="1981200" cy="19812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2251" name="Group 23"/>
            <p:cNvGrpSpPr>
              <a:grpSpLocks/>
            </p:cNvGrpSpPr>
            <p:nvPr/>
          </p:nvGrpSpPr>
          <p:grpSpPr bwMode="auto">
            <a:xfrm>
              <a:off x="6553200" y="3048000"/>
              <a:ext cx="1981200" cy="1981200"/>
              <a:chOff x="685800" y="2819400"/>
              <a:chExt cx="1981200" cy="1981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876800" y="4037013"/>
              <a:ext cx="1524000" cy="1587"/>
            </a:xfrm>
            <a:prstGeom prst="line">
              <a:avLst/>
            </a:prstGeom>
            <a:ln w="381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5617" y="1600200"/>
            <a:ext cx="7848600" cy="762000"/>
            <a:chOff x="715617" y="1600200"/>
            <a:chExt cx="7848600" cy="762000"/>
          </a:xfrm>
        </p:grpSpPr>
        <p:sp>
          <p:nvSpPr>
            <p:cNvPr id="56" name="Rounded Rectangle 55"/>
            <p:cNvSpPr>
              <a:spLocks noChangeArrowheads="1"/>
            </p:cNvSpPr>
            <p:nvPr/>
          </p:nvSpPr>
          <p:spPr bwMode="auto">
            <a:xfrm>
              <a:off x="715617" y="1600200"/>
              <a:ext cx="78486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5FFFF"/>
                </a:gs>
                <a:gs pos="35001">
                  <a:srgbClr val="B6FFFF"/>
                </a:gs>
                <a:gs pos="100000">
                  <a:srgbClr val="E1FFFF"/>
                </a:gs>
              </a:gsLst>
              <a:lin ang="16200000" scaled="1"/>
            </a:gradFill>
            <a:ln w="9525">
              <a:solidFill>
                <a:srgbClr val="2ECBCB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dk1"/>
                </a:solidFill>
                <a:latin typeface="+mn-lt"/>
                <a:cs typeface="+mn-cs"/>
              </a:endParaRPr>
            </a:p>
          </p:txBody>
        </p:sp>
        <p:grpSp>
          <p:nvGrpSpPr>
            <p:cNvPr id="57" name="Group 36"/>
            <p:cNvGrpSpPr>
              <a:grpSpLocks/>
            </p:cNvGrpSpPr>
            <p:nvPr/>
          </p:nvGrpSpPr>
          <p:grpSpPr bwMode="auto">
            <a:xfrm>
              <a:off x="869674" y="1752600"/>
              <a:ext cx="7543800" cy="457200"/>
              <a:chOff x="838200" y="1143000"/>
              <a:chExt cx="7543800" cy="4572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382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836863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294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876800" y="1371600"/>
                <a:ext cx="1524000" cy="1588"/>
              </a:xfrm>
              <a:prstGeom prst="line">
                <a:avLst/>
              </a:prstGeom>
              <a:ln w="38100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234" name="Group 44"/>
          <p:cNvGrpSpPr>
            <a:grpSpLocks/>
          </p:cNvGrpSpPr>
          <p:nvPr/>
        </p:nvGrpSpPr>
        <p:grpSpPr bwMode="auto">
          <a:xfrm>
            <a:off x="887413" y="1994038"/>
            <a:ext cx="1524000" cy="1219200"/>
            <a:chOff x="914400" y="1447800"/>
            <a:chExt cx="1524000" cy="1981200"/>
          </a:xfrm>
        </p:grpSpPr>
        <p:sp>
          <p:nvSpPr>
            <p:cNvPr id="41" name="Down Arrow 40"/>
            <p:cNvSpPr>
              <a:spLocks noChangeArrowheads="1"/>
            </p:cNvSpPr>
            <p:nvPr/>
          </p:nvSpPr>
          <p:spPr bwMode="auto">
            <a:xfrm>
              <a:off x="9144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2" name="Down Arrow 41"/>
            <p:cNvSpPr>
              <a:spLocks noChangeArrowheads="1"/>
            </p:cNvSpPr>
            <p:nvPr/>
          </p:nvSpPr>
          <p:spPr bwMode="auto">
            <a:xfrm>
              <a:off x="13462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3" name="Down Arrow 42"/>
            <p:cNvSpPr>
              <a:spLocks noChangeArrowheads="1"/>
            </p:cNvSpPr>
            <p:nvPr/>
          </p:nvSpPr>
          <p:spPr bwMode="auto">
            <a:xfrm>
              <a:off x="17780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4" name="Down Arrow 43"/>
            <p:cNvSpPr>
              <a:spLocks noChangeArrowheads="1"/>
            </p:cNvSpPr>
            <p:nvPr/>
          </p:nvSpPr>
          <p:spPr bwMode="auto">
            <a:xfrm>
              <a:off x="22098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62" name="Group 44"/>
          <p:cNvGrpSpPr>
            <a:grpSpLocks/>
          </p:cNvGrpSpPr>
          <p:nvPr/>
        </p:nvGrpSpPr>
        <p:grpSpPr bwMode="auto">
          <a:xfrm>
            <a:off x="2960688" y="1990725"/>
            <a:ext cx="1524000" cy="1219200"/>
            <a:chOff x="914400" y="1447800"/>
            <a:chExt cx="1524000" cy="1981200"/>
          </a:xfrm>
        </p:grpSpPr>
        <p:sp>
          <p:nvSpPr>
            <p:cNvPr id="63" name="Down Arrow 62"/>
            <p:cNvSpPr>
              <a:spLocks noChangeArrowheads="1"/>
            </p:cNvSpPr>
            <p:nvPr/>
          </p:nvSpPr>
          <p:spPr bwMode="auto">
            <a:xfrm>
              <a:off x="9144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4" name="Down Arrow 63"/>
            <p:cNvSpPr>
              <a:spLocks noChangeArrowheads="1"/>
            </p:cNvSpPr>
            <p:nvPr/>
          </p:nvSpPr>
          <p:spPr bwMode="auto">
            <a:xfrm>
              <a:off x="13462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5" name="Down Arrow 64"/>
            <p:cNvSpPr>
              <a:spLocks noChangeArrowheads="1"/>
            </p:cNvSpPr>
            <p:nvPr/>
          </p:nvSpPr>
          <p:spPr bwMode="auto">
            <a:xfrm>
              <a:off x="17780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Down Arrow 65"/>
            <p:cNvSpPr>
              <a:spLocks noChangeArrowheads="1"/>
            </p:cNvSpPr>
            <p:nvPr/>
          </p:nvSpPr>
          <p:spPr bwMode="auto">
            <a:xfrm>
              <a:off x="22098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869674" y="6248400"/>
            <a:ext cx="670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http://stanford-cs193g-sp2010.googlecode.com/svn/trunk/lectures/lecture_4/cuda_memories.pdf</a:t>
            </a:r>
            <a:endParaRPr lang="en-US" sz="1200" dirty="0"/>
          </a:p>
        </p:txBody>
      </p:sp>
      <p:grpSp>
        <p:nvGrpSpPr>
          <p:cNvPr id="73" name="Group 44"/>
          <p:cNvGrpSpPr>
            <a:grpSpLocks/>
          </p:cNvGrpSpPr>
          <p:nvPr/>
        </p:nvGrpSpPr>
        <p:grpSpPr bwMode="auto">
          <a:xfrm>
            <a:off x="6754813" y="1994038"/>
            <a:ext cx="1524000" cy="1219200"/>
            <a:chOff x="914400" y="1447800"/>
            <a:chExt cx="1524000" cy="1981200"/>
          </a:xfrm>
        </p:grpSpPr>
        <p:sp>
          <p:nvSpPr>
            <p:cNvPr id="74" name="Down Arrow 73"/>
            <p:cNvSpPr>
              <a:spLocks noChangeArrowheads="1"/>
            </p:cNvSpPr>
            <p:nvPr/>
          </p:nvSpPr>
          <p:spPr bwMode="auto">
            <a:xfrm>
              <a:off x="9144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5" name="Down Arrow 74"/>
            <p:cNvSpPr>
              <a:spLocks noChangeArrowheads="1"/>
            </p:cNvSpPr>
            <p:nvPr/>
          </p:nvSpPr>
          <p:spPr bwMode="auto">
            <a:xfrm>
              <a:off x="13462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6" name="Down Arrow 75"/>
            <p:cNvSpPr>
              <a:spLocks noChangeArrowheads="1"/>
            </p:cNvSpPr>
            <p:nvPr/>
          </p:nvSpPr>
          <p:spPr bwMode="auto">
            <a:xfrm>
              <a:off x="17780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7" name="Down Arrow 76"/>
            <p:cNvSpPr>
              <a:spLocks noChangeArrowheads="1"/>
            </p:cNvSpPr>
            <p:nvPr/>
          </p:nvSpPr>
          <p:spPr bwMode="auto">
            <a:xfrm>
              <a:off x="22098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Shared memory paradigm</a:t>
            </a:r>
          </a:p>
        </p:txBody>
      </p:sp>
    </p:spTree>
    <p:extLst>
      <p:ext uri="{BB962C8B-B14F-4D97-AF65-F5344CB8AC3E}">
        <p14:creationId xmlns:p14="http://schemas.microsoft.com/office/powerpoint/2010/main" val="1465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715617" y="1600200"/>
            <a:ext cx="7848600" cy="762000"/>
            <a:chOff x="715617" y="1600200"/>
            <a:chExt cx="7848600" cy="762000"/>
          </a:xfrm>
        </p:grpSpPr>
        <p:sp>
          <p:nvSpPr>
            <p:cNvPr id="65" name="Rounded Rectangle 64"/>
            <p:cNvSpPr>
              <a:spLocks noChangeArrowheads="1"/>
            </p:cNvSpPr>
            <p:nvPr/>
          </p:nvSpPr>
          <p:spPr bwMode="auto">
            <a:xfrm>
              <a:off x="715617" y="1600200"/>
              <a:ext cx="78486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5FFFF"/>
                </a:gs>
                <a:gs pos="35001">
                  <a:srgbClr val="B6FFFF"/>
                </a:gs>
                <a:gs pos="100000">
                  <a:srgbClr val="E1FFFF"/>
                </a:gs>
              </a:gsLst>
              <a:lin ang="16200000" scaled="1"/>
            </a:gradFill>
            <a:ln w="9525">
              <a:solidFill>
                <a:srgbClr val="2ECBCB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dk1"/>
                </a:solidFill>
                <a:latin typeface="+mn-lt"/>
                <a:cs typeface="+mn-cs"/>
              </a:endParaRPr>
            </a:p>
          </p:txBody>
        </p:sp>
        <p:grpSp>
          <p:nvGrpSpPr>
            <p:cNvPr id="66" name="Group 36"/>
            <p:cNvGrpSpPr>
              <a:grpSpLocks/>
            </p:cNvGrpSpPr>
            <p:nvPr/>
          </p:nvGrpSpPr>
          <p:grpSpPr bwMode="auto">
            <a:xfrm>
              <a:off x="869674" y="1752600"/>
              <a:ext cx="7543800" cy="457200"/>
              <a:chOff x="838200" y="1143000"/>
              <a:chExt cx="7543800" cy="4572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382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836863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294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4876800" y="1371600"/>
                <a:ext cx="1524000" cy="1588"/>
              </a:xfrm>
              <a:prstGeom prst="line">
                <a:avLst/>
              </a:prstGeom>
              <a:ln w="38100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252" name="Content Placeholder 22"/>
          <p:cNvSpPr>
            <a:spLocks noGrp="1"/>
          </p:cNvSpPr>
          <p:nvPr>
            <p:ph idx="1"/>
          </p:nvPr>
        </p:nvSpPr>
        <p:spPr>
          <a:xfrm>
            <a:off x="304800" y="5181600"/>
            <a:ext cx="8458200" cy="1447800"/>
          </a:xfrm>
        </p:spPr>
        <p:txBody>
          <a:bodyPr/>
          <a:lstStyle/>
          <a:p>
            <a:r>
              <a:rPr lang="en-US" smtClean="0"/>
              <a:t>Perform the computation on the subset from </a:t>
            </a:r>
            <a:r>
              <a:rPr lang="en-US" smtClean="0">
                <a:solidFill>
                  <a:schemeClr val="accent2"/>
                </a:solidFill>
              </a:rPr>
              <a:t>shared memory</a:t>
            </a:r>
          </a:p>
        </p:txBody>
      </p:sp>
      <p:grpSp>
        <p:nvGrpSpPr>
          <p:cNvPr id="53256" name="Group 39"/>
          <p:cNvGrpSpPr>
            <a:grpSpLocks/>
          </p:cNvGrpSpPr>
          <p:nvPr/>
        </p:nvGrpSpPr>
        <p:grpSpPr bwMode="auto">
          <a:xfrm>
            <a:off x="685800" y="3048000"/>
            <a:ext cx="7848600" cy="1981200"/>
            <a:chOff x="685800" y="3048000"/>
            <a:chExt cx="7848600" cy="1981200"/>
          </a:xfrm>
        </p:grpSpPr>
        <p:grpSp>
          <p:nvGrpSpPr>
            <p:cNvPr id="53270" name="Group 23"/>
            <p:cNvGrpSpPr>
              <a:grpSpLocks/>
            </p:cNvGrpSpPr>
            <p:nvPr/>
          </p:nvGrpSpPr>
          <p:grpSpPr bwMode="auto">
            <a:xfrm>
              <a:off x="685800" y="3048000"/>
              <a:ext cx="1981200" cy="1981200"/>
              <a:chOff x="685800" y="2819400"/>
              <a:chExt cx="1981200" cy="19812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3271" name="Group 23"/>
            <p:cNvGrpSpPr>
              <a:grpSpLocks/>
            </p:cNvGrpSpPr>
            <p:nvPr/>
          </p:nvGrpSpPr>
          <p:grpSpPr bwMode="auto">
            <a:xfrm>
              <a:off x="2743200" y="3048000"/>
              <a:ext cx="1981200" cy="1981200"/>
              <a:chOff x="685800" y="2819400"/>
              <a:chExt cx="1981200" cy="19812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3272" name="Group 23"/>
            <p:cNvGrpSpPr>
              <a:grpSpLocks/>
            </p:cNvGrpSpPr>
            <p:nvPr/>
          </p:nvGrpSpPr>
          <p:grpSpPr bwMode="auto">
            <a:xfrm>
              <a:off x="6553200" y="3048000"/>
              <a:ext cx="1981200" cy="1981200"/>
              <a:chOff x="685800" y="2819400"/>
              <a:chExt cx="1981200" cy="1981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876800" y="4037013"/>
              <a:ext cx="1524000" cy="1587"/>
            </a:xfrm>
            <a:prstGeom prst="line">
              <a:avLst/>
            </a:prstGeom>
            <a:ln w="381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 rot="16200000" flipH="1">
            <a:off x="914400" y="34290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1943100" y="34671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3429000"/>
            <a:ext cx="9144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990600" y="3429000"/>
            <a:ext cx="10668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V="1">
            <a:off x="3048000" y="34290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3086100" y="34671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3733800" y="3657600"/>
            <a:ext cx="5334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152901" y="3695700"/>
            <a:ext cx="53340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6667500" y="3619500"/>
            <a:ext cx="457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391400" y="3429000"/>
            <a:ext cx="914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H="1">
            <a:off x="7315200" y="3429000"/>
            <a:ext cx="4572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6200000" flipH="1">
            <a:off x="7810500" y="3467100"/>
            <a:ext cx="4572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9674" y="6248400"/>
            <a:ext cx="670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http://stanford-cs193g-sp2010.googlecode.com/svn/trunk/lectures/lecture_4/cuda_memories.pdf</a:t>
            </a:r>
            <a:endParaRPr lang="en-US" sz="1200" dirty="0"/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87413" y="1994038"/>
            <a:ext cx="1524000" cy="1219200"/>
            <a:chOff x="914400" y="1447800"/>
            <a:chExt cx="1524000" cy="1981200"/>
          </a:xfrm>
        </p:grpSpPr>
        <p:sp>
          <p:nvSpPr>
            <p:cNvPr id="46" name="Down Arrow 45"/>
            <p:cNvSpPr>
              <a:spLocks noChangeArrowheads="1"/>
            </p:cNvSpPr>
            <p:nvPr/>
          </p:nvSpPr>
          <p:spPr bwMode="auto">
            <a:xfrm>
              <a:off x="9144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7" name="Down Arrow 46"/>
            <p:cNvSpPr>
              <a:spLocks noChangeArrowheads="1"/>
            </p:cNvSpPr>
            <p:nvPr/>
          </p:nvSpPr>
          <p:spPr bwMode="auto">
            <a:xfrm>
              <a:off x="13462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8" name="Down Arrow 47"/>
            <p:cNvSpPr>
              <a:spLocks noChangeArrowheads="1"/>
            </p:cNvSpPr>
            <p:nvPr/>
          </p:nvSpPr>
          <p:spPr bwMode="auto">
            <a:xfrm>
              <a:off x="17780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9" name="Down Arrow 48"/>
            <p:cNvSpPr>
              <a:spLocks noChangeArrowheads="1"/>
            </p:cNvSpPr>
            <p:nvPr/>
          </p:nvSpPr>
          <p:spPr bwMode="auto">
            <a:xfrm>
              <a:off x="22098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0" name="Group 44"/>
          <p:cNvGrpSpPr>
            <a:grpSpLocks/>
          </p:cNvGrpSpPr>
          <p:nvPr/>
        </p:nvGrpSpPr>
        <p:grpSpPr bwMode="auto">
          <a:xfrm>
            <a:off x="2960688" y="1990725"/>
            <a:ext cx="1524000" cy="1219200"/>
            <a:chOff x="914400" y="1447800"/>
            <a:chExt cx="1524000" cy="1981200"/>
          </a:xfrm>
        </p:grpSpPr>
        <p:sp>
          <p:nvSpPr>
            <p:cNvPr id="51" name="Down Arrow 50"/>
            <p:cNvSpPr>
              <a:spLocks noChangeArrowheads="1"/>
            </p:cNvSpPr>
            <p:nvPr/>
          </p:nvSpPr>
          <p:spPr bwMode="auto">
            <a:xfrm>
              <a:off x="9144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52" name="Down Arrow 51"/>
            <p:cNvSpPr>
              <a:spLocks noChangeArrowheads="1"/>
            </p:cNvSpPr>
            <p:nvPr/>
          </p:nvSpPr>
          <p:spPr bwMode="auto">
            <a:xfrm>
              <a:off x="13462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53" name="Down Arrow 52"/>
            <p:cNvSpPr>
              <a:spLocks noChangeArrowheads="1"/>
            </p:cNvSpPr>
            <p:nvPr/>
          </p:nvSpPr>
          <p:spPr bwMode="auto">
            <a:xfrm>
              <a:off x="17780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54" name="Down Arrow 53"/>
            <p:cNvSpPr>
              <a:spLocks noChangeArrowheads="1"/>
            </p:cNvSpPr>
            <p:nvPr/>
          </p:nvSpPr>
          <p:spPr bwMode="auto">
            <a:xfrm>
              <a:off x="22098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5" name="Group 44"/>
          <p:cNvGrpSpPr>
            <a:grpSpLocks/>
          </p:cNvGrpSpPr>
          <p:nvPr/>
        </p:nvGrpSpPr>
        <p:grpSpPr bwMode="auto">
          <a:xfrm>
            <a:off x="6754813" y="1994038"/>
            <a:ext cx="1524000" cy="1219200"/>
            <a:chOff x="914400" y="1447800"/>
            <a:chExt cx="1524000" cy="1981200"/>
          </a:xfrm>
        </p:grpSpPr>
        <p:sp>
          <p:nvSpPr>
            <p:cNvPr id="57" name="Down Arrow 56"/>
            <p:cNvSpPr>
              <a:spLocks noChangeArrowheads="1"/>
            </p:cNvSpPr>
            <p:nvPr/>
          </p:nvSpPr>
          <p:spPr bwMode="auto">
            <a:xfrm>
              <a:off x="9144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59" name="Down Arrow 58"/>
            <p:cNvSpPr>
              <a:spLocks noChangeArrowheads="1"/>
            </p:cNvSpPr>
            <p:nvPr/>
          </p:nvSpPr>
          <p:spPr bwMode="auto">
            <a:xfrm>
              <a:off x="13462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0" name="Down Arrow 59"/>
            <p:cNvSpPr>
              <a:spLocks noChangeArrowheads="1"/>
            </p:cNvSpPr>
            <p:nvPr/>
          </p:nvSpPr>
          <p:spPr bwMode="auto">
            <a:xfrm>
              <a:off x="17780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2" name="Down Arrow 61"/>
            <p:cNvSpPr>
              <a:spLocks noChangeArrowheads="1"/>
            </p:cNvSpPr>
            <p:nvPr/>
          </p:nvSpPr>
          <p:spPr bwMode="auto">
            <a:xfrm>
              <a:off x="22098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Shared memory paradigm</a:t>
            </a:r>
          </a:p>
        </p:txBody>
      </p:sp>
    </p:spTree>
    <p:extLst>
      <p:ext uri="{BB962C8B-B14F-4D97-AF65-F5344CB8AC3E}">
        <p14:creationId xmlns:p14="http://schemas.microsoft.com/office/powerpoint/2010/main" val="276287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Content Placeholder 22"/>
          <p:cNvSpPr>
            <a:spLocks noGrp="1"/>
          </p:cNvSpPr>
          <p:nvPr>
            <p:ph idx="1"/>
          </p:nvPr>
        </p:nvSpPr>
        <p:spPr>
          <a:xfrm>
            <a:off x="304800" y="5181600"/>
            <a:ext cx="8458200" cy="1447800"/>
          </a:xfrm>
        </p:spPr>
        <p:txBody>
          <a:bodyPr/>
          <a:lstStyle/>
          <a:p>
            <a:r>
              <a:rPr lang="en-US" smtClean="0"/>
              <a:t>Copy the result from </a:t>
            </a:r>
            <a:r>
              <a:rPr lang="en-US" smtClean="0">
                <a:solidFill>
                  <a:schemeClr val="accent2"/>
                </a:solidFill>
              </a:rPr>
              <a:t>shared memory</a:t>
            </a:r>
            <a:r>
              <a:rPr lang="en-US" smtClean="0"/>
              <a:t> back to global memory</a:t>
            </a:r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54281" name="Group 39"/>
          <p:cNvGrpSpPr>
            <a:grpSpLocks/>
          </p:cNvGrpSpPr>
          <p:nvPr/>
        </p:nvGrpSpPr>
        <p:grpSpPr bwMode="auto">
          <a:xfrm>
            <a:off x="685800" y="3048000"/>
            <a:ext cx="7848600" cy="1981200"/>
            <a:chOff x="685800" y="3048000"/>
            <a:chExt cx="7848600" cy="1981200"/>
          </a:xfrm>
        </p:grpSpPr>
        <p:grpSp>
          <p:nvGrpSpPr>
            <p:cNvPr id="54297" name="Group 23"/>
            <p:cNvGrpSpPr>
              <a:grpSpLocks/>
            </p:cNvGrpSpPr>
            <p:nvPr/>
          </p:nvGrpSpPr>
          <p:grpSpPr bwMode="auto">
            <a:xfrm>
              <a:off x="685800" y="3048000"/>
              <a:ext cx="1981200" cy="1981200"/>
              <a:chOff x="685800" y="2819400"/>
              <a:chExt cx="1981200" cy="19812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4298" name="Group 23"/>
            <p:cNvGrpSpPr>
              <a:grpSpLocks/>
            </p:cNvGrpSpPr>
            <p:nvPr/>
          </p:nvGrpSpPr>
          <p:grpSpPr bwMode="auto">
            <a:xfrm>
              <a:off x="2743200" y="3048000"/>
              <a:ext cx="1981200" cy="1981200"/>
              <a:chOff x="685800" y="2819400"/>
              <a:chExt cx="1981200" cy="19812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4299" name="Group 23"/>
            <p:cNvGrpSpPr>
              <a:grpSpLocks/>
            </p:cNvGrpSpPr>
            <p:nvPr/>
          </p:nvGrpSpPr>
          <p:grpSpPr bwMode="auto">
            <a:xfrm>
              <a:off x="6553200" y="3048000"/>
              <a:ext cx="1981200" cy="1981200"/>
              <a:chOff x="685800" y="2819400"/>
              <a:chExt cx="1981200" cy="1981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85800" y="2819400"/>
                <a:ext cx="1981200" cy="1981200"/>
              </a:xfrm>
              <a:prstGeom prst="roundRect">
                <a:avLst>
                  <a:gd name="adj" fmla="val 8601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788988" y="2981325"/>
                <a:ext cx="1752600" cy="457200"/>
              </a:xfrm>
              <a:prstGeom prst="rect">
                <a:avLst/>
              </a:prstGeom>
              <a:gradFill rotWithShape="1">
                <a:gsLst>
                  <a:gs pos="0">
                    <a:srgbClr val="FFBF7E"/>
                  </a:gs>
                  <a:gs pos="35001">
                    <a:srgbClr val="FFD0A4"/>
                  </a:gs>
                  <a:gs pos="100000">
                    <a:srgbClr val="FFEBD9"/>
                  </a:gs>
                </a:gsLst>
                <a:lin ang="16200000" scaled="1"/>
              </a:gradFill>
              <a:ln w="9525">
                <a:solidFill>
                  <a:srgbClr val="FE952D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112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268413" y="3786188"/>
                <a:ext cx="255587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7002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2157413" y="3786188"/>
                <a:ext cx="254000" cy="785812"/>
              </a:xfrm>
              <a:custGeom>
                <a:avLst/>
                <a:gdLst>
                  <a:gd name="connsiteX0" fmla="*/ 254493 w 254493"/>
                  <a:gd name="connsiteY0" fmla="*/ 0 h 719091"/>
                  <a:gd name="connsiteX1" fmla="*/ 94695 w 254493"/>
                  <a:gd name="connsiteY1" fmla="*/ 133165 h 719091"/>
                  <a:gd name="connsiteX2" fmla="*/ 245615 w 254493"/>
                  <a:gd name="connsiteY2" fmla="*/ 284086 h 719091"/>
                  <a:gd name="connsiteX3" fmla="*/ 94695 w 254493"/>
                  <a:gd name="connsiteY3" fmla="*/ 408373 h 719091"/>
                  <a:gd name="connsiteX4" fmla="*/ 245615 w 254493"/>
                  <a:gd name="connsiteY4" fmla="*/ 559293 h 719091"/>
                  <a:gd name="connsiteX5" fmla="*/ 59184 w 254493"/>
                  <a:gd name="connsiteY5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493" h="719091">
                    <a:moveTo>
                      <a:pt x="254493" y="0"/>
                    </a:moveTo>
                    <a:cubicBezTo>
                      <a:pt x="175334" y="42908"/>
                      <a:pt x="96175" y="85817"/>
                      <a:pt x="94695" y="133165"/>
                    </a:cubicBezTo>
                    <a:cubicBezTo>
                      <a:pt x="93215" y="180513"/>
                      <a:pt x="245615" y="238218"/>
                      <a:pt x="245615" y="284086"/>
                    </a:cubicBezTo>
                    <a:cubicBezTo>
                      <a:pt x="245615" y="329954"/>
                      <a:pt x="94695" y="362505"/>
                      <a:pt x="94695" y="408373"/>
                    </a:cubicBezTo>
                    <a:cubicBezTo>
                      <a:pt x="94695" y="454241"/>
                      <a:pt x="251533" y="507507"/>
                      <a:pt x="245615" y="559293"/>
                    </a:cubicBezTo>
                    <a:cubicBezTo>
                      <a:pt x="239697" y="611079"/>
                      <a:pt x="0" y="674703"/>
                      <a:pt x="59184" y="719091"/>
                    </a:cubicBezTo>
                  </a:path>
                </a:pathLst>
              </a:cu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876800" y="4037013"/>
              <a:ext cx="1524000" cy="1587"/>
            </a:xfrm>
            <a:prstGeom prst="line">
              <a:avLst/>
            </a:prstGeom>
            <a:ln w="381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869674" y="6248400"/>
            <a:ext cx="670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http://stanford-cs193g-sp2010.googlecode.com/svn/trunk/lectures/lecture_4/cuda_memories.pdf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715617" y="1600200"/>
            <a:ext cx="7848600" cy="762000"/>
            <a:chOff x="715617" y="1600200"/>
            <a:chExt cx="7848600" cy="762000"/>
          </a:xfrm>
        </p:grpSpPr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715617" y="1600200"/>
              <a:ext cx="78486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5FFFF"/>
                </a:gs>
                <a:gs pos="35001">
                  <a:srgbClr val="B6FFFF"/>
                </a:gs>
                <a:gs pos="100000">
                  <a:srgbClr val="E1FFFF"/>
                </a:gs>
              </a:gsLst>
              <a:lin ang="16200000" scaled="1"/>
            </a:gradFill>
            <a:ln w="9525">
              <a:solidFill>
                <a:srgbClr val="2ECBCB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dk1"/>
                </a:solidFill>
                <a:latin typeface="+mn-lt"/>
                <a:cs typeface="+mn-cs"/>
              </a:endParaRPr>
            </a:p>
          </p:txBody>
        </p:sp>
        <p:grpSp>
          <p:nvGrpSpPr>
            <p:cNvPr id="58" name="Group 36"/>
            <p:cNvGrpSpPr>
              <a:grpSpLocks/>
            </p:cNvGrpSpPr>
            <p:nvPr/>
          </p:nvGrpSpPr>
          <p:grpSpPr bwMode="auto">
            <a:xfrm>
              <a:off x="869674" y="1752600"/>
              <a:ext cx="7543800" cy="457200"/>
              <a:chOff x="838200" y="1143000"/>
              <a:chExt cx="7543800" cy="4572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382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836863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629400" y="1143000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876800" y="1371600"/>
                <a:ext cx="1524000" cy="1588"/>
              </a:xfrm>
              <a:prstGeom prst="line">
                <a:avLst/>
              </a:prstGeom>
              <a:ln w="38100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>
            <a:grpSpLocks/>
          </p:cNvGrpSpPr>
          <p:nvPr/>
        </p:nvGrpSpPr>
        <p:grpSpPr bwMode="auto">
          <a:xfrm rot="10800000">
            <a:off x="887413" y="1994038"/>
            <a:ext cx="1524000" cy="1219200"/>
            <a:chOff x="914400" y="1447800"/>
            <a:chExt cx="1524000" cy="1981200"/>
          </a:xfrm>
        </p:grpSpPr>
        <p:sp>
          <p:nvSpPr>
            <p:cNvPr id="64" name="Down Arrow 63"/>
            <p:cNvSpPr>
              <a:spLocks noChangeArrowheads="1"/>
            </p:cNvSpPr>
            <p:nvPr/>
          </p:nvSpPr>
          <p:spPr bwMode="auto">
            <a:xfrm>
              <a:off x="9144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5" name="Down Arrow 64"/>
            <p:cNvSpPr>
              <a:spLocks noChangeArrowheads="1"/>
            </p:cNvSpPr>
            <p:nvPr/>
          </p:nvSpPr>
          <p:spPr bwMode="auto">
            <a:xfrm>
              <a:off x="13462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Down Arrow 65"/>
            <p:cNvSpPr>
              <a:spLocks noChangeArrowheads="1"/>
            </p:cNvSpPr>
            <p:nvPr/>
          </p:nvSpPr>
          <p:spPr bwMode="auto">
            <a:xfrm>
              <a:off x="17780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7" name="Down Arrow 66"/>
            <p:cNvSpPr>
              <a:spLocks noChangeArrowheads="1"/>
            </p:cNvSpPr>
            <p:nvPr/>
          </p:nvSpPr>
          <p:spPr bwMode="auto">
            <a:xfrm>
              <a:off x="22098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68" name="Group 44"/>
          <p:cNvGrpSpPr>
            <a:grpSpLocks/>
          </p:cNvGrpSpPr>
          <p:nvPr/>
        </p:nvGrpSpPr>
        <p:grpSpPr bwMode="auto">
          <a:xfrm rot="10800000">
            <a:off x="2960688" y="1990725"/>
            <a:ext cx="1524000" cy="1219200"/>
            <a:chOff x="914400" y="1447800"/>
            <a:chExt cx="1524000" cy="1981200"/>
          </a:xfrm>
        </p:grpSpPr>
        <p:sp>
          <p:nvSpPr>
            <p:cNvPr id="69" name="Down Arrow 68"/>
            <p:cNvSpPr>
              <a:spLocks noChangeArrowheads="1"/>
            </p:cNvSpPr>
            <p:nvPr/>
          </p:nvSpPr>
          <p:spPr bwMode="auto">
            <a:xfrm>
              <a:off x="9144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0" name="Down Arrow 69"/>
            <p:cNvSpPr>
              <a:spLocks noChangeArrowheads="1"/>
            </p:cNvSpPr>
            <p:nvPr/>
          </p:nvSpPr>
          <p:spPr bwMode="auto">
            <a:xfrm>
              <a:off x="13462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1" name="Down Arrow 70"/>
            <p:cNvSpPr>
              <a:spLocks noChangeArrowheads="1"/>
            </p:cNvSpPr>
            <p:nvPr/>
          </p:nvSpPr>
          <p:spPr bwMode="auto">
            <a:xfrm>
              <a:off x="17780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2" name="Down Arrow 71"/>
            <p:cNvSpPr>
              <a:spLocks noChangeArrowheads="1"/>
            </p:cNvSpPr>
            <p:nvPr/>
          </p:nvSpPr>
          <p:spPr bwMode="auto">
            <a:xfrm>
              <a:off x="22098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73" name="Group 44"/>
          <p:cNvGrpSpPr>
            <a:grpSpLocks/>
          </p:cNvGrpSpPr>
          <p:nvPr/>
        </p:nvGrpSpPr>
        <p:grpSpPr bwMode="auto">
          <a:xfrm rot="10800000">
            <a:off x="6754813" y="1994038"/>
            <a:ext cx="1524000" cy="1219200"/>
            <a:chOff x="914400" y="1447800"/>
            <a:chExt cx="1524000" cy="1981200"/>
          </a:xfrm>
        </p:grpSpPr>
        <p:sp>
          <p:nvSpPr>
            <p:cNvPr id="74" name="Down Arrow 73"/>
            <p:cNvSpPr>
              <a:spLocks noChangeArrowheads="1"/>
            </p:cNvSpPr>
            <p:nvPr/>
          </p:nvSpPr>
          <p:spPr bwMode="auto">
            <a:xfrm>
              <a:off x="9144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5" name="Down Arrow 74"/>
            <p:cNvSpPr>
              <a:spLocks noChangeArrowheads="1"/>
            </p:cNvSpPr>
            <p:nvPr/>
          </p:nvSpPr>
          <p:spPr bwMode="auto">
            <a:xfrm>
              <a:off x="13462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6" name="Down Arrow 75"/>
            <p:cNvSpPr>
              <a:spLocks noChangeArrowheads="1"/>
            </p:cNvSpPr>
            <p:nvPr/>
          </p:nvSpPr>
          <p:spPr bwMode="auto">
            <a:xfrm>
              <a:off x="17780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7" name="Down Arrow 76"/>
            <p:cNvSpPr>
              <a:spLocks noChangeArrowheads="1"/>
            </p:cNvSpPr>
            <p:nvPr/>
          </p:nvSpPr>
          <p:spPr bwMode="auto">
            <a:xfrm>
              <a:off x="2209800" y="1447800"/>
              <a:ext cx="228600" cy="1981200"/>
            </a:xfrm>
            <a:prstGeom prst="down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A1A1A1"/>
                </a:gs>
                <a:gs pos="80000">
                  <a:srgbClr val="D3D3D3"/>
                </a:gs>
                <a:gs pos="100000">
                  <a:srgbClr val="D4D4D4"/>
                </a:gs>
              </a:gsLst>
              <a:lin ang="16200000"/>
            </a:gra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Shared memory paradigm</a:t>
            </a:r>
          </a:p>
        </p:txBody>
      </p:sp>
    </p:spTree>
    <p:extLst>
      <p:ext uri="{BB962C8B-B14F-4D97-AF65-F5344CB8AC3E}">
        <p14:creationId xmlns:p14="http://schemas.microsoft.com/office/powerpoint/2010/main" val="294166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shared variables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motivate shared variables with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Adjacent Difference application: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compute result[i] = input[i] – input[i-1]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__global__ void </a:t>
            </a:r>
            <a:r>
              <a:rPr lang="en-US" sz="1800" dirty="0" err="1" smtClean="0">
                <a:latin typeface="Courier New" pitchFamily="49" charset="0"/>
              </a:rPr>
              <a:t>adj_diff_naive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*result,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*input)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// compute this thread’s global index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unsigned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 = </a:t>
            </a:r>
            <a:r>
              <a:rPr lang="en-US" sz="1800" dirty="0" err="1" smtClean="0">
                <a:latin typeface="Courier New" pitchFamily="49" charset="0"/>
              </a:rPr>
              <a:t>blockDim.x</a:t>
            </a:r>
            <a:r>
              <a:rPr lang="en-US" sz="1800" dirty="0" smtClean="0">
                <a:latin typeface="Courier New" pitchFamily="49" charset="0"/>
              </a:rPr>
              <a:t> * </a:t>
            </a:r>
            <a:r>
              <a:rPr lang="en-US" sz="1800" dirty="0" err="1" smtClean="0">
                <a:latin typeface="Courier New" pitchFamily="49" charset="0"/>
              </a:rPr>
              <a:t>blockIdx.x</a:t>
            </a:r>
            <a:r>
              <a:rPr lang="en-US" sz="1800" dirty="0" smtClean="0">
                <a:latin typeface="Courier New" pitchFamily="49" charset="0"/>
              </a:rPr>
              <a:t> + </a:t>
            </a:r>
            <a:r>
              <a:rPr lang="en-US" sz="1800" dirty="0" err="1" smtClean="0">
                <a:latin typeface="Courier New" pitchFamily="49" charset="0"/>
              </a:rPr>
              <a:t>threadIdx.x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if(i &gt; 0)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// each thread loads two elements from global memory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x_i</a:t>
            </a:r>
            <a:r>
              <a:rPr lang="en-US" sz="1800" dirty="0" smtClean="0">
                <a:latin typeface="Courier New" pitchFamily="49" charset="0"/>
              </a:rPr>
              <a:t> = input[i];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x_i_minus_one</a:t>
            </a:r>
            <a:r>
              <a:rPr lang="en-US" sz="1800" dirty="0" smtClean="0">
                <a:latin typeface="Courier New" pitchFamily="49" charset="0"/>
              </a:rPr>
              <a:t> = input[i-1];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result[i] = </a:t>
            </a:r>
            <a:r>
              <a:rPr lang="en-US" sz="1800" dirty="0" err="1" smtClean="0">
                <a:latin typeface="Courier New" pitchFamily="49" charset="0"/>
              </a:rPr>
              <a:t>x_i</a:t>
            </a:r>
            <a:r>
              <a:rPr lang="en-US" sz="1800" dirty="0" smtClean="0">
                <a:latin typeface="Courier New" pitchFamily="49" charset="0"/>
              </a:rPr>
              <a:t> – </a:t>
            </a:r>
            <a:r>
              <a:rPr lang="en-US" sz="1800" dirty="0" err="1" smtClean="0">
                <a:latin typeface="Courier New" pitchFamily="49" charset="0"/>
              </a:rPr>
              <a:t>x_i_minus_one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8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shared variables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motivate shared variables with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Adjacent Difference application: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compute result[i] = input[i] – input[i-1]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__global__ void </a:t>
            </a:r>
            <a:r>
              <a:rPr lang="en-US" sz="1800" dirty="0" err="1" smtClean="0">
                <a:latin typeface="Courier New" pitchFamily="49" charset="0"/>
              </a:rPr>
              <a:t>adj_diff_naive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*result,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*input)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// compute this thread’s global index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unsigned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 = </a:t>
            </a:r>
            <a:r>
              <a:rPr lang="en-US" sz="1800" dirty="0" err="1" smtClean="0">
                <a:latin typeface="Courier New" pitchFamily="49" charset="0"/>
              </a:rPr>
              <a:t>blockDim.x</a:t>
            </a:r>
            <a:r>
              <a:rPr lang="en-US" sz="1800" dirty="0" smtClean="0">
                <a:latin typeface="Courier New" pitchFamily="49" charset="0"/>
              </a:rPr>
              <a:t> * </a:t>
            </a:r>
            <a:r>
              <a:rPr lang="en-US" sz="1800" dirty="0" err="1" smtClean="0">
                <a:latin typeface="Courier New" pitchFamily="49" charset="0"/>
              </a:rPr>
              <a:t>blockIdx.x</a:t>
            </a:r>
            <a:r>
              <a:rPr lang="en-US" sz="1800" dirty="0" smtClean="0">
                <a:latin typeface="Courier New" pitchFamily="49" charset="0"/>
              </a:rPr>
              <a:t> + </a:t>
            </a:r>
            <a:r>
              <a:rPr lang="en-US" sz="1800" dirty="0" err="1" smtClean="0">
                <a:latin typeface="Courier New" pitchFamily="49" charset="0"/>
              </a:rPr>
              <a:t>threadIdx.x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if(i &gt; 0)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// what are the bandwidth requirements of this kernel?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x_i</a:t>
            </a:r>
            <a:r>
              <a:rPr lang="en-US" sz="1800" dirty="0" smtClean="0">
                <a:latin typeface="Courier New" pitchFamily="49" charset="0"/>
              </a:rPr>
              <a:t> = input[i];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x_i_minus_one</a:t>
            </a:r>
            <a:r>
              <a:rPr lang="en-US" sz="1800" dirty="0" smtClean="0">
                <a:latin typeface="Courier New" pitchFamily="49" charset="0"/>
              </a:rPr>
              <a:t> = input[i-1];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result[i] = </a:t>
            </a:r>
            <a:r>
              <a:rPr lang="en-US" sz="1800" dirty="0" err="1" smtClean="0">
                <a:latin typeface="Courier New" pitchFamily="49" charset="0"/>
              </a:rPr>
              <a:t>x_i</a:t>
            </a:r>
            <a:r>
              <a:rPr lang="en-US" sz="1800" dirty="0" smtClean="0">
                <a:latin typeface="Courier New" pitchFamily="49" charset="0"/>
              </a:rPr>
              <a:t> – </a:t>
            </a:r>
            <a:r>
              <a:rPr lang="en-US" sz="1800" dirty="0" err="1" smtClean="0">
                <a:latin typeface="Courier New" pitchFamily="49" charset="0"/>
              </a:rPr>
              <a:t>x_i_minus_one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4648200"/>
            <a:ext cx="1219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962525"/>
            <a:ext cx="156051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00800" y="47244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Two loads</a:t>
            </a:r>
          </a:p>
        </p:txBody>
      </p:sp>
    </p:spTree>
    <p:extLst>
      <p:ext uri="{BB962C8B-B14F-4D97-AF65-F5344CB8AC3E}">
        <p14:creationId xmlns:p14="http://schemas.microsoft.com/office/powerpoint/2010/main" val="42494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MyComp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766" y="2234021"/>
            <a:ext cx="5934468" cy="3791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is a coprocessor for CPU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2359" y="1828799"/>
            <a:ext cx="152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Master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12445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Slave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03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shared variables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motivate shared variables with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Adjacent Difference application: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compute result[i] = input[i] – input[i-1]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__global__ void </a:t>
            </a:r>
            <a:r>
              <a:rPr lang="en-US" sz="1800" dirty="0" err="1" smtClean="0">
                <a:latin typeface="Courier New" pitchFamily="49" charset="0"/>
              </a:rPr>
              <a:t>adj_diff_naive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*result,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*input)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// compute this thread’s global index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unsigned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 = </a:t>
            </a:r>
            <a:r>
              <a:rPr lang="en-US" sz="1800" dirty="0" err="1" smtClean="0">
                <a:latin typeface="Courier New" pitchFamily="49" charset="0"/>
              </a:rPr>
              <a:t>blockDim.x</a:t>
            </a:r>
            <a:r>
              <a:rPr lang="en-US" sz="1800" dirty="0" smtClean="0">
                <a:latin typeface="Courier New" pitchFamily="49" charset="0"/>
              </a:rPr>
              <a:t> * </a:t>
            </a:r>
            <a:r>
              <a:rPr lang="en-US" sz="1800" dirty="0" err="1" smtClean="0">
                <a:latin typeface="Courier New" pitchFamily="49" charset="0"/>
              </a:rPr>
              <a:t>blockIdx.x</a:t>
            </a:r>
            <a:r>
              <a:rPr lang="en-US" sz="1800" dirty="0" smtClean="0">
                <a:latin typeface="Courier New" pitchFamily="49" charset="0"/>
              </a:rPr>
              <a:t> + </a:t>
            </a:r>
            <a:r>
              <a:rPr lang="en-US" sz="1800" dirty="0" err="1" smtClean="0">
                <a:latin typeface="Courier New" pitchFamily="49" charset="0"/>
              </a:rPr>
              <a:t>threadIdx.x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if(i &gt; 0)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// How many times does this kernel load input[i]?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x_i</a:t>
            </a:r>
            <a:r>
              <a:rPr lang="en-US" sz="1800" dirty="0" smtClean="0">
                <a:latin typeface="Courier New" pitchFamily="49" charset="0"/>
              </a:rPr>
              <a:t> = input[i];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x_i_minus_one</a:t>
            </a:r>
            <a:r>
              <a:rPr lang="en-US" sz="1800" dirty="0" smtClean="0">
                <a:latin typeface="Courier New" pitchFamily="49" charset="0"/>
              </a:rPr>
              <a:t> = input[i-1];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result[i] = </a:t>
            </a:r>
            <a:r>
              <a:rPr lang="en-US" sz="1800" dirty="0" err="1" smtClean="0">
                <a:latin typeface="Courier New" pitchFamily="49" charset="0"/>
              </a:rPr>
              <a:t>x_i</a:t>
            </a:r>
            <a:r>
              <a:rPr lang="en-US" sz="1800" dirty="0" smtClean="0">
                <a:latin typeface="Courier New" pitchFamily="49" charset="0"/>
              </a:rPr>
              <a:t> – </a:t>
            </a:r>
            <a:r>
              <a:rPr lang="en-US" sz="1800" dirty="0" err="1" smtClean="0">
                <a:latin typeface="Courier New" pitchFamily="49" charset="0"/>
              </a:rPr>
              <a:t>x_i_minus_one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4648200"/>
            <a:ext cx="1219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21075" y="4618038"/>
            <a:ext cx="2803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once by thread i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73663" y="4935538"/>
            <a:ext cx="3217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again by thread i+1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4962525"/>
            <a:ext cx="156051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shared variables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</a:rPr>
              <a:t>// motivate shared variables with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</a:rPr>
              <a:t>// Adjacent Difference application: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</a:rPr>
              <a:t>// compute result[i] = input[i] – input[i-1]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FF9933"/>
                </a:solidFill>
                <a:latin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adj_diff_naive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*result,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*input)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</a:rPr>
              <a:t>// compute this thread’s global index</a:t>
            </a: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unsigned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i =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1800" dirty="0" smtClean="0">
                <a:latin typeface="Courier New" pitchFamily="49" charset="0"/>
              </a:rPr>
              <a:t> *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1800" dirty="0" smtClean="0">
                <a:latin typeface="Courier New" pitchFamily="49" charset="0"/>
              </a:rPr>
              <a:t> +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</a:rPr>
              <a:t>(i &gt; 0)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// Idea: eliminate redundancy by sharing data 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x_i</a:t>
            </a:r>
            <a:r>
              <a:rPr lang="en-US" sz="1800" dirty="0" smtClean="0">
                <a:latin typeface="Courier New" pitchFamily="49" charset="0"/>
              </a:rPr>
              <a:t> = input[i];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x_i_minus_one</a:t>
            </a:r>
            <a:r>
              <a:rPr lang="en-US" sz="1800" dirty="0" smtClean="0">
                <a:latin typeface="Courier New" pitchFamily="49" charset="0"/>
              </a:rPr>
              <a:t> = input[i-1];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result[i] = </a:t>
            </a:r>
            <a:r>
              <a:rPr lang="en-US" sz="1800" dirty="0" err="1" smtClean="0">
                <a:latin typeface="Courier New" pitchFamily="49" charset="0"/>
              </a:rPr>
              <a:t>x_i</a:t>
            </a:r>
            <a:r>
              <a:rPr lang="en-US" sz="1800" dirty="0" smtClean="0">
                <a:latin typeface="Courier New" pitchFamily="49" charset="0"/>
              </a:rPr>
              <a:t> – </a:t>
            </a:r>
            <a:r>
              <a:rPr lang="en-US" sz="1800" dirty="0" err="1" smtClean="0">
                <a:latin typeface="Courier New" pitchFamily="49" charset="0"/>
              </a:rPr>
              <a:t>x_i_minus_one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52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shared variables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9530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// optimized version of adjacent difference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__global__ void </a:t>
            </a:r>
            <a:r>
              <a:rPr lang="en-US" sz="1200" dirty="0" err="1" smtClean="0">
                <a:latin typeface="Courier New" pitchFamily="49" charset="0"/>
              </a:rPr>
              <a:t>adj_diff</a:t>
            </a:r>
            <a:r>
              <a:rPr lang="en-US" sz="1200" dirty="0" smtClean="0">
                <a:latin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*result, </a:t>
            </a:r>
            <a:r>
              <a:rPr lang="en-US" sz="1200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*input)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// shorthand for </a:t>
            </a:r>
            <a:r>
              <a:rPr lang="en-US" sz="1200" dirty="0" err="1" smtClean="0">
                <a:latin typeface="Courier New" pitchFamily="49" charset="0"/>
              </a:rPr>
              <a:t>threadIdx.x</a:t>
            </a:r>
            <a:endParaRPr lang="en-US" sz="12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tx</a:t>
            </a:r>
            <a:r>
              <a:rPr lang="en-US" sz="1200" dirty="0" smtClean="0">
                <a:latin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</a:rPr>
              <a:t>threadIdx.x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// allocate a __shared__ array, one element per thread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__shared__ </a:t>
            </a:r>
            <a:r>
              <a:rPr lang="en-US" sz="1200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s_data</a:t>
            </a:r>
            <a:r>
              <a:rPr lang="en-US" sz="1200" dirty="0" smtClean="0">
                <a:latin typeface="Courier New" pitchFamily="49" charset="0"/>
              </a:rPr>
              <a:t>[BLOCK_SIZE];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// each thread reads one element to </a:t>
            </a:r>
            <a:r>
              <a:rPr lang="en-US" sz="1200" dirty="0" err="1" smtClean="0">
                <a:latin typeface="Courier New" pitchFamily="49" charset="0"/>
              </a:rPr>
              <a:t>s_data</a:t>
            </a:r>
            <a:endParaRPr lang="en-US" sz="12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unsigned </a:t>
            </a:r>
            <a:r>
              <a:rPr lang="en-US" sz="1200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i = </a:t>
            </a:r>
            <a:r>
              <a:rPr lang="en-US" sz="1200" dirty="0" err="1" smtClean="0">
                <a:latin typeface="Courier New" pitchFamily="49" charset="0"/>
              </a:rPr>
              <a:t>blockDim.x</a:t>
            </a:r>
            <a:r>
              <a:rPr lang="en-US" sz="1200" dirty="0" smtClean="0">
                <a:latin typeface="Courier New" pitchFamily="49" charset="0"/>
              </a:rPr>
              <a:t> * </a:t>
            </a:r>
            <a:r>
              <a:rPr lang="en-US" sz="1200" dirty="0" err="1" smtClean="0">
                <a:latin typeface="Courier New" pitchFamily="49" charset="0"/>
              </a:rPr>
              <a:t>blockIdx.x</a:t>
            </a:r>
            <a:r>
              <a:rPr lang="en-US" sz="1200" dirty="0" smtClean="0">
                <a:latin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</a:rPr>
              <a:t>tx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</a:rPr>
              <a:t>s_data</a:t>
            </a:r>
            <a:r>
              <a:rPr lang="en-US" sz="1200" dirty="0" smtClean="0">
                <a:latin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</a:rPr>
              <a:t>tx</a:t>
            </a:r>
            <a:r>
              <a:rPr lang="en-US" sz="1200" dirty="0" smtClean="0">
                <a:latin typeface="Courier New" pitchFamily="49" charset="0"/>
              </a:rPr>
              <a:t>] = input[i];</a:t>
            </a:r>
          </a:p>
          <a:p>
            <a:pPr eaLnBrk="1" hangingPunct="1"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// avoid race condition: ensure all loads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// complete before continuing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__</a:t>
            </a:r>
            <a:r>
              <a:rPr lang="en-US" sz="1200" dirty="0" err="1" smtClean="0">
                <a:latin typeface="Courier New" pitchFamily="49" charset="0"/>
              </a:rPr>
              <a:t>syncthreads</a:t>
            </a:r>
            <a:r>
              <a:rPr lang="en-US" sz="12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</a:rPr>
              <a:t>  if(</a:t>
            </a:r>
            <a:r>
              <a:rPr lang="en-US" sz="1200" dirty="0" err="1" smtClean="0">
                <a:latin typeface="Courier New" pitchFamily="49" charset="0"/>
              </a:rPr>
              <a:t>tx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&gt; 0)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</a:rPr>
              <a:t>    result[i] = </a:t>
            </a:r>
            <a:r>
              <a:rPr lang="en-US" sz="1200" dirty="0" err="1">
                <a:latin typeface="Courier New" pitchFamily="49" charset="0"/>
              </a:rPr>
              <a:t>s_data</a:t>
            </a:r>
            <a:r>
              <a:rPr lang="en-US" sz="1200" dirty="0">
                <a:latin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</a:rPr>
              <a:t>tx</a:t>
            </a:r>
            <a:r>
              <a:rPr lang="en-US" sz="1200" dirty="0">
                <a:latin typeface="Courier New" pitchFamily="49" charset="0"/>
              </a:rPr>
              <a:t>] – </a:t>
            </a:r>
            <a:r>
              <a:rPr lang="en-US" sz="1200" dirty="0" err="1">
                <a:latin typeface="Courier New" pitchFamily="49" charset="0"/>
              </a:rPr>
              <a:t>s_data</a:t>
            </a:r>
            <a:r>
              <a:rPr lang="en-US" sz="1200" dirty="0">
                <a:latin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</a:rPr>
              <a:t>tx</a:t>
            </a:r>
            <a:r>
              <a:rPr lang="en-US" sz="1200" dirty="0">
                <a:latin typeface="Courier New" pitchFamily="49" charset="0"/>
              </a:rPr>
              <a:t>–1];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</a:rPr>
              <a:t>  else if(i &gt; 0)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</a:rPr>
              <a:t>    // handle thread block boundary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</a:rPr>
              <a:t>    result[i] = </a:t>
            </a:r>
            <a:r>
              <a:rPr lang="en-US" sz="1200" dirty="0" err="1">
                <a:latin typeface="Courier New" pitchFamily="49" charset="0"/>
              </a:rPr>
              <a:t>s_data</a:t>
            </a:r>
            <a:r>
              <a:rPr lang="en-US" sz="1200" dirty="0">
                <a:latin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</a:rPr>
              <a:t>tx</a:t>
            </a:r>
            <a:r>
              <a:rPr lang="en-US" sz="1200" dirty="0">
                <a:latin typeface="Courier New" pitchFamily="49" charset="0"/>
              </a:rPr>
              <a:t>] – input[i-1];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  <a:endParaRPr lang="en-US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876800"/>
          </a:xfrm>
        </p:spPr>
        <p:txBody>
          <a:bodyPr/>
          <a:lstStyle/>
          <a:p>
            <a:r>
              <a:rPr lang="en-US" dirty="0" smtClean="0"/>
              <a:t>Shared memory is organized into 32 banks.</a:t>
            </a:r>
          </a:p>
          <a:p>
            <a:r>
              <a:rPr lang="en-US" dirty="0" smtClean="0"/>
              <a:t>Addresses in shared memory are interleaved banks, 4 bytes quantities, accessible in 2 cycles per warp.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Shared Memory: Bank conflict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2857500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6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memory read or write request made of </a:t>
            </a:r>
            <a:r>
              <a:rPr lang="en-US" i="1" dirty="0" smtClean="0"/>
              <a:t>n </a:t>
            </a:r>
            <a:r>
              <a:rPr lang="en-US" dirty="0" smtClean="0"/>
              <a:t>addresses that fall in </a:t>
            </a:r>
            <a:r>
              <a:rPr lang="en-US" i="1" dirty="0" smtClean="0"/>
              <a:t>n </a:t>
            </a:r>
            <a:r>
              <a:rPr lang="en-US" dirty="0" smtClean="0"/>
              <a:t>distinct memory banks can therefore be serviced simultaneously, yielding an overall bandwidth that is n times as high as the bandwidth of a single module.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two addresses of a memory request fall in the same memory bank, there is a bank conflict and the access has to be serialized.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Shared Memory: Bank conflict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791200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NVIDIA</a:t>
            </a:r>
            <a:r>
              <a:rPr lang="en-US" sz="1200" i="1" dirty="0"/>
              <a:t> </a:t>
            </a:r>
            <a:r>
              <a:rPr lang="en-US" sz="1200" i="1" dirty="0" err="1"/>
              <a:t>NVIDIA</a:t>
            </a:r>
            <a:r>
              <a:rPr lang="en-US" sz="1200" i="1" dirty="0"/>
              <a:t> CUDA™ Programming Guide Version 3.0</a:t>
            </a:r>
            <a:r>
              <a:rPr lang="en-US" sz="1200" dirty="0"/>
              <a:t>, 2010.</a:t>
            </a:r>
          </a:p>
        </p:txBody>
      </p:sp>
    </p:spTree>
    <p:extLst>
      <p:ext uri="{BB962C8B-B14F-4D97-AF65-F5344CB8AC3E}">
        <p14:creationId xmlns:p14="http://schemas.microsoft.com/office/powerpoint/2010/main" val="9296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772" name="Rectangle 12"/>
          <p:cNvSpPr>
            <a:spLocks noGrp="1" noChangeArrowheads="1"/>
          </p:cNvSpPr>
          <p:nvPr>
            <p:ph type="title"/>
          </p:nvPr>
        </p:nvSpPr>
        <p:spPr>
          <a:xfrm>
            <a:off x="396736" y="53975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Memory: without Bank Conflict</a:t>
            </a:r>
          </a:p>
        </p:txBody>
      </p:sp>
      <p:pic>
        <p:nvPicPr>
          <p:cNvPr id="267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4" y="2362200"/>
            <a:ext cx="1219000" cy="35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77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57" y="2362200"/>
            <a:ext cx="1511607" cy="342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77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82" y="2362200"/>
            <a:ext cx="1402619" cy="342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77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82" y="2362200"/>
            <a:ext cx="1390773" cy="345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7768" name="Text Box 8"/>
          <p:cNvSpPr txBox="1">
            <a:spLocks noChangeArrowheads="1"/>
          </p:cNvSpPr>
          <p:nvPr/>
        </p:nvSpPr>
        <p:spPr bwMode="auto">
          <a:xfrm>
            <a:off x="314324" y="1530350"/>
            <a:ext cx="18176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one access per bank</a:t>
            </a:r>
          </a:p>
        </p:txBody>
      </p:sp>
      <p:sp>
        <p:nvSpPr>
          <p:cNvPr id="2677769" name="Text Box 9"/>
          <p:cNvSpPr txBox="1">
            <a:spLocks noChangeArrowheads="1"/>
          </p:cNvSpPr>
          <p:nvPr/>
        </p:nvSpPr>
        <p:spPr bwMode="auto">
          <a:xfrm>
            <a:off x="2143124" y="1530350"/>
            <a:ext cx="18176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one access per bank with shuffling</a:t>
            </a:r>
          </a:p>
        </p:txBody>
      </p:sp>
      <p:sp>
        <p:nvSpPr>
          <p:cNvPr id="2677770" name="Text Box 10"/>
          <p:cNvSpPr txBox="1">
            <a:spLocks noChangeArrowheads="1"/>
          </p:cNvSpPr>
          <p:nvPr/>
        </p:nvSpPr>
        <p:spPr bwMode="auto">
          <a:xfrm>
            <a:off x="4154487" y="1530350"/>
            <a:ext cx="21812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access the same address (broadcast)</a:t>
            </a:r>
          </a:p>
        </p:txBody>
      </p:sp>
      <p:sp>
        <p:nvSpPr>
          <p:cNvPr id="2677771" name="Text Box 11"/>
          <p:cNvSpPr txBox="1">
            <a:spLocks noChangeArrowheads="1"/>
          </p:cNvSpPr>
          <p:nvPr/>
        </p:nvSpPr>
        <p:spPr bwMode="auto">
          <a:xfrm>
            <a:off x="6440487" y="1530350"/>
            <a:ext cx="2189162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partial broadcast and skipping some banks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6460933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NVIDIA</a:t>
            </a:r>
            <a:r>
              <a:rPr lang="en-US" sz="1200" i="1" dirty="0"/>
              <a:t> </a:t>
            </a:r>
            <a:r>
              <a:rPr lang="en-US" sz="1200" i="1" dirty="0" err="1"/>
              <a:t>NVIDIA</a:t>
            </a:r>
            <a:r>
              <a:rPr lang="en-US" sz="1200" i="1" dirty="0"/>
              <a:t> CUDA™ Programming Guide Version 3.0</a:t>
            </a:r>
            <a:r>
              <a:rPr lang="en-US" sz="1200" dirty="0"/>
              <a:t>, 2010.</a:t>
            </a:r>
          </a:p>
        </p:txBody>
      </p:sp>
    </p:spTree>
    <p:extLst>
      <p:ext uri="{BB962C8B-B14F-4D97-AF65-F5344CB8AC3E}">
        <p14:creationId xmlns:p14="http://schemas.microsoft.com/office/powerpoint/2010/main" val="18552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8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Memory: with Bank Conflict</a:t>
            </a:r>
          </a:p>
        </p:txBody>
      </p:sp>
      <p:sp>
        <p:nvSpPr>
          <p:cNvPr id="2679814" name="Text Box 6"/>
          <p:cNvSpPr txBox="1">
            <a:spLocks noChangeArrowheads="1"/>
          </p:cNvSpPr>
          <p:nvPr/>
        </p:nvSpPr>
        <p:spPr bwMode="auto">
          <a:xfrm>
            <a:off x="2959804" y="1503362"/>
            <a:ext cx="22082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access more than one address per bank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158" y="2133600"/>
            <a:ext cx="4217504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3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#define NUM_BANKS 32</a:t>
            </a:r>
          </a:p>
          <a:p>
            <a:pPr marL="0" indent="0">
              <a:buNone/>
            </a:pPr>
            <a:r>
              <a:rPr lang="en-US" dirty="0"/>
              <a:t>#define NUM_THREADS 32</a:t>
            </a:r>
          </a:p>
          <a:p>
            <a:pPr marL="0" indent="0">
              <a:buNone/>
            </a:pPr>
            <a:r>
              <a:rPr lang="en-US" dirty="0"/>
              <a:t>__shared__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 [NUM_BANKS * NUM_THREADS];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bad_access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*out,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iters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min = </a:t>
            </a:r>
            <a:r>
              <a:rPr lang="en-US" dirty="0" err="1"/>
              <a:t>idx</a:t>
            </a:r>
            <a:r>
              <a:rPr lang="en-US" dirty="0"/>
              <a:t> * NUM_BANKS;</a:t>
            </a:r>
          </a:p>
          <a:p>
            <a:pPr marL="0" indent="0">
              <a:buNone/>
            </a:pPr>
            <a:r>
              <a:rPr lang="de-DE" dirty="0" smtClean="0"/>
              <a:t>    int max = (idx + 1) * NUM_BANKS;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inc</a:t>
            </a:r>
            <a:r>
              <a:rPr lang="en-US" dirty="0"/>
              <a:t> = 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j = min; j &lt; max; j += </a:t>
            </a:r>
            <a:r>
              <a:rPr lang="en-US" dirty="0" err="1"/>
              <a:t>inc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mem</a:t>
            </a:r>
            <a:r>
              <a:rPr lang="en-US" dirty="0"/>
              <a:t>[j]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/>
              <a:t>    for (int i = 0; i &lt; iters; i++)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j = min; j &lt; max; j += </a:t>
            </a:r>
            <a:r>
              <a:rPr lang="en-US" dirty="0" err="1"/>
              <a:t>inc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mem</a:t>
            </a:r>
            <a:r>
              <a:rPr lang="en-US" dirty="0"/>
              <a:t>[j</a:t>
            </a:r>
            <a:r>
              <a:rPr lang="en-US" dirty="0" smtClean="0"/>
              <a:t>]++;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j = min; j &lt; max; j += </a:t>
            </a:r>
            <a:r>
              <a:rPr lang="en-US" dirty="0" err="1"/>
              <a:t>inc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out[j] = </a:t>
            </a:r>
            <a:r>
              <a:rPr lang="en-US" dirty="0" err="1"/>
              <a:t>mem</a:t>
            </a:r>
            <a:r>
              <a:rPr lang="en-US" dirty="0"/>
              <a:t>[j];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429000"/>
            <a:ext cx="5715000" cy="10668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Bank conflict here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752600"/>
          <a:ext cx="6858000" cy="301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MEM[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Bank 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Thread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928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295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min; j &lt; max; j += inc) </a:t>
            </a:r>
            <a:r>
              <a:rPr lang="en-US" dirty="0" err="1" smtClean="0"/>
              <a:t>mem</a:t>
            </a:r>
            <a:r>
              <a:rPr lang="en-US" dirty="0" smtClean="0"/>
              <a:t>[j] = 0;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0, 32, 64, …, 928, 960, 992 for threads 1, 2, 3, … 32 </a:t>
            </a:r>
          </a:p>
        </p:txBody>
      </p:sp>
    </p:spTree>
    <p:extLst>
      <p:ext uri="{BB962C8B-B14F-4D97-AF65-F5344CB8AC3E}">
        <p14:creationId xmlns:p14="http://schemas.microsoft.com/office/powerpoint/2010/main" val="991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752600"/>
          <a:ext cx="6858000" cy="301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MEM[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Bank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Thread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295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min; j &lt; max; j += inc) </a:t>
            </a:r>
            <a:r>
              <a:rPr lang="en-US" dirty="0" err="1" smtClean="0"/>
              <a:t>mem</a:t>
            </a:r>
            <a:r>
              <a:rPr lang="en-US" dirty="0" smtClean="0"/>
              <a:t>[j] = 0;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10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1, 33, 65, …, 929, 961, 993 for threads 1, 2, 3, … 32 </a:t>
            </a:r>
          </a:p>
        </p:txBody>
      </p:sp>
    </p:spTree>
    <p:extLst>
      <p:ext uri="{BB962C8B-B14F-4D97-AF65-F5344CB8AC3E}">
        <p14:creationId xmlns:p14="http://schemas.microsoft.com/office/powerpoint/2010/main" val="14258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66" y="2234021"/>
            <a:ext cx="5934468" cy="3791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 API</a:t>
            </a:r>
            <a:endParaRPr lang="en-US" dirty="0"/>
          </a:p>
        </p:txBody>
      </p:sp>
      <p:sp>
        <p:nvSpPr>
          <p:cNvPr id="5" name="Bent Arrow 4"/>
          <p:cNvSpPr/>
          <p:nvPr/>
        </p:nvSpPr>
        <p:spPr>
          <a:xfrm flipH="1" flipV="1">
            <a:off x="4267200" y="2387907"/>
            <a:ext cx="1752600" cy="2641292"/>
          </a:xfrm>
          <a:prstGeom prst="bentArrow">
            <a:avLst>
              <a:gd name="adj1" fmla="val 9232"/>
              <a:gd name="adj2" fmla="val 8202"/>
              <a:gd name="adj3" fmla="val 9766"/>
              <a:gd name="adj4" fmla="val 437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08013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cudaMalloc</a:t>
            </a:r>
            <a:r>
              <a:rPr lang="en-US" sz="1400" dirty="0" smtClean="0"/>
              <a:t>(&amp;d, </a:t>
            </a:r>
            <a:r>
              <a:rPr lang="en-US" sz="1400" dirty="0" err="1" smtClean="0"/>
              <a:t>len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90625" y="3544383"/>
            <a:ext cx="609600" cy="1143005"/>
            <a:chOff x="2514600" y="5181599"/>
            <a:chExt cx="609600" cy="1143005"/>
          </a:xfrm>
          <a:solidFill>
            <a:srgbClr val="FEA0B0"/>
          </a:solidFill>
        </p:grpSpPr>
        <p:sp>
          <p:nvSpPr>
            <p:cNvPr id="14" name="Rectangle 13"/>
            <p:cNvSpPr/>
            <p:nvPr/>
          </p:nvSpPr>
          <p:spPr>
            <a:xfrm>
              <a:off x="2514600" y="5181599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4600" y="5410200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4600" y="5638801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0" y="5867402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4600" y="6096003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len</a:t>
              </a:r>
              <a:r>
                <a:rPr lang="en-US" sz="800" dirty="0" smtClean="0"/>
                <a:t> - 1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10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752600"/>
          <a:ext cx="6858000" cy="301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MEM[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Bank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Thread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295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min; j &lt; max; j += inc) </a:t>
            </a:r>
            <a:r>
              <a:rPr lang="en-US" dirty="0" err="1" smtClean="0"/>
              <a:t>mem</a:t>
            </a:r>
            <a:r>
              <a:rPr lang="en-US" dirty="0" smtClean="0"/>
              <a:t>[j] = 0;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10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2, 34, 66, …, 930, 962, 994 for threads 1, 2, 3, … 32 </a:t>
            </a:r>
          </a:p>
        </p:txBody>
      </p:sp>
    </p:spTree>
    <p:extLst>
      <p:ext uri="{BB962C8B-B14F-4D97-AF65-F5344CB8AC3E}">
        <p14:creationId xmlns:p14="http://schemas.microsoft.com/office/powerpoint/2010/main" val="20372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 fixed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#define NUM_BANKS 32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#define NUM_THREADS 32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__shared__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mem</a:t>
            </a:r>
            <a:r>
              <a:rPr lang="en-US" sz="1500" dirty="0"/>
              <a:t> [NUM_BANKS * NUM_THREADS];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__global__ void </a:t>
            </a:r>
            <a:r>
              <a:rPr lang="en-US" sz="1500" dirty="0" err="1"/>
              <a:t>good_access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*out,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iters</a:t>
            </a:r>
            <a:r>
              <a:rPr lang="en-US" sz="1500" dirty="0"/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idx</a:t>
            </a:r>
            <a:r>
              <a:rPr lang="en-US" sz="1500" dirty="0"/>
              <a:t> = </a:t>
            </a:r>
            <a:r>
              <a:rPr lang="en-US" sz="1500" dirty="0" err="1"/>
              <a:t>threadIdx.x</a:t>
            </a:r>
            <a:r>
              <a:rPr lang="en-US" sz="15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int</a:t>
            </a:r>
            <a:r>
              <a:rPr lang="en-US" sz="1500" dirty="0"/>
              <a:t> min = </a:t>
            </a:r>
            <a:r>
              <a:rPr lang="en-US" sz="1500" dirty="0" err="1"/>
              <a:t>idx</a:t>
            </a:r>
            <a:r>
              <a:rPr lang="en-US" sz="15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int</a:t>
            </a:r>
            <a:r>
              <a:rPr lang="en-US" sz="1500" dirty="0"/>
              <a:t> max = </a:t>
            </a:r>
            <a:r>
              <a:rPr lang="en-US" sz="1500" dirty="0" err="1"/>
              <a:t>blockDim.x</a:t>
            </a:r>
            <a:r>
              <a:rPr lang="en-US" sz="1500" dirty="0"/>
              <a:t> * NUM_BANKS;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inc</a:t>
            </a:r>
            <a:r>
              <a:rPr lang="en-US" sz="1500" dirty="0"/>
              <a:t> = NUM_BANKS</a:t>
            </a:r>
            <a:r>
              <a:rPr lang="en-US" sz="1500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for (</a:t>
            </a:r>
            <a:r>
              <a:rPr lang="en-US" sz="1500" dirty="0" err="1"/>
              <a:t>int</a:t>
            </a:r>
            <a:r>
              <a:rPr lang="en-US" sz="1500" dirty="0"/>
              <a:t> j = min; j &lt; max; j += </a:t>
            </a:r>
            <a:r>
              <a:rPr lang="en-US" sz="1500" dirty="0" err="1"/>
              <a:t>inc</a:t>
            </a:r>
            <a:r>
              <a:rPr lang="en-US" sz="15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    </a:t>
            </a:r>
            <a:r>
              <a:rPr lang="en-US" sz="1500" dirty="0" err="1"/>
              <a:t>mem</a:t>
            </a:r>
            <a:r>
              <a:rPr lang="en-US" sz="1500" dirty="0"/>
              <a:t>[j] = 0</a:t>
            </a:r>
            <a:r>
              <a:rPr lang="en-US" sz="1500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r>
              <a:rPr lang="nn-NO" sz="1500" dirty="0"/>
              <a:t>    for (int i = 0; i &lt; iters; i++)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    for (</a:t>
            </a:r>
            <a:r>
              <a:rPr lang="en-US" sz="1500" dirty="0" err="1"/>
              <a:t>int</a:t>
            </a:r>
            <a:r>
              <a:rPr lang="en-US" sz="1500" dirty="0"/>
              <a:t> j = min; j &lt; max; j += </a:t>
            </a:r>
            <a:r>
              <a:rPr lang="en-US" sz="1500" dirty="0" err="1"/>
              <a:t>inc</a:t>
            </a:r>
            <a:r>
              <a:rPr lang="en-US" sz="15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        </a:t>
            </a:r>
            <a:r>
              <a:rPr lang="en-US" sz="1500" dirty="0" err="1"/>
              <a:t>mem</a:t>
            </a:r>
            <a:r>
              <a:rPr lang="en-US" sz="1500" dirty="0"/>
              <a:t>[j</a:t>
            </a:r>
            <a:r>
              <a:rPr lang="en-US" sz="1500" dirty="0" smtClean="0"/>
              <a:t>]++;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for (</a:t>
            </a:r>
            <a:r>
              <a:rPr lang="en-US" sz="1500" dirty="0" err="1"/>
              <a:t>int</a:t>
            </a:r>
            <a:r>
              <a:rPr lang="en-US" sz="1500" dirty="0"/>
              <a:t> j = min; j &lt; max; j += </a:t>
            </a:r>
            <a:r>
              <a:rPr lang="en-US" sz="1500" dirty="0" err="1"/>
              <a:t>inc</a:t>
            </a:r>
            <a:r>
              <a:rPr lang="en-US" sz="15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        out[j] = </a:t>
            </a:r>
            <a:r>
              <a:rPr lang="en-US" sz="1500" dirty="0" err="1"/>
              <a:t>mem</a:t>
            </a:r>
            <a:r>
              <a:rPr lang="en-US" sz="1500" dirty="0"/>
              <a:t>[j];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3429000"/>
            <a:ext cx="5715000" cy="10668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Bank conflict fixed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752600"/>
          <a:ext cx="6858000" cy="301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MEM[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Bank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Thread 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 fixed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295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min; j &lt; max; j += inc) </a:t>
            </a:r>
            <a:r>
              <a:rPr lang="en-US" dirty="0" err="1" smtClean="0"/>
              <a:t>mem</a:t>
            </a:r>
            <a:r>
              <a:rPr lang="en-US" dirty="0" smtClean="0"/>
              <a:t>[j] = 0;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0, 1, 2, …, 29, 30, 31 for threads 1, 2, 3, … 32 </a:t>
            </a:r>
          </a:p>
        </p:txBody>
      </p:sp>
    </p:spTree>
    <p:extLst>
      <p:ext uri="{BB962C8B-B14F-4D97-AF65-F5344CB8AC3E}">
        <p14:creationId xmlns:p14="http://schemas.microsoft.com/office/powerpoint/2010/main" val="19163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752600"/>
          <a:ext cx="6858000" cy="301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MEM[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Bank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Thread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 fixed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295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min; j &lt; max; j += inc) </a:t>
            </a:r>
            <a:r>
              <a:rPr lang="en-US" dirty="0" err="1" smtClean="0"/>
              <a:t>mem</a:t>
            </a:r>
            <a:r>
              <a:rPr lang="en-US" dirty="0" smtClean="0"/>
              <a:t>[j] = 0;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32, 33, 34, …, 61, 62, 63 for threads 1, 2, 3, … 32 </a:t>
            </a:r>
          </a:p>
        </p:txBody>
      </p:sp>
    </p:spTree>
    <p:extLst>
      <p:ext uri="{BB962C8B-B14F-4D97-AF65-F5344CB8AC3E}">
        <p14:creationId xmlns:p14="http://schemas.microsoft.com/office/powerpoint/2010/main" val="23640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752600"/>
          <a:ext cx="6858000" cy="301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MEM[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Bank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Thread 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 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 fixed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295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min; j &lt; max; j += inc) </a:t>
            </a:r>
            <a:r>
              <a:rPr lang="en-US" dirty="0" err="1" smtClean="0"/>
              <a:t>mem</a:t>
            </a:r>
            <a:r>
              <a:rPr lang="en-US" dirty="0" smtClean="0"/>
              <a:t>[j] = 0;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64, 65, 66, …, 93, 94, 95 for threads 1, 2, 3, … 32 </a:t>
            </a:r>
          </a:p>
        </p:txBody>
      </p:sp>
    </p:spTree>
    <p:extLst>
      <p:ext uri="{BB962C8B-B14F-4D97-AF65-F5344CB8AC3E}">
        <p14:creationId xmlns:p14="http://schemas.microsoft.com/office/powerpoint/2010/main" val="14189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access to global memory for older </a:t>
            </a:r>
            <a:r>
              <a:rPr lang="en-US" dirty="0" err="1" smtClean="0"/>
              <a:t>GeForce</a:t>
            </a:r>
            <a:r>
              <a:rPr lang="en-US" dirty="0" smtClean="0"/>
              <a:t> GPU’s (1.0 to 1.3 compute capability).</a:t>
            </a:r>
          </a:p>
          <a:p>
            <a:r>
              <a:rPr lang="en-US" dirty="0" smtClean="0"/>
              <a:t>For newer </a:t>
            </a:r>
            <a:r>
              <a:rPr lang="en-US" dirty="0" err="1" smtClean="0"/>
              <a:t>GeForce</a:t>
            </a:r>
            <a:r>
              <a:rPr lang="en-US" dirty="0" smtClean="0"/>
              <a:t> GPU’s (2.0), coalesced access does not exist.</a:t>
            </a:r>
          </a:p>
          <a:p>
            <a:r>
              <a:rPr lang="en-US" dirty="0" smtClean="0"/>
              <a:t>A half warp can access one 32- (or 64-, 128-) byte memory quantity in one transaction, if three conditions met.</a:t>
            </a:r>
          </a:p>
        </p:txBody>
      </p:sp>
    </p:spTree>
    <p:extLst>
      <p:ext uri="{BB962C8B-B14F-4D97-AF65-F5344CB8AC3E}">
        <p14:creationId xmlns:p14="http://schemas.microsoft.com/office/powerpoint/2010/main" val="18090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coalesce, the global memory request for a half-warp must satisfy the following conditions: </a:t>
            </a:r>
          </a:p>
          <a:p>
            <a:r>
              <a:rPr lang="en-US" dirty="0" smtClean="0"/>
              <a:t>1) The size of the words accessed by the threads must be 4, 8, or 16 bytes; </a:t>
            </a:r>
          </a:p>
          <a:p>
            <a:r>
              <a:rPr lang="en-US" dirty="0" smtClean="0"/>
              <a:t>2) 4, all 16 words must lie in the same 64-byte segment; 8, 16 …</a:t>
            </a:r>
          </a:p>
          <a:p>
            <a:r>
              <a:rPr lang="en-US" dirty="0" smtClean="0"/>
              <a:t>3) Threads must access the words in sequence: The </a:t>
            </a:r>
            <a:r>
              <a:rPr lang="en-US" dirty="0" err="1" smtClean="0"/>
              <a:t>kth</a:t>
            </a:r>
            <a:r>
              <a:rPr lang="en-US" dirty="0" smtClean="0"/>
              <a:t> thread in the half-warp must access the </a:t>
            </a:r>
            <a:r>
              <a:rPr lang="en-US" dirty="0" err="1" smtClean="0"/>
              <a:t>kth</a:t>
            </a:r>
            <a:r>
              <a:rPr lang="en-US" dirty="0" smtClean="0"/>
              <a:t> word.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6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Memory: Coalesced  Access</a:t>
            </a:r>
          </a:p>
        </p:txBody>
      </p:sp>
      <p:pic>
        <p:nvPicPr>
          <p:cNvPr id="2673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41" y="1981200"/>
            <a:ext cx="1466671" cy="37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36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04" y="1981200"/>
            <a:ext cx="127437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3670" name="Text Box 6"/>
          <p:cNvSpPr txBox="1">
            <a:spLocks noChangeArrowheads="1"/>
          </p:cNvSpPr>
          <p:nvPr/>
        </p:nvSpPr>
        <p:spPr bwMode="auto">
          <a:xfrm>
            <a:off x="1965426" y="1390161"/>
            <a:ext cx="17399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perfectly coalesced</a:t>
            </a:r>
          </a:p>
        </p:txBody>
      </p:sp>
      <p:sp>
        <p:nvSpPr>
          <p:cNvPr id="2673671" name="Text Box 7"/>
          <p:cNvSpPr txBox="1">
            <a:spLocks noChangeArrowheads="1"/>
          </p:cNvSpPr>
          <p:nvPr/>
        </p:nvSpPr>
        <p:spPr bwMode="auto">
          <a:xfrm>
            <a:off x="4956070" y="1363296"/>
            <a:ext cx="174148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allow threads skipping LD/ST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6460933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NVIDIA</a:t>
            </a:r>
            <a:r>
              <a:rPr lang="en-US" sz="1200" i="1" dirty="0"/>
              <a:t> </a:t>
            </a:r>
            <a:r>
              <a:rPr lang="en-US" sz="1200" i="1" dirty="0" err="1"/>
              <a:t>NVIDIA</a:t>
            </a:r>
            <a:r>
              <a:rPr lang="en-US" sz="1200" i="1" dirty="0"/>
              <a:t> CUDA™ Programming Guide Version 3.0</a:t>
            </a:r>
            <a:r>
              <a:rPr lang="en-US" sz="1200" dirty="0"/>
              <a:t>, 2010.</a:t>
            </a:r>
          </a:p>
        </p:txBody>
      </p:sp>
    </p:spTree>
    <p:extLst>
      <p:ext uri="{BB962C8B-B14F-4D97-AF65-F5344CB8AC3E}">
        <p14:creationId xmlns:p14="http://schemas.microsoft.com/office/powerpoint/2010/main" val="23905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5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514600"/>
            <a:ext cx="1034180" cy="33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57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514600"/>
            <a:ext cx="1290629" cy="338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57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14600"/>
            <a:ext cx="1206743" cy="33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57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1179182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5724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Global Memory: Non-Coalesced  Access</a:t>
            </a:r>
          </a:p>
        </p:txBody>
      </p:sp>
      <p:sp>
        <p:nvSpPr>
          <p:cNvPr id="2675720" name="Text Box 8"/>
          <p:cNvSpPr txBox="1">
            <a:spLocks noChangeArrowheads="1"/>
          </p:cNvSpPr>
          <p:nvPr/>
        </p:nvSpPr>
        <p:spPr bwMode="auto">
          <a:xfrm>
            <a:off x="823477" y="1605753"/>
            <a:ext cx="17303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non-consecutive</a:t>
            </a:r>
            <a:endParaRPr lang="en-US" sz="2200" dirty="0"/>
          </a:p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address</a:t>
            </a:r>
          </a:p>
        </p:txBody>
      </p:sp>
      <p:sp>
        <p:nvSpPr>
          <p:cNvPr id="2675721" name="Text Box 9"/>
          <p:cNvSpPr txBox="1">
            <a:spLocks noChangeArrowheads="1"/>
          </p:cNvSpPr>
          <p:nvPr/>
        </p:nvSpPr>
        <p:spPr bwMode="auto">
          <a:xfrm>
            <a:off x="2656620" y="1600931"/>
            <a:ext cx="1906588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starting address not aligned to 128 Byte</a:t>
            </a:r>
          </a:p>
        </p:txBody>
      </p:sp>
      <p:sp>
        <p:nvSpPr>
          <p:cNvPr id="2675722" name="Text Box 10"/>
          <p:cNvSpPr txBox="1">
            <a:spLocks noChangeArrowheads="1"/>
          </p:cNvSpPr>
          <p:nvPr/>
        </p:nvSpPr>
        <p:spPr bwMode="auto">
          <a:xfrm>
            <a:off x="4619625" y="1579562"/>
            <a:ext cx="17303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non-consecutive</a:t>
            </a:r>
            <a:endParaRPr lang="en-US" sz="2200" dirty="0"/>
          </a:p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address</a:t>
            </a:r>
          </a:p>
        </p:txBody>
      </p:sp>
      <p:sp>
        <p:nvSpPr>
          <p:cNvPr id="2675723" name="Text Box 11"/>
          <p:cNvSpPr txBox="1">
            <a:spLocks noChangeArrowheads="1"/>
          </p:cNvSpPr>
          <p:nvPr/>
        </p:nvSpPr>
        <p:spPr bwMode="auto">
          <a:xfrm>
            <a:off x="6350000" y="1579562"/>
            <a:ext cx="17303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indent="-3079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1525" indent="-2571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1888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206375" algn="l" defTabSz="822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002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74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146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71850" indent="-20637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stride larger than one word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6460933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NVIDIA</a:t>
            </a:r>
            <a:r>
              <a:rPr lang="en-US" sz="1200" i="1" dirty="0"/>
              <a:t> </a:t>
            </a:r>
            <a:r>
              <a:rPr lang="en-US" sz="1200" i="1" dirty="0" err="1"/>
              <a:t>NVIDIA</a:t>
            </a:r>
            <a:r>
              <a:rPr lang="en-US" sz="1200" i="1" dirty="0"/>
              <a:t> CUDA™ Programming Guide Version 3.0</a:t>
            </a:r>
            <a:r>
              <a:rPr lang="en-US" sz="1200" dirty="0"/>
              <a:t>, 2010.</a:t>
            </a:r>
          </a:p>
        </p:txBody>
      </p:sp>
    </p:spTree>
    <p:extLst>
      <p:ext uri="{BB962C8B-B14F-4D97-AF65-F5344CB8AC3E}">
        <p14:creationId xmlns:p14="http://schemas.microsoft.com/office/powerpoint/2010/main" val="37873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access</a:t>
            </a:r>
            <a:endParaRPr lang="en-US" dirty="0"/>
          </a:p>
        </p:txBody>
      </p:sp>
      <p:pic>
        <p:nvPicPr>
          <p:cNvPr id="10" name="Content Placeholder 9" descr="coalesce-ba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905000"/>
            <a:ext cx="8212349" cy="3962400"/>
          </a:xfrm>
        </p:spPr>
      </p:pic>
    </p:spTree>
    <p:extLst>
      <p:ext uri="{BB962C8B-B14F-4D97-AF65-F5344CB8AC3E}">
        <p14:creationId xmlns:p14="http://schemas.microsoft.com/office/powerpoint/2010/main" val="22515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66" y="2234021"/>
            <a:ext cx="5934468" cy="379172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90625" y="3544383"/>
            <a:ext cx="609600" cy="1143005"/>
            <a:chOff x="2514600" y="5181599"/>
            <a:chExt cx="609600" cy="1143005"/>
          </a:xfrm>
          <a:solidFill>
            <a:srgbClr val="FEA0B0"/>
          </a:solidFill>
        </p:grpSpPr>
        <p:sp>
          <p:nvSpPr>
            <p:cNvPr id="15" name="Rectangle 14"/>
            <p:cNvSpPr/>
            <p:nvPr/>
          </p:nvSpPr>
          <p:spPr>
            <a:xfrm>
              <a:off x="2514600" y="5181599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4600" y="5410200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0" y="5638801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4600" y="5867402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6096003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len</a:t>
              </a:r>
              <a:r>
                <a:rPr lang="en-US" sz="800" dirty="0" smtClean="0"/>
                <a:t> - 1</a:t>
              </a:r>
              <a:endParaRPr lang="en-US" sz="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Runtime API</a:t>
            </a:r>
          </a:p>
        </p:txBody>
      </p:sp>
      <p:sp>
        <p:nvSpPr>
          <p:cNvPr id="5" name="Bent Arrow 4"/>
          <p:cNvSpPr/>
          <p:nvPr/>
        </p:nvSpPr>
        <p:spPr>
          <a:xfrm flipH="1" flipV="1">
            <a:off x="4191000" y="4419600"/>
            <a:ext cx="2438400" cy="535576"/>
          </a:xfrm>
          <a:prstGeom prst="ben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2080132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cudaMemcpy</a:t>
            </a:r>
            <a:r>
              <a:rPr lang="en-US" sz="1400" dirty="0" smtClean="0"/>
              <a:t>(d, …, …,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-65" charset="0"/>
              </a:rPr>
              <a:t>cudaMemcpyHostToDevice</a:t>
            </a:r>
            <a:r>
              <a:rPr lang="en-US" sz="1400" b="1" dirty="0" smtClean="0">
                <a:latin typeface="Courier New" pitchFamily="-65" charset="0"/>
              </a:rPr>
              <a:t>)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90625" y="3544383"/>
            <a:ext cx="609600" cy="1143005"/>
            <a:chOff x="2514600" y="5181599"/>
            <a:chExt cx="609600" cy="1143005"/>
          </a:xfrm>
          <a:solidFill>
            <a:srgbClr val="92D050"/>
          </a:solidFill>
        </p:grpSpPr>
        <p:sp>
          <p:nvSpPr>
            <p:cNvPr id="9" name="Rectangle 8"/>
            <p:cNvSpPr/>
            <p:nvPr/>
          </p:nvSpPr>
          <p:spPr>
            <a:xfrm>
              <a:off x="2514600" y="5181599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5410200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4600" y="5638801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5867402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14600" y="6096003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len</a:t>
              </a:r>
              <a:r>
                <a:rPr lang="en-US" sz="800" dirty="0" smtClean="0"/>
                <a:t> - 1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93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access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010400" y="1676400"/>
          <a:ext cx="1714500" cy="339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</a:tblGrid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Thread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&amp;data[]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0"/>
            <a:ext cx="6324600" cy="42546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 0-15 access data[] in 4 byte quantities consecutively, from 0 to 63.  Therefore, this half warp is coalesced.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 16-31 access data[] in 4 byte quantities consecutively, from 64 to 127. Therefore, this half warp is coalesced.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1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access</a:t>
            </a:r>
            <a:endParaRPr lang="en-US" dirty="0"/>
          </a:p>
        </p:txBody>
      </p:sp>
      <p:pic>
        <p:nvPicPr>
          <p:cNvPr id="7" name="Content Placeholder 6" descr="coalesce-ba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828800"/>
            <a:ext cx="8263988" cy="4114800"/>
          </a:xfrm>
        </p:spPr>
      </p:pic>
    </p:spTree>
    <p:extLst>
      <p:ext uri="{BB962C8B-B14F-4D97-AF65-F5344CB8AC3E}">
        <p14:creationId xmlns:p14="http://schemas.microsoft.com/office/powerpoint/2010/main" val="40911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access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34200" y="1371600"/>
          <a:ext cx="1714500" cy="339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</a:tblGrid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Thread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&amp;data[]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6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533400" y="1447800"/>
            <a:ext cx="6324600" cy="42546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 1 and 2 do not access data[] consecutively.  Therefore, this half warp is NOT coalesced.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 17 and 18 do not access data[] consecutively. Therefore, this half warp is NOT coalesced.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REDUCE and SCAN primitives</a:t>
            </a:r>
          </a:p>
        </p:txBody>
      </p:sp>
    </p:spTree>
    <p:extLst>
      <p:ext uri="{BB962C8B-B14F-4D97-AF65-F5344CB8AC3E}">
        <p14:creationId xmlns:p14="http://schemas.microsoft.com/office/powerpoint/2010/main" val="18545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>
                <a:latin typeface="Adobe Garamond Pro" pitchFamily="18" charset="0"/>
              </a:rPr>
              <a:t>+/22 93 4.6 10 3.3 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</a:rPr>
              <a:t>	132.9</a:t>
            </a:r>
          </a:p>
          <a:p>
            <a:r>
              <a:rPr lang="en-US" dirty="0" smtClean="0">
                <a:latin typeface="Adobe Garamond Pro" pitchFamily="18" charset="0"/>
              </a:rPr>
              <a:t>×/11 3 2 10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</a:rPr>
              <a:t>	660</a:t>
            </a:r>
            <a:endParaRPr lang="en-US" dirty="0" smtClean="0"/>
          </a:p>
          <a:p>
            <a:r>
              <a:rPr lang="en-US" dirty="0" smtClean="0"/>
              <a:t>⋁</a:t>
            </a:r>
            <a:r>
              <a:rPr lang="en-US" dirty="0" smtClean="0">
                <a:latin typeface="Adobe Garamond Pro" pitchFamily="18" charset="0"/>
              </a:rPr>
              <a:t>/1 1 0 1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</a:rPr>
              <a:t>	1</a:t>
            </a:r>
          </a:p>
          <a:p>
            <a:pPr>
              <a:buNone/>
            </a:pPr>
            <a:endParaRPr lang="en-US" dirty="0" smtClean="0">
              <a:latin typeface="Adobe Garamond Pro" pitchFamily="18" charset="0"/>
            </a:endParaRPr>
          </a:p>
          <a:p>
            <a:pPr>
              <a:buNone/>
            </a:pPr>
            <a:endParaRPr lang="en-US" dirty="0" smtClean="0">
              <a:latin typeface="Adobe Garamond Pro" pitchFamily="18" charset="0"/>
            </a:endParaRPr>
          </a:p>
          <a:p>
            <a:pPr>
              <a:buNone/>
            </a:pPr>
            <a:endParaRPr lang="en-US" dirty="0" smtClean="0">
              <a:latin typeface="Adobe Garamond Pro" pitchFamily="18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Adobe Garamond Pro" pitchFamily="18" charset="0"/>
              </a:rPr>
              <a:t>+\22 93 4.6 10 3.3 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</a:rPr>
              <a:t>	22 115 119.6 129.6 132.9</a:t>
            </a:r>
          </a:p>
          <a:p>
            <a:r>
              <a:rPr lang="en-US" dirty="0" smtClean="0">
                <a:latin typeface="Adobe Garamond Pro" pitchFamily="18" charset="0"/>
              </a:rPr>
              <a:t>×\1 2 3 5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</a:rPr>
              <a:t>	1 2 6 30</a:t>
            </a:r>
          </a:p>
          <a:p>
            <a:r>
              <a:rPr lang="en-US" dirty="0" smtClean="0">
                <a:latin typeface="Adobe Garamond Pro" pitchFamily="18" charset="0"/>
              </a:rPr>
              <a:t>=\0 0 0 0 0 0 0 0 0 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</a:rPr>
              <a:t>0 1 0 1 0 1 0 1 0</a:t>
            </a:r>
          </a:p>
          <a:p>
            <a:pPr>
              <a:buNone/>
            </a:pPr>
            <a:endParaRPr lang="en-US" dirty="0" smtClean="0">
              <a:latin typeface="Adobe Garamond Pro" pitchFamily="18" charset="0"/>
            </a:endParaRPr>
          </a:p>
          <a:p>
            <a:pPr>
              <a:buNone/>
            </a:pPr>
            <a:endParaRPr lang="en-US" dirty="0" smtClean="0">
              <a:latin typeface="Adobe Garamond Pro" pitchFamily="18" charset="0"/>
            </a:endParaRPr>
          </a:p>
          <a:p>
            <a:pPr>
              <a:buNone/>
            </a:pPr>
            <a:r>
              <a:rPr lang="en-US" dirty="0" smtClean="0">
                <a:latin typeface="Adobe Garamond Pro" pitchFamily="18" charset="0"/>
              </a:rPr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warp…</a:t>
            </a:r>
            <a:br>
              <a:rPr lang="en-US" dirty="0" smtClean="0"/>
            </a:br>
            <a:r>
              <a:rPr lang="en-US" dirty="0" smtClean="0"/>
              <a:t>What do these APL statements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6482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op</a:t>
            </a:r>
            <a:r>
              <a:rPr lang="en-US" sz="2800" dirty="0" smtClean="0"/>
              <a:t>/ is a SCAN; </a:t>
            </a:r>
            <a:r>
              <a:rPr lang="en-US" sz="2800" i="1" dirty="0" smtClean="0"/>
              <a:t>op</a:t>
            </a:r>
            <a:r>
              <a:rPr lang="en-US" sz="2800" dirty="0" smtClean="0"/>
              <a:t>\ is a REDUCE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59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Garamond Pro" pitchFamily="18" charset="0"/>
              </a:rPr>
              <a:t>Definition: The REDUCE</a:t>
            </a:r>
            <a:r>
              <a:rPr lang="en-US" i="1" dirty="0" smtClean="0">
                <a:latin typeface="Adobe Garamond Pro" pitchFamily="18" charset="0"/>
              </a:rPr>
              <a:t> </a:t>
            </a:r>
            <a:r>
              <a:rPr lang="en-US" dirty="0" smtClean="0">
                <a:latin typeface="Adobe Garamond Pro" pitchFamily="18" charset="0"/>
              </a:rPr>
              <a:t>operation takes a binary operator ⊕ with identity </a:t>
            </a:r>
            <a:r>
              <a:rPr lang="en-US" i="1" dirty="0" smtClean="0">
                <a:latin typeface="Adobe Garamond Pro" pitchFamily="18" charset="0"/>
              </a:rPr>
              <a:t>I</a:t>
            </a:r>
            <a:r>
              <a:rPr lang="en-US" dirty="0" smtClean="0">
                <a:latin typeface="Adobe Garamond Pro" pitchFamily="18" charset="0"/>
              </a:rPr>
              <a:t>, and an ordered set [a</a:t>
            </a:r>
            <a:r>
              <a:rPr lang="en-US" baseline="-25000" dirty="0" smtClean="0">
                <a:latin typeface="Adobe Garamond Pro" pitchFamily="18" charset="0"/>
              </a:rPr>
              <a:t>0</a:t>
            </a:r>
            <a:r>
              <a:rPr lang="en-US" dirty="0" smtClean="0">
                <a:latin typeface="Adobe Garamond Pro" pitchFamily="18" charset="0"/>
              </a:rPr>
              <a:t>, a</a:t>
            </a:r>
            <a:r>
              <a:rPr lang="en-US" baseline="-25000" dirty="0" smtClean="0">
                <a:latin typeface="Adobe Garamond Pro" pitchFamily="18" charset="0"/>
              </a:rPr>
              <a:t>1</a:t>
            </a:r>
            <a:r>
              <a:rPr lang="en-US" dirty="0" smtClean="0">
                <a:latin typeface="Adobe Garamond Pro" pitchFamily="18" charset="0"/>
              </a:rPr>
              <a:t>, ..., a</a:t>
            </a:r>
            <a:r>
              <a:rPr lang="en-US" baseline="-25000" dirty="0" smtClean="0">
                <a:latin typeface="Adobe Garamond Pro" pitchFamily="18" charset="0"/>
              </a:rPr>
              <a:t>n−1</a:t>
            </a:r>
            <a:r>
              <a:rPr lang="en-US" dirty="0" smtClean="0">
                <a:latin typeface="Adobe Garamond Pro" pitchFamily="18" charset="0"/>
              </a:rPr>
              <a:t>] of n elements, and returns the value (((a</a:t>
            </a:r>
            <a:r>
              <a:rPr lang="en-US" baseline="-25000" dirty="0" smtClean="0">
                <a:latin typeface="Adobe Garamond Pro" pitchFamily="18" charset="0"/>
              </a:rPr>
              <a:t>0</a:t>
            </a:r>
            <a:r>
              <a:rPr lang="en-US" dirty="0" smtClean="0">
                <a:latin typeface="Adobe Garamond Pro" pitchFamily="18" charset="0"/>
              </a:rPr>
              <a:t> ⊕ a</a:t>
            </a:r>
            <a:r>
              <a:rPr lang="en-US" baseline="-25000" dirty="0" smtClean="0">
                <a:latin typeface="Adobe Garamond Pro" pitchFamily="18" charset="0"/>
              </a:rPr>
              <a:t>1</a:t>
            </a:r>
            <a:r>
              <a:rPr lang="en-US" dirty="0" smtClean="0">
                <a:latin typeface="Adobe Garamond Pro" pitchFamily="18" charset="0"/>
              </a:rPr>
              <a:t>) ⊕ ... ) ⊕ a</a:t>
            </a:r>
            <a:r>
              <a:rPr lang="en-US" baseline="-25000" dirty="0" smtClean="0">
                <a:latin typeface="Adobe Garamond Pro" pitchFamily="18" charset="0"/>
              </a:rPr>
              <a:t>n−1</a:t>
            </a:r>
            <a:r>
              <a:rPr lang="en-US" dirty="0" smtClean="0">
                <a:latin typeface="Adobe Garamond Pro" pitchFamily="18" charset="0"/>
              </a:rPr>
              <a:t>).</a:t>
            </a:r>
          </a:p>
          <a:p>
            <a:r>
              <a:rPr lang="en-US" dirty="0" smtClean="0">
                <a:latin typeface="Adobe Garamond Pro" pitchFamily="18" charset="0"/>
              </a:rPr>
              <a:t>For our discussions, consider only </a:t>
            </a:r>
            <a:r>
              <a:rPr lang="en-US" i="1" dirty="0" smtClean="0">
                <a:latin typeface="Adobe Garamond Pro" pitchFamily="18" charset="0"/>
              </a:rPr>
              <a:t>associative, commutative</a:t>
            </a:r>
            <a:r>
              <a:rPr lang="en-US" dirty="0" smtClean="0">
                <a:latin typeface="Adobe Garamond Pro" pitchFamily="18" charset="0"/>
              </a:rPr>
              <a:t> operators.  We want to perform operations in any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REDUCE?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5410201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Blelloch</a:t>
            </a:r>
            <a:r>
              <a:rPr lang="en-US" dirty="0" smtClean="0"/>
              <a:t>, G. Prefix Sums and Their Applications, </a:t>
            </a:r>
            <a:r>
              <a:rPr lang="en-US" i="1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Garamond Pro" pitchFamily="18" charset="0"/>
              </a:rPr>
              <a:t>Definition: The SCAN operation takes a binary operator ⊕, and an ordered set of n elements [a</a:t>
            </a:r>
            <a:r>
              <a:rPr lang="en-US" baseline="-25000" dirty="0" smtClean="0">
                <a:latin typeface="Adobe Garamond Pro" pitchFamily="18" charset="0"/>
              </a:rPr>
              <a:t>0</a:t>
            </a:r>
            <a:r>
              <a:rPr lang="en-US" dirty="0" smtClean="0">
                <a:latin typeface="Adobe Garamond Pro" pitchFamily="18" charset="0"/>
              </a:rPr>
              <a:t>, a</a:t>
            </a:r>
            <a:r>
              <a:rPr lang="en-US" baseline="-25000" dirty="0" smtClean="0">
                <a:latin typeface="Adobe Garamond Pro" pitchFamily="18" charset="0"/>
              </a:rPr>
              <a:t>1</a:t>
            </a:r>
            <a:r>
              <a:rPr lang="en-US" dirty="0" smtClean="0">
                <a:latin typeface="Adobe Garamond Pro" pitchFamily="18" charset="0"/>
              </a:rPr>
              <a:t>, ..., a</a:t>
            </a:r>
            <a:r>
              <a:rPr lang="en-US" baseline="-25000" dirty="0" smtClean="0">
                <a:latin typeface="Adobe Garamond Pro" pitchFamily="18" charset="0"/>
              </a:rPr>
              <a:t>n−1</a:t>
            </a:r>
            <a:r>
              <a:rPr lang="en-US" dirty="0" smtClean="0">
                <a:latin typeface="Adobe Garamond Pro" pitchFamily="18" charset="0"/>
              </a:rPr>
              <a:t>], and returns the ordered set [a</a:t>
            </a:r>
            <a:r>
              <a:rPr lang="en-US" baseline="-25000" dirty="0" smtClean="0">
                <a:latin typeface="Adobe Garamond Pro" pitchFamily="18" charset="0"/>
              </a:rPr>
              <a:t>0</a:t>
            </a:r>
            <a:r>
              <a:rPr lang="en-US" dirty="0" smtClean="0">
                <a:latin typeface="Adobe Garamond Pro" pitchFamily="18" charset="0"/>
              </a:rPr>
              <a:t>, (a</a:t>
            </a:r>
            <a:r>
              <a:rPr lang="en-US" baseline="-25000" dirty="0" smtClean="0">
                <a:latin typeface="Adobe Garamond Pro" pitchFamily="18" charset="0"/>
              </a:rPr>
              <a:t>0</a:t>
            </a:r>
            <a:r>
              <a:rPr lang="en-US" dirty="0" smtClean="0">
                <a:latin typeface="Adobe Garamond Pro" pitchFamily="18" charset="0"/>
              </a:rPr>
              <a:t> ⊕ a</a:t>
            </a:r>
            <a:r>
              <a:rPr lang="en-US" baseline="-25000" dirty="0" smtClean="0">
                <a:latin typeface="Adobe Garamond Pro" pitchFamily="18" charset="0"/>
              </a:rPr>
              <a:t>1</a:t>
            </a:r>
            <a:r>
              <a:rPr lang="en-US" dirty="0" smtClean="0">
                <a:latin typeface="Adobe Garamond Pro" pitchFamily="18" charset="0"/>
              </a:rPr>
              <a:t>), ..., (a</a:t>
            </a:r>
            <a:r>
              <a:rPr lang="en-US" baseline="-25000" dirty="0" smtClean="0">
                <a:latin typeface="Adobe Garamond Pro" pitchFamily="18" charset="0"/>
              </a:rPr>
              <a:t>0</a:t>
            </a:r>
            <a:r>
              <a:rPr lang="en-US" dirty="0" smtClean="0">
                <a:latin typeface="Adobe Garamond Pro" pitchFamily="18" charset="0"/>
              </a:rPr>
              <a:t> ⊕ a</a:t>
            </a:r>
            <a:r>
              <a:rPr lang="en-US" baseline="-25000" dirty="0" smtClean="0">
                <a:latin typeface="Adobe Garamond Pro" pitchFamily="18" charset="0"/>
              </a:rPr>
              <a:t>1</a:t>
            </a:r>
            <a:r>
              <a:rPr lang="en-US" dirty="0" smtClean="0">
                <a:latin typeface="Adobe Garamond Pro" pitchFamily="18" charset="0"/>
              </a:rPr>
              <a:t> ⊕ ... ⊕ a</a:t>
            </a:r>
            <a:r>
              <a:rPr lang="en-US" baseline="-25000" dirty="0" smtClean="0">
                <a:latin typeface="Adobe Garamond Pro" pitchFamily="18" charset="0"/>
              </a:rPr>
              <a:t>n−1</a:t>
            </a:r>
            <a:r>
              <a:rPr lang="en-US" dirty="0" smtClean="0">
                <a:latin typeface="Adobe Garamond Pro" pitchFamily="18" charset="0"/>
              </a:rPr>
              <a:t>)].</a:t>
            </a:r>
          </a:p>
          <a:p>
            <a:r>
              <a:rPr lang="en-US" dirty="0" smtClean="0">
                <a:latin typeface="Adobe Garamond Pro" pitchFamily="18" charset="0"/>
              </a:rPr>
              <a:t>AKA “inclusive prefix”, “all-prefix-sums” (addition)</a:t>
            </a:r>
          </a:p>
          <a:p>
            <a:r>
              <a:rPr lang="en-US" dirty="0" smtClean="0">
                <a:latin typeface="Adobe Garamond Pro" pitchFamily="18" charset="0"/>
              </a:rPr>
              <a:t>Let’s only consider associative binary operators…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</a:rPr>
              <a:t>	</a:t>
            </a:r>
          </a:p>
          <a:p>
            <a:endParaRPr lang="en-US" dirty="0">
              <a:latin typeface="Adobe Garamond Pro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SCAN?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62116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http://www.microapl.co.uk/apl/LearningAPLwithAPLX.pdf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Garamond Pro" pitchFamily="18" charset="0"/>
              </a:rPr>
              <a:t>If ⊕ is addition, then REDUCE computes the summation.</a:t>
            </a:r>
          </a:p>
          <a:p>
            <a:r>
              <a:rPr lang="en-US" dirty="0" smtClean="0">
                <a:latin typeface="Adobe Garamond Pro" pitchFamily="18" charset="0"/>
              </a:rPr>
              <a:t>If ⊕ is dyadic </a:t>
            </a:r>
            <a:r>
              <a:rPr lang="en-US" i="1" dirty="0" smtClean="0">
                <a:latin typeface="Adobe Garamond Pro" pitchFamily="18" charset="0"/>
              </a:rPr>
              <a:t>min</a:t>
            </a:r>
            <a:r>
              <a:rPr lang="en-US" dirty="0" smtClean="0">
                <a:latin typeface="Adobe Garamond Pro" pitchFamily="18" charset="0"/>
              </a:rPr>
              <a:t> function (i.e., min(</a:t>
            </a:r>
            <a:r>
              <a:rPr lang="en-US" dirty="0" err="1" smtClean="0">
                <a:latin typeface="Adobe Garamond Pro" pitchFamily="18" charset="0"/>
              </a:rPr>
              <a:t>x,y</a:t>
            </a:r>
            <a:r>
              <a:rPr lang="en-US" dirty="0" smtClean="0">
                <a:latin typeface="Adobe Garamond Pro" pitchFamily="18" charset="0"/>
              </a:rPr>
              <a:t>) = x &gt; y ? y : x), then REDUCE finds the minimum of all numbers.</a:t>
            </a:r>
          </a:p>
          <a:p>
            <a:r>
              <a:rPr lang="en-US" dirty="0" smtClean="0">
                <a:latin typeface="Adobe Garamond Pro" pitchFamily="18" charset="0"/>
              </a:rPr>
              <a:t>SCAN is used in many sorting algorithms.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REDUCE and SCAN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621166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Blelloch</a:t>
            </a:r>
            <a:r>
              <a:rPr lang="en-US" dirty="0" smtClean="0"/>
              <a:t>, G. Prefix Sums and Their Applications, </a:t>
            </a:r>
            <a:r>
              <a:rPr lang="en-US" i="1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implementation of REDUCE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133600"/>
            <a:ext cx="54102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:= 1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914400" lvl="4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= Result </a:t>
            </a:r>
            <a:r>
              <a:rPr lang="en-US" dirty="0" smtClean="0">
                <a:latin typeface="Adobe Garamond Pro" pitchFamily="18" charset="0"/>
              </a:rPr>
              <a:t>⊕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621166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Blelloch</a:t>
            </a:r>
            <a:r>
              <a:rPr lang="en-US" dirty="0" smtClean="0"/>
              <a:t>, G. Prefix Sums and Their Applications, </a:t>
            </a:r>
            <a:r>
              <a:rPr lang="en-US" i="1" dirty="0" smtClean="0"/>
              <a:t>1990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8569" y="2286000"/>
            <a:ext cx="7848600" cy="205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</a:tabLst>
            </a:pPr>
            <a:r>
              <a:rPr lang="en-US" b="1" dirty="0" smtClean="0"/>
              <a:t>for</a:t>
            </a:r>
            <a:r>
              <a:rPr lang="en-US" dirty="0" smtClean="0"/>
              <a:t> (</a:t>
            </a:r>
            <a:r>
              <a:rPr lang="en-US" i="1" dirty="0" smtClean="0"/>
              <a:t>d</a:t>
            </a:r>
            <a:r>
              <a:rPr lang="en-US" dirty="0" smtClean="0"/>
              <a:t> = 0; </a:t>
            </a:r>
            <a:r>
              <a:rPr lang="en-US" i="1" dirty="0" smtClean="0"/>
              <a:t>d</a:t>
            </a:r>
            <a:r>
              <a:rPr lang="en-US" dirty="0" smtClean="0"/>
              <a:t> ≤ </a:t>
            </a:r>
            <a:r>
              <a:rPr lang="en-US" i="1" dirty="0" smtClean="0"/>
              <a:t>log</a:t>
            </a:r>
            <a:r>
              <a:rPr lang="en-US" i="1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 – 1; ++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 smtClean="0"/>
              <a:t>do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 smtClean="0"/>
              <a:t>	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, 0 ≤ </a:t>
            </a:r>
            <a:r>
              <a:rPr lang="en-US" dirty="0" err="1" smtClean="0"/>
              <a:t>i</a:t>
            </a:r>
            <a:r>
              <a:rPr lang="en-US" dirty="0" smtClean="0"/>
              <a:t> ≤ </a:t>
            </a:r>
            <a:r>
              <a:rPr lang="en-US" i="1" dirty="0" smtClean="0"/>
              <a:t>log</a:t>
            </a:r>
            <a:r>
              <a:rPr lang="en-US" i="1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 -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b="1" dirty="0" smtClean="0"/>
              <a:t>in parallel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 smtClean="0"/>
              <a:t>	</a:t>
            </a:r>
            <a:r>
              <a:rPr lang="en-US" b="1" dirty="0" smtClean="0"/>
              <a:t>do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 smtClean="0"/>
              <a:t>		</a:t>
            </a:r>
            <a:r>
              <a:rPr lang="en-US" i="1" dirty="0" smtClean="0"/>
              <a:t>a</a:t>
            </a:r>
            <a:r>
              <a:rPr lang="en-US" dirty="0" smtClean="0"/>
              <a:t>[(</a:t>
            </a:r>
            <a:r>
              <a:rPr lang="en-US" i="1" dirty="0" err="1" smtClean="0"/>
              <a:t>i</a:t>
            </a:r>
            <a:r>
              <a:rPr lang="en-US" dirty="0" smtClean="0"/>
              <a:t> +1) * </a:t>
            </a:r>
            <a:r>
              <a:rPr lang="en-US" i="1" dirty="0" smtClean="0"/>
              <a:t>2</a:t>
            </a:r>
            <a:r>
              <a:rPr lang="en-US" i="1" baseline="30000" dirty="0" smtClean="0"/>
              <a:t>d</a:t>
            </a:r>
            <a:r>
              <a:rPr lang="en-US" baseline="30000" dirty="0" smtClean="0"/>
              <a:t>+1</a:t>
            </a:r>
            <a:r>
              <a:rPr lang="en-US" dirty="0" smtClean="0"/>
              <a:t> - 1] = </a:t>
            </a:r>
            <a:r>
              <a:rPr lang="en-US" i="1" dirty="0" smtClean="0"/>
              <a:t>a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 * 2</a:t>
            </a:r>
            <a:r>
              <a:rPr lang="en-US" i="1" baseline="30000" dirty="0" smtClean="0"/>
              <a:t>d</a:t>
            </a:r>
            <a:r>
              <a:rPr lang="en-US" baseline="30000" dirty="0" smtClean="0"/>
              <a:t>+1</a:t>
            </a:r>
            <a:r>
              <a:rPr lang="en-US" dirty="0" smtClean="0"/>
              <a:t> + 2</a:t>
            </a:r>
            <a:r>
              <a:rPr lang="en-US" i="1" baseline="30000" dirty="0" smtClean="0"/>
              <a:t>d</a:t>
            </a:r>
            <a:r>
              <a:rPr lang="en-US" dirty="0" smtClean="0"/>
              <a:t> - 1] + </a:t>
            </a:r>
            <a:r>
              <a:rPr lang="en-US" i="1" dirty="0" smtClean="0"/>
              <a:t>a</a:t>
            </a:r>
            <a:r>
              <a:rPr lang="en-US" dirty="0" smtClean="0"/>
              <a:t>[(</a:t>
            </a:r>
            <a:r>
              <a:rPr lang="en-US" i="1" dirty="0" err="1" smtClean="0"/>
              <a:t>i</a:t>
            </a:r>
            <a:r>
              <a:rPr lang="en-US" dirty="0" smtClean="0"/>
              <a:t> +1) * 2</a:t>
            </a:r>
            <a:r>
              <a:rPr lang="en-US" i="1" baseline="30000" dirty="0" smtClean="0"/>
              <a:t>d</a:t>
            </a:r>
            <a:r>
              <a:rPr lang="en-US" baseline="30000" dirty="0" smtClean="0"/>
              <a:t>+1</a:t>
            </a:r>
            <a:r>
              <a:rPr lang="en-US" dirty="0" smtClean="0"/>
              <a:t> - 1]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 smtClean="0"/>
              <a:t>	</a:t>
            </a:r>
            <a:r>
              <a:rPr lang="en-US" b="1" dirty="0" smtClean="0"/>
              <a:t>end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 smtClean="0"/>
              <a:t>end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3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66" y="2234021"/>
            <a:ext cx="5934468" cy="3791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Runtime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5223475" y="1901304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kernel&lt;&lt;&lt;2, 3</a:t>
            </a:r>
            <a:r>
              <a:rPr lang="en-US" sz="1400" b="1" dirty="0" smtClean="0"/>
              <a:t>&gt;&gt;&gt;(d);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52400" y="5181600"/>
            <a:ext cx="381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__global__ void kernel(</a:t>
            </a:r>
            <a:r>
              <a:rPr lang="en-US" sz="1200" b="1" dirty="0" err="1"/>
              <a:t>int</a:t>
            </a:r>
            <a:r>
              <a:rPr lang="en-US" sz="1200" b="1" dirty="0"/>
              <a:t>* </a:t>
            </a:r>
            <a:r>
              <a:rPr lang="en-US" sz="1200" b="1" dirty="0" smtClean="0"/>
              <a:t>d)</a:t>
            </a:r>
            <a:endParaRPr lang="en-US" sz="1200" b="1" dirty="0"/>
          </a:p>
          <a:p>
            <a:r>
              <a:rPr lang="en-US" sz="1200" b="1" dirty="0"/>
              <a:t>{</a:t>
            </a:r>
          </a:p>
          <a:p>
            <a:pPr marL="274320" lvl="1" indent="0">
              <a:buNone/>
            </a:pP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idx</a:t>
            </a:r>
            <a:r>
              <a:rPr lang="en-US" sz="1200" b="1" dirty="0"/>
              <a:t>= </a:t>
            </a:r>
            <a:r>
              <a:rPr lang="en-US" sz="1200" b="1" dirty="0" err="1"/>
              <a:t>blockIdx.x</a:t>
            </a:r>
            <a:r>
              <a:rPr lang="en-US" sz="1200" b="1" dirty="0"/>
              <a:t>* </a:t>
            </a:r>
            <a:r>
              <a:rPr lang="en-US" sz="1200" b="1" dirty="0" err="1"/>
              <a:t>blockDim.x</a:t>
            </a:r>
            <a:r>
              <a:rPr lang="en-US" sz="1200" b="1" dirty="0"/>
              <a:t>+ </a:t>
            </a:r>
            <a:r>
              <a:rPr lang="en-US" sz="1200" b="1" dirty="0" err="1"/>
              <a:t>threadIdx.x</a:t>
            </a:r>
            <a:r>
              <a:rPr lang="en-US" sz="1200" b="1" dirty="0"/>
              <a:t>;</a:t>
            </a:r>
          </a:p>
          <a:p>
            <a:pPr marL="274320" lvl="1" indent="0">
              <a:buNone/>
            </a:pPr>
            <a:r>
              <a:rPr lang="en-US" sz="1200" b="1" dirty="0" smtClean="0"/>
              <a:t>d[</a:t>
            </a:r>
            <a:r>
              <a:rPr lang="en-US" sz="1200" b="1" dirty="0" err="1" smtClean="0"/>
              <a:t>idx</a:t>
            </a:r>
            <a:r>
              <a:rPr lang="en-US" sz="1200" b="1" dirty="0"/>
              <a:t>] = </a:t>
            </a:r>
            <a:r>
              <a:rPr lang="en-US" sz="1200" b="1" dirty="0" err="1"/>
              <a:t>idx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6" name="Bent Arrow 5"/>
          <p:cNvSpPr/>
          <p:nvPr/>
        </p:nvSpPr>
        <p:spPr>
          <a:xfrm flipH="1" flipV="1">
            <a:off x="4051900" y="2205446"/>
            <a:ext cx="2286000" cy="3689098"/>
          </a:xfrm>
          <a:prstGeom prst="bentArrow">
            <a:avLst>
              <a:gd name="adj1" fmla="val 8333"/>
              <a:gd name="adj2" fmla="val 6875"/>
              <a:gd name="adj3" fmla="val 12083"/>
              <a:gd name="adj4" fmla="val 4375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90625" y="3544383"/>
            <a:ext cx="609600" cy="1143005"/>
            <a:chOff x="2514600" y="5181599"/>
            <a:chExt cx="609600" cy="1143005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2514600" y="5181599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0" y="5410200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4600" y="5638801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5867402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6096003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len</a:t>
              </a:r>
              <a:r>
                <a:rPr lang="en-US" sz="800" dirty="0" smtClean="0"/>
                <a:t> - 1</a:t>
              </a:r>
              <a:endParaRPr lang="en-US" sz="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90625" y="3544383"/>
            <a:ext cx="609600" cy="1143005"/>
            <a:chOff x="2514600" y="5181599"/>
            <a:chExt cx="609600" cy="1143005"/>
          </a:xfrm>
          <a:solidFill>
            <a:srgbClr val="FFFF99"/>
          </a:solidFill>
        </p:grpSpPr>
        <p:sp>
          <p:nvSpPr>
            <p:cNvPr id="22" name="Rectangle 21"/>
            <p:cNvSpPr/>
            <p:nvPr/>
          </p:nvSpPr>
          <p:spPr>
            <a:xfrm>
              <a:off x="2514600" y="5181599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14600" y="5410200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14600" y="5638801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14600" y="5867402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14600" y="6096003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len</a:t>
              </a:r>
              <a:r>
                <a:rPr lang="en-US" sz="800" dirty="0" smtClean="0"/>
                <a:t> - 1</a:t>
              </a:r>
              <a:endParaRPr lang="en-US" sz="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90625" y="3544383"/>
            <a:ext cx="609600" cy="1143005"/>
            <a:chOff x="2514600" y="5181599"/>
            <a:chExt cx="609600" cy="1143005"/>
          </a:xfrm>
          <a:solidFill>
            <a:srgbClr val="92D050"/>
          </a:solidFill>
        </p:grpSpPr>
        <p:sp>
          <p:nvSpPr>
            <p:cNvPr id="34" name="Rectangle 33"/>
            <p:cNvSpPr/>
            <p:nvPr/>
          </p:nvSpPr>
          <p:spPr>
            <a:xfrm>
              <a:off x="2514600" y="5181599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600" y="5410200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14600" y="5638801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14600" y="5867402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14600" y="6096003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len</a:t>
              </a:r>
              <a:r>
                <a:rPr lang="en-US" sz="800" dirty="0" smtClean="0"/>
                <a:t> - 1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46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pic>
        <p:nvPicPr>
          <p:cNvPr id="4" name="Picture 3" descr="Layer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50" y="1143000"/>
            <a:ext cx="8058150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pic>
        <p:nvPicPr>
          <p:cNvPr id="4" name="Picture 3" descr="Layer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50" y="1143000"/>
            <a:ext cx="8058150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pic>
        <p:nvPicPr>
          <p:cNvPr id="4" name="Picture 3" descr="Layer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50" y="1143000"/>
            <a:ext cx="8058150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pic>
        <p:nvPicPr>
          <p:cNvPr id="4" name="Picture 3" descr="Layer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50" y="1143000"/>
            <a:ext cx="8058150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pic>
        <p:nvPicPr>
          <p:cNvPr id="4" name="Picture 3" descr="Layer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50" y="1143000"/>
            <a:ext cx="8058150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pic>
        <p:nvPicPr>
          <p:cNvPr id="4" name="Picture 3" descr="Layer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50" y="1143000"/>
            <a:ext cx="8058150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pic>
        <p:nvPicPr>
          <p:cNvPr id="4" name="Picture 3" descr="Layer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50" y="1143000"/>
            <a:ext cx="8058150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pic>
        <p:nvPicPr>
          <p:cNvPr id="4" name="Picture 3" descr="Layer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50" y="1143000"/>
            <a:ext cx="8058150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REDUCE</a:t>
            </a:r>
            <a:endParaRPr lang="en-US" dirty="0"/>
          </a:p>
        </p:txBody>
      </p:sp>
      <p:pic>
        <p:nvPicPr>
          <p:cNvPr id="4" name="Picture 3" descr="Layer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50" y="1143000"/>
            <a:ext cx="8058150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31</a:t>
            </a:r>
            <a:r>
              <a:rPr lang="en-US" dirty="0" smtClean="0">
                <a:sym typeface="Wingdings"/>
              </a:rPr>
              <a:t>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using a tree</a:t>
            </a:r>
            <a:endParaRPr lang="en-US" dirty="0"/>
          </a:p>
        </p:txBody>
      </p:sp>
      <p:pic>
        <p:nvPicPr>
          <p:cNvPr id="8" name="Content Placeholder 7" descr="CMU-CS-90-190-6-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295400"/>
            <a:ext cx="6096000" cy="3634366"/>
          </a:xfrm>
        </p:spPr>
      </p:pic>
      <p:sp>
        <p:nvSpPr>
          <p:cNvPr id="9" name="TextBox 8"/>
          <p:cNvSpPr txBox="1"/>
          <p:nvPr/>
        </p:nvSpPr>
        <p:spPr>
          <a:xfrm>
            <a:off x="3200400" y="621166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Blelloch</a:t>
            </a:r>
            <a:r>
              <a:rPr lang="en-US" dirty="0" smtClean="0"/>
              <a:t>, G. Prefix Sums and Their Applications, </a:t>
            </a:r>
            <a:r>
              <a:rPr lang="en-US" i="1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66" y="2234021"/>
            <a:ext cx="5934468" cy="3791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Runtime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2080132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cudaMemcpy</a:t>
            </a:r>
            <a:r>
              <a:rPr lang="en-US" sz="1400" dirty="0" smtClean="0"/>
              <a:t>(…, d, …,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-65" charset="0"/>
              </a:rPr>
              <a:t>cudaMemcpyDeviceToHost</a:t>
            </a:r>
            <a:r>
              <a:rPr lang="en-US" sz="1400" b="1" dirty="0" smtClean="0">
                <a:latin typeface="Courier New" pitchFamily="-65" charset="0"/>
              </a:rPr>
              <a:t>)</a:t>
            </a:r>
            <a:endParaRPr lang="en-US" sz="1400" dirty="0"/>
          </a:p>
        </p:txBody>
      </p:sp>
      <p:sp>
        <p:nvSpPr>
          <p:cNvPr id="8" name="Bent Arrow 7"/>
          <p:cNvSpPr/>
          <p:nvPr/>
        </p:nvSpPr>
        <p:spPr>
          <a:xfrm rot="16200000" flipV="1">
            <a:off x="5239291" y="3418931"/>
            <a:ext cx="456113" cy="2476500"/>
          </a:xfrm>
          <a:prstGeom prst="bentArrow">
            <a:avLst>
              <a:gd name="adj1" fmla="val 30073"/>
              <a:gd name="adj2" fmla="val 25000"/>
              <a:gd name="adj3" fmla="val 25000"/>
              <a:gd name="adj4" fmla="val 437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90625" y="3544383"/>
            <a:ext cx="609600" cy="1143005"/>
            <a:chOff x="2514600" y="5181599"/>
            <a:chExt cx="609600" cy="1143005"/>
          </a:xfrm>
          <a:solidFill>
            <a:srgbClr val="FFFF99"/>
          </a:solidFill>
        </p:grpSpPr>
        <p:sp>
          <p:nvSpPr>
            <p:cNvPr id="17" name="Rectangle 16"/>
            <p:cNvSpPr/>
            <p:nvPr/>
          </p:nvSpPr>
          <p:spPr>
            <a:xfrm>
              <a:off x="2514600" y="5181599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4600" y="5410200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5638801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5867402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6096003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len</a:t>
              </a:r>
              <a:r>
                <a:rPr lang="en-US" sz="800" dirty="0" smtClean="0"/>
                <a:t> - 1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0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876800"/>
          </a:xfrm>
        </p:spPr>
        <p:txBody>
          <a:bodyPr/>
          <a:lstStyle/>
          <a:p>
            <a:r>
              <a:rPr lang="en-US" dirty="0" smtClean="0"/>
              <a:t>Naïve implementation:</a:t>
            </a:r>
          </a:p>
          <a:p>
            <a:endParaRPr lang="en-US" dirty="0"/>
          </a:p>
          <a:p>
            <a:r>
              <a:rPr lang="en-US" dirty="0" smtClean="0"/>
              <a:t>Problem with this implementation:</a:t>
            </a:r>
          </a:p>
          <a:p>
            <a:pPr lvl="1"/>
            <a:r>
              <a:rPr lang="en-US" dirty="0" smtClean="0"/>
              <a:t>Modifies input</a:t>
            </a:r>
          </a:p>
          <a:p>
            <a:pPr lvl="1"/>
            <a:r>
              <a:rPr lang="en-US" dirty="0" smtClean="0"/>
              <a:t>Slow!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implementation of REDUCE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0062" y="2286000"/>
            <a:ext cx="579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</a:tabLst>
            </a:pPr>
            <a:r>
              <a:rPr lang="en-US" sz="1600" dirty="0"/>
              <a:t>__global__ void reduce0(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g_idata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g_odata</a:t>
            </a:r>
            <a:r>
              <a:rPr lang="en-US" sz="1600" dirty="0" smtClean="0"/>
              <a:t>)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dirty="0" smtClean="0"/>
              <a:t>{</a:t>
            </a:r>
            <a:endParaRPr lang="en-US" sz="1600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dirty="0" smtClean="0"/>
              <a:t>	unsigned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tid</a:t>
            </a:r>
            <a:r>
              <a:rPr lang="en-US" sz="1600" dirty="0"/>
              <a:t> = </a:t>
            </a:r>
            <a:r>
              <a:rPr lang="en-US" sz="1600" dirty="0" err="1"/>
              <a:t>threadIdx.x</a:t>
            </a:r>
            <a:r>
              <a:rPr lang="en-US" sz="1600" dirty="0"/>
              <a:t>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dirty="0" smtClean="0"/>
              <a:t>	unsigned </a:t>
            </a:r>
            <a:r>
              <a:rPr lang="en-US" sz="1600" dirty="0" err="1"/>
              <a:t>int</a:t>
            </a:r>
            <a:r>
              <a:rPr lang="en-US" sz="1600" dirty="0"/>
              <a:t> i = </a:t>
            </a:r>
            <a:r>
              <a:rPr lang="en-US" sz="1600" dirty="0" err="1"/>
              <a:t>blockIdx.x</a:t>
            </a:r>
            <a:r>
              <a:rPr lang="en-US" sz="1600" dirty="0"/>
              <a:t> * </a:t>
            </a:r>
            <a:r>
              <a:rPr lang="en-US" sz="1600" dirty="0" err="1"/>
              <a:t>blockDim.x</a:t>
            </a:r>
            <a:r>
              <a:rPr lang="en-US" sz="1600" dirty="0"/>
              <a:t> + </a:t>
            </a:r>
            <a:r>
              <a:rPr lang="en-US" sz="1600" dirty="0" err="1"/>
              <a:t>threadIdx.x</a:t>
            </a:r>
            <a:r>
              <a:rPr lang="en-US" sz="1600" dirty="0"/>
              <a:t>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dirty="0" smtClean="0"/>
              <a:t>	for </a:t>
            </a:r>
            <a:r>
              <a:rPr lang="en-US" sz="1600" dirty="0"/>
              <a:t>(unsigned </a:t>
            </a:r>
            <a:r>
              <a:rPr lang="en-US" sz="1600" dirty="0" err="1"/>
              <a:t>int</a:t>
            </a:r>
            <a:r>
              <a:rPr lang="en-US" sz="1600" dirty="0"/>
              <a:t> s=1; s &lt; </a:t>
            </a:r>
            <a:r>
              <a:rPr lang="en-US" sz="1600" dirty="0" err="1"/>
              <a:t>blockDim.x</a:t>
            </a:r>
            <a:r>
              <a:rPr lang="en-US" sz="1600" dirty="0"/>
              <a:t>; s *= 2</a:t>
            </a:r>
            <a:r>
              <a:rPr lang="en-US" sz="1600" dirty="0" smtClean="0"/>
              <a:t>)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dirty="0" smtClean="0"/>
              <a:t>		if </a:t>
            </a:r>
            <a:r>
              <a:rPr lang="en-US" sz="1600" dirty="0"/>
              <a:t>(</a:t>
            </a:r>
            <a:r>
              <a:rPr lang="en-US" sz="1600" dirty="0" err="1"/>
              <a:t>tid</a:t>
            </a:r>
            <a:r>
              <a:rPr lang="en-US" sz="1600" dirty="0"/>
              <a:t> % (2*s) == 0</a:t>
            </a:r>
            <a:r>
              <a:rPr lang="en-US" sz="1600" dirty="0" smtClean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 smtClean="0"/>
              <a:t>			</a:t>
            </a:r>
            <a:r>
              <a:rPr lang="en-US" sz="1600" dirty="0" err="1" smtClean="0"/>
              <a:t>g_idata</a:t>
            </a:r>
            <a:r>
              <a:rPr lang="en-US" sz="1600" dirty="0" smtClean="0"/>
              <a:t>[</a:t>
            </a:r>
            <a:r>
              <a:rPr lang="en-US" sz="1600" dirty="0" err="1" smtClean="0"/>
              <a:t>tid</a:t>
            </a:r>
            <a:r>
              <a:rPr lang="en-US" sz="1600" dirty="0"/>
              <a:t>] += </a:t>
            </a:r>
            <a:r>
              <a:rPr lang="en-US" sz="1600" dirty="0" err="1"/>
              <a:t>g_idata</a:t>
            </a:r>
            <a:r>
              <a:rPr lang="en-US" sz="1600" dirty="0"/>
              <a:t>[i + s];</a:t>
            </a:r>
          </a:p>
          <a:p>
            <a:pPr>
              <a:tabLst>
                <a:tab pos="457200" algn="l"/>
                <a:tab pos="914400" algn="l"/>
              </a:tabLst>
            </a:pPr>
            <a:endParaRPr lang="en-US" sz="1600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dirty="0" smtClean="0"/>
              <a:t>		__</a:t>
            </a:r>
            <a:r>
              <a:rPr lang="en-US" sz="1600" dirty="0" err="1"/>
              <a:t>syncthreads</a:t>
            </a:r>
            <a:r>
              <a:rPr lang="en-US" sz="1600" dirty="0" smtClean="0"/>
              <a:t>();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45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implementation of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196137" cy="388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4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Better implementation:</a:t>
            </a:r>
          </a:p>
          <a:p>
            <a:endParaRPr lang="en-US" dirty="0"/>
          </a:p>
          <a:p>
            <a:r>
              <a:rPr lang="en-US" dirty="0" smtClean="0"/>
              <a:t>Uses parallelism in global data loading into shared memory</a:t>
            </a:r>
          </a:p>
          <a:p>
            <a:endParaRPr lang="en-US" dirty="0" smtClean="0"/>
          </a:p>
          <a:p>
            <a:r>
              <a:rPr lang="en-US" dirty="0" smtClean="0"/>
              <a:t>Does not modify input data</a:t>
            </a:r>
          </a:p>
          <a:p>
            <a:endParaRPr lang="en-US" dirty="0" smtClean="0"/>
          </a:p>
          <a:p>
            <a:r>
              <a:rPr lang="en-US" dirty="0" smtClean="0"/>
              <a:t>Problem with this implementation:</a:t>
            </a:r>
          </a:p>
          <a:p>
            <a:pPr lvl="1"/>
            <a:r>
              <a:rPr lang="en-US" dirty="0" smtClean="0"/>
              <a:t>Has bank conflicts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CUDA implementation of REDUCE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0062" y="1752600"/>
            <a:ext cx="5791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__global__ void reduce1(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g_idata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g_odata</a:t>
            </a:r>
            <a:r>
              <a:rPr lang="en-US" sz="1600" dirty="0" smtClean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{</a:t>
            </a:r>
            <a:endParaRPr lang="en-US" sz="1600" dirty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extern </a:t>
            </a:r>
            <a:r>
              <a:rPr lang="en-US" sz="1600" dirty="0"/>
              <a:t>__shared__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sdata</a:t>
            </a:r>
            <a:r>
              <a:rPr lang="en-US" sz="1600" dirty="0"/>
              <a:t>[];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// </a:t>
            </a:r>
            <a:r>
              <a:rPr lang="en-US" sz="1600" dirty="0"/>
              <a:t>each thread loads one element </a:t>
            </a:r>
            <a:r>
              <a:rPr lang="en-US" sz="1600" dirty="0" smtClean="0"/>
              <a:t>into </a:t>
            </a:r>
            <a:r>
              <a:rPr lang="en-US" sz="1600" dirty="0"/>
              <a:t>shared </a:t>
            </a:r>
            <a:r>
              <a:rPr lang="en-US" sz="1600" dirty="0" err="1"/>
              <a:t>mem</a:t>
            </a:r>
            <a:endParaRPr lang="en-US" sz="1600" dirty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unsigned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tid</a:t>
            </a:r>
            <a:r>
              <a:rPr lang="en-US" sz="1600" dirty="0"/>
              <a:t> = </a:t>
            </a:r>
            <a:r>
              <a:rPr lang="en-US" sz="1600" dirty="0" err="1"/>
              <a:t>threadIdx.x</a:t>
            </a:r>
            <a:r>
              <a:rPr lang="en-US" sz="1600" dirty="0"/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unsigned </a:t>
            </a:r>
            <a:r>
              <a:rPr lang="en-US" sz="1600" dirty="0" err="1"/>
              <a:t>int</a:t>
            </a:r>
            <a:r>
              <a:rPr lang="en-US" sz="1600" dirty="0"/>
              <a:t> i = </a:t>
            </a:r>
            <a:r>
              <a:rPr lang="en-US" sz="1600" dirty="0" err="1"/>
              <a:t>blockIdx.x</a:t>
            </a:r>
            <a:r>
              <a:rPr lang="en-US" sz="1600" dirty="0"/>
              <a:t> * </a:t>
            </a:r>
            <a:r>
              <a:rPr lang="en-US" sz="1600" dirty="0" err="1"/>
              <a:t>blockDim.x</a:t>
            </a:r>
            <a:r>
              <a:rPr lang="en-US" sz="1600" dirty="0"/>
              <a:t> + </a:t>
            </a:r>
            <a:r>
              <a:rPr lang="en-US" sz="1600" dirty="0" err="1"/>
              <a:t>threadIdx.x</a:t>
            </a:r>
            <a:r>
              <a:rPr lang="en-US" sz="1600" dirty="0"/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sdata</a:t>
            </a:r>
            <a:r>
              <a:rPr lang="en-US" sz="1600" dirty="0" smtClean="0"/>
              <a:t>[</a:t>
            </a:r>
            <a:r>
              <a:rPr lang="en-US" sz="1600" dirty="0" err="1" smtClean="0"/>
              <a:t>tid</a:t>
            </a:r>
            <a:r>
              <a:rPr lang="en-US" sz="1600" dirty="0"/>
              <a:t>] = </a:t>
            </a:r>
            <a:r>
              <a:rPr lang="en-US" sz="1600" dirty="0" err="1"/>
              <a:t>g_idata</a:t>
            </a:r>
            <a:r>
              <a:rPr lang="en-US" sz="1600" dirty="0"/>
              <a:t>[i];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__</a:t>
            </a:r>
            <a:r>
              <a:rPr lang="en-US" sz="1600" dirty="0" err="1"/>
              <a:t>syncthreads</a:t>
            </a:r>
            <a:r>
              <a:rPr lang="en-US" sz="1600" dirty="0"/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// </a:t>
            </a:r>
            <a:r>
              <a:rPr lang="en-US" sz="1600" dirty="0"/>
              <a:t>do reduction in shared </a:t>
            </a:r>
            <a:r>
              <a:rPr lang="en-US" sz="1600" dirty="0" err="1"/>
              <a:t>mem</a:t>
            </a:r>
            <a:endParaRPr lang="en-US" sz="1600" dirty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for </a:t>
            </a:r>
            <a:r>
              <a:rPr lang="en-US" sz="1600" dirty="0"/>
              <a:t>(unsigned </a:t>
            </a:r>
            <a:r>
              <a:rPr lang="en-US" sz="1600" dirty="0" err="1"/>
              <a:t>int</a:t>
            </a:r>
            <a:r>
              <a:rPr lang="en-US" sz="1600" dirty="0"/>
              <a:t> s=1; s &lt; </a:t>
            </a:r>
            <a:r>
              <a:rPr lang="en-US" sz="1600" dirty="0" err="1"/>
              <a:t>blockDim.x</a:t>
            </a:r>
            <a:r>
              <a:rPr lang="en-US" sz="1600" dirty="0"/>
              <a:t>; s *= 2</a:t>
            </a:r>
            <a:r>
              <a:rPr lang="en-US" sz="1600" dirty="0" smtClean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	if </a:t>
            </a:r>
            <a:r>
              <a:rPr lang="en-US" sz="1600" dirty="0"/>
              <a:t>(</a:t>
            </a:r>
            <a:r>
              <a:rPr lang="en-US" sz="1600" dirty="0" err="1"/>
              <a:t>tid</a:t>
            </a:r>
            <a:r>
              <a:rPr lang="en-US" sz="1600" dirty="0"/>
              <a:t> % (2*s) == 0</a:t>
            </a:r>
            <a:r>
              <a:rPr lang="en-US" sz="1600" dirty="0" smtClean="0"/>
              <a:t>)</a:t>
            </a:r>
            <a:endParaRPr lang="en-US" sz="1600" dirty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		</a:t>
            </a:r>
            <a:r>
              <a:rPr lang="en-US" sz="1600" dirty="0" err="1" smtClean="0"/>
              <a:t>sdata</a:t>
            </a:r>
            <a:r>
              <a:rPr lang="en-US" sz="1600" dirty="0" smtClean="0"/>
              <a:t>[</a:t>
            </a:r>
            <a:r>
              <a:rPr lang="en-US" sz="1600" dirty="0" err="1" smtClean="0"/>
              <a:t>tid</a:t>
            </a:r>
            <a:r>
              <a:rPr lang="en-US" sz="1600" dirty="0"/>
              <a:t>] += </a:t>
            </a:r>
            <a:r>
              <a:rPr lang="en-US" sz="1600" dirty="0" err="1"/>
              <a:t>sdata</a:t>
            </a:r>
            <a:r>
              <a:rPr lang="en-US" sz="1600" dirty="0"/>
              <a:t>[</a:t>
            </a:r>
            <a:r>
              <a:rPr lang="en-US" sz="1600" dirty="0" err="1"/>
              <a:t>tid</a:t>
            </a:r>
            <a:r>
              <a:rPr lang="en-US" sz="1600" dirty="0"/>
              <a:t> + s];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	__</a:t>
            </a:r>
            <a:r>
              <a:rPr lang="en-US" sz="1600" dirty="0" err="1"/>
              <a:t>syncthreads</a:t>
            </a:r>
            <a:r>
              <a:rPr lang="en-US" sz="1600" dirty="0"/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}</a:t>
            </a:r>
            <a:endParaRPr lang="en-US" sz="1600" dirty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// </a:t>
            </a:r>
            <a:r>
              <a:rPr lang="en-US" sz="1600" dirty="0"/>
              <a:t>write result for this block to global </a:t>
            </a:r>
            <a:r>
              <a:rPr lang="en-US" sz="1600" dirty="0" err="1"/>
              <a:t>mem</a:t>
            </a:r>
            <a:endParaRPr lang="en-US" sz="1600" dirty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sv-SE" sz="1600" dirty="0" smtClean="0"/>
              <a:t>	if </a:t>
            </a:r>
            <a:r>
              <a:rPr lang="sv-SE" sz="1600" dirty="0"/>
              <a:t>(tid == 0) g_odata[blockIdx.x] = sdata[0];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93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implementation of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196137" cy="388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8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Even better implementation:</a:t>
            </a:r>
          </a:p>
          <a:p>
            <a:endParaRPr lang="en-US" dirty="0"/>
          </a:p>
          <a:p>
            <a:r>
              <a:rPr lang="en-US" dirty="0" smtClean="0"/>
              <a:t>Solves highly divergent code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implementation of REDUCE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5924" y="1688123"/>
            <a:ext cx="579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__global__ void reduce2(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g_idata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g_odata</a:t>
            </a:r>
            <a:r>
              <a:rPr lang="en-US" sz="1600" dirty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extern </a:t>
            </a:r>
            <a:r>
              <a:rPr lang="en-US" sz="1600" dirty="0"/>
              <a:t>__shared__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sdata</a:t>
            </a:r>
            <a:r>
              <a:rPr lang="en-US" sz="1600" dirty="0" smtClean="0"/>
              <a:t>[];</a:t>
            </a:r>
            <a:endParaRPr lang="en-US" sz="1600" dirty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// </a:t>
            </a:r>
            <a:r>
              <a:rPr lang="en-US" sz="1600" dirty="0"/>
              <a:t>each thread loads one element into shared </a:t>
            </a:r>
            <a:r>
              <a:rPr lang="en-US" sz="1600" dirty="0" err="1"/>
              <a:t>mem</a:t>
            </a:r>
            <a:endParaRPr lang="en-US" sz="1600" dirty="0"/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unsigned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tid</a:t>
            </a:r>
            <a:r>
              <a:rPr lang="en-US" sz="1600" dirty="0"/>
              <a:t> = </a:t>
            </a:r>
            <a:r>
              <a:rPr lang="en-US" sz="1600" dirty="0" err="1"/>
              <a:t>threadIdx.x</a:t>
            </a:r>
            <a:r>
              <a:rPr lang="en-US" sz="1600" dirty="0"/>
              <a:t>;</a:t>
            </a:r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unsigned </a:t>
            </a:r>
            <a:r>
              <a:rPr lang="en-US" sz="1600" dirty="0" err="1"/>
              <a:t>int</a:t>
            </a:r>
            <a:r>
              <a:rPr lang="en-US" sz="1600" dirty="0"/>
              <a:t> i= </a:t>
            </a:r>
            <a:r>
              <a:rPr lang="en-US" sz="1600" dirty="0" err="1" smtClean="0"/>
              <a:t>blockIdx.x</a:t>
            </a:r>
            <a:r>
              <a:rPr lang="en-US" sz="1600" dirty="0" smtClean="0"/>
              <a:t> * </a:t>
            </a:r>
            <a:r>
              <a:rPr lang="en-US" sz="1600" dirty="0" err="1" smtClean="0"/>
              <a:t>blockDim.x</a:t>
            </a:r>
            <a:r>
              <a:rPr lang="en-US" sz="1600" dirty="0" smtClean="0"/>
              <a:t> + </a:t>
            </a:r>
            <a:r>
              <a:rPr lang="en-US" sz="1600" dirty="0" err="1"/>
              <a:t>threadIdx.x</a:t>
            </a:r>
            <a:r>
              <a:rPr lang="en-US" sz="1600" dirty="0"/>
              <a:t>;</a:t>
            </a:r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err="1"/>
              <a:t>sdata</a:t>
            </a:r>
            <a:r>
              <a:rPr lang="en-US" sz="1600" dirty="0"/>
              <a:t>[</a:t>
            </a:r>
            <a:r>
              <a:rPr lang="en-US" sz="1600" dirty="0" err="1"/>
              <a:t>tid</a:t>
            </a:r>
            <a:r>
              <a:rPr lang="en-US" sz="1600" dirty="0"/>
              <a:t>] = </a:t>
            </a:r>
            <a:r>
              <a:rPr lang="en-US" sz="1600" dirty="0" err="1"/>
              <a:t>g_idata</a:t>
            </a:r>
            <a:r>
              <a:rPr lang="en-US" sz="1600" dirty="0"/>
              <a:t>[i];</a:t>
            </a:r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__</a:t>
            </a:r>
            <a:r>
              <a:rPr lang="en-US" sz="1600" dirty="0" err="1"/>
              <a:t>syncthreads</a:t>
            </a:r>
            <a:r>
              <a:rPr lang="en-US" sz="1600" dirty="0" smtClean="0"/>
              <a:t>();</a:t>
            </a:r>
            <a:endParaRPr lang="en-US" sz="1600" dirty="0"/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// do reduction in shared </a:t>
            </a:r>
            <a:r>
              <a:rPr lang="en-US" sz="1600" dirty="0" err="1"/>
              <a:t>mem</a:t>
            </a:r>
            <a:endParaRPr lang="en-US" sz="1600" dirty="0"/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for (</a:t>
            </a:r>
            <a:r>
              <a:rPr lang="en-US" sz="1600" dirty="0"/>
              <a:t>unsigned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s = </a:t>
            </a:r>
            <a:r>
              <a:rPr lang="en-US" sz="1600" dirty="0" err="1" smtClean="0"/>
              <a:t>blockDim.x</a:t>
            </a:r>
            <a:r>
              <a:rPr lang="en-US" sz="1600" dirty="0" smtClean="0"/>
              <a:t> / 2</a:t>
            </a:r>
            <a:r>
              <a:rPr lang="en-US" sz="1600" dirty="0"/>
              <a:t>; s&gt;0; s&gt;&gt;=1) </a:t>
            </a:r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{</a:t>
            </a:r>
          </a:p>
          <a:p>
            <a:pPr lvl="2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if (</a:t>
            </a:r>
            <a:r>
              <a:rPr lang="en-US" sz="1600" dirty="0" err="1"/>
              <a:t>tid</a:t>
            </a:r>
            <a:r>
              <a:rPr lang="en-US" sz="1600" dirty="0"/>
              <a:t> &lt; s</a:t>
            </a:r>
            <a:r>
              <a:rPr lang="en-US" sz="1600" dirty="0" smtClean="0"/>
              <a:t>)</a:t>
            </a:r>
            <a:endParaRPr lang="en-US" sz="1600" dirty="0"/>
          </a:p>
          <a:p>
            <a:pPr lvl="2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sdata</a:t>
            </a:r>
            <a:r>
              <a:rPr lang="en-US" sz="1600" dirty="0" smtClean="0"/>
              <a:t>[</a:t>
            </a:r>
            <a:r>
              <a:rPr lang="en-US" sz="1600" dirty="0" err="1" smtClean="0"/>
              <a:t>tid</a:t>
            </a:r>
            <a:r>
              <a:rPr lang="en-US" sz="1600" dirty="0"/>
              <a:t>] += </a:t>
            </a:r>
            <a:r>
              <a:rPr lang="en-US" sz="1600" dirty="0" err="1"/>
              <a:t>sdata</a:t>
            </a:r>
            <a:r>
              <a:rPr lang="en-US" sz="1600" dirty="0"/>
              <a:t>[</a:t>
            </a:r>
            <a:r>
              <a:rPr lang="en-US" sz="1600" dirty="0" err="1"/>
              <a:t>tid</a:t>
            </a:r>
            <a:r>
              <a:rPr lang="en-US" sz="1600" dirty="0"/>
              <a:t> + s];</a:t>
            </a:r>
          </a:p>
          <a:p>
            <a:pPr lvl="2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__</a:t>
            </a:r>
            <a:r>
              <a:rPr lang="en-US" sz="1600" dirty="0" err="1"/>
              <a:t>syncthreads</a:t>
            </a:r>
            <a:r>
              <a:rPr lang="en-US" sz="1600" dirty="0"/>
              <a:t>();</a:t>
            </a:r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 smtClean="0"/>
              <a:t>}</a:t>
            </a:r>
            <a:endParaRPr lang="en-US" sz="1600" dirty="0"/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// write result for this block to global </a:t>
            </a:r>
            <a:r>
              <a:rPr lang="en-US" sz="1600" dirty="0" err="1"/>
              <a:t>mem</a:t>
            </a:r>
            <a:endParaRPr lang="en-US" sz="1600" dirty="0"/>
          </a:p>
          <a:p>
            <a:pPr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if (</a:t>
            </a:r>
            <a:r>
              <a:rPr lang="en-US" sz="1600" dirty="0" err="1"/>
              <a:t>tid</a:t>
            </a:r>
            <a:r>
              <a:rPr lang="en-US" sz="1600" dirty="0"/>
              <a:t> == 0) </a:t>
            </a:r>
            <a:r>
              <a:rPr lang="en-US" sz="1600" dirty="0" err="1" smtClean="0"/>
              <a:t>g_odata</a:t>
            </a:r>
            <a:r>
              <a:rPr lang="en-US" sz="1600" dirty="0" smtClean="0"/>
              <a:t>[</a:t>
            </a:r>
            <a:r>
              <a:rPr lang="en-US" sz="1600" dirty="0" err="1" smtClean="0"/>
              <a:t>blockIdx.x</a:t>
            </a:r>
            <a:r>
              <a:rPr lang="en-US" sz="1600" dirty="0"/>
              <a:t>] = </a:t>
            </a:r>
            <a:r>
              <a:rPr lang="en-US" sz="1600" dirty="0" err="1"/>
              <a:t>sdata</a:t>
            </a:r>
            <a:r>
              <a:rPr lang="en-US" sz="1600" dirty="0"/>
              <a:t>[0];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70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implementation of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30203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88818" y="6084332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(This is better, but there are still problems: bank conflict!)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7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Garamond Pro" pitchFamily="18" charset="0"/>
              </a:rPr>
              <a:t>Definition: The </a:t>
            </a:r>
            <a:r>
              <a:rPr lang="en-US" dirty="0" smtClean="0">
                <a:latin typeface="Adobe Garamond Pro" pitchFamily="18" charset="0"/>
              </a:rPr>
              <a:t>SCAN </a:t>
            </a:r>
            <a:r>
              <a:rPr lang="en-US" dirty="0">
                <a:latin typeface="Adobe Garamond Pro" pitchFamily="18" charset="0"/>
              </a:rPr>
              <a:t>operation takes a binary associative, commutative operator ⊕, </a:t>
            </a:r>
            <a:r>
              <a:rPr lang="en-US" dirty="0" smtClean="0">
                <a:latin typeface="Adobe Garamond Pro" pitchFamily="18" charset="0"/>
              </a:rPr>
              <a:t>and </a:t>
            </a:r>
            <a:r>
              <a:rPr lang="en-US" dirty="0">
                <a:latin typeface="Adobe Garamond Pro" pitchFamily="18" charset="0"/>
              </a:rPr>
              <a:t>an ordered set of n elements [a</a:t>
            </a:r>
            <a:r>
              <a:rPr lang="en-US" baseline="-25000" dirty="0">
                <a:latin typeface="Adobe Garamond Pro" pitchFamily="18" charset="0"/>
              </a:rPr>
              <a:t>0</a:t>
            </a:r>
            <a:r>
              <a:rPr lang="en-US" dirty="0">
                <a:latin typeface="Adobe Garamond Pro" pitchFamily="18" charset="0"/>
              </a:rPr>
              <a:t>, a</a:t>
            </a:r>
            <a:r>
              <a:rPr lang="en-US" baseline="-25000" dirty="0">
                <a:latin typeface="Adobe Garamond Pro" pitchFamily="18" charset="0"/>
              </a:rPr>
              <a:t>1</a:t>
            </a:r>
            <a:r>
              <a:rPr lang="en-US" dirty="0">
                <a:latin typeface="Adobe Garamond Pro" pitchFamily="18" charset="0"/>
              </a:rPr>
              <a:t>, ..., a</a:t>
            </a:r>
            <a:r>
              <a:rPr lang="en-US" baseline="-25000" dirty="0">
                <a:latin typeface="Adobe Garamond Pro" pitchFamily="18" charset="0"/>
              </a:rPr>
              <a:t>n−1</a:t>
            </a:r>
            <a:r>
              <a:rPr lang="en-US" dirty="0">
                <a:latin typeface="Adobe Garamond Pro" pitchFamily="18" charset="0"/>
              </a:rPr>
              <a:t>], and returns the ordered set </a:t>
            </a:r>
            <a:r>
              <a:rPr lang="en-US" dirty="0" smtClean="0">
                <a:latin typeface="Adobe Garamond Pro" pitchFamily="18" charset="0"/>
              </a:rPr>
              <a:t>[a</a:t>
            </a:r>
            <a:r>
              <a:rPr lang="en-US" baseline="-25000" dirty="0" smtClean="0">
                <a:latin typeface="Adobe Garamond Pro" pitchFamily="18" charset="0"/>
              </a:rPr>
              <a:t>0</a:t>
            </a:r>
            <a:r>
              <a:rPr lang="en-US" dirty="0">
                <a:latin typeface="Adobe Garamond Pro" pitchFamily="18" charset="0"/>
              </a:rPr>
              <a:t>, (a</a:t>
            </a:r>
            <a:r>
              <a:rPr lang="en-US" baseline="-25000" dirty="0">
                <a:latin typeface="Adobe Garamond Pro" pitchFamily="18" charset="0"/>
              </a:rPr>
              <a:t>0</a:t>
            </a:r>
            <a:r>
              <a:rPr lang="en-US" dirty="0">
                <a:latin typeface="Adobe Garamond Pro" pitchFamily="18" charset="0"/>
              </a:rPr>
              <a:t> ⊕ a</a:t>
            </a:r>
            <a:r>
              <a:rPr lang="en-US" baseline="-25000" dirty="0">
                <a:latin typeface="Adobe Garamond Pro" pitchFamily="18" charset="0"/>
              </a:rPr>
              <a:t>1</a:t>
            </a:r>
            <a:r>
              <a:rPr lang="en-US" dirty="0">
                <a:latin typeface="Adobe Garamond Pro" pitchFamily="18" charset="0"/>
              </a:rPr>
              <a:t>), ..., (a</a:t>
            </a:r>
            <a:r>
              <a:rPr lang="en-US" baseline="-25000" dirty="0">
                <a:latin typeface="Adobe Garamond Pro" pitchFamily="18" charset="0"/>
              </a:rPr>
              <a:t>0</a:t>
            </a:r>
            <a:r>
              <a:rPr lang="en-US" dirty="0">
                <a:latin typeface="Adobe Garamond Pro" pitchFamily="18" charset="0"/>
              </a:rPr>
              <a:t> ⊕ a</a:t>
            </a:r>
            <a:r>
              <a:rPr lang="en-US" baseline="-25000" dirty="0">
                <a:latin typeface="Adobe Garamond Pro" pitchFamily="18" charset="0"/>
              </a:rPr>
              <a:t>1</a:t>
            </a:r>
            <a:r>
              <a:rPr lang="en-US" dirty="0">
                <a:latin typeface="Adobe Garamond Pro" pitchFamily="18" charset="0"/>
              </a:rPr>
              <a:t> ⊕ ... ⊕ a</a:t>
            </a:r>
            <a:r>
              <a:rPr lang="en-US" baseline="-25000" dirty="0">
                <a:latin typeface="Adobe Garamond Pro" pitchFamily="18" charset="0"/>
              </a:rPr>
              <a:t>n−1</a:t>
            </a:r>
            <a:r>
              <a:rPr lang="en-US" dirty="0">
                <a:latin typeface="Adobe Garamond Pro" pitchFamily="18" charset="0"/>
              </a:rPr>
              <a:t>)].</a:t>
            </a:r>
          </a:p>
          <a:p>
            <a:pPr>
              <a:buNone/>
            </a:pPr>
            <a:endParaRPr lang="en-US" dirty="0">
              <a:latin typeface="Adobe Garamond Pro" pitchFamily="18" charset="0"/>
            </a:endParaRPr>
          </a:p>
          <a:p>
            <a:r>
              <a:rPr lang="en-US" dirty="0">
                <a:latin typeface="Adobe Garamond Pro" pitchFamily="18" charset="0"/>
              </a:rPr>
              <a:t>Definition: The PRESCAN operation takes a binary associative, commutative operator ⊕, identity </a:t>
            </a:r>
            <a:r>
              <a:rPr lang="en-US" i="1" dirty="0">
                <a:latin typeface="Adobe Garamond Pro" pitchFamily="18" charset="0"/>
              </a:rPr>
              <a:t>I </a:t>
            </a:r>
            <a:r>
              <a:rPr lang="en-US" dirty="0">
                <a:latin typeface="Adobe Garamond Pro" pitchFamily="18" charset="0"/>
              </a:rPr>
              <a:t>over ⊕, and an ordered set of n elements [a</a:t>
            </a:r>
            <a:r>
              <a:rPr lang="en-US" baseline="-25000" dirty="0">
                <a:latin typeface="Adobe Garamond Pro" pitchFamily="18" charset="0"/>
              </a:rPr>
              <a:t>0</a:t>
            </a:r>
            <a:r>
              <a:rPr lang="en-US" dirty="0">
                <a:latin typeface="Adobe Garamond Pro" pitchFamily="18" charset="0"/>
              </a:rPr>
              <a:t>, a</a:t>
            </a:r>
            <a:r>
              <a:rPr lang="en-US" baseline="-25000" dirty="0">
                <a:latin typeface="Adobe Garamond Pro" pitchFamily="18" charset="0"/>
              </a:rPr>
              <a:t>1</a:t>
            </a:r>
            <a:r>
              <a:rPr lang="en-US" dirty="0">
                <a:latin typeface="Adobe Garamond Pro" pitchFamily="18" charset="0"/>
              </a:rPr>
              <a:t>, ..., a</a:t>
            </a:r>
            <a:r>
              <a:rPr lang="en-US" baseline="-25000" dirty="0">
                <a:latin typeface="Adobe Garamond Pro" pitchFamily="18" charset="0"/>
              </a:rPr>
              <a:t>n−1</a:t>
            </a:r>
            <a:r>
              <a:rPr lang="en-US" dirty="0">
                <a:latin typeface="Adobe Garamond Pro" pitchFamily="18" charset="0"/>
              </a:rPr>
              <a:t>], and returns the ordered set [</a:t>
            </a:r>
            <a:r>
              <a:rPr lang="en-US" i="1" dirty="0">
                <a:latin typeface="Adobe Garamond Pro" pitchFamily="18" charset="0"/>
              </a:rPr>
              <a:t>I</a:t>
            </a:r>
            <a:r>
              <a:rPr lang="en-US" dirty="0">
                <a:latin typeface="Adobe Garamond Pro" pitchFamily="18" charset="0"/>
              </a:rPr>
              <a:t>, a</a:t>
            </a:r>
            <a:r>
              <a:rPr lang="en-US" baseline="-25000" dirty="0">
                <a:latin typeface="Adobe Garamond Pro" pitchFamily="18" charset="0"/>
              </a:rPr>
              <a:t>0</a:t>
            </a:r>
            <a:r>
              <a:rPr lang="en-US" dirty="0">
                <a:latin typeface="Adobe Garamond Pro" pitchFamily="18" charset="0"/>
              </a:rPr>
              <a:t>, (a</a:t>
            </a:r>
            <a:r>
              <a:rPr lang="en-US" baseline="-25000" dirty="0">
                <a:latin typeface="Adobe Garamond Pro" pitchFamily="18" charset="0"/>
              </a:rPr>
              <a:t>0</a:t>
            </a:r>
            <a:r>
              <a:rPr lang="en-US" dirty="0">
                <a:latin typeface="Adobe Garamond Pro" pitchFamily="18" charset="0"/>
              </a:rPr>
              <a:t> ⊕ a</a:t>
            </a:r>
            <a:r>
              <a:rPr lang="en-US" baseline="-25000" dirty="0">
                <a:latin typeface="Adobe Garamond Pro" pitchFamily="18" charset="0"/>
              </a:rPr>
              <a:t>1</a:t>
            </a:r>
            <a:r>
              <a:rPr lang="en-US" dirty="0">
                <a:latin typeface="Adobe Garamond Pro" pitchFamily="18" charset="0"/>
              </a:rPr>
              <a:t>), ..., (a</a:t>
            </a:r>
            <a:r>
              <a:rPr lang="en-US" baseline="-25000" dirty="0">
                <a:latin typeface="Adobe Garamond Pro" pitchFamily="18" charset="0"/>
              </a:rPr>
              <a:t>0</a:t>
            </a:r>
            <a:r>
              <a:rPr lang="en-US" dirty="0">
                <a:latin typeface="Adobe Garamond Pro" pitchFamily="18" charset="0"/>
              </a:rPr>
              <a:t> ⊕ a</a:t>
            </a:r>
            <a:r>
              <a:rPr lang="en-US" baseline="-25000" dirty="0">
                <a:latin typeface="Adobe Garamond Pro" pitchFamily="18" charset="0"/>
              </a:rPr>
              <a:t>1</a:t>
            </a:r>
            <a:r>
              <a:rPr lang="en-US" dirty="0">
                <a:latin typeface="Adobe Garamond Pro" pitchFamily="18" charset="0"/>
              </a:rPr>
              <a:t> ⊕ ... ⊕ a</a:t>
            </a:r>
            <a:r>
              <a:rPr lang="en-US" baseline="-25000" dirty="0">
                <a:latin typeface="Adobe Garamond Pro" pitchFamily="18" charset="0"/>
              </a:rPr>
              <a:t>n−1</a:t>
            </a:r>
            <a:r>
              <a:rPr lang="en-US" dirty="0">
                <a:latin typeface="Adobe Garamond Pro" pitchFamily="18" charset="0"/>
              </a:rPr>
              <a:t>)].</a:t>
            </a:r>
          </a:p>
          <a:p>
            <a:pPr>
              <a:buNone/>
            </a:pPr>
            <a:endParaRPr lang="en-US" dirty="0">
              <a:latin typeface="Adobe Garamond Pro" pitchFamily="18" charset="0"/>
            </a:endParaRPr>
          </a:p>
          <a:p>
            <a:r>
              <a:rPr lang="en-US" dirty="0" smtClean="0">
                <a:latin typeface="Adobe Garamond Pro" pitchFamily="18" charset="0"/>
              </a:rPr>
              <a:t>AKA </a:t>
            </a:r>
            <a:r>
              <a:rPr lang="en-US" dirty="0" smtClean="0">
                <a:latin typeface="Adobe Garamond Pro" pitchFamily="18" charset="0"/>
              </a:rPr>
              <a:t>“exclusive scan” and “exclusive prefix”.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SCAN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621166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Blelloch</a:t>
            </a:r>
            <a:r>
              <a:rPr lang="en-US" dirty="0" smtClean="0"/>
              <a:t>, G. Prefix Sums and Their Applications, </a:t>
            </a:r>
            <a:r>
              <a:rPr lang="en-US" i="1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implementation of SCAN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133600"/>
            <a:ext cx="541020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:= 1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914400" lvl="4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x[i-1] </a:t>
            </a:r>
            <a:r>
              <a:rPr lang="en-US" dirty="0" smtClean="0">
                <a:latin typeface="Adobe Garamond Pro" pitchFamily="18" charset="0"/>
              </a:rPr>
              <a:t>⊕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an (6)_Page_06-Alg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9052756" cy="197335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SCAN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62116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Harris, M. Parallel prefix sum (scan) with CUDA, NVIDIA, 2009.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an (6)_Page_08-Fig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46857" y="2109833"/>
            <a:ext cx="5650286" cy="32685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SCAN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62116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Harris, M. Parallel prefix sum (scan) with CUDA, NVIDIA, 2009.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66" y="2234021"/>
            <a:ext cx="5934468" cy="3791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Runtime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1150" y="1939449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cudaFree</a:t>
            </a:r>
            <a:r>
              <a:rPr lang="en-US" sz="1400" dirty="0" smtClean="0"/>
              <a:t>(d</a:t>
            </a:r>
            <a:r>
              <a:rPr lang="en-US" sz="1400" b="1" dirty="0" smtClean="0">
                <a:latin typeface="Courier New" pitchFamily="-65" charset="0"/>
              </a:rPr>
              <a:t>)</a:t>
            </a:r>
            <a:endParaRPr lang="en-US" sz="1400" dirty="0"/>
          </a:p>
        </p:txBody>
      </p:sp>
      <p:sp>
        <p:nvSpPr>
          <p:cNvPr id="17" name="Bent Arrow 16"/>
          <p:cNvSpPr/>
          <p:nvPr/>
        </p:nvSpPr>
        <p:spPr>
          <a:xfrm flipH="1" flipV="1">
            <a:off x="4267200" y="2387907"/>
            <a:ext cx="1752600" cy="2641292"/>
          </a:xfrm>
          <a:prstGeom prst="bentArrow">
            <a:avLst>
              <a:gd name="adj1" fmla="val 9232"/>
              <a:gd name="adj2" fmla="val 8202"/>
              <a:gd name="adj3" fmla="val 9766"/>
              <a:gd name="adj4" fmla="val 437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90625" y="3544383"/>
            <a:ext cx="609600" cy="1143005"/>
            <a:chOff x="2514600" y="5181599"/>
            <a:chExt cx="609600" cy="1143005"/>
          </a:xfrm>
          <a:solidFill>
            <a:srgbClr val="FFFF99"/>
          </a:solidFill>
        </p:grpSpPr>
        <p:sp>
          <p:nvSpPr>
            <p:cNvPr id="19" name="Rectangle 18"/>
            <p:cNvSpPr/>
            <p:nvPr/>
          </p:nvSpPr>
          <p:spPr>
            <a:xfrm>
              <a:off x="2514600" y="5181599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5410200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5638801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4600" y="5867402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14600" y="6096003"/>
              <a:ext cx="609600" cy="228601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len</a:t>
              </a:r>
              <a:r>
                <a:rPr lang="en-US" sz="800" dirty="0" smtClean="0"/>
                <a:t> - 1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01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smtClean="0"/>
              <a:t>Problem: </a:t>
            </a:r>
            <a:r>
              <a:rPr lang="en-US" sz="2700" dirty="0" smtClean="0"/>
              <a:t>“Algorithm 1” </a:t>
            </a:r>
            <a:r>
              <a:rPr lang="en-US" sz="2700" dirty="0" smtClean="0"/>
              <a:t>assumes all fetches and additions occur simultaneously in 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x[k – 2</a:t>
            </a:r>
            <a:r>
              <a:rPr lang="en-US" sz="2700" i="1" baseline="30000" dirty="0" smtClean="0">
                <a:latin typeface="Times New Roman" pitchFamily="18" charset="0"/>
                <a:cs typeface="Times New Roman" pitchFamily="18" charset="0"/>
              </a:rPr>
              <a:t>d-1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] + x[k]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for a given 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In a Tesla GPU, this is not the case.  Threads execute in a Warp, which has 32 threads, and Warps execute sequentially.</a:t>
            </a:r>
          </a:p>
          <a:p>
            <a:endParaRPr lang="en-US" dirty="0" smtClean="0"/>
          </a:p>
          <a:p>
            <a:r>
              <a:rPr lang="en-US" dirty="0" smtClean="0"/>
              <a:t>Need to separate input from output: double buffering.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SCAN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133600"/>
            <a:ext cx="5410200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swap(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d:= 1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swap(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forall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 &gt;= 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lvl="4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[k]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 –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d-1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[k]</a:t>
            </a:r>
          </a:p>
          <a:p>
            <a:pPr lvl="3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lvl="4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[k]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pu-presca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6547488" cy="4070258"/>
          </a:xfrm>
          <a:ln w="12700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SCAN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54864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WORKS BUT IS INEFFICIENT + SLOWER THAN SERIAL IMPLEMENTATION!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23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an (6)_Page_07-Al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828800"/>
            <a:ext cx="7503848" cy="29233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SCAN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62116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Harris, M. Parallel prefix sum (scan) with CUDA, NVIDIA, 2009.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an (6)_Page_08-List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066800"/>
            <a:ext cx="6400800" cy="52305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SCAN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86200" y="4876800"/>
            <a:ext cx="762000" cy="304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810000"/>
            <a:ext cx="2362200" cy="304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57800" y="62116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Harris, M. Parallel prefix sum (scan) with CUDA, NVIDIA, 2009.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76600" y="2514600"/>
            <a:ext cx="3200400" cy="304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14600" y="1143000"/>
            <a:ext cx="762000" cy="304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76400" y="2971800"/>
            <a:ext cx="3886200" cy="304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Ken\AppData\Local\Microsoft\Windows\Temporary Internet Files\Content.IE5\1G5LA8CG\MC9004325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524000"/>
            <a:ext cx="3574946" cy="35749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6230117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Watch out for “free” software and algorithms!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pu-prescan-fix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6114" y="1295400"/>
            <a:ext cx="7034916" cy="472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parallel implementation of SCAN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5791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WORKS BUT DOES NOT SCALE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71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an (6)_Page_10-F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1184" y="1481138"/>
            <a:ext cx="504163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Blelloch</a:t>
            </a:r>
            <a:r>
              <a:rPr lang="en-US" dirty="0" smtClean="0"/>
              <a:t>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an (6)_Page_11-Fig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00400" y="1066800"/>
            <a:ext cx="4822557" cy="54480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Blelloch</a:t>
            </a:r>
            <a:r>
              <a:rPr lang="en-US" dirty="0" smtClean="0"/>
              <a:t>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 1: Run naïve or </a:t>
            </a:r>
            <a:r>
              <a:rPr lang="en-US" sz="1600" dirty="0" err="1" smtClean="0"/>
              <a:t>Blelloch</a:t>
            </a:r>
            <a:r>
              <a:rPr lang="en-US" sz="1600" dirty="0" smtClean="0"/>
              <a:t> parallel PRESCAN on blocks.  This computes the PRESCAN for each block without regard to other blocks.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Step 2: Run naïve or </a:t>
            </a:r>
            <a:r>
              <a:rPr lang="en-US" sz="1600" dirty="0" err="1" smtClean="0"/>
              <a:t>Blelloch</a:t>
            </a:r>
            <a:r>
              <a:rPr lang="en-US" sz="1600" dirty="0" smtClean="0"/>
              <a:t> parallel SCAN on top values in all blocks.  Consider an array </a:t>
            </a:r>
            <a:r>
              <a:rPr lang="en-US" sz="1600" i="1" dirty="0" smtClean="0"/>
              <a:t>F</a:t>
            </a:r>
            <a:r>
              <a:rPr lang="en-US" sz="1600" dirty="0" smtClean="0"/>
              <a:t> in which the values are the last value in each block in step 1.  Compute SCAN for array </a:t>
            </a:r>
            <a:r>
              <a:rPr lang="en-US" sz="1600" i="1" dirty="0" smtClean="0"/>
              <a:t>F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Step 3: Update all values in all blocks with the values in array </a:t>
            </a:r>
            <a:r>
              <a:rPr lang="en-US" sz="1600" i="1" dirty="0" smtClean="0"/>
              <a:t>F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Im</a:t>
            </a:r>
            <a:r>
              <a:rPr lang="en-US" sz="1600" dirty="0" smtClean="0"/>
              <a:t>plementation… see code at </a:t>
            </a:r>
            <a:r>
              <a:rPr lang="en-US" sz="1600" dirty="0" smtClean="0">
                <a:hlinkClick r:id="rId3"/>
              </a:rPr>
              <a:t>http://domemtech.com/ieee_pp/scan.zip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Parallel implementation of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Thread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…</a:t>
            </a:r>
          </a:p>
          <a:p>
            <a:pPr marL="0" indent="0">
              <a:buNone/>
            </a:pPr>
            <a:r>
              <a:rPr lang="en-US" sz="1200" b="1" dirty="0" smtClean="0"/>
              <a:t>kernel&lt;&lt;&lt;2, 3&gt;&gt;&gt;(a);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…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__</a:t>
            </a:r>
            <a:r>
              <a:rPr lang="en-US" sz="1200" b="1" dirty="0"/>
              <a:t>global__ void kernel(</a:t>
            </a:r>
            <a:r>
              <a:rPr lang="en-US" sz="1200" b="1" dirty="0" err="1"/>
              <a:t>int</a:t>
            </a:r>
            <a:r>
              <a:rPr lang="en-US" sz="1200" b="1" dirty="0"/>
              <a:t>* a</a:t>
            </a:r>
            <a:r>
              <a:rPr lang="en-US" sz="1200" b="1" dirty="0" smtClean="0"/>
              <a:t>)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274320" lvl="1" indent="0">
              <a:buNone/>
            </a:pP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idx</a:t>
            </a:r>
            <a:r>
              <a:rPr lang="en-US" sz="1200" b="1" dirty="0"/>
              <a:t>= </a:t>
            </a:r>
            <a:r>
              <a:rPr lang="en-US" sz="1200" b="1" dirty="0" err="1"/>
              <a:t>blockIdx.x</a:t>
            </a:r>
            <a:r>
              <a:rPr lang="en-US" sz="1200" b="1" dirty="0"/>
              <a:t>* </a:t>
            </a:r>
            <a:r>
              <a:rPr lang="en-US" sz="1200" b="1" dirty="0" err="1"/>
              <a:t>blockDim.x</a:t>
            </a:r>
            <a:r>
              <a:rPr lang="en-US" sz="1200" b="1" dirty="0"/>
              <a:t>+ </a:t>
            </a:r>
            <a:r>
              <a:rPr lang="en-US" sz="1200" b="1" dirty="0" err="1"/>
              <a:t>threadIdx.x</a:t>
            </a:r>
            <a:r>
              <a:rPr lang="en-US" sz="1200" b="1" dirty="0" smtClean="0"/>
              <a:t>;</a:t>
            </a:r>
          </a:p>
          <a:p>
            <a:pPr marL="274320" lvl="1" indent="0">
              <a:buNone/>
            </a:pPr>
            <a:r>
              <a:rPr lang="en-US" sz="1200" b="1" dirty="0" smtClean="0"/>
              <a:t>a[</a:t>
            </a:r>
            <a:r>
              <a:rPr lang="en-US" sz="1200" b="1" dirty="0" err="1" smtClean="0"/>
              <a:t>idx</a:t>
            </a:r>
            <a:r>
              <a:rPr lang="en-US" sz="1200" b="1" dirty="0"/>
              <a:t>] = </a:t>
            </a:r>
            <a:r>
              <a:rPr lang="en-US" sz="1200" b="1" dirty="0" err="1" smtClean="0"/>
              <a:t>idx</a:t>
            </a:r>
            <a:r>
              <a:rPr lang="en-US" sz="1200" b="1" dirty="0" smtClean="0"/>
              <a:t>;</a:t>
            </a:r>
          </a:p>
          <a:p>
            <a:pPr marL="0" indent="0">
              <a:buNone/>
            </a:pPr>
            <a:r>
              <a:rPr lang="en-US" sz="1200" b="1" dirty="0" smtClean="0"/>
              <a:t>}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__</a:t>
            </a:r>
            <a:r>
              <a:rPr lang="en-US" sz="1200" b="1" dirty="0"/>
              <a:t>global__ void kernel(</a:t>
            </a:r>
            <a:r>
              <a:rPr lang="en-US" sz="1200" b="1" dirty="0" err="1"/>
              <a:t>int</a:t>
            </a:r>
            <a:r>
              <a:rPr lang="en-US" sz="1200" b="1" dirty="0"/>
              <a:t>* a</a:t>
            </a:r>
            <a:r>
              <a:rPr lang="en-US" sz="1200" b="1" dirty="0" smtClean="0"/>
              <a:t>)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274320" lvl="1" indent="0">
              <a:buNone/>
            </a:pP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idx</a:t>
            </a:r>
            <a:r>
              <a:rPr lang="en-US" sz="1200" b="1" dirty="0"/>
              <a:t>= </a:t>
            </a:r>
            <a:r>
              <a:rPr lang="en-US" sz="1200" b="1" dirty="0" err="1"/>
              <a:t>blockIdx.x</a:t>
            </a:r>
            <a:r>
              <a:rPr lang="en-US" sz="1200" b="1" dirty="0"/>
              <a:t>* </a:t>
            </a:r>
            <a:r>
              <a:rPr lang="en-US" sz="1200" b="1" dirty="0" err="1"/>
              <a:t>blockDim.x</a:t>
            </a:r>
            <a:r>
              <a:rPr lang="en-US" sz="1200" b="1" dirty="0"/>
              <a:t>+ </a:t>
            </a:r>
            <a:r>
              <a:rPr lang="en-US" sz="1200" b="1" dirty="0" err="1"/>
              <a:t>threadIdx.x</a:t>
            </a:r>
            <a:r>
              <a:rPr lang="en-US" sz="1200" b="1" dirty="0" smtClean="0"/>
              <a:t>;</a:t>
            </a:r>
          </a:p>
          <a:p>
            <a:pPr marL="274320" lvl="1" indent="0">
              <a:buNone/>
            </a:pPr>
            <a:r>
              <a:rPr lang="en-US" sz="1200" b="1" dirty="0" smtClean="0"/>
              <a:t>a[</a:t>
            </a:r>
            <a:r>
              <a:rPr lang="en-US" sz="1200" b="1" dirty="0" err="1" smtClean="0"/>
              <a:t>idx</a:t>
            </a:r>
            <a:r>
              <a:rPr lang="en-US" sz="1200" b="1" dirty="0"/>
              <a:t>] = </a:t>
            </a:r>
            <a:r>
              <a:rPr lang="en-US" sz="1200" b="1" dirty="0" err="1"/>
              <a:t>threadIdx.x</a:t>
            </a:r>
            <a:r>
              <a:rPr lang="en-US" sz="1200" b="1" dirty="0" smtClean="0"/>
              <a:t>;</a:t>
            </a:r>
          </a:p>
          <a:p>
            <a:pPr marL="0" indent="0">
              <a:buNone/>
            </a:pPr>
            <a:r>
              <a:rPr lang="en-US" sz="1200" b="1" dirty="0" smtClean="0"/>
              <a:t>}</a:t>
            </a: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/>
              <a:t>__global__ void kernel(</a:t>
            </a:r>
            <a:r>
              <a:rPr lang="en-US" sz="1200" b="1" dirty="0" err="1"/>
              <a:t>int</a:t>
            </a:r>
            <a:r>
              <a:rPr lang="en-US" sz="1200" b="1" dirty="0"/>
              <a:t>* a)</a:t>
            </a:r>
          </a:p>
          <a:p>
            <a:pPr marL="0" indent="0">
              <a:buNone/>
            </a:pPr>
            <a:r>
              <a:rPr lang="en-US" sz="1200" b="1" dirty="0"/>
              <a:t>{</a:t>
            </a:r>
          </a:p>
          <a:p>
            <a:pPr marL="274320" lvl="1" indent="0">
              <a:buNone/>
            </a:pP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idx</a:t>
            </a:r>
            <a:r>
              <a:rPr lang="en-US" sz="1200" b="1" dirty="0"/>
              <a:t>= </a:t>
            </a:r>
            <a:r>
              <a:rPr lang="en-US" sz="1200" b="1" dirty="0" err="1"/>
              <a:t>blockIdx.x</a:t>
            </a:r>
            <a:r>
              <a:rPr lang="en-US" sz="1200" b="1" dirty="0"/>
              <a:t>* </a:t>
            </a:r>
            <a:r>
              <a:rPr lang="en-US" sz="1200" b="1" dirty="0" err="1"/>
              <a:t>blockDim.x</a:t>
            </a:r>
            <a:r>
              <a:rPr lang="en-US" sz="1200" b="1" dirty="0"/>
              <a:t>+ </a:t>
            </a:r>
            <a:r>
              <a:rPr lang="en-US" sz="1200" b="1" dirty="0" err="1"/>
              <a:t>threadIdx.x</a:t>
            </a:r>
            <a:r>
              <a:rPr lang="en-US" sz="1200" b="1" dirty="0"/>
              <a:t>;</a:t>
            </a:r>
          </a:p>
          <a:p>
            <a:pPr marL="274320" lvl="1" indent="0">
              <a:buNone/>
            </a:pPr>
            <a:r>
              <a:rPr lang="en-US" sz="1200" b="1" dirty="0"/>
              <a:t>a[</a:t>
            </a:r>
            <a:r>
              <a:rPr lang="en-US" sz="1200" b="1" dirty="0" err="1"/>
              <a:t>idx</a:t>
            </a:r>
            <a:r>
              <a:rPr lang="en-US" sz="1200" b="1" dirty="0"/>
              <a:t>] = </a:t>
            </a:r>
            <a:r>
              <a:rPr lang="en-US" sz="1200" b="1" dirty="0" err="1"/>
              <a:t>blockIdx.x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}</a:t>
            </a:r>
          </a:p>
          <a:p>
            <a:pPr marL="0" indent="0">
              <a:buNone/>
            </a:pPr>
            <a:endParaRPr lang="en-US" sz="12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1066800" y="3048000"/>
            <a:ext cx="2567791" cy="381000"/>
            <a:chOff x="1066800" y="3048000"/>
            <a:chExt cx="2567791" cy="381000"/>
          </a:xfrm>
        </p:grpSpPr>
        <p:sp>
          <p:nvSpPr>
            <p:cNvPr id="5" name="Rectangle 4"/>
            <p:cNvSpPr/>
            <p:nvPr/>
          </p:nvSpPr>
          <p:spPr>
            <a:xfrm>
              <a:off x="1066800" y="3048000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8454" y="3048000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30109" y="3048000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0696" y="3048000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82350" y="3048000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2937" y="3048000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66800" y="4267200"/>
            <a:ext cx="2567791" cy="381000"/>
            <a:chOff x="328246" y="2743200"/>
            <a:chExt cx="2719754" cy="304800"/>
          </a:xfrm>
        </p:grpSpPr>
        <p:sp>
          <p:nvSpPr>
            <p:cNvPr id="26" name="Rectangle 25"/>
            <p:cNvSpPr/>
            <p:nvPr/>
          </p:nvSpPr>
          <p:spPr>
            <a:xfrm>
              <a:off x="328246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5446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42646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88123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45323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90800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66800" y="5562600"/>
            <a:ext cx="2567791" cy="381000"/>
            <a:chOff x="328246" y="2743200"/>
            <a:chExt cx="2719754" cy="304800"/>
          </a:xfrm>
        </p:grpSpPr>
        <p:sp>
          <p:nvSpPr>
            <p:cNvPr id="33" name="Rectangle 32"/>
            <p:cNvSpPr/>
            <p:nvPr/>
          </p:nvSpPr>
          <p:spPr>
            <a:xfrm>
              <a:off x="328246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5446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42646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88123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45323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90800" y="2743200"/>
              <a:ext cx="4572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9058" y="1447800"/>
            <a:ext cx="33371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ea typeface="PMingLiU" pitchFamily="18" charset="-120"/>
              </a:rPr>
              <a:t>Built-in </a:t>
            </a:r>
            <a:r>
              <a:rPr lang="en-US" altLang="zh-TW" dirty="0" smtClean="0">
                <a:ea typeface="PMingLiU" pitchFamily="18" charset="-120"/>
              </a:rPr>
              <a:t>Variables </a:t>
            </a:r>
            <a:r>
              <a:rPr lang="en-US" altLang="zh-TW" dirty="0" err="1" smtClean="0">
                <a:ea typeface="PMingLiU" pitchFamily="18" charset="-120"/>
              </a:rPr>
              <a:t>threadIdx</a:t>
            </a:r>
            <a:r>
              <a:rPr lang="en-US" altLang="zh-TW" dirty="0" smtClean="0">
                <a:ea typeface="PMingLiU" pitchFamily="18" charset="-120"/>
              </a:rPr>
              <a:t>, </a:t>
            </a:r>
            <a:r>
              <a:rPr lang="en-US" altLang="zh-TW" dirty="0" err="1" smtClean="0">
                <a:ea typeface="PMingLiU" pitchFamily="18" charset="-120"/>
              </a:rPr>
              <a:t>blockDim</a:t>
            </a:r>
            <a:r>
              <a:rPr lang="en-US" altLang="zh-TW" dirty="0" smtClean="0">
                <a:ea typeface="PMingLiU" pitchFamily="18" charset="-120"/>
              </a:rPr>
              <a:t>, </a:t>
            </a:r>
            <a:r>
              <a:rPr lang="en-US" altLang="zh-TW" dirty="0" err="1" smtClean="0">
                <a:ea typeface="PMingLiU" pitchFamily="18" charset="-120"/>
              </a:rPr>
              <a:t>blockIdx</a:t>
            </a:r>
            <a:r>
              <a:rPr lang="en-US" altLang="zh-TW" dirty="0" smtClean="0">
                <a:ea typeface="PMingLiU" pitchFamily="18" charset="-120"/>
              </a:rPr>
              <a:t>, </a:t>
            </a:r>
            <a:r>
              <a:rPr lang="en-US" altLang="zh-TW" dirty="0" err="1" smtClean="0">
                <a:ea typeface="PMingLiU" pitchFamily="18" charset="-120"/>
              </a:rPr>
              <a:t>gridDim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smtClean="0">
                <a:ea typeface="PMingLiU" pitchFamily="18" charset="-120"/>
              </a:rPr>
              <a:t>defined when kernel executes, used to identify what thread is executing.</a:t>
            </a:r>
            <a:endParaRPr lang="en-US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181600" y="1856876"/>
            <a:ext cx="685800" cy="2286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91250" y="1405187"/>
            <a:ext cx="2819400" cy="37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(Executive Configuration)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655276" y="1780676"/>
            <a:ext cx="849923" cy="2286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49058" y="1780676"/>
            <a:ext cx="1051142" cy="2286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953000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1910" y="1750133"/>
            <a:ext cx="2737401" cy="371403"/>
            <a:chOff x="329322" y="2050983"/>
            <a:chExt cx="2880697" cy="390845"/>
          </a:xfrm>
        </p:grpSpPr>
        <p:grpSp>
          <p:nvGrpSpPr>
            <p:cNvPr id="5" name="Group 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9322" y="2072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3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953000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1910" y="2362200"/>
            <a:ext cx="2737401" cy="371403"/>
            <a:chOff x="329322" y="2050983"/>
            <a:chExt cx="2880697" cy="390845"/>
          </a:xfrm>
        </p:grpSpPr>
        <p:grpSp>
          <p:nvGrpSpPr>
            <p:cNvPr id="5" name="Group 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9322" y="2072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953000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1910" y="2971800"/>
            <a:ext cx="2737401" cy="371403"/>
            <a:chOff x="329322" y="2050983"/>
            <a:chExt cx="2880697" cy="390845"/>
          </a:xfrm>
        </p:grpSpPr>
        <p:grpSp>
          <p:nvGrpSpPr>
            <p:cNvPr id="5" name="Group 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9322" y="2072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649" y="1705714"/>
            <a:ext cx="3557765" cy="389775"/>
            <a:chOff x="329322" y="2050983"/>
            <a:chExt cx="3744005" cy="410179"/>
          </a:xfrm>
        </p:grpSpPr>
        <p:grpSp>
          <p:nvGrpSpPr>
            <p:cNvPr id="15" name="Group 1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9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953000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1910" y="3886200"/>
            <a:ext cx="2737401" cy="371403"/>
            <a:chOff x="329322" y="2050983"/>
            <a:chExt cx="2880697" cy="390845"/>
          </a:xfrm>
        </p:grpSpPr>
        <p:grpSp>
          <p:nvGrpSpPr>
            <p:cNvPr id="5" name="Group 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9322" y="2072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649" y="1705714"/>
            <a:ext cx="3557765" cy="389775"/>
            <a:chOff x="329322" y="2050983"/>
            <a:chExt cx="3744005" cy="410179"/>
          </a:xfrm>
        </p:grpSpPr>
        <p:grpSp>
          <p:nvGrpSpPr>
            <p:cNvPr id="15" name="Group 1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9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953000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1910" y="3886200"/>
            <a:ext cx="2737401" cy="371403"/>
            <a:chOff x="329322" y="2050983"/>
            <a:chExt cx="2880697" cy="390845"/>
          </a:xfrm>
        </p:grpSpPr>
        <p:grpSp>
          <p:nvGrpSpPr>
            <p:cNvPr id="5" name="Group 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9322" y="2072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649" y="1705714"/>
            <a:ext cx="3557765" cy="389775"/>
            <a:chOff x="329322" y="2050983"/>
            <a:chExt cx="3744005" cy="410179"/>
          </a:xfrm>
        </p:grpSpPr>
        <p:grpSp>
          <p:nvGrpSpPr>
            <p:cNvPr id="15" name="Group 1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7649" y="4825102"/>
            <a:ext cx="3557765" cy="389775"/>
            <a:chOff x="329322" y="2050983"/>
            <a:chExt cx="3744005" cy="410179"/>
          </a:xfrm>
        </p:grpSpPr>
        <p:grpSp>
          <p:nvGrpSpPr>
            <p:cNvPr id="26" name="Group 25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12" name="Down Arrow 11"/>
          <p:cNvSpPr/>
          <p:nvPr/>
        </p:nvSpPr>
        <p:spPr>
          <a:xfrm rot="10800000">
            <a:off x="3664918" y="2209800"/>
            <a:ext cx="25081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953000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1910" y="3886200"/>
            <a:ext cx="2737401" cy="371403"/>
            <a:chOff x="329322" y="2050983"/>
            <a:chExt cx="2880697" cy="390845"/>
          </a:xfrm>
        </p:grpSpPr>
        <p:grpSp>
          <p:nvGrpSpPr>
            <p:cNvPr id="5" name="Group 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9322" y="2072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649" y="1705714"/>
            <a:ext cx="3557765" cy="389775"/>
            <a:chOff x="329322" y="2050983"/>
            <a:chExt cx="3744005" cy="410179"/>
          </a:xfrm>
        </p:grpSpPr>
        <p:grpSp>
          <p:nvGrpSpPr>
            <p:cNvPr id="15" name="Group 1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7649" y="4825102"/>
            <a:ext cx="3557765" cy="389775"/>
            <a:chOff x="329322" y="2050983"/>
            <a:chExt cx="3744005" cy="410179"/>
          </a:xfrm>
        </p:grpSpPr>
        <p:grpSp>
          <p:nvGrpSpPr>
            <p:cNvPr id="26" name="Group 25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37" name="Down Arrow 36"/>
          <p:cNvSpPr/>
          <p:nvPr/>
        </p:nvSpPr>
        <p:spPr>
          <a:xfrm rot="10800000">
            <a:off x="3254736" y="2204185"/>
            <a:ext cx="25081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953000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1910" y="3886200"/>
            <a:ext cx="2737401" cy="371403"/>
            <a:chOff x="329322" y="2050983"/>
            <a:chExt cx="2880697" cy="390845"/>
          </a:xfrm>
        </p:grpSpPr>
        <p:grpSp>
          <p:nvGrpSpPr>
            <p:cNvPr id="5" name="Group 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9322" y="2072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649" y="1705714"/>
            <a:ext cx="3557765" cy="389775"/>
            <a:chOff x="329322" y="2050983"/>
            <a:chExt cx="3744005" cy="410179"/>
          </a:xfrm>
        </p:grpSpPr>
        <p:grpSp>
          <p:nvGrpSpPr>
            <p:cNvPr id="15" name="Group 1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7649" y="4825102"/>
            <a:ext cx="3557765" cy="389775"/>
            <a:chOff x="329322" y="2050983"/>
            <a:chExt cx="3744005" cy="410179"/>
          </a:xfrm>
        </p:grpSpPr>
        <p:grpSp>
          <p:nvGrpSpPr>
            <p:cNvPr id="26" name="Group 25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37" name="Down Arrow 36"/>
          <p:cNvSpPr/>
          <p:nvPr/>
        </p:nvSpPr>
        <p:spPr>
          <a:xfrm rot="10800000">
            <a:off x="2858815" y="2209800"/>
            <a:ext cx="25081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76400"/>
            <a:ext cx="4953000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7649" y="1705714"/>
            <a:ext cx="3557765" cy="389775"/>
            <a:chOff x="329322" y="2050983"/>
            <a:chExt cx="3744005" cy="410179"/>
          </a:xfrm>
        </p:grpSpPr>
        <p:grpSp>
          <p:nvGrpSpPr>
            <p:cNvPr id="15" name="Group 14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7649" y="4825102"/>
            <a:ext cx="3557765" cy="389775"/>
            <a:chOff x="329322" y="2050983"/>
            <a:chExt cx="3744005" cy="410179"/>
          </a:xfrm>
        </p:grpSpPr>
        <p:grpSp>
          <p:nvGrpSpPr>
            <p:cNvPr id="26" name="Group 25"/>
            <p:cNvGrpSpPr/>
            <p:nvPr/>
          </p:nvGrpSpPr>
          <p:grpSpPr>
            <a:xfrm>
              <a:off x="642228" y="2050983"/>
              <a:ext cx="2567791" cy="381000"/>
              <a:chOff x="1066800" y="3048000"/>
              <a:chExt cx="2567791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6680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8454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30109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50696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82350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02937" y="3048000"/>
                <a:ext cx="431654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322" y="2072496"/>
              <a:ext cx="329286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10019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41673" y="2050983"/>
              <a:ext cx="431654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9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217" y="1676400"/>
            <a:ext cx="4598469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76200" y="1828800"/>
            <a:ext cx="472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__global__ void step1(</a:t>
            </a:r>
            <a:r>
              <a:rPr lang="en-US" sz="1400" dirty="0" err="1"/>
              <a:t>int</a:t>
            </a:r>
            <a:r>
              <a:rPr lang="en-US" sz="1400" dirty="0"/>
              <a:t> * c,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Kp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n)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{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idx</a:t>
            </a:r>
            <a:r>
              <a:rPr lang="en-US" sz="1400" dirty="0"/>
              <a:t> = </a:t>
            </a:r>
            <a:r>
              <a:rPr lang="en-US" sz="1400" dirty="0" err="1"/>
              <a:t>threadIdx.x</a:t>
            </a:r>
            <a:r>
              <a:rPr lang="en-US" sz="1400" dirty="0"/>
              <a:t> + </a:t>
            </a:r>
            <a:r>
              <a:rPr lang="en-US" sz="1400" dirty="0" err="1"/>
              <a:t>threadIdx.y</a:t>
            </a:r>
            <a:r>
              <a:rPr lang="en-US" sz="1400" dirty="0"/>
              <a:t> * </a:t>
            </a:r>
            <a:r>
              <a:rPr lang="en-US" sz="1400" dirty="0" err="1" smtClean="0"/>
              <a:t>blockDim.x</a:t>
            </a:r>
            <a:endParaRPr lang="en-US" sz="1400" dirty="0"/>
          </a:p>
          <a:p>
            <a:pPr lvl="2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+ </a:t>
            </a:r>
            <a:r>
              <a:rPr lang="en-US" sz="1400" dirty="0" err="1"/>
              <a:t>blockIdx.x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 * </a:t>
            </a:r>
            <a:r>
              <a:rPr lang="en-US" sz="1400" dirty="0" err="1" smtClean="0"/>
              <a:t>blockDim.y</a:t>
            </a:r>
            <a:endParaRPr lang="en-US" sz="1400" dirty="0"/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+ </a:t>
            </a:r>
            <a:r>
              <a:rPr lang="en-US" sz="1400" dirty="0" err="1"/>
              <a:t>blockIdx.x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 * </a:t>
            </a:r>
            <a:r>
              <a:rPr lang="en-US" sz="1400" dirty="0" err="1"/>
              <a:t>blockDim.y</a:t>
            </a:r>
            <a:r>
              <a:rPr lang="en-US" sz="1400" dirty="0"/>
              <a:t> </a:t>
            </a:r>
            <a:r>
              <a:rPr lang="en-US" sz="1400" dirty="0" smtClean="0"/>
              <a:t>* 		</a:t>
            </a:r>
            <a:r>
              <a:rPr lang="en-US" sz="1400" dirty="0" err="1" smtClean="0"/>
              <a:t>gridDim.x</a:t>
            </a:r>
            <a:r>
              <a:rPr lang="en-US" sz="1400" dirty="0" smtClean="0"/>
              <a:t>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idx</a:t>
            </a:r>
            <a:r>
              <a:rPr lang="en-US" sz="1400" dirty="0"/>
              <a:t> &lt; 0)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    </a:t>
            </a:r>
            <a:r>
              <a:rPr lang="en-US" sz="1400" dirty="0" smtClean="0"/>
              <a:t>	return</a:t>
            </a:r>
            <a:r>
              <a:rPr lang="en-US" sz="1400" dirty="0"/>
              <a:t>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idx</a:t>
            </a:r>
            <a:r>
              <a:rPr lang="en-US" sz="1400" dirty="0"/>
              <a:t> &gt;= </a:t>
            </a:r>
            <a:r>
              <a:rPr lang="en-US" sz="1400" dirty="0" err="1"/>
              <a:t>Kp</a:t>
            </a:r>
            <a:r>
              <a:rPr lang="en-US" sz="1400" dirty="0"/>
              <a:t>)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    </a:t>
            </a:r>
            <a:r>
              <a:rPr lang="en-US" sz="1400" dirty="0" smtClean="0"/>
              <a:t>	return;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// Initialize c from 0 to K inclusive.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c[</a:t>
            </a:r>
            <a:r>
              <a:rPr lang="en-US" sz="1400" dirty="0" err="1" smtClean="0"/>
              <a:t>idx</a:t>
            </a:r>
            <a:r>
              <a:rPr lang="en-US" sz="1400" dirty="0"/>
              <a:t>] = 0;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>
            <a:off x="4495800" y="2057400"/>
            <a:ext cx="304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" y="52578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a </a:t>
            </a:r>
            <a:r>
              <a:rPr lang="en-US" dirty="0" err="1" smtClean="0">
                <a:solidFill>
                  <a:srgbClr val="FF0000"/>
                </a:solidFill>
              </a:rPr>
              <a:t>glossly</a:t>
            </a:r>
            <a:r>
              <a:rPr lang="en-US" dirty="0" smtClean="0">
                <a:solidFill>
                  <a:srgbClr val="FF0000"/>
                </a:solidFill>
              </a:rPr>
              <a:t> overview of the implementation, see Sun</a:t>
            </a:r>
            <a:r>
              <a:rPr lang="en-US" dirty="0">
                <a:solidFill>
                  <a:srgbClr val="FF0000"/>
                </a:solidFill>
              </a:rPr>
              <a:t>, W. and Ma, Z., Count Sort for GPU Computing. in </a:t>
            </a:r>
            <a:r>
              <a:rPr lang="en-US" i="1" dirty="0">
                <a:solidFill>
                  <a:srgbClr val="FF0000"/>
                </a:solidFill>
              </a:rPr>
              <a:t>2009 15th International Conference on Parallel and Distributed Systems</a:t>
            </a:r>
            <a:r>
              <a:rPr lang="en-US" dirty="0">
                <a:solidFill>
                  <a:srgbClr val="FF0000"/>
                </a:solidFill>
              </a:rPr>
              <a:t>, (2009), IEEE Computer Society, 919-924.</a:t>
            </a:r>
          </a:p>
        </p:txBody>
      </p:sp>
    </p:spTree>
    <p:extLst>
      <p:ext uri="{BB962C8B-B14F-4D97-AF65-F5344CB8AC3E}">
        <p14:creationId xmlns:p14="http://schemas.microsoft.com/office/powerpoint/2010/main" val="26283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217" y="1676400"/>
            <a:ext cx="4598469" cy="38100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COUNTING_SORT (</a:t>
            </a:r>
            <a:r>
              <a:rPr lang="en-US" sz="1400" b="1" i="1" dirty="0"/>
              <a:t>A</a:t>
            </a:r>
            <a:r>
              <a:rPr lang="en-US" sz="1400" b="1" dirty="0"/>
              <a:t>, </a:t>
            </a:r>
            <a:r>
              <a:rPr lang="en-US" sz="1400" b="1" i="1" dirty="0"/>
              <a:t>B</a:t>
            </a:r>
            <a:r>
              <a:rPr lang="en-US" sz="1400" b="1" dirty="0"/>
              <a:t>, </a:t>
            </a:r>
            <a:r>
              <a:rPr lang="en-US" sz="1400" b="1" i="1" dirty="0"/>
              <a:t>k</a:t>
            </a:r>
            <a:r>
              <a:rPr lang="en-US" sz="1400" b="1" dirty="0"/>
              <a:t>)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1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</a:t>
            </a:r>
            <a:r>
              <a:rPr lang="en-US" sz="1400" i="1" dirty="0"/>
              <a:t>i</a:t>
            </a:r>
            <a:r>
              <a:rPr lang="en-US" sz="1400" dirty="0"/>
              <a:t>] ← 0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j</a:t>
            </a:r>
            <a:r>
              <a:rPr lang="en-US" sz="1400" dirty="0"/>
              <a:t> ← 1 to </a:t>
            </a:r>
            <a:r>
              <a:rPr lang="en-US" sz="1400" i="1" dirty="0"/>
              <a:t>n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/>
              <a:t>    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 ← </a:t>
            </a:r>
            <a:r>
              <a:rPr lang="en-US" sz="1400" i="1" dirty="0"/>
              <a:t>c</a:t>
            </a:r>
            <a:r>
              <a:rPr lang="en-US" sz="1400" dirty="0"/>
              <a:t>[A[</a:t>
            </a:r>
            <a:r>
              <a:rPr lang="en-US" sz="1400" i="1" dirty="0"/>
              <a:t>j</a:t>
            </a:r>
            <a:r>
              <a:rPr lang="en-US" sz="1400" dirty="0"/>
              <a:t>]] + 1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equal to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 </a:t>
            </a:r>
            <a:r>
              <a:rPr lang="en-US" sz="1400" i="1" dirty="0"/>
              <a:t>i</a:t>
            </a:r>
            <a:r>
              <a:rPr lang="en-US" sz="1400" dirty="0"/>
              <a:t> ← 2 to </a:t>
            </a:r>
            <a:r>
              <a:rPr lang="en-US" sz="1400" i="1" dirty="0"/>
              <a:t>k</a:t>
            </a:r>
            <a:r>
              <a:rPr lang="en-US" sz="1400" dirty="0"/>
              <a:t> 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</a:t>
            </a:r>
            <a:r>
              <a:rPr lang="en-US" sz="1400" i="1" dirty="0"/>
              <a:t>i</a:t>
            </a:r>
            <a:r>
              <a:rPr lang="en-US" sz="1400" dirty="0"/>
              <a:t>] ← c[</a:t>
            </a:r>
            <a:r>
              <a:rPr lang="en-US" sz="1400" i="1" dirty="0"/>
              <a:t>i</a:t>
            </a:r>
            <a:r>
              <a:rPr lang="en-US" sz="1400" dirty="0"/>
              <a:t>] + c[</a:t>
            </a:r>
            <a:r>
              <a:rPr lang="en-US" sz="1400" i="1" dirty="0"/>
              <a:t>i</a:t>
            </a:r>
            <a:r>
              <a:rPr lang="en-US" sz="1400" dirty="0"/>
              <a:t>-1]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// c[</a:t>
            </a:r>
            <a:r>
              <a:rPr lang="en-US" sz="1400" i="1" dirty="0"/>
              <a:t>i</a:t>
            </a:r>
            <a:r>
              <a:rPr lang="en-US" sz="1400" dirty="0"/>
              <a:t>] now contains the number of elements ≤ </a:t>
            </a:r>
            <a:r>
              <a:rPr lang="en-US" sz="1400" i="1" dirty="0"/>
              <a:t>i</a:t>
            </a:r>
            <a:endParaRPr lang="en-US" sz="14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for j ← </a:t>
            </a:r>
            <a:r>
              <a:rPr lang="en-US" sz="1400" i="1" dirty="0"/>
              <a:t>n</a:t>
            </a:r>
            <a:r>
              <a:rPr lang="en-US" sz="1400" dirty="0"/>
              <a:t> </a:t>
            </a:r>
            <a:r>
              <a:rPr lang="en-US" sz="1400" dirty="0" err="1"/>
              <a:t>downto</a:t>
            </a:r>
            <a:r>
              <a:rPr lang="en-US" sz="1400" dirty="0"/>
              <a:t> 1 do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B[c[A[</a:t>
            </a:r>
            <a:r>
              <a:rPr lang="en-US" sz="1400" i="1" dirty="0"/>
              <a:t>i</a:t>
            </a:r>
            <a:r>
              <a:rPr lang="en-US" sz="1400" dirty="0"/>
              <a:t>]]] ← A[</a:t>
            </a:r>
            <a:r>
              <a:rPr lang="en-US" sz="1400" i="1" dirty="0"/>
              <a:t>j</a:t>
            </a:r>
            <a:r>
              <a:rPr lang="en-US" sz="1400" dirty="0"/>
              <a:t>]</a:t>
            </a:r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    c[A[</a:t>
            </a:r>
            <a:r>
              <a:rPr lang="en-US" sz="1400" i="1" dirty="0"/>
              <a:t>i</a:t>
            </a:r>
            <a:r>
              <a:rPr lang="en-US" sz="1400" dirty="0"/>
              <a:t>]] ← c[A[</a:t>
            </a:r>
            <a:r>
              <a:rPr lang="en-US" sz="1400" i="1" dirty="0"/>
              <a:t>j</a:t>
            </a:r>
            <a:r>
              <a:rPr lang="en-US" sz="1400" dirty="0"/>
              <a:t>]] -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38913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Cormen</a:t>
            </a:r>
            <a:r>
              <a:rPr lang="en-US" sz="900" dirty="0"/>
              <a:t>, T., </a:t>
            </a:r>
            <a:r>
              <a:rPr lang="en-US" sz="900" dirty="0" err="1"/>
              <a:t>Leiserson</a:t>
            </a:r>
            <a:r>
              <a:rPr lang="en-US" sz="900" dirty="0"/>
              <a:t>, C., </a:t>
            </a:r>
            <a:r>
              <a:rPr lang="en-US" sz="900" dirty="0" err="1"/>
              <a:t>Rivest</a:t>
            </a:r>
            <a:r>
              <a:rPr lang="en-US" sz="900" dirty="0"/>
              <a:t>, R. and Stein, C. </a:t>
            </a:r>
            <a:r>
              <a:rPr lang="en-US" sz="900" i="1" dirty="0"/>
              <a:t>Introduction to Algorithms</a:t>
            </a:r>
            <a:r>
              <a:rPr lang="en-US" sz="900" dirty="0"/>
              <a:t>. MIT </a:t>
            </a:r>
            <a:r>
              <a:rPr lang="en-US" sz="900" dirty="0" smtClean="0"/>
              <a:t>Press McGraw-Hill </a:t>
            </a:r>
            <a:r>
              <a:rPr lang="en-US" sz="900" dirty="0"/>
              <a:t>Book Company, 2001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For animation, see </a:t>
            </a:r>
            <a:r>
              <a:rPr lang="en-US" sz="900" dirty="0">
                <a:hlinkClick r:id="rId3"/>
              </a:rPr>
              <a:t>http://users.cs.cf.ac.uk/C.L.Mumford/tristan/CountingSort.html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76200" y="1828800"/>
            <a:ext cx="4724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__global__ void step2(</a:t>
            </a:r>
            <a:r>
              <a:rPr lang="en-US" sz="1400" dirty="0" err="1"/>
              <a:t>int</a:t>
            </a:r>
            <a:r>
              <a:rPr lang="en-US" sz="1400" dirty="0"/>
              <a:t> * c, </a:t>
            </a:r>
            <a:r>
              <a:rPr lang="en-US" sz="1400" dirty="0" err="1"/>
              <a:t>int</a:t>
            </a:r>
            <a:r>
              <a:rPr lang="en-US" sz="1400" dirty="0"/>
              <a:t> * a, </a:t>
            </a:r>
            <a:r>
              <a:rPr lang="en-US" sz="1400" dirty="0" err="1"/>
              <a:t>int</a:t>
            </a:r>
            <a:r>
              <a:rPr lang="en-US" sz="1400" dirty="0"/>
              <a:t> K, </a:t>
            </a:r>
            <a:r>
              <a:rPr lang="en-US" sz="1400" dirty="0" err="1"/>
              <a:t>int</a:t>
            </a:r>
            <a:r>
              <a:rPr lang="en-US" sz="1400" dirty="0"/>
              <a:t> n)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idx</a:t>
            </a:r>
            <a:r>
              <a:rPr lang="en-US" sz="1400" dirty="0"/>
              <a:t> = </a:t>
            </a:r>
            <a:r>
              <a:rPr lang="en-US" sz="1400" dirty="0" err="1"/>
              <a:t>threadIdx.x</a:t>
            </a:r>
            <a:r>
              <a:rPr lang="en-US" sz="1400" dirty="0"/>
              <a:t> + </a:t>
            </a:r>
            <a:r>
              <a:rPr lang="en-US" sz="1400" dirty="0" err="1"/>
              <a:t>threadIdx.y</a:t>
            </a:r>
            <a:r>
              <a:rPr lang="en-US" sz="1400" dirty="0"/>
              <a:t> * </a:t>
            </a:r>
            <a:r>
              <a:rPr lang="en-US" sz="1400" dirty="0" err="1" smtClean="0"/>
              <a:t>blockDim.x</a:t>
            </a:r>
            <a:endParaRPr lang="en-US" sz="1400" dirty="0" smtClean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		+ </a:t>
            </a:r>
            <a:r>
              <a:rPr lang="en-US" sz="1400" dirty="0" err="1"/>
              <a:t>blockIdx.x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 * </a:t>
            </a:r>
            <a:r>
              <a:rPr lang="en-US" sz="1400" dirty="0" err="1" smtClean="0"/>
              <a:t>blockDim.y</a:t>
            </a:r>
            <a:endParaRPr lang="en-US" sz="1400" dirty="0" smtClean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		+ </a:t>
            </a:r>
            <a:r>
              <a:rPr lang="en-US" sz="1400" dirty="0" err="1"/>
              <a:t>blockIdx.y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 * </a:t>
            </a:r>
            <a:r>
              <a:rPr lang="en-US" sz="1400" dirty="0" err="1"/>
              <a:t>blockDim.y</a:t>
            </a:r>
            <a:r>
              <a:rPr lang="en-US" sz="1400" dirty="0"/>
              <a:t> </a:t>
            </a:r>
            <a:r>
              <a:rPr lang="en-US" sz="1400" dirty="0" smtClean="0"/>
              <a:t>*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		</a:t>
            </a:r>
            <a:r>
              <a:rPr lang="en-US" sz="1400" dirty="0" err="1" smtClean="0"/>
              <a:t>gridDim.x</a:t>
            </a:r>
            <a:r>
              <a:rPr lang="en-US" sz="1400" dirty="0" smtClean="0"/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	if </a:t>
            </a:r>
            <a:r>
              <a:rPr lang="en-US" sz="1400" dirty="0"/>
              <a:t>(</a:t>
            </a:r>
            <a:r>
              <a:rPr lang="en-US" sz="1400" dirty="0" err="1"/>
              <a:t>idx</a:t>
            </a:r>
            <a:r>
              <a:rPr lang="en-US" sz="1400" dirty="0"/>
              <a:t> &lt; </a:t>
            </a:r>
            <a:r>
              <a:rPr lang="en-US" sz="1400" dirty="0" smtClean="0"/>
              <a:t>0)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return</a:t>
            </a:r>
            <a:r>
              <a:rPr lang="en-US" sz="1400" dirty="0"/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idx</a:t>
            </a:r>
            <a:r>
              <a:rPr lang="en-US" sz="1400" dirty="0"/>
              <a:t> &gt;= n)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return</a:t>
            </a:r>
            <a:r>
              <a:rPr lang="en-US" sz="1400" dirty="0"/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w = a[</a:t>
            </a:r>
            <a:r>
              <a:rPr lang="en-US" sz="1400" dirty="0" err="1"/>
              <a:t>idx</a:t>
            </a:r>
            <a:r>
              <a:rPr lang="en-US" sz="1400" dirty="0"/>
              <a:t>];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if (a[</a:t>
            </a:r>
            <a:r>
              <a:rPr lang="en-US" sz="1400" dirty="0" err="1"/>
              <a:t>idx</a:t>
            </a:r>
            <a:r>
              <a:rPr lang="en-US" sz="1400" dirty="0"/>
              <a:t>] &lt; 0)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		return</a:t>
            </a:r>
            <a:r>
              <a:rPr lang="en-US" sz="1400" dirty="0"/>
              <a:t>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if (a[</a:t>
            </a:r>
            <a:r>
              <a:rPr lang="en-US" sz="1400" dirty="0" err="1"/>
              <a:t>idx</a:t>
            </a:r>
            <a:r>
              <a:rPr lang="en-US" sz="1400" dirty="0"/>
              <a:t>] &gt; K)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		return</a:t>
            </a:r>
            <a:r>
              <a:rPr lang="en-US" sz="1400" dirty="0"/>
              <a:t>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err="1"/>
              <a:t>int</a:t>
            </a:r>
            <a:r>
              <a:rPr lang="en-US" sz="1400" dirty="0"/>
              <a:t> * p = &amp;c[w];</a:t>
            </a:r>
          </a:p>
          <a:p>
            <a:pPr lvl="1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err="1"/>
              <a:t>atomicAdd</a:t>
            </a:r>
            <a:r>
              <a:rPr lang="en-US" sz="1400" dirty="0"/>
              <a:t>(p, 1);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/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>
            <a:off x="4475747" y="2667000"/>
            <a:ext cx="304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1564</TotalTime>
  <Words>5303</Words>
  <Application>Microsoft Office PowerPoint</Application>
  <PresentationFormat>On-screen Show (4:3)</PresentationFormat>
  <Paragraphs>1671</Paragraphs>
  <Slides>102</Slides>
  <Notes>102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Clarity</vt:lpstr>
      <vt:lpstr>Lecture 3: Introduction to Parallel Computing Using CUDA</vt:lpstr>
      <vt:lpstr>Announcements</vt:lpstr>
      <vt:lpstr>GPU is a coprocessor for CPU</vt:lpstr>
      <vt:lpstr>CUDA Runtime API</vt:lpstr>
      <vt:lpstr>CUDA Runtime API</vt:lpstr>
      <vt:lpstr>CUDA Runtime API</vt:lpstr>
      <vt:lpstr>CUDA Runtime API</vt:lpstr>
      <vt:lpstr>CUDA Runtime API</vt:lpstr>
      <vt:lpstr>CUDA Thread Identification</vt:lpstr>
      <vt:lpstr>Example: Counting 6’s in CUDA</vt:lpstr>
      <vt:lpstr>Example: Counting 6’s in CUDA</vt:lpstr>
      <vt:lpstr>Optimizations</vt:lpstr>
      <vt:lpstr>Warps</vt:lpstr>
      <vt:lpstr>Occupancy</vt:lpstr>
      <vt:lpstr>Occupancy</vt:lpstr>
      <vt:lpstr>Occupancy</vt:lpstr>
      <vt:lpstr>Occupancy</vt:lpstr>
      <vt:lpstr>Occupancy</vt:lpstr>
      <vt:lpstr>GPU Memory</vt:lpstr>
      <vt:lpstr>GPU Memory</vt:lpstr>
      <vt:lpstr>Shared memory</vt:lpstr>
      <vt:lpstr>Counting 6’s using shared memory</vt:lpstr>
      <vt:lpstr>Shared memory paradigm</vt:lpstr>
      <vt:lpstr> </vt:lpstr>
      <vt:lpstr>Shared memory paradigm</vt:lpstr>
      <vt:lpstr>Shared memory paradigm</vt:lpstr>
      <vt:lpstr>Shared memory paradigm</vt:lpstr>
      <vt:lpstr>Example – shared variables</vt:lpstr>
      <vt:lpstr>Example – shared variables</vt:lpstr>
      <vt:lpstr>Example – shared variables</vt:lpstr>
      <vt:lpstr>Example – shared variables</vt:lpstr>
      <vt:lpstr>Example – shared variables</vt:lpstr>
      <vt:lpstr>Problem with Shared Memory: Bank conflict</vt:lpstr>
      <vt:lpstr>Problem with Shared Memory: Bank conflict</vt:lpstr>
      <vt:lpstr>Shared Memory: without Bank Conflict</vt:lpstr>
      <vt:lpstr>Shared Memory: with Bank Conflict</vt:lpstr>
      <vt:lpstr>Bank conflict</vt:lpstr>
      <vt:lpstr>Bank conflict</vt:lpstr>
      <vt:lpstr>Bank conflict</vt:lpstr>
      <vt:lpstr>Bank conflict</vt:lpstr>
      <vt:lpstr>Bank conflict fixed</vt:lpstr>
      <vt:lpstr>Bank conflict fixed</vt:lpstr>
      <vt:lpstr>Bank conflict fixed</vt:lpstr>
      <vt:lpstr>Bank conflict fixed</vt:lpstr>
      <vt:lpstr>Coalesced access</vt:lpstr>
      <vt:lpstr>Coalesced access</vt:lpstr>
      <vt:lpstr>Global Memory: Coalesced  Access</vt:lpstr>
      <vt:lpstr>Global Memory: Non-Coalesced  Access</vt:lpstr>
      <vt:lpstr>Coalesced access</vt:lpstr>
      <vt:lpstr>Coalesced access</vt:lpstr>
      <vt:lpstr>Coalesced access</vt:lpstr>
      <vt:lpstr>Coalesced access</vt:lpstr>
      <vt:lpstr>Basic algorithms</vt:lpstr>
      <vt:lpstr>Time warp… What do these APL statements do?</vt:lpstr>
      <vt:lpstr>What is REDUCE?</vt:lpstr>
      <vt:lpstr>What is SCAN?</vt:lpstr>
      <vt:lpstr>Why is REDUCE and SCAN important?</vt:lpstr>
      <vt:lpstr>Sequential implementation of REDUCE</vt:lpstr>
      <vt:lpstr>Naïve parallel implementation of REDUCE</vt:lpstr>
      <vt:lpstr>Naïve parallel implementation of REDUCE</vt:lpstr>
      <vt:lpstr>Naïve parallel implementation of REDUCE</vt:lpstr>
      <vt:lpstr>Naïve parallel implementation of REDUCE</vt:lpstr>
      <vt:lpstr>Naïve parallel implementation of REDUCE</vt:lpstr>
      <vt:lpstr>Naïve parallel implementation of REDUCE</vt:lpstr>
      <vt:lpstr>Naïve parallel implementation of REDUCE</vt:lpstr>
      <vt:lpstr>Naïve parallel implementation of REDUCE</vt:lpstr>
      <vt:lpstr>Naïve parallel implementation of REDUCE</vt:lpstr>
      <vt:lpstr>Naïve parallel implementation of REDUCE</vt:lpstr>
      <vt:lpstr>REDUCE using a tree</vt:lpstr>
      <vt:lpstr>CUDA implementation of REDUCE</vt:lpstr>
      <vt:lpstr>CUDA implementation of REDUCE</vt:lpstr>
      <vt:lpstr>CUDA implementation of REDUCE</vt:lpstr>
      <vt:lpstr>CUDA implementation of REDUCE</vt:lpstr>
      <vt:lpstr>CUDA implementation of REDUCE</vt:lpstr>
      <vt:lpstr>CUDA implementation of REDUCE</vt:lpstr>
      <vt:lpstr>What is SCAN?</vt:lpstr>
      <vt:lpstr>Sequential implementation of SCAN</vt:lpstr>
      <vt:lpstr>Naïve parallel implementation of SCAN</vt:lpstr>
      <vt:lpstr>Naïve parallel implementation of SCAN</vt:lpstr>
      <vt:lpstr>Naïve parallel implementation of SCAN</vt:lpstr>
      <vt:lpstr>Naïve parallel implementation of SCAN</vt:lpstr>
      <vt:lpstr>Naïve parallel implementation of SCAN</vt:lpstr>
      <vt:lpstr>Naïve parallel implementation of SCAN</vt:lpstr>
      <vt:lpstr>Naïve parallel implementation of SCAN</vt:lpstr>
      <vt:lpstr>Naïve parallel implementation of SCAN</vt:lpstr>
      <vt:lpstr>Blelloch SCAN</vt:lpstr>
      <vt:lpstr>Blelloch SCAN</vt:lpstr>
      <vt:lpstr>Scalable Parallel implementation of SCAN</vt:lpstr>
      <vt:lpstr>Basic algorithms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 in CUDA</vt:lpstr>
      <vt:lpstr>Counting Sort in CUDA</vt:lpstr>
      <vt:lpstr>Counting Sort in CUDA</vt:lpstr>
      <vt:lpstr>Counting Sort in CUDA</vt:lpstr>
      <vt:lpstr>Counting Sort in CUDA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Introduction to Parallel Computing Using CUDA</dc:title>
  <dc:creator>Ken</dc:creator>
  <cp:lastModifiedBy>Ken</cp:lastModifiedBy>
  <cp:revision>71</cp:revision>
  <dcterms:created xsi:type="dcterms:W3CDTF">2011-05-15T15:13:52Z</dcterms:created>
  <dcterms:modified xsi:type="dcterms:W3CDTF">2011-05-16T18:05:40Z</dcterms:modified>
</cp:coreProperties>
</file>