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434" r:id="rId3"/>
    <p:sldId id="435" r:id="rId4"/>
    <p:sldId id="436" r:id="rId5"/>
    <p:sldId id="438" r:id="rId6"/>
    <p:sldId id="437" r:id="rId7"/>
    <p:sldId id="439" r:id="rId8"/>
    <p:sldId id="442" r:id="rId9"/>
    <p:sldId id="441" r:id="rId10"/>
    <p:sldId id="440" r:id="rId11"/>
    <p:sldId id="443" r:id="rId12"/>
    <p:sldId id="444" r:id="rId13"/>
    <p:sldId id="445" r:id="rId14"/>
    <p:sldId id="446" r:id="rId15"/>
    <p:sldId id="449" r:id="rId16"/>
    <p:sldId id="450" r:id="rId17"/>
    <p:sldId id="447" r:id="rId18"/>
    <p:sldId id="448" r:id="rId19"/>
    <p:sldId id="451" r:id="rId20"/>
    <p:sldId id="455" r:id="rId21"/>
    <p:sldId id="456" r:id="rId22"/>
    <p:sldId id="452" r:id="rId23"/>
    <p:sldId id="453" r:id="rId24"/>
    <p:sldId id="454" r:id="rId25"/>
    <p:sldId id="457" r:id="rId26"/>
    <p:sldId id="458" r:id="rId27"/>
    <p:sldId id="459" r:id="rId28"/>
    <p:sldId id="460" r:id="rId29"/>
    <p:sldId id="476" r:id="rId30"/>
    <p:sldId id="462" r:id="rId31"/>
    <p:sldId id="461" r:id="rId32"/>
    <p:sldId id="463" r:id="rId33"/>
    <p:sldId id="464" r:id="rId34"/>
    <p:sldId id="466" r:id="rId35"/>
    <p:sldId id="465" r:id="rId36"/>
    <p:sldId id="467" r:id="rId37"/>
    <p:sldId id="468" r:id="rId38"/>
    <p:sldId id="469" r:id="rId39"/>
    <p:sldId id="471" r:id="rId40"/>
    <p:sldId id="470" r:id="rId41"/>
    <p:sldId id="473" r:id="rId42"/>
    <p:sldId id="472" r:id="rId43"/>
    <p:sldId id="474" r:id="rId44"/>
    <p:sldId id="33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0"/>
    </p:cViewPr>
  </p:sorterViewPr>
  <p:notesViewPr>
    <p:cSldViewPr>
      <p:cViewPr varScale="1">
        <p:scale>
          <a:sx n="55" d="100"/>
          <a:sy n="55" d="100"/>
        </p:scale>
        <p:origin x="-367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4859C-DDBA-4685-B2F5-CE9976BF62F4}" type="datetimeFigureOut">
              <a:rPr lang="en-US" smtClean="0"/>
              <a:pPr/>
              <a:t>8/20/2011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2ED9A-46EC-478B-9834-96BDB027F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>
          <a:xfrm>
            <a:off x="2133600" y="6203667"/>
            <a:ext cx="6629400" cy="384048"/>
          </a:xfrm>
        </p:spPr>
        <p:txBody>
          <a:bodyPr/>
          <a:lstStyle/>
          <a:p>
            <a:r>
              <a:rPr lang="en-US" smtClean="0"/>
              <a:t>CUDA Tools and Threads – Slide  2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6734E29-9EB1-4EA8-A1C3-DCF22ABDD6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CUDA Tools and Threads – Slide  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6629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CUDA Tools and Threads – Slide  2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V_CUDA_Teaching_Center_3D.JPG"/>
          <p:cNvPicPr>
            <a:picLocks noChangeAspect="1"/>
          </p:cNvPicPr>
          <p:nvPr/>
        </p:nvPicPr>
        <p:blipFill>
          <a:blip r:embed="rId2" cstate="print"/>
          <a:srcRect l="9692" t="7714" r="9692" b="7714"/>
          <a:stretch>
            <a:fillRect/>
          </a:stretch>
        </p:blipFill>
        <p:spPr>
          <a:xfrm>
            <a:off x="5181600" y="4648200"/>
            <a:ext cx="1066800" cy="120526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8/19/2011 by T. O’Neil for 3460:677, Fall 2011, The University of Akron.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Lecture 9</a:t>
            </a:r>
            <a:br>
              <a:rPr lang="en-US" dirty="0" smtClean="0"/>
            </a:br>
            <a:r>
              <a:rPr lang="en-US" dirty="0" smtClean="0"/>
              <a:t>Partitioning and Divide-and-Conquer Strategies</a:t>
            </a:r>
            <a:endParaRPr lang="en-US" dirty="0"/>
          </a:p>
        </p:txBody>
      </p:sp>
      <p:pic>
        <p:nvPicPr>
          <p:cNvPr id="13314" name="Picture 2" descr="http://www.logoserver.com/college/AkronZips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724400"/>
            <a:ext cx="2124075" cy="114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of CUDA Solution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00200"/>
          <a:ext cx="8001000" cy="45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34290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__global__ void add 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*numbers,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*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 {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partialSum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= 0,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id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=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threadIdx.x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s = n /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blockDim.x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for 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tid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* s;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&lt; 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tid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+ 1) * s;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++)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partialSum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+= numbers[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];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[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tid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] 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partialSum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__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syncthreads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endParaRPr lang="en-US" sz="1400" baseline="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main(void) {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numbers[n],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[m], *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dev_numbers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*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cudaMalloc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((void**)&amp;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dev_numbers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n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cudaMalloc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((void**)&amp;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m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cudaMemcpy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dev_numbers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numbers, n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),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        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cudaMemcpyHostToDevice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add&lt;&lt;&lt;1, m&gt;&gt;&gt;(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dev_numbers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);        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Courier New" pitchFamily="49" charset="0"/>
                        </a:rPr>
                        <a:t>// 1 block, m threads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cudaMemcpy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m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),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        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cudaMemcpyDeviceToHost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sum = 0;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for 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= 0;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&lt; m;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++) sum +=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[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];</a:t>
                      </a:r>
                      <a:endParaRPr lang="en-US" sz="140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cudaFree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dev_numbers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cudaFree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free(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}</a:t>
                      </a:r>
                      <a:endParaRPr lang="en-US" sz="1400" dirty="0" smtClean="0">
                        <a:latin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4800" dirty="0" smtClean="0"/>
          </a:p>
          <a:p>
            <a:r>
              <a:rPr lang="en-US" dirty="0" smtClean="0"/>
              <a:t>One “bucket” assigned to hold numbers that fall within each region.</a:t>
            </a:r>
          </a:p>
          <a:p>
            <a:r>
              <a:rPr lang="en-US" dirty="0" smtClean="0"/>
              <a:t>Numbers in each bucket sorted using a sequential sorting algorithm.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Bucket sort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91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sorting time complexity: O(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baseline="30000" dirty="0" smtClean="0"/>
              <a:t>n</a:t>
            </a:r>
            <a:r>
              <a:rPr lang="en-US" dirty="0" smtClean="0"/>
              <a:t>/</a:t>
            </a:r>
            <a:r>
              <a:rPr lang="en-US" i="1" baseline="-25000" dirty="0" smtClean="0"/>
              <a:t>m</a:t>
            </a:r>
            <a:r>
              <a:rPr lang="en-US" dirty="0" smtClean="0"/>
              <a:t>) for </a:t>
            </a:r>
            <a:r>
              <a:rPr lang="en-US" i="1" dirty="0" smtClean="0"/>
              <a:t>n</a:t>
            </a:r>
            <a:r>
              <a:rPr lang="en-US" dirty="0" smtClean="0"/>
              <a:t> numbers divided into </a:t>
            </a:r>
            <a:r>
              <a:rPr lang="en-US" i="1" dirty="0" smtClean="0"/>
              <a:t>m</a:t>
            </a:r>
            <a:r>
              <a:rPr lang="en-US" dirty="0" smtClean="0"/>
              <a:t> parts.</a:t>
            </a:r>
          </a:p>
          <a:p>
            <a:r>
              <a:rPr lang="en-US" dirty="0" smtClean="0"/>
              <a:t>Works well if the original numbers uniformly distributed across a known interval, say 0 to </a:t>
            </a:r>
            <a:r>
              <a:rPr lang="en-US" i="1" dirty="0" smtClean="0"/>
              <a:t>a</a:t>
            </a:r>
            <a:r>
              <a:rPr lang="en-US" dirty="0" smtClean="0"/>
              <a:t>-1.</a:t>
            </a:r>
          </a:p>
          <a:p>
            <a:r>
              <a:rPr lang="en-US" dirty="0" smtClean="0"/>
              <a:t>Simple approach to parallelization: assign one processor for each bucket.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Bucket sort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positions and movements of bodies in space subject to gravitational forces from other bodies using Newtonian laws of physics.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Gravitational </a:t>
            </a:r>
            <a:r>
              <a:rPr lang="en-US" i="1" dirty="0" smtClean="0"/>
              <a:t>N</a:t>
            </a:r>
            <a:r>
              <a:rPr lang="en-US" dirty="0" smtClean="0"/>
              <a:t>-Body Problem</a:t>
            </a:r>
            <a:endParaRPr lang="en-US" dirty="0"/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2895600" y="28209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1524000" y="5335588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6096000" y="5335588"/>
            <a:ext cx="990600" cy="990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8"/>
          <p:cNvGrpSpPr>
            <a:grpSpLocks/>
          </p:cNvGrpSpPr>
          <p:nvPr/>
        </p:nvGrpSpPr>
        <p:grpSpPr bwMode="auto">
          <a:xfrm>
            <a:off x="1757362" y="2895600"/>
            <a:ext cx="5578475" cy="2336800"/>
            <a:chOff x="1347" y="1487"/>
            <a:chExt cx="3514" cy="1472"/>
          </a:xfrm>
        </p:grpSpPr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2592" y="1487"/>
              <a:ext cx="300" cy="2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1347" y="2763"/>
              <a:ext cx="33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 flipV="1">
              <a:off x="4733" y="2953"/>
              <a:ext cx="128" cy="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1814553" y="3302000"/>
            <a:ext cx="5319811" cy="1924050"/>
            <a:chOff x="1383" y="1743"/>
            <a:chExt cx="3351" cy="1212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2831" y="1743"/>
              <a:ext cx="55" cy="1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1383" y="2763"/>
              <a:ext cx="429" cy="2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 flipH="1" flipV="1">
              <a:off x="4717" y="2943"/>
              <a:ext cx="17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16"/>
          <p:cNvGrpSpPr>
            <a:grpSpLocks/>
          </p:cNvGrpSpPr>
          <p:nvPr/>
        </p:nvGrpSpPr>
        <p:grpSpPr bwMode="auto">
          <a:xfrm>
            <a:off x="1752600" y="2897188"/>
            <a:ext cx="5591175" cy="2619375"/>
            <a:chOff x="1344" y="1488"/>
            <a:chExt cx="3522" cy="1650"/>
          </a:xfrm>
        </p:grpSpPr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2160" y="148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V="1">
              <a:off x="1344" y="2832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4642" y="2957"/>
              <a:ext cx="224" cy="1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20"/>
          <p:cNvGrpSpPr>
            <a:grpSpLocks/>
          </p:cNvGrpSpPr>
          <p:nvPr/>
        </p:nvGrpSpPr>
        <p:grpSpPr bwMode="auto">
          <a:xfrm>
            <a:off x="1954212" y="2943225"/>
            <a:ext cx="2058988" cy="2506663"/>
            <a:chOff x="1471" y="1517"/>
            <a:chExt cx="1297" cy="1579"/>
          </a:xfrm>
        </p:grpSpPr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2154" y="1517"/>
              <a:ext cx="614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V="1">
              <a:off x="1471" y="2870"/>
              <a:ext cx="35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23"/>
          <p:cNvGrpSpPr>
            <a:grpSpLocks/>
          </p:cNvGrpSpPr>
          <p:nvPr/>
        </p:nvGrpSpPr>
        <p:grpSpPr bwMode="auto">
          <a:xfrm>
            <a:off x="2493962" y="3498850"/>
            <a:ext cx="4646613" cy="2005013"/>
            <a:chOff x="1811" y="1867"/>
            <a:chExt cx="2927" cy="1263"/>
          </a:xfrm>
        </p:grpSpPr>
        <p:sp>
          <p:nvSpPr>
            <p:cNvPr id="50" name="Oval 24"/>
            <p:cNvSpPr>
              <a:spLocks noChangeArrowheads="1"/>
            </p:cNvSpPr>
            <p:nvPr/>
          </p:nvSpPr>
          <p:spPr bwMode="auto">
            <a:xfrm>
              <a:off x="2766" y="186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5"/>
            <p:cNvSpPr>
              <a:spLocks noChangeArrowheads="1"/>
            </p:cNvSpPr>
            <p:nvPr/>
          </p:nvSpPr>
          <p:spPr bwMode="auto">
            <a:xfrm>
              <a:off x="1811" y="265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auto">
            <a:xfrm>
              <a:off x="4114" y="2506"/>
              <a:ext cx="624" cy="6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7"/>
          <p:cNvGrpSpPr>
            <a:grpSpLocks/>
          </p:cNvGrpSpPr>
          <p:nvPr/>
        </p:nvGrpSpPr>
        <p:grpSpPr bwMode="auto">
          <a:xfrm>
            <a:off x="1524000" y="2819400"/>
            <a:ext cx="5562600" cy="3506788"/>
            <a:chOff x="1200" y="1439"/>
            <a:chExt cx="3504" cy="2209"/>
          </a:xfrm>
        </p:grpSpPr>
        <p:sp>
          <p:nvSpPr>
            <p:cNvPr id="54" name="Oval 28"/>
            <p:cNvSpPr>
              <a:spLocks noChangeArrowheads="1"/>
            </p:cNvSpPr>
            <p:nvPr/>
          </p:nvSpPr>
          <p:spPr bwMode="auto">
            <a:xfrm>
              <a:off x="2064" y="1439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auto">
            <a:xfrm>
              <a:off x="1200" y="3024"/>
              <a:ext cx="288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0"/>
            <p:cNvSpPr>
              <a:spLocks noChangeArrowheads="1"/>
            </p:cNvSpPr>
            <p:nvPr/>
          </p:nvSpPr>
          <p:spPr bwMode="auto">
            <a:xfrm>
              <a:off x="4080" y="3024"/>
              <a:ext cx="624" cy="62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Gravitational force </a:t>
            </a:r>
            <a:r>
              <a:rPr lang="en-US" i="1" dirty="0" smtClean="0"/>
              <a:t>F</a:t>
            </a:r>
            <a:r>
              <a:rPr lang="en-US" dirty="0" smtClean="0"/>
              <a:t> between two bodies of masses </a:t>
            </a:r>
            <a:r>
              <a:rPr lang="en-US" i="1" dirty="0" smtClean="0"/>
              <a:t>m</a:t>
            </a:r>
            <a:r>
              <a:rPr lang="en-US" i="1" baseline="-25000" dirty="0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b</a:t>
            </a:r>
            <a:r>
              <a:rPr lang="en-US" dirty="0" smtClean="0"/>
              <a:t> is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G</a:t>
            </a:r>
            <a:r>
              <a:rPr lang="en-US" dirty="0" smtClean="0"/>
              <a:t> is the gravitational constant and </a:t>
            </a:r>
            <a:r>
              <a:rPr lang="en-US" i="1" dirty="0" smtClean="0"/>
              <a:t>r</a:t>
            </a:r>
            <a:r>
              <a:rPr lang="en-US" dirty="0" smtClean="0"/>
              <a:t> the distance between the bodies.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Gravitational </a:t>
            </a:r>
            <a:r>
              <a:rPr lang="en-US" i="1" dirty="0" smtClean="0"/>
              <a:t>N</a:t>
            </a:r>
            <a:r>
              <a:rPr lang="en-US" dirty="0" smtClean="0"/>
              <a:t>-Body Problem (cont.)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81400" y="2590800"/>
          <a:ext cx="2133600" cy="1082675"/>
        </p:xfrm>
        <a:graphic>
          <a:graphicData uri="http://schemas.openxmlformats.org/presentationml/2006/ole">
            <p:oleObj spid="_x0000_s1026" name="Equation" r:id="rId3" imgW="7999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 to forces, body accelerates according to Newton’s second law: </a:t>
            </a:r>
            <a:r>
              <a:rPr lang="en-US" i="1" dirty="0" smtClean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i="1" dirty="0" smtClean="0">
                <a:solidFill>
                  <a:schemeClr val="bg2"/>
                </a:solidFill>
              </a:rPr>
              <a:t>ma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where </a:t>
            </a:r>
            <a:r>
              <a:rPr lang="en-US" i="1" dirty="0" smtClean="0"/>
              <a:t>m</a:t>
            </a:r>
            <a:r>
              <a:rPr lang="en-US" dirty="0" smtClean="0"/>
              <a:t> is mass of the body, </a:t>
            </a:r>
            <a:r>
              <a:rPr lang="en-US" i="1" dirty="0" smtClean="0"/>
              <a:t>F</a:t>
            </a:r>
            <a:r>
              <a:rPr lang="en-US" dirty="0" smtClean="0"/>
              <a:t> is force it experiences and </a:t>
            </a:r>
            <a:r>
              <a:rPr lang="en-US" i="1" dirty="0" smtClean="0"/>
              <a:t>a</a:t>
            </a:r>
            <a:r>
              <a:rPr lang="en-US" dirty="0" smtClean="0"/>
              <a:t> is the resultant acceleration.</a:t>
            </a:r>
          </a:p>
          <a:p>
            <a:r>
              <a:rPr lang="en-US" dirty="0" smtClean="0"/>
              <a:t>Let the time interval be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. Let </a:t>
            </a:r>
            <a:r>
              <a:rPr lang="en-US" i="1" dirty="0" err="1" smtClean="0">
                <a:sym typeface="Symbol" pitchFamily="18" charset="2"/>
              </a:rPr>
              <a:t>v</a:t>
            </a:r>
            <a:r>
              <a:rPr lang="en-US" i="1" baseline="30000" dirty="0" err="1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 be the velocity at time 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. For a body of mass </a:t>
            </a:r>
            <a:r>
              <a:rPr lang="en-US" i="1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the force is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Gravitational </a:t>
            </a:r>
            <a:r>
              <a:rPr lang="en-US" i="1" dirty="0" smtClean="0"/>
              <a:t>N</a:t>
            </a:r>
            <a:r>
              <a:rPr lang="en-US" dirty="0" smtClean="0"/>
              <a:t>-Body Problem (cont.)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76600" y="4267200"/>
          <a:ext cx="2571750" cy="1116013"/>
        </p:xfrm>
        <a:graphic>
          <a:graphicData uri="http://schemas.openxmlformats.org/presentationml/2006/ole">
            <p:oleObj spid="_x0000_s3075" name="Equation" r:id="rId3" imgW="9651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New velocity then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 time interval </a:t>
            </a:r>
            <a:r>
              <a:rPr lang="en-US" dirty="0" smtClean="0">
                <a:sym typeface="Symbol" pitchFamily="18" charset="2"/>
              </a:rPr>
              <a:t></a:t>
            </a:r>
            <a:r>
              <a:rPr lang="en-US" i="1" dirty="0" smtClean="0"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 position changes by</a:t>
            </a:r>
          </a:p>
          <a:p>
            <a:endParaRPr lang="en-US" sz="3600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t</a:t>
            </a:r>
            <a:r>
              <a:rPr lang="en-US" dirty="0" smtClean="0"/>
              <a:t> is its position at time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bodies move to new positions, forces change and computation has to be repeated.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Gravitational </a:t>
            </a:r>
            <a:r>
              <a:rPr lang="en-US" i="1" dirty="0" smtClean="0"/>
              <a:t>N</a:t>
            </a:r>
            <a:r>
              <a:rPr lang="en-US" dirty="0" smtClean="0"/>
              <a:t>-Body Problem (cont.)</a:t>
            </a:r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276600" y="2057400"/>
          <a:ext cx="2844800" cy="1046163"/>
        </p:xfrm>
        <a:graphic>
          <a:graphicData uri="http://schemas.openxmlformats.org/presentationml/2006/ole">
            <p:oleObj spid="_x0000_s4100" name="Equation" r:id="rId3" imgW="1066680" imgH="39348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352800" y="3962400"/>
          <a:ext cx="2706688" cy="541338"/>
        </p:xfrm>
        <a:graphic>
          <a:graphicData uri="http://schemas.openxmlformats.org/presentationml/2006/ole">
            <p:oleObj spid="_x0000_s4101" name="Equation" r:id="rId4" imgW="10159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gravitational </a:t>
            </a:r>
            <a:r>
              <a:rPr lang="en-US" i="1" dirty="0" smtClean="0"/>
              <a:t>N</a:t>
            </a:r>
            <a:r>
              <a:rPr lang="en-US" dirty="0" smtClean="0"/>
              <a:t>-body computation can be described 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Sequential Code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667000"/>
          <a:ext cx="7391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</a:tblGrid>
              <a:tr h="17526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for (t = 0; t &lt;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tmax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; t++) {		/* </a:t>
                      </a:r>
                      <a:r>
                        <a:rPr lang="en-US" sz="1600" dirty="0" smtClean="0">
                          <a:latin typeface="Courier New" pitchFamily="49" charset="0"/>
                          <a:sym typeface="Symbol" pitchFamily="18" charset="2"/>
                        </a:rPr>
                        <a:t>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time periods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   for (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= 0;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&lt; N;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++) {		/* for each body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      F =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Force_routine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);		/* force on body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baseline="0" dirty="0" smtClean="0">
                          <a:latin typeface="Courier New" pitchFamily="49" charset="0"/>
                        </a:rPr>
                        <a:t>      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v[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</a:t>
                      </a:r>
                      <a:r>
                        <a:rPr lang="en-US" sz="1600" baseline="-25000" dirty="0" smtClean="0">
                          <a:latin typeface="Courier New" pitchFamily="49" charset="0"/>
                        </a:rPr>
                        <a:t>new 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= v[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 + F *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dt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/ m;	/* new velocity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baseline="0" dirty="0" smtClean="0">
                          <a:latin typeface="Courier New" pitchFamily="49" charset="0"/>
                        </a:rPr>
                        <a:t>      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x[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</a:t>
                      </a:r>
                      <a:r>
                        <a:rPr lang="en-US" sz="1600" baseline="-25000" dirty="0" smtClean="0">
                          <a:latin typeface="Courier New" pitchFamily="49" charset="0"/>
                        </a:rPr>
                        <a:t>new 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= x[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 + v[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</a:t>
                      </a:r>
                      <a:r>
                        <a:rPr lang="en-US" sz="1600" baseline="-25000" dirty="0" smtClean="0">
                          <a:latin typeface="Courier New" pitchFamily="49" charset="0"/>
                        </a:rPr>
                        <a:t>new 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*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dt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;	/* new position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   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   for (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= 0;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 &lt; N; 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++) {		/* for each body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      x[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 = x[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</a:t>
                      </a:r>
                      <a:r>
                        <a:rPr lang="en-US" sz="1600" baseline="-25000" dirty="0" smtClean="0">
                          <a:latin typeface="Courier New" pitchFamily="49" charset="0"/>
                        </a:rPr>
                        <a:t>new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;			/* update velocity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      v[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 = v[</a:t>
                      </a:r>
                      <a:r>
                        <a:rPr lang="en-US" sz="160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]</a:t>
                      </a:r>
                      <a:r>
                        <a:rPr lang="en-US" sz="1600" baseline="-25000" dirty="0" smtClean="0">
                          <a:latin typeface="Courier New" pitchFamily="49" charset="0"/>
                        </a:rPr>
                        <a:t>new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;			/* and position */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urier New" pitchFamily="49" charset="0"/>
                        </a:rPr>
                        <a:t>}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600" dirty="0" smtClean="0">
                          <a:latin typeface="Courier New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sequential algorithm is an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dirty="0" smtClean="0">
                <a:cs typeface="Arial" charset="0"/>
              </a:rPr>
              <a:t>²</a:t>
            </a:r>
            <a:r>
              <a:rPr lang="en-US" dirty="0" smtClean="0"/>
              <a:t>) algorithm (for one iteration) as each of the </a:t>
            </a:r>
            <a:r>
              <a:rPr lang="en-US" i="1" dirty="0" smtClean="0"/>
              <a:t>N</a:t>
            </a:r>
            <a:r>
              <a:rPr lang="en-US" dirty="0" smtClean="0"/>
              <a:t> bodies is influenced by each of the other </a:t>
            </a:r>
            <a:r>
              <a:rPr lang="en-US" i="1" dirty="0" smtClean="0"/>
              <a:t>N</a:t>
            </a:r>
            <a:r>
              <a:rPr lang="en-US" dirty="0" smtClean="0"/>
              <a:t> – 1  bodies.</a:t>
            </a:r>
          </a:p>
          <a:p>
            <a:r>
              <a:rPr lang="en-US" dirty="0" smtClean="0"/>
              <a:t>Not feasible to use this direct algorithm for most interesting </a:t>
            </a:r>
            <a:r>
              <a:rPr lang="en-US" i="1" dirty="0" smtClean="0"/>
              <a:t>N</a:t>
            </a:r>
            <a:r>
              <a:rPr lang="en-US" dirty="0" smtClean="0"/>
              <a:t>-body problems where </a:t>
            </a:r>
            <a:r>
              <a:rPr lang="en-US" i="1" dirty="0" smtClean="0"/>
              <a:t>N</a:t>
            </a:r>
            <a:r>
              <a:rPr lang="en-US" dirty="0" smtClean="0"/>
              <a:t> is very large.</a:t>
            </a:r>
          </a:p>
          <a:p>
            <a:r>
              <a:rPr lang="en-US" dirty="0" smtClean="0"/>
              <a:t>Time complexity can be reduced using observation that a cluster of distant bodies can be approximated as a single distant body of the total mass of the cluster sited at the center of mass of the cluster.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whole space in which one cube contains the bodies (or particles).</a:t>
            </a:r>
            <a:endParaRPr lang="en-US" sz="1400" dirty="0" smtClean="0"/>
          </a:p>
          <a:p>
            <a:pPr lvl="1"/>
            <a:r>
              <a:rPr lang="en-US" dirty="0" smtClean="0"/>
              <a:t>First this cube is divided into eight </a:t>
            </a:r>
            <a:r>
              <a:rPr lang="en-US" dirty="0" err="1" smtClean="0"/>
              <a:t>subcubes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subcube</a:t>
            </a:r>
            <a:r>
              <a:rPr lang="en-US" dirty="0" smtClean="0"/>
              <a:t> contains no particles, the </a:t>
            </a:r>
            <a:r>
              <a:rPr lang="en-US" dirty="0" err="1" smtClean="0"/>
              <a:t>subcube</a:t>
            </a:r>
            <a:r>
              <a:rPr lang="en-US" dirty="0" smtClean="0"/>
              <a:t> is deleted from further consideration.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subcube</a:t>
            </a:r>
            <a:r>
              <a:rPr lang="en-US" dirty="0" smtClean="0"/>
              <a:t> contains one body, </a:t>
            </a:r>
            <a:r>
              <a:rPr lang="en-US" dirty="0" err="1" smtClean="0"/>
              <a:t>subcube</a:t>
            </a:r>
            <a:r>
              <a:rPr lang="en-US" dirty="0" smtClean="0"/>
              <a:t> is retained.</a:t>
            </a:r>
          </a:p>
          <a:p>
            <a:pPr lvl="1"/>
            <a:r>
              <a:rPr lang="en-US" dirty="0" smtClean="0"/>
              <a:t>If a </a:t>
            </a:r>
            <a:r>
              <a:rPr lang="en-US" dirty="0" err="1" smtClean="0"/>
              <a:t>subcube</a:t>
            </a:r>
            <a:r>
              <a:rPr lang="en-US" dirty="0" smtClean="0"/>
              <a:t> contains more than one body, it is recursively divided until every </a:t>
            </a:r>
            <a:r>
              <a:rPr lang="en-US" dirty="0" err="1" smtClean="0"/>
              <a:t>subcube</a:t>
            </a:r>
            <a:r>
              <a:rPr lang="en-US" dirty="0" smtClean="0"/>
              <a:t> contains one body.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Barnes-Hut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Partitioning</a:t>
            </a:r>
            <a:r>
              <a:rPr lang="en-US" dirty="0" smtClean="0"/>
              <a:t>: simply divides the problem into parts</a:t>
            </a: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Divide-and-Conquer</a:t>
            </a:r>
            <a:r>
              <a:rPr lang="en-US" sz="2600" dirty="0" smtClean="0"/>
              <a:t>:</a:t>
            </a:r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r>
              <a:rPr lang="en-US" sz="2300" dirty="0" smtClean="0"/>
              <a:t>Characterized by dividing the problem into sub-problems of same form as larger problem. Further divisions into still smaller sub-problems, usually done by recursion.</a:t>
            </a:r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r>
              <a:rPr lang="en-US" sz="2400" dirty="0" smtClean="0"/>
              <a:t>Recursive divide-and-conquer amenable to parallelization because separate processes can be used for divided parts. Also usually data is naturally localized.</a:t>
            </a:r>
            <a:endParaRPr lang="en-US" sz="23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Creates an </a:t>
            </a:r>
            <a:r>
              <a:rPr lang="en-US" i="1" dirty="0" err="1" smtClean="0"/>
              <a:t>octtree</a:t>
            </a:r>
            <a:r>
              <a:rPr lang="en-US" dirty="0" smtClean="0"/>
              <a:t> – a tree with up to eight edges from each node.</a:t>
            </a:r>
          </a:p>
          <a:p>
            <a:pPr lvl="1"/>
            <a:r>
              <a:rPr lang="en-US" dirty="0" smtClean="0"/>
              <a:t>The leaves represent cells each containing one body.</a:t>
            </a:r>
          </a:p>
          <a:p>
            <a:pPr lvl="1"/>
            <a:r>
              <a:rPr lang="en-US" dirty="0" smtClean="0"/>
              <a:t>After the tree has been constructed, the total mass and center of mass of the </a:t>
            </a:r>
            <a:r>
              <a:rPr lang="en-US" dirty="0" err="1" smtClean="0"/>
              <a:t>subcube</a:t>
            </a:r>
            <a:r>
              <a:rPr lang="en-US" dirty="0" smtClean="0"/>
              <a:t> is stored at each node.</a:t>
            </a:r>
          </a:p>
          <a:p>
            <a:pPr lvl="1"/>
            <a:r>
              <a:rPr lang="en-US" dirty="0" smtClean="0"/>
              <a:t>Force on each body obtained by traversing tree starting at root, stopping at a node when the clustering approximation can be used, e.g. when </a:t>
            </a:r>
            <a:r>
              <a:rPr lang="en-US" i="1" dirty="0" smtClean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 </a:t>
            </a:r>
            <a:r>
              <a:rPr lang="en-US" i="1" dirty="0" smtClean="0">
                <a:solidFill>
                  <a:schemeClr val="bg2"/>
                </a:solidFill>
              </a:rPr>
              <a:t>d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 </a:t>
            </a:r>
            <a:r>
              <a:rPr lang="en-US" dirty="0" smtClean="0"/>
              <a:t>where </a:t>
            </a:r>
            <a:r>
              <a:rPr lang="en-US" dirty="0" smtClean="0">
                <a:sym typeface="Symbol" pitchFamily="18" charset="2"/>
              </a:rPr>
              <a:t> </a:t>
            </a:r>
            <a:r>
              <a:rPr lang="en-US" dirty="0" smtClean="0"/>
              <a:t>is a constant typically 1.0 or less.</a:t>
            </a:r>
          </a:p>
          <a:p>
            <a:r>
              <a:rPr lang="en-US" dirty="0" smtClean="0"/>
              <a:t>Constructing tree requires a time of O(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), and so does computing all the forces, so that the overall time complexity of the method is O(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Barnes-Hut Algorithm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Recursive division of 2-dimensional space</a:t>
            </a:r>
            <a:endParaRPr lang="en-US" dirty="0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467600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105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(For 2-dimensional area) First a vertical line is found that divides area into two areas each with an equal number of bodies. For each area a horizontal line is found that divides it into two areas each with an equal number of bodies. Repeated as required.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Orthogonal Recursive Bisection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600200"/>
            <a:ext cx="29527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one task per particle</a:t>
            </a:r>
          </a:p>
          <a:p>
            <a:r>
              <a:rPr lang="en-US" dirty="0" smtClean="0"/>
              <a:t>Task has particle’s position, velocity vector</a:t>
            </a:r>
          </a:p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Get positions of all other particles</a:t>
            </a:r>
          </a:p>
          <a:p>
            <a:pPr lvl="1"/>
            <a:r>
              <a:rPr lang="en-US" dirty="0" smtClean="0"/>
              <a:t>Compute new position, velocity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a function </a:t>
            </a:r>
            <a:r>
              <a:rPr lang="en-US" dirty="0" smtClean="0">
                <a:cs typeface="Arial" charset="0"/>
              </a:rPr>
              <a:t>ƒ which is continuous on [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] and differentiable on 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). We wish to approximate ƒ(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dirty="0" smtClean="0">
                <a:cs typeface="Arial" charset="0"/>
                <a:sym typeface="Symbol" pitchFamily="18" charset="2"/>
              </a:rPr>
              <a:t>)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dx</a:t>
            </a:r>
            <a:r>
              <a:rPr lang="en-US" dirty="0" smtClean="0">
                <a:cs typeface="Arial" charset="0"/>
                <a:sym typeface="Symbol" pitchFamily="18" charset="2"/>
              </a:rPr>
              <a:t> on </a:t>
            </a:r>
            <a:r>
              <a:rPr lang="en-US" dirty="0" smtClean="0">
                <a:cs typeface="Arial" charset="0"/>
              </a:rPr>
              <a:t>[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].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This is a definite integral and so is the area under the curve of the function.</a:t>
            </a:r>
            <a:endParaRPr lang="en-US" sz="1400" dirty="0" smtClean="0">
              <a:cs typeface="Arial" charset="0"/>
              <a:sym typeface="Symbol" pitchFamily="18" charset="2"/>
            </a:endParaRPr>
          </a:p>
          <a:p>
            <a:r>
              <a:rPr lang="en-US" dirty="0" smtClean="0">
                <a:cs typeface="Arial" charset="0"/>
                <a:sym typeface="Symbol" pitchFamily="18" charset="2"/>
              </a:rPr>
              <a:t>We simply estimate this area by simpler geometric objects.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The process is called </a:t>
            </a:r>
            <a:r>
              <a:rPr lang="en-US" i="1" dirty="0" smtClean="0">
                <a:cs typeface="Arial" charset="0"/>
                <a:sym typeface="Symbol" pitchFamily="18" charset="2"/>
              </a:rPr>
              <a:t>numerical integration</a:t>
            </a:r>
            <a:r>
              <a:rPr lang="en-US" dirty="0" smtClean="0">
                <a:cs typeface="Arial" charset="0"/>
                <a:sym typeface="Symbol" pitchFamily="18" charset="2"/>
              </a:rPr>
              <a:t> or </a:t>
            </a:r>
            <a:r>
              <a:rPr lang="en-US" i="1" dirty="0" smtClean="0">
                <a:cs typeface="Arial" charset="0"/>
                <a:sym typeface="Symbol" pitchFamily="18" charset="2"/>
              </a:rPr>
              <a:t>numerical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quadrature</a:t>
            </a:r>
            <a:r>
              <a:rPr lang="en-US" dirty="0" smtClean="0">
                <a:cs typeface="Arial" charset="0"/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Example: Numerical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region calculated using an approximation given by rectangles; aligning the rectangles: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Integration Using Rectangles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5969542" cy="36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area of the rectangles is the length of the base times the height.</a:t>
            </a:r>
          </a:p>
          <a:p>
            <a:r>
              <a:rPr lang="en-US" dirty="0" smtClean="0"/>
              <a:t>As we can see by the figure base = </a:t>
            </a:r>
            <a:r>
              <a:rPr lang="en-US" dirty="0" smtClean="0">
                <a:sym typeface="Symbol" pitchFamily="18" charset="2"/>
              </a:rPr>
              <a:t>, while the height is the value of the function at the midpoint of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, i.e. height = </a:t>
            </a:r>
            <a:r>
              <a:rPr lang="en-US" dirty="0" smtClean="0">
                <a:cs typeface="Arial" charset="0"/>
                <a:sym typeface="Symbol" pitchFamily="18" charset="2"/>
              </a:rPr>
              <a:t>ƒ(½(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p</a:t>
            </a:r>
            <a:r>
              <a:rPr lang="en-US" dirty="0" err="1" smtClean="0">
                <a:cs typeface="Arial" charset="0"/>
                <a:sym typeface="Symbol" pitchFamily="18" charset="2"/>
              </a:rPr>
              <a:t>+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q</a:t>
            </a:r>
            <a:r>
              <a:rPr lang="en-US" dirty="0" smtClean="0">
                <a:cs typeface="Arial" charset="0"/>
                <a:sym typeface="Symbol" pitchFamily="18" charset="2"/>
              </a:rPr>
              <a:t>)).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Since there are multiple rectangles, designate the endpoints by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1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2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q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3</a:t>
            </a:r>
            <a:r>
              <a:rPr lang="en-US" dirty="0" smtClean="0">
                <a:cs typeface="Arial" charset="0"/>
                <a:sym typeface="Symbol" pitchFamily="18" charset="2"/>
              </a:rPr>
              <a:t>, …,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x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n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; Thus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Integration Using Rectangles (cont.)</a:t>
            </a:r>
            <a:endParaRPr lang="en-US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743200" y="4724400"/>
          <a:ext cx="3609975" cy="1096963"/>
        </p:xfrm>
        <a:graphic>
          <a:graphicData uri="http://schemas.openxmlformats.org/presentationml/2006/ole">
            <p:oleObj spid="_x0000_s30722" name="Equation" r:id="rId3" imgW="15872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show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Divide the interval [0,1] into the </a:t>
            </a:r>
            <a:r>
              <a:rPr lang="en-US" i="1" dirty="0" smtClean="0"/>
              <a:t>N</a:t>
            </a:r>
            <a:r>
              <a:rPr lang="en-US" dirty="0" smtClean="0"/>
              <a:t> subintervals</a:t>
            </a:r>
          </a:p>
          <a:p>
            <a:pPr>
              <a:buNone/>
            </a:pPr>
            <a:r>
              <a:rPr lang="en-US" dirty="0" smtClean="0"/>
              <a:t>	[</a:t>
            </a:r>
            <a:r>
              <a:rPr lang="en-US" i="1" baseline="30000" dirty="0" smtClean="0"/>
              <a:t>i</a:t>
            </a:r>
            <a:r>
              <a:rPr lang="en-US" baseline="30000" dirty="0" smtClean="0"/>
              <a:t>-1</a:t>
            </a:r>
            <a:r>
              <a:rPr lang="en-US" dirty="0" smtClean="0"/>
              <a:t>/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,</a:t>
            </a:r>
            <a:r>
              <a:rPr lang="en-US" i="1" baseline="30000" dirty="0" err="1" smtClean="0"/>
              <a:t>i</a:t>
            </a:r>
            <a:r>
              <a:rPr lang="en-US" dirty="0" smtClean="0"/>
              <a:t>/</a:t>
            </a:r>
            <a:r>
              <a:rPr lang="en-US" i="1" baseline="-25000" dirty="0" smtClean="0"/>
              <a:t>N</a:t>
            </a:r>
            <a:r>
              <a:rPr lang="en-US" dirty="0" smtClean="0"/>
              <a:t>] for </a:t>
            </a:r>
            <a:r>
              <a:rPr lang="en-US" i="1" dirty="0" err="1" smtClean="0"/>
              <a:t>i</a:t>
            </a:r>
            <a:r>
              <a:rPr lang="en-US" dirty="0" smtClean="0"/>
              <a:t>=1,2,3,…,</a:t>
            </a:r>
            <a:r>
              <a:rPr lang="en-US" i="1" dirty="0" smtClean="0"/>
              <a:t>N</a:t>
            </a:r>
            <a:r>
              <a:rPr lang="en-US" dirty="0" smtClean="0"/>
              <a:t>. Then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Calculating </a:t>
            </a:r>
            <a:r>
              <a:rPr lang="en-US" dirty="0" smtClean="0">
                <a:sym typeface="Symbol" pitchFamily="18" charset="2"/>
              </a:rPr>
              <a:t>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429000" y="2057400"/>
          <a:ext cx="2136775" cy="1096963"/>
        </p:xfrm>
        <a:graphic>
          <a:graphicData uri="http://schemas.openxmlformats.org/presentationml/2006/ole">
            <p:oleObj spid="_x0000_s31746" name="Equation" r:id="rId3" imgW="939600" imgH="48240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295400" y="4495800"/>
          <a:ext cx="6729413" cy="1068387"/>
        </p:xfrm>
        <a:graphic>
          <a:graphicData uri="http://schemas.openxmlformats.org/presentationml/2006/ole">
            <p:oleObj spid="_x0000_s31747" name="Equation" r:id="rId4" imgW="29588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CUDA program to compute </a:t>
            </a:r>
            <a:r>
              <a:rPr lang="en-US" dirty="0" smtClean="0">
                <a:sym typeface="Symbol" pitchFamily="18" charset="2"/>
              </a:rPr>
              <a:t>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1905000"/>
          <a:ext cx="5029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251460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#include &lt;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math.h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&gt;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#include &lt;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stdio.h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&gt;</a:t>
                      </a:r>
                    </a:p>
                    <a:p>
                      <a:pPr>
                        <a:buFontTx/>
                        <a:buNone/>
                      </a:pPr>
                      <a:endParaRPr lang="en-US" sz="140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__global__ void term 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*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 {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n =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blockDim.x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double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int_size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= 1.0/(double)n;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id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=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threadIdx.x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double x 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int_size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* ((double)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tid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– 0.5);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double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partialSum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= 4.0 / (1.0 + x * x);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double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temp_pi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int_size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[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tid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] 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temp_pi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__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syncthreads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CUDA program to compute </a:t>
            </a:r>
            <a:r>
              <a:rPr lang="en-US" dirty="0" smtClean="0">
                <a:sym typeface="Symbol" pitchFamily="18" charset="2"/>
              </a:rPr>
              <a:t> (cont.)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905000"/>
          <a:ext cx="6705600" cy="4086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/>
              </a:tblGrid>
              <a:tr h="25146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main(void) {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double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actual_pi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= 3.141592653589793238462643;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n;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double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calc_pi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= 0.0, *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*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;</a:t>
                      </a:r>
                      <a:endParaRPr lang="en-US" sz="140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endParaRPr lang="en-US" sz="1400" baseline="0" dirty="0" smtClean="0">
                        <a:latin typeface="Courier New" pitchFamily="49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printf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(“The pi calculator.\n”);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printf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(“No. intervals ”);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scanf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(“%d”, &amp;n);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if (n == 0) break;</a:t>
                      </a:r>
                      <a:endParaRPr lang="en-US" sz="1400" baseline="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malloc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((void**)&amp;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n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(double));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cudaMalloc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((void**)&amp;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n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(double));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term&lt;&lt;&lt;1, n&gt;&gt;&gt;(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);        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Courier New" pitchFamily="49" charset="0"/>
                        </a:rPr>
                        <a:t>// 1 block, n threads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cudaMemcpy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, n *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sizeof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(double),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          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cudaMemcpyDeviceToHost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for 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int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= 0;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&lt; n;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++)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calc_pi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 += 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[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i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];</a:t>
                      </a:r>
                      <a:endParaRPr lang="en-US" sz="140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cudaFree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dev_part_sum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   free(</a:t>
                      </a:r>
                      <a:r>
                        <a:rPr lang="en-US" sz="1400" baseline="0" dirty="0" err="1" smtClean="0">
                          <a:latin typeface="Courier New" pitchFamily="49" charset="0"/>
                        </a:rPr>
                        <a:t>part_sum</a:t>
                      </a:r>
                      <a:r>
                        <a:rPr lang="en-US" sz="1400" baseline="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printf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(“pi = %f\n”,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calc_pi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);</a:t>
                      </a: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dirty="0" smtClean="0">
                          <a:latin typeface="Courier New" pitchFamily="49" charset="0"/>
                        </a:rPr>
                        <a:t>  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printf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(“Error = %f\n”,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fabs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calc_pi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 – </a:t>
                      </a:r>
                      <a:r>
                        <a:rPr lang="en-US" sz="1400" dirty="0" err="1" smtClean="0">
                          <a:latin typeface="Courier New" pitchFamily="49" charset="0"/>
                        </a:rPr>
                        <a:t>actual_pi</a:t>
                      </a:r>
                      <a:r>
                        <a:rPr lang="en-US" sz="1400" dirty="0" smtClean="0">
                          <a:latin typeface="Courier New" pitchFamily="49" charset="0"/>
                        </a:rPr>
                        <a:t>));</a:t>
                      </a:r>
                      <a:endParaRPr lang="en-US" sz="1400" baseline="0" dirty="0" smtClean="0">
                        <a:latin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1400" baseline="0" dirty="0" smtClean="0">
                          <a:latin typeface="Courier New" pitchFamily="49" charset="0"/>
                        </a:rPr>
                        <a:t>}</a:t>
                      </a:r>
                      <a:endParaRPr lang="en-US" sz="1400" dirty="0" smtClean="0">
                        <a:latin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Data partitioning/domain decomposition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Independent tasks apply same operation to different elements of a data set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Okay to perform operations concurrently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Functional decomposition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Independent tasks apply different operations to different data elements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Statements on each line can be performed concurrently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1: Partitioning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743200"/>
          <a:ext cx="5715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</a:tblGrid>
              <a:tr h="457200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(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=0;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&lt;99;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++)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a[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]=b[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]+c[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4953000"/>
          <a:ext cx="4800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</a:tblGrid>
              <a:tr h="457200"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 = 2; b = 3;</a:t>
                      </a:r>
                    </a:p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 = (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a+b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)/2; s = (a*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a+b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*b)/2;</a:t>
                      </a:r>
                    </a:p>
                    <a:p>
                      <a:pPr lvl="0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 = s*m*m;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May not be better!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integration using trapezoidal method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1722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area of the trapezoid is the area of the triangle on top plus the area of the rectangle below.</a:t>
            </a:r>
          </a:p>
          <a:p>
            <a:r>
              <a:rPr lang="en-US" dirty="0" smtClean="0"/>
              <a:t>For the rectangle, we can see by the figure that base = </a:t>
            </a:r>
            <a:r>
              <a:rPr lang="en-US" dirty="0" smtClean="0">
                <a:sym typeface="Symbol" pitchFamily="18" charset="2"/>
              </a:rPr>
              <a:t>, while the height = </a:t>
            </a:r>
            <a:r>
              <a:rPr lang="en-US" dirty="0" smtClean="0">
                <a:cs typeface="Arial" charset="0"/>
                <a:sym typeface="Symbol" pitchFamily="18" charset="2"/>
              </a:rPr>
              <a:t>ƒ(</a:t>
            </a:r>
            <a:r>
              <a:rPr lang="en-US" i="1" dirty="0" smtClean="0"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cs typeface="Arial" charset="0"/>
                <a:sym typeface="Symbol" pitchFamily="18" charset="2"/>
              </a:rPr>
              <a:t>); thus 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area = 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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·ƒ(</a:t>
            </a:r>
            <a:r>
              <a:rPr lang="en-US" i="1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).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For the triangle, </a:t>
            </a:r>
            <a:r>
              <a:rPr lang="en-US" dirty="0" smtClean="0"/>
              <a:t>base = </a:t>
            </a:r>
            <a:r>
              <a:rPr lang="en-US" dirty="0" smtClean="0">
                <a:sym typeface="Symbol" pitchFamily="18" charset="2"/>
              </a:rPr>
              <a:t> while the height = </a:t>
            </a:r>
            <a:r>
              <a:rPr lang="en-US" dirty="0" smtClean="0">
                <a:cs typeface="Arial" charset="0"/>
                <a:sym typeface="Symbol" pitchFamily="18" charset="2"/>
              </a:rPr>
              <a:t>ƒ(</a:t>
            </a:r>
            <a:r>
              <a:rPr lang="en-US" i="1" dirty="0" smtClean="0">
                <a:cs typeface="Arial" charset="0"/>
                <a:sym typeface="Symbol" pitchFamily="18" charset="2"/>
              </a:rPr>
              <a:t>q</a:t>
            </a:r>
            <a:r>
              <a:rPr lang="en-US" dirty="0" smtClean="0">
                <a:cs typeface="Arial" charset="0"/>
                <a:sym typeface="Symbol" pitchFamily="18" charset="2"/>
              </a:rPr>
              <a:t>)</a:t>
            </a:r>
            <a:r>
              <a:rPr lang="en-US" dirty="0" smtClean="0"/>
              <a:t> – </a:t>
            </a:r>
            <a:r>
              <a:rPr lang="en-US" dirty="0" smtClean="0">
                <a:cs typeface="Arial" charset="0"/>
                <a:sym typeface="Symbol" pitchFamily="18" charset="2"/>
              </a:rPr>
              <a:t>ƒ(</a:t>
            </a:r>
            <a:r>
              <a:rPr lang="en-US" i="1" dirty="0" smtClean="0"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cs typeface="Arial" charset="0"/>
                <a:sym typeface="Symbol" pitchFamily="18" charset="2"/>
              </a:rPr>
              <a:t>), so 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area = ½·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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(ƒ(</a:t>
            </a:r>
            <a:r>
              <a:rPr lang="en-US" i="1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dirty="0" smtClean="0">
                <a:solidFill>
                  <a:schemeClr val="bg2"/>
                </a:solidFill>
              </a:rPr>
              <a:t> – 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ƒ(</a:t>
            </a:r>
            <a:r>
              <a:rPr lang="en-US" i="1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)).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integration using trapezoidal method (cont.)</a:t>
            </a:r>
            <a:endParaRPr lang="en-US" dirty="0"/>
          </a:p>
        </p:txBody>
      </p:sp>
      <p:graphicFrame>
        <p:nvGraphicFramePr>
          <p:cNvPr id="7" name="Group 59"/>
          <p:cNvGraphicFramePr>
            <a:graphicFrameLocks noGrp="1"/>
          </p:cNvGraphicFramePr>
          <p:nvPr/>
        </p:nvGraphicFramePr>
        <p:xfrm>
          <a:off x="5791200" y="1828800"/>
          <a:ext cx="2286000" cy="4038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ƒ(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ƒ(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137160" marB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 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137160" marB="13716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137160" marB="1371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6553200" y="1828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" name="Line 60"/>
          <p:cNvSpPr>
            <a:spLocks noChangeShapeType="1"/>
          </p:cNvSpPr>
          <p:nvPr/>
        </p:nvSpPr>
        <p:spPr bwMode="auto">
          <a:xfrm>
            <a:off x="62484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0" name="Line 61"/>
          <p:cNvSpPr>
            <a:spLocks noChangeShapeType="1"/>
          </p:cNvSpPr>
          <p:nvPr/>
        </p:nvSpPr>
        <p:spPr bwMode="auto">
          <a:xfrm>
            <a:off x="6248400" y="3429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1" name="Line 62"/>
          <p:cNvSpPr>
            <a:spLocks noChangeShapeType="1"/>
          </p:cNvSpPr>
          <p:nvPr/>
        </p:nvSpPr>
        <p:spPr bwMode="auto">
          <a:xfrm>
            <a:off x="7620000" y="182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" name="Line 63"/>
          <p:cNvSpPr>
            <a:spLocks noChangeShapeType="1"/>
          </p:cNvSpPr>
          <p:nvPr/>
        </p:nvSpPr>
        <p:spPr bwMode="auto">
          <a:xfrm>
            <a:off x="7620000" y="3048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 the total area of the trapezoid is 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½·</a:t>
            </a:r>
            <a:r>
              <a:rPr lang="en-US" dirty="0" smtClean="0">
                <a:solidFill>
                  <a:schemeClr val="bg2"/>
                </a:solidFill>
                <a:sym typeface="Symbol" pitchFamily="18" charset="2"/>
              </a:rPr>
              <a:t>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(ƒ(</a:t>
            </a:r>
            <a:r>
              <a:rPr lang="en-US" i="1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)+ƒ(</a:t>
            </a:r>
            <a:r>
              <a:rPr lang="en-US" i="1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)).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As before there are multiple trapezoids so designate the endpoints by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1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p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2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q</a:t>
            </a:r>
            <a:r>
              <a:rPr 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3</a:t>
            </a:r>
            <a:r>
              <a:rPr lang="en-US" dirty="0" smtClean="0">
                <a:cs typeface="Arial" charset="0"/>
                <a:sym typeface="Symbol" pitchFamily="18" charset="2"/>
              </a:rPr>
              <a:t>, …,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x</a:t>
            </a:r>
            <a:r>
              <a:rPr lang="en-US" i="1" baseline="-25000" dirty="0" err="1" smtClean="0">
                <a:cs typeface="Arial" charset="0"/>
                <a:sym typeface="Symbol" pitchFamily="18" charset="2"/>
              </a:rPr>
              <a:t>n</a:t>
            </a:r>
            <a:r>
              <a:rPr lang="en-US" i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= 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Thus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integration using trapezoidal method (cont.)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752600" y="3429000"/>
          <a:ext cx="6035675" cy="1963738"/>
        </p:xfrm>
        <a:graphic>
          <a:graphicData uri="http://schemas.openxmlformats.org/presentationml/2006/ole">
            <p:oleObj spid="_x0000_s32770" name="Equation" r:id="rId3" imgW="265428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to our previous example we see that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Calculating </a:t>
            </a:r>
            <a:r>
              <a:rPr lang="en-US" dirty="0" smtClean="0">
                <a:sym typeface="Symbol" pitchFamily="18" charset="2"/>
              </a:rPr>
              <a:t></a:t>
            </a:r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209800" y="2209800"/>
          <a:ext cx="4938713" cy="1963738"/>
        </p:xfrm>
        <a:graphic>
          <a:graphicData uri="http://schemas.openxmlformats.org/presentationml/2006/ole">
            <p:oleObj spid="_x0000_s33794" name="Equation" r:id="rId3" imgW="217152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our methods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Calculating </a:t>
            </a:r>
            <a:r>
              <a:rPr lang="en-US" dirty="0" smtClean="0">
                <a:sym typeface="Symbol" pitchFamily="18" charset="2"/>
              </a:rPr>
              <a:t> (cont.)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2362200"/>
          <a:ext cx="3429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Rectangle 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Trapezoid Estimate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3.142426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3.169926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3.141601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3.141876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3.141593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3.141595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3.141593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3.141593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adapts to shape of curve. Use three areas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. Computation terminated when largest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sufficiently close to sum of remaining two areas.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</a:t>
            </a:r>
            <a:r>
              <a:rPr lang="en-US" dirty="0" err="1" smtClean="0"/>
              <a:t>Quadrature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4973446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Some care might be needed in choosing when to terminate.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Might cause us to terminate early, as two large regions are the same (i.e. </a:t>
            </a:r>
            <a:r>
              <a:rPr lang="en-US" i="1" dirty="0" smtClean="0"/>
              <a:t>C</a:t>
            </a:r>
            <a:r>
              <a:rPr lang="en-US" dirty="0" smtClean="0"/>
              <a:t>=0).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</a:t>
            </a:r>
            <a:r>
              <a:rPr lang="en-US" dirty="0" err="1" smtClean="0"/>
              <a:t>quadrature</a:t>
            </a:r>
            <a:r>
              <a:rPr lang="en-US" dirty="0" smtClean="0"/>
              <a:t> with false termination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590800"/>
            <a:ext cx="35292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this example we consider an adaptive trapezoid method.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be the trapezoid calculation on [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], i.e.</a:t>
            </a:r>
            <a:endParaRPr lang="en-US" i="1" dirty="0" smtClean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i="1" dirty="0" smtClean="0">
                <a:cs typeface="Arial" charset="0"/>
                <a:sym typeface="Symbol" pitchFamily="18" charset="2"/>
              </a:rPr>
              <a:t>	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i="1" dirty="0" smtClean="0">
                <a:cs typeface="Arial" charset="0"/>
                <a:sym typeface="Symbol" pitchFamily="18" charset="2"/>
              </a:rPr>
              <a:t>= </a:t>
            </a:r>
            <a:r>
              <a:rPr lang="en-US" dirty="0" smtClean="0">
                <a:cs typeface="Arial" charset="0"/>
                <a:sym typeface="Symbol" pitchFamily="18" charset="2"/>
              </a:rPr>
              <a:t>½(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-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)(ƒ(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)+ƒ(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)).</a:t>
            </a:r>
          </a:p>
          <a:p>
            <a:r>
              <a:rPr lang="en-US" dirty="0" smtClean="0">
                <a:cs typeface="Arial" charset="0"/>
              </a:rPr>
              <a:t>Specify a level of tolerance </a:t>
            </a:r>
            <a:r>
              <a:rPr lang="en-US" i="1" dirty="0" smtClean="0">
                <a:cs typeface="Arial" charset="0"/>
                <a:sym typeface="Symbol" pitchFamily="18" charset="2"/>
              </a:rPr>
              <a:t> </a:t>
            </a:r>
            <a:r>
              <a:rPr lang="en-US" dirty="0" smtClean="0">
                <a:cs typeface="Arial" charset="0"/>
                <a:sym typeface="Symbol" pitchFamily="18" charset="2"/>
              </a:rPr>
              <a:t>&gt; 0. Our algorithm is then:</a:t>
            </a:r>
          </a:p>
          <a:p>
            <a:pPr marL="822960" lvl="1" indent="-457200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dirty="0" smtClean="0">
                <a:cs typeface="Arial" charset="0"/>
              </a:rPr>
              <a:t>Compute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and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)+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m</a:t>
            </a:r>
            <a:r>
              <a:rPr lang="en-US" dirty="0" err="1" smtClean="0">
                <a:cs typeface="Arial" charset="0"/>
                <a:sym typeface="Symbol" pitchFamily="18" charset="2"/>
              </a:rPr>
              <a:t>,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where 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the midpoint of [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], i.e.</a:t>
            </a:r>
            <a:r>
              <a:rPr lang="en-US" i="1" dirty="0" smtClean="0">
                <a:cs typeface="Arial" charset="0"/>
                <a:sym typeface="Symbol" pitchFamily="18" charset="2"/>
              </a:rPr>
              <a:t> m </a:t>
            </a:r>
            <a:r>
              <a:rPr lang="en-US" dirty="0" smtClean="0">
                <a:cs typeface="Arial" charset="0"/>
                <a:sym typeface="Symbol" pitchFamily="18" charset="2"/>
              </a:rPr>
              <a:t>= ½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+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).</a:t>
            </a:r>
          </a:p>
          <a:p>
            <a:pPr marL="822960" lvl="1" indent="-457200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dirty="0" smtClean="0">
                <a:cs typeface="Arial" charset="0"/>
                <a:sym typeface="Symbol" pitchFamily="18" charset="2"/>
              </a:rPr>
              <a:t>If |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– [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)+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m</a:t>
            </a:r>
            <a:r>
              <a:rPr lang="en-US" dirty="0" err="1" smtClean="0">
                <a:cs typeface="Arial" charset="0"/>
                <a:sym typeface="Symbol" pitchFamily="18" charset="2"/>
              </a:rPr>
              <a:t>,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)] | &lt; </a:t>
            </a:r>
            <a:r>
              <a:rPr lang="en-US" i="1" dirty="0" smtClean="0">
                <a:cs typeface="Arial" charset="0"/>
                <a:sym typeface="Symbol" pitchFamily="18" charset="2"/>
              </a:rPr>
              <a:t> </a:t>
            </a:r>
            <a:r>
              <a:rPr lang="en-US" dirty="0" smtClean="0">
                <a:cs typeface="Arial" charset="0"/>
                <a:sym typeface="Symbol" pitchFamily="18" charset="2"/>
              </a:rPr>
              <a:t> then use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)+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m</a:t>
            </a:r>
            <a:r>
              <a:rPr lang="en-US" dirty="0" err="1" smtClean="0">
                <a:cs typeface="Arial" charset="0"/>
                <a:sym typeface="Symbol" pitchFamily="18" charset="2"/>
              </a:rPr>
              <a:t>,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as our estimate and stop.</a:t>
            </a:r>
          </a:p>
          <a:p>
            <a:pPr marL="822960" lvl="1" indent="-457200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dirty="0" smtClean="0">
                <a:cs typeface="Arial" charset="0"/>
              </a:rPr>
              <a:t>Otherwise separately approximate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) and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m</a:t>
            </a:r>
            <a:r>
              <a:rPr lang="en-US" dirty="0" err="1" smtClean="0">
                <a:cs typeface="Arial" charset="0"/>
                <a:sym typeface="Symbol" pitchFamily="18" charset="2"/>
              </a:rPr>
              <a:t>,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inductively with a tolerance of ½</a:t>
            </a:r>
            <a:r>
              <a:rPr lang="en-US" i="1" dirty="0" smtClean="0">
                <a:cs typeface="Arial" charset="0"/>
                <a:sym typeface="Symbol" pitchFamily="18" charset="2"/>
              </a:rPr>
              <a:t></a:t>
            </a:r>
            <a:r>
              <a:rPr lang="en-US" dirty="0" smtClean="0">
                <a:cs typeface="Arial" charset="0"/>
                <a:sym typeface="Symbol" pitchFamily="18" charset="2"/>
              </a:rPr>
              <a:t>.</a:t>
            </a:r>
            <a:endParaRPr lang="en-US" dirty="0" smtClean="0">
              <a:cs typeface="Arial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Adaptive </a:t>
            </a:r>
            <a:r>
              <a:rPr lang="en-US" dirty="0" err="1" smtClean="0"/>
              <a:t>Quadrature</a:t>
            </a:r>
            <a:r>
              <a:rPr lang="en-US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Clearly </a:t>
            </a:r>
            <a:r>
              <a:rPr lang="en-US" dirty="0" smtClean="0">
                <a:cs typeface="Arial" charset="0"/>
                <a:sym typeface="Symbol" pitchFamily="18" charset="2"/>
              </a:rPr>
              <a:t></a:t>
            </a:r>
            <a:r>
              <a:rPr lang="en-US" i="1" dirty="0" smtClean="0">
                <a:cs typeface="Arial" charset="0"/>
                <a:sym typeface="Symbol" pitchFamily="18" charset="2"/>
              </a:rPr>
              <a:t>x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dx</a:t>
            </a:r>
            <a:r>
              <a:rPr lang="en-US" dirty="0" smtClean="0">
                <a:cs typeface="Arial" charset="0"/>
                <a:sym typeface="Symbol" pitchFamily="18" charset="2"/>
              </a:rPr>
              <a:t> over </a:t>
            </a:r>
            <a:r>
              <a:rPr lang="en-US" dirty="0" smtClean="0">
                <a:cs typeface="Arial" charset="0"/>
              </a:rPr>
              <a:t>[</a:t>
            </a:r>
            <a:r>
              <a:rPr lang="en-US" dirty="0" smtClean="0">
                <a:cs typeface="Arial" charset="0"/>
                <a:sym typeface="Symbol" pitchFamily="18" charset="2"/>
              </a:rPr>
              <a:t>0,1] is 2/3. Try to approximate this with a tolerance of 0.005.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In this case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,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i="1" dirty="0" smtClean="0">
                <a:cs typeface="Arial" charset="0"/>
                <a:sym typeface="Symbol" pitchFamily="18" charset="2"/>
              </a:rPr>
              <a:t>= </a:t>
            </a:r>
            <a:r>
              <a:rPr lang="en-US" dirty="0" smtClean="0">
                <a:cs typeface="Arial" charset="0"/>
                <a:sym typeface="Symbol" pitchFamily="18" charset="2"/>
              </a:rPr>
              <a:t>½(</a:t>
            </a:r>
            <a:r>
              <a:rPr lang="en-US" i="1" dirty="0" smtClean="0">
                <a:cs typeface="Arial" charset="0"/>
                <a:sym typeface="Symbol" pitchFamily="18" charset="2"/>
              </a:rPr>
              <a:t>b </a:t>
            </a:r>
            <a:r>
              <a:rPr lang="en-US" dirty="0" smtClean="0">
                <a:cs typeface="Arial" charset="0"/>
                <a:sym typeface="Symbol" pitchFamily="18" charset="2"/>
              </a:rPr>
              <a:t>– </a:t>
            </a:r>
            <a:r>
              <a:rPr lang="en-US" i="1" dirty="0" smtClean="0">
                <a:cs typeface="Arial" charset="0"/>
                <a:sym typeface="Symbol" pitchFamily="18" charset="2"/>
              </a:rPr>
              <a:t></a:t>
            </a:r>
            <a:r>
              <a:rPr lang="en-US" dirty="0" smtClean="0">
                <a:cs typeface="Arial" charset="0"/>
                <a:sym typeface="Symbol" pitchFamily="18" charset="2"/>
              </a:rPr>
              <a:t>)(</a:t>
            </a:r>
            <a:r>
              <a:rPr lang="en-US" i="1" dirty="0" smtClean="0">
                <a:cs typeface="Arial" charset="0"/>
                <a:sym typeface="Symbol" pitchFamily="18" charset="2"/>
              </a:rPr>
              <a:t> </a:t>
            </a:r>
            <a:r>
              <a:rPr lang="en-US" dirty="0" smtClean="0">
                <a:cs typeface="Arial" charset="0"/>
                <a:sym typeface="Symbol" pitchFamily="18" charset="2"/>
              </a:rPr>
              <a:t>+ </a:t>
            </a:r>
            <a:r>
              <a:rPr lang="en-US" i="1" dirty="0" smtClean="0">
                <a:cs typeface="Arial" charset="0"/>
                <a:sym typeface="Symbol" pitchFamily="18" charset="2"/>
              </a:rPr>
              <a:t>b</a:t>
            </a:r>
            <a:r>
              <a:rPr lang="en-US" dirty="0" smtClean="0">
                <a:cs typeface="Arial" charset="0"/>
                <a:sym typeface="Symbol" pitchFamily="18" charset="2"/>
              </a:rPr>
              <a:t>).</a:t>
            </a:r>
            <a:endParaRPr lang="en-US" sz="1400" i="1" dirty="0" smtClean="0">
              <a:cs typeface="Arial" charset="0"/>
              <a:sym typeface="Symbol" pitchFamily="18" charset="2"/>
            </a:endParaRPr>
          </a:p>
          <a:p>
            <a:pPr marL="822960" lvl="1" indent="-457200">
              <a:buFontTx/>
              <a:buAutoNum type="arabicPeriod"/>
            </a:pP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(0,1) = 0.5, tolerance is 0.005.</a:t>
            </a:r>
          </a:p>
          <a:p>
            <a:pPr marL="822960" lvl="1" indent="-457200">
              <a:buFontTx/>
              <a:buNone/>
            </a:pPr>
            <a:r>
              <a:rPr lang="en-US" i="1" dirty="0" smtClean="0">
                <a:cs typeface="Arial" charset="0"/>
                <a:sym typeface="Symbol" pitchFamily="18" charset="2"/>
              </a:rPr>
              <a:t>	T</a:t>
            </a:r>
            <a:r>
              <a:rPr lang="en-US" dirty="0" smtClean="0">
                <a:cs typeface="Arial" charset="0"/>
                <a:sym typeface="Symbol" pitchFamily="18" charset="2"/>
              </a:rPr>
              <a:t>(0,½) +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(½,1) = 0.176777 + 0.426777 = 0.603553</a:t>
            </a:r>
          </a:p>
          <a:p>
            <a:pPr marL="822960" lvl="1" indent="-457200">
              <a:buFontTx/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|0.5 – 0.603553| = 0.103553; try again.</a:t>
            </a:r>
          </a:p>
          <a:p>
            <a:pPr marL="822960" lvl="1" indent="-457200">
              <a:buFontTx/>
              <a:buAutoNum type="arabicPeriod" startAt="2"/>
            </a:pPr>
            <a:r>
              <a:rPr lang="en-US" dirty="0" smtClean="0">
                <a:cs typeface="Arial" charset="0"/>
                <a:sym typeface="Symbol" pitchFamily="18" charset="2"/>
              </a:rPr>
              <a:t>Estimate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(½,1) with tolerance 0.0025.</a:t>
            </a:r>
          </a:p>
          <a:p>
            <a:pPr marL="822960" lvl="1" indent="-457200">
              <a:buFontTx/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(½,¾) +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(¾,1) = 0.196642 + 0.233253 = 0.429895</a:t>
            </a:r>
          </a:p>
          <a:p>
            <a:pPr marL="822960" lvl="1" indent="-457200">
              <a:buFontTx/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|0.426777 – 0.429895| = 0.003118; try again.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 startAt="3"/>
            </a:pPr>
            <a:r>
              <a:rPr lang="en-US" dirty="0" smtClean="0">
                <a:cs typeface="Arial" charset="0"/>
                <a:sym typeface="Symbol" pitchFamily="18" charset="2"/>
              </a:rPr>
              <a:t>Estimate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 ¾) and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(¾,1) each with tolerance 0.00125.</a:t>
            </a:r>
          </a:p>
          <a:p>
            <a:pPr marL="1245870" lvl="2" indent="-514350">
              <a:buFont typeface="+mj-lt"/>
              <a:buAutoNum type="alphaLcPeriod"/>
            </a:pP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 ¾) = 0.196642.</a:t>
            </a:r>
          </a:p>
          <a:p>
            <a:pPr marL="1245870" lvl="2" indent="-514350">
              <a:buNone/>
            </a:pPr>
            <a:r>
              <a:rPr lang="en-US" i="1" dirty="0" smtClean="0">
                <a:cs typeface="Arial" charset="0"/>
                <a:sym typeface="Symbol" pitchFamily="18" charset="2"/>
              </a:rPr>
              <a:t>	T</a:t>
            </a:r>
            <a:r>
              <a:rPr lang="en-US" dirty="0" smtClean="0">
                <a:cs typeface="Arial" charset="0"/>
                <a:sym typeface="Symbol" pitchFamily="18" charset="2"/>
              </a:rPr>
              <a:t>(½, ⁵⁄₈) +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(⁵⁄₈, ¾) = 0.093605 + 0.103537 = 0.197142.</a:t>
            </a:r>
          </a:p>
          <a:p>
            <a:pPr marL="1188720" lvl="2" indent="-45720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|0.196642 – 0.197142| = 0.0005; done.</a:t>
            </a:r>
          </a:p>
          <a:p>
            <a:pPr marL="1245870" lvl="2" indent="-514350">
              <a:buFont typeface="+mj-lt"/>
              <a:buAutoNum type="alphaLcPeriod" startAt="2"/>
            </a:pP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(¾, 1) = 0.233253.</a:t>
            </a:r>
          </a:p>
          <a:p>
            <a:pPr marL="1245870" lvl="2" indent="-514350">
              <a:buNone/>
            </a:pPr>
            <a:r>
              <a:rPr lang="en-US" i="1" dirty="0" smtClean="0">
                <a:cs typeface="Arial" charset="0"/>
                <a:sym typeface="Symbol" pitchFamily="18" charset="2"/>
              </a:rPr>
              <a:t>	T</a:t>
            </a:r>
            <a:r>
              <a:rPr lang="en-US" dirty="0" smtClean="0">
                <a:cs typeface="Arial" charset="0"/>
                <a:sym typeface="Symbol" pitchFamily="18" charset="2"/>
              </a:rPr>
              <a:t>(¾, ⁷⁄₈) +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(⁷⁄₈, 1) = 0.112590 + 0.120963 = 0.233553.</a:t>
            </a:r>
          </a:p>
          <a:p>
            <a:pPr marL="1188720" lvl="2" indent="-45720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	|0.233253 – 0.233553| = 0.0003; done.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Our revised estimate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(½,1) is the sum of the revised estimates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 ¾) and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(¾, 1).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Thus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(½,1) = 0.197142 + 0.233553 = 0.430695.</a:t>
            </a:r>
          </a:p>
          <a:p>
            <a:endParaRPr lang="en-US" dirty="0" smtClean="0">
              <a:cs typeface="Arial" charset="0"/>
              <a:sym typeface="Symbol" pitchFamily="18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mining: looking for meaningful patterns in large data sets</a:t>
            </a:r>
          </a:p>
          <a:p>
            <a:r>
              <a:rPr lang="en-US" dirty="0" smtClean="0"/>
              <a:t>Data clustering: organizing a data set into clusters of “similar” items</a:t>
            </a:r>
          </a:p>
          <a:p>
            <a:pPr lvl="1"/>
            <a:r>
              <a:rPr lang="en-US" dirty="0" smtClean="0"/>
              <a:t>Data clustering can speed retrieval of related items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Data 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(0,½).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0"/>
          <a:ext cx="8001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45"/>
                <a:gridCol w="728128"/>
                <a:gridCol w="1489971"/>
                <a:gridCol w="1262958"/>
                <a:gridCol w="1143000"/>
                <a:gridCol w="1143000"/>
                <a:gridCol w="1259732"/>
                <a:gridCol w="3404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a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a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m</a:t>
                      </a:r>
                      <a:r>
                        <a:rPr lang="en-US" dirty="0" smtClean="0"/>
                        <a:t>) + </a:t>
                      </a:r>
                      <a:r>
                        <a:rPr lang="en-US" i="1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m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|diff|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0.150888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0.151991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0.053347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0.053737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0.0003125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0.018861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0.018999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0.00015625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0.046875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0.006668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0.006717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0.000078125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0.0234375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0.002375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Subtotal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0.233819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more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(0,½).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362200"/>
          <a:ext cx="762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1066800"/>
                <a:gridCol w="1219200"/>
                <a:gridCol w="1143000"/>
                <a:gridCol w="1143000"/>
                <a:gridCol w="1143000"/>
                <a:gridCol w="30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 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m </a:t>
                      </a:r>
                      <a:r>
                        <a:rPr lang="en-US" dirty="0" smtClean="0">
                          <a:sym typeface="Symbol"/>
                        </a:rPr>
                        <a:t>≈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a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a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m</a:t>
                      </a:r>
                      <a:r>
                        <a:rPr lang="en-US" dirty="0" smtClean="0"/>
                        <a:t>) + </a:t>
                      </a:r>
                      <a:r>
                        <a:rPr lang="en-US" i="1" dirty="0" smtClean="0"/>
                        <a:t>T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m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|diff|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3.91E-05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0.00084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6.09E-06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1.95E-05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0.000297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0.000105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7.61E-07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9.77E-06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0.000052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8.94E-06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Subtotal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0.001294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0.235113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our final estimate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(0,½) is 0.235113.</a:t>
            </a:r>
          </a:p>
          <a:p>
            <a:r>
              <a:rPr lang="en-US" dirty="0" smtClean="0"/>
              <a:t>Our previous final estimate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(½,1) was 0.430695.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Thus the final estimate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(0,1) is the sum of those for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(0,½) and </a:t>
            </a:r>
            <a:r>
              <a:rPr lang="en-US" i="1" dirty="0" smtClean="0">
                <a:cs typeface="Arial" charset="0"/>
                <a:sym typeface="Symbol" pitchFamily="18" charset="2"/>
              </a:rPr>
              <a:t>T</a:t>
            </a:r>
            <a:r>
              <a:rPr lang="en-US" dirty="0" smtClean="0">
                <a:cs typeface="Arial" charset="0"/>
                <a:sym typeface="Symbol" pitchFamily="18" charset="2"/>
              </a:rPr>
              <a:t>(½,1) which is </a:t>
            </a:r>
            <a:r>
              <a:rPr lang="en-US" dirty="0" smtClean="0">
                <a:solidFill>
                  <a:schemeClr val="bg2"/>
                </a:solidFill>
                <a:cs typeface="Arial" charset="0"/>
                <a:sym typeface="Symbol" pitchFamily="18" charset="2"/>
              </a:rPr>
              <a:t>0.665808</a:t>
            </a:r>
            <a:r>
              <a:rPr lang="en-US" dirty="0" smtClean="0">
                <a:cs typeface="Arial" charset="0"/>
                <a:sym typeface="Symbol" pitchFamily="18" charset="2"/>
              </a:rPr>
              <a:t>.</a:t>
            </a:r>
          </a:p>
          <a:p>
            <a:r>
              <a:rPr lang="en-US" dirty="0" smtClean="0">
                <a:cs typeface="Arial" charset="0"/>
                <a:sym typeface="Symbol" pitchFamily="18" charset="2"/>
              </a:rPr>
              <a:t>The actual answer was 2/3 for an error of 0.0008586, well below our tolerance of 0.005.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strategies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Partitioning</a:t>
            </a:r>
            <a:r>
              <a:rPr lang="en-US" dirty="0" smtClean="0"/>
              <a:t>: simply divides the problem into parts</a:t>
            </a:r>
          </a:p>
          <a:p>
            <a:pPr marL="640080" lvl="2">
              <a:spcBef>
                <a:spcPts val="600"/>
              </a:spcBef>
              <a:buClr>
                <a:schemeClr val="accent2"/>
              </a:buClr>
            </a:pPr>
            <a:r>
              <a:rPr lang="en-US" sz="2300" dirty="0" smtClean="0">
                <a:solidFill>
                  <a:schemeClr val="bg2"/>
                </a:solidFill>
              </a:rPr>
              <a:t>Divide-and-Conquer</a:t>
            </a:r>
            <a:r>
              <a:rPr lang="en-US" sz="2300" dirty="0" smtClean="0"/>
              <a:t>: divide the problem into sub-problems of same form as larger problem</a:t>
            </a: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Operations on sequences of numbers such as simply adding them together.</a:t>
            </a:r>
          </a:p>
          <a:p>
            <a:pPr lvl="1"/>
            <a:r>
              <a:rPr lang="en-US" dirty="0" smtClean="0"/>
              <a:t>Several sorting algorithms can often be partitioned or constructed in a recursive fashion.</a:t>
            </a:r>
          </a:p>
          <a:p>
            <a:pPr lvl="1"/>
            <a:r>
              <a:rPr lang="en-US" dirty="0" smtClean="0"/>
              <a:t>Numerical integration</a:t>
            </a:r>
            <a:endParaRPr lang="en-US" i="1" dirty="0" smtClean="0"/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-body problem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original material from</a:t>
            </a:r>
          </a:p>
          <a:p>
            <a:pPr lvl="1"/>
            <a:r>
              <a:rPr lang="en-US" dirty="0" smtClean="0"/>
              <a:t>The University of Akron: Tim O’Neil</a:t>
            </a:r>
          </a:p>
          <a:p>
            <a:pPr lvl="1"/>
            <a:r>
              <a:rPr lang="en-US" dirty="0" smtClean="0"/>
              <a:t>The University of North Carolina at Charlotte</a:t>
            </a:r>
          </a:p>
          <a:p>
            <a:pPr lvl="2"/>
            <a:r>
              <a:rPr lang="en-US" dirty="0" smtClean="0"/>
              <a:t>Barry Wilkinson, Michael Allen</a:t>
            </a:r>
          </a:p>
          <a:p>
            <a:pPr lvl="1"/>
            <a:r>
              <a:rPr lang="en-US" dirty="0" smtClean="0"/>
              <a:t>Oregon State University: Michael Quinn</a:t>
            </a:r>
          </a:p>
          <a:p>
            <a:r>
              <a:rPr lang="en-US" dirty="0" smtClean="0"/>
              <a:t>Revision history: last updated 8/19/2011.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Credits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document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initial cluster centers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Compute performance function</a:t>
            </a:r>
          </a:p>
          <a:p>
            <a:pPr marL="822960" lvl="1" indent="-457200">
              <a:buFont typeface="+mj-lt"/>
              <a:buAutoNum type="alphaLcPeriod"/>
            </a:pPr>
            <a:r>
              <a:rPr lang="en-US" dirty="0" smtClean="0"/>
              <a:t>Adjust centers</a:t>
            </a:r>
          </a:p>
          <a:p>
            <a:pPr marL="514350" indent="-514350">
              <a:buNone/>
            </a:pPr>
            <a:r>
              <a:rPr lang="en-US" dirty="0" smtClean="0"/>
              <a:t>	until function value converges or the maximum number of iterations have elapsed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cluster centers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High-Level Document Clustering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being applied to a data set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Generating document vectors</a:t>
            </a:r>
          </a:p>
          <a:p>
            <a:pPr lvl="1"/>
            <a:r>
              <a:rPr lang="en-US" dirty="0" smtClean="0"/>
              <a:t>Finding closest center to each vector</a:t>
            </a:r>
          </a:p>
          <a:p>
            <a:pPr lvl="1"/>
            <a:r>
              <a:rPr lang="en-US" dirty="0" smtClean="0"/>
              <a:t>Picking initial values of cluster centers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Parallelism 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Parallelism Opportunities</a:t>
            </a:r>
            <a:endParaRPr lang="en-US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04900" y="1905000"/>
            <a:ext cx="3276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Build document vectors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66800" y="3276600"/>
            <a:ext cx="3352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Compute function value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00600" y="1905000"/>
            <a:ext cx="3200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Choose cluster centers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295400" y="4648200"/>
            <a:ext cx="2895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Adjust cluster centers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38700" y="4648200"/>
            <a:ext cx="31242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  <a:ea typeface="新細明體" pitchFamily="18" charset="-120"/>
              </a:rPr>
              <a:t>Output cluster centers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743200" y="2819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905000" y="4114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581400" y="4114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38600" y="40386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343400" y="2743200"/>
            <a:ext cx="1143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38200" y="1752600"/>
            <a:ext cx="7543800" cy="1219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324600" y="2743200"/>
            <a:ext cx="23622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Do in parallel</a:t>
            </a: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possibilities:</a:t>
            </a:r>
          </a:p>
          <a:p>
            <a:pPr lvl="1"/>
            <a:r>
              <a:rPr lang="en-US" dirty="0" smtClean="0"/>
              <a:t>Operations on sequences of numbers such as simply adding them together.</a:t>
            </a:r>
          </a:p>
          <a:p>
            <a:pPr lvl="1"/>
            <a:r>
              <a:rPr lang="en-US" dirty="0" smtClean="0"/>
              <a:t>Several sorting algorithms can often be partitioned or constructed in a recursive fashion.</a:t>
            </a:r>
          </a:p>
          <a:p>
            <a:pPr lvl="1"/>
            <a:r>
              <a:rPr lang="en-US" dirty="0" smtClean="0"/>
              <a:t>Numerical integration</a:t>
            </a:r>
            <a:endParaRPr lang="en-US" i="1" dirty="0" smtClean="0"/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-body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Partitioning/Divide-and-Conquer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 sequence into parts and add them.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1905000" y="6248400"/>
            <a:ext cx="6629400" cy="384048"/>
          </a:xfrm>
        </p:spPr>
        <p:txBody>
          <a:bodyPr/>
          <a:lstStyle/>
          <a:p>
            <a:r>
              <a:rPr lang="en-US" dirty="0" smtClean="0"/>
              <a:t>Partitioning and Divide-and-Conquer Strategies – Slide </a:t>
            </a:r>
            <a:fld id="{F03E73B9-C749-41D8-8E1D-30F8B604F3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 Adding a Number Sequence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78180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1845</TotalTime>
  <Words>2536</Words>
  <Application>Microsoft Office PowerPoint</Application>
  <PresentationFormat>On-screen Show (4:3)</PresentationFormat>
  <Paragraphs>449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Paper</vt:lpstr>
      <vt:lpstr>Equation</vt:lpstr>
      <vt:lpstr>CUDA Lecture 9 Partitioning and Divide-and-Conquer Strategies</vt:lpstr>
      <vt:lpstr>Overview</vt:lpstr>
      <vt:lpstr>Topic 1: Partitioning</vt:lpstr>
      <vt:lpstr>Example: Data Clustering</vt:lpstr>
      <vt:lpstr>High-Level Document Clustering Algorithm</vt:lpstr>
      <vt:lpstr>Data Parallelism Opportunities</vt:lpstr>
      <vt:lpstr>Functional Parallelism Opportunities</vt:lpstr>
      <vt:lpstr>Partitioning/Divide-and-Conquer Examples</vt:lpstr>
      <vt:lpstr>Example 1: Adding a Number Sequence</vt:lpstr>
      <vt:lpstr>Outline of CUDA Solution</vt:lpstr>
      <vt:lpstr>Example 2: Bucket sort</vt:lpstr>
      <vt:lpstr>Bucket sort (cont.)</vt:lpstr>
      <vt:lpstr>Example 3: Gravitational N-Body Problem</vt:lpstr>
      <vt:lpstr>Gravitational N-Body Problem (cont.)</vt:lpstr>
      <vt:lpstr>Gravitational N-Body Problem (cont.)</vt:lpstr>
      <vt:lpstr>Gravitational N-Body Problem (cont.)</vt:lpstr>
      <vt:lpstr>Sequential Code</vt:lpstr>
      <vt:lpstr>Parallel Code</vt:lpstr>
      <vt:lpstr>Barnes-Hut Algorithm</vt:lpstr>
      <vt:lpstr>Barnes-Hut Algorithm (cont.)</vt:lpstr>
      <vt:lpstr>Recursive division of 2-dimensional space</vt:lpstr>
      <vt:lpstr>Orthogonal Recursive Bisection</vt:lpstr>
      <vt:lpstr>Partitioning</vt:lpstr>
      <vt:lpstr>Final Example: Numerical Integration</vt:lpstr>
      <vt:lpstr>Numerical Integration Using Rectangles</vt:lpstr>
      <vt:lpstr>Numerical Integration Using Rectangles (cont.)</vt:lpstr>
      <vt:lpstr>Example : Calculating </vt:lpstr>
      <vt:lpstr>Simple CUDA program to compute </vt:lpstr>
      <vt:lpstr>Simple CUDA program to compute  (cont.)</vt:lpstr>
      <vt:lpstr>Numerical integration using trapezoidal method</vt:lpstr>
      <vt:lpstr>Numerical integration using trapezoidal method (cont.)</vt:lpstr>
      <vt:lpstr>Numerical integration using trapezoidal method (cont.)</vt:lpstr>
      <vt:lpstr>Example : Calculating </vt:lpstr>
      <vt:lpstr>Example : Calculating  (cont.)</vt:lpstr>
      <vt:lpstr>Adaptive Quadrature</vt:lpstr>
      <vt:lpstr>Adaptive quadrature with false termination</vt:lpstr>
      <vt:lpstr>Alternate Adaptive Quadrature Algorithm</vt:lpstr>
      <vt:lpstr>Example</vt:lpstr>
      <vt:lpstr>Example (cont.)</vt:lpstr>
      <vt:lpstr>Example (cont.)</vt:lpstr>
      <vt:lpstr>Example (cont.)</vt:lpstr>
      <vt:lpstr>Example (cont.)</vt:lpstr>
      <vt:lpstr>Summary</vt:lpstr>
      <vt:lpstr>End 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Lecture 1 Introduction to Massively Parallel Computing</dc:title>
  <dc:creator>toneil</dc:creator>
  <cp:lastModifiedBy>O'Neil,Timothy W</cp:lastModifiedBy>
  <cp:revision>195</cp:revision>
  <dcterms:created xsi:type="dcterms:W3CDTF">2011-04-04T17:55:41Z</dcterms:created>
  <dcterms:modified xsi:type="dcterms:W3CDTF">2011-08-21T03:19:47Z</dcterms:modified>
</cp:coreProperties>
</file>