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58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B2DEA-1824-475C-BC9B-B38081B334C3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2E382-E63E-42CE-8761-EFE223F0A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30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Tư tưởng: Viterbi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2E382-E63E-42CE-8761-EFE223F0A5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13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interpolation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2E382-E63E-42CE-8761-EFE223F0A5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14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Tokenization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Vũ Việt Trung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9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Training &amp; Test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mtClean="0"/>
              <a:t>Chia dữ liệu thành:</a:t>
            </a:r>
          </a:p>
          <a:p>
            <a:pPr lvl="1"/>
            <a:r>
              <a:rPr lang="en-US" smtClean="0"/>
              <a:t>80% train (học mô hình p</a:t>
            </a:r>
            <a:r>
              <a:rPr lang="en-US" baseline="-25000" smtClean="0"/>
              <a:t>KN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10% held-out (điều chỉnh tham số)</a:t>
            </a:r>
          </a:p>
          <a:p>
            <a:pPr lvl="1"/>
            <a:r>
              <a:rPr lang="en-US" smtClean="0"/>
              <a:t>10% test</a:t>
            </a:r>
          </a:p>
          <a:p>
            <a:pPr lvl="2"/>
            <a:r>
              <a:rPr lang="en-US" smtClean="0"/>
              <a:t>Thử gán nhãn từ </a:t>
            </a:r>
          </a:p>
          <a:p>
            <a:pPr lvl="3"/>
            <a:r>
              <a:rPr lang="en-US" smtClean="0"/>
              <a:t>sau đó có thể sửa lại = heuristic để làm tập training mới</a:t>
            </a:r>
          </a:p>
          <a:p>
            <a:pPr lvl="2"/>
            <a:r>
              <a:rPr lang="en-US" smtClean="0"/>
              <a:t>Đánh giá: </a:t>
            </a:r>
            <a:r>
              <a:rPr lang="en-US" b="1" smtClean="0"/>
              <a:t>perplexity</a:t>
            </a:r>
          </a:p>
          <a:p>
            <a:pPr lvl="3"/>
            <a:r>
              <a:rPr lang="en-US" smtClean="0"/>
              <a:t>pp càng nhỏ càng tốt</a:t>
            </a:r>
          </a:p>
          <a:p>
            <a:pPr lvl="2"/>
            <a:endParaRPr lang="en-US" b="1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353" y="4495800"/>
            <a:ext cx="389572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54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Giả thiết đầu vào – đầu ra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Mỗi dòng là 1 câu</a:t>
            </a:r>
          </a:p>
          <a:p>
            <a:r>
              <a:rPr lang="en-US" smtClean="0"/>
              <a:t>Thêm 2 từ khóa START và BEGIN để đảm bảo phân bố xác suất</a:t>
            </a:r>
          </a:p>
          <a:p>
            <a:pPr lvl="1"/>
            <a:r>
              <a:rPr lang="en-US"/>
              <a:t>&lt;BEGIN&gt; Hôm nay trời đẹp &lt;END&gt;</a:t>
            </a:r>
          </a:p>
          <a:p>
            <a:r>
              <a:rPr lang="en-US" smtClean="0"/>
              <a:t>Thêm từ khóa &lt;UNK&gt; (xxx ?) cho các từ chưa có trong dictionary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</a:t>
            </a: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6029325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09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14400"/>
            <a:ext cx="4953000" cy="4807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497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14726"/>
            <a:ext cx="5084741" cy="5577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162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Tokenization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3000" y="3732349"/>
            <a:ext cx="6781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vi-VN"/>
              <a:t>Hiệp_1 hội_3 Vận_1 tải_3 hàng_1 hóa_3 VN_0 chính_1 thức_3 có_0 văn_1 bản_3 báo_1 cáo_3 và_0 kiến_1 nghị_3 Văn_1 phòng_3 Quốc_1 hội_3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1905000"/>
            <a:ext cx="6781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vi-VN" smtClean="0"/>
              <a:t>Hiệp hội Vận tải hàng hóa VN chính thức có văn bản báo cáo và kiến nghị Văn phòng Quốc hội</a:t>
            </a:r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038600" y="2819400"/>
            <a:ext cx="8382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3000" y="5181600"/>
            <a:ext cx="3581400" cy="1447800"/>
          </a:xfrm>
        </p:spPr>
        <p:txBody>
          <a:bodyPr/>
          <a:lstStyle/>
          <a:p>
            <a:r>
              <a:rPr lang="en-US" smtClean="0"/>
              <a:t>0: outside (0)</a:t>
            </a:r>
          </a:p>
          <a:p>
            <a:r>
              <a:rPr lang="en-US" smtClean="0"/>
              <a:t>1: start (S)</a:t>
            </a:r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81600" y="5181600"/>
            <a:ext cx="28956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</a:t>
            </a:r>
            <a:r>
              <a:rPr lang="en-US" smtClean="0"/>
              <a:t>: inside (I)</a:t>
            </a:r>
          </a:p>
          <a:p>
            <a:r>
              <a:rPr lang="en-US"/>
              <a:t>3</a:t>
            </a:r>
            <a:r>
              <a:rPr lang="en-US" smtClean="0"/>
              <a:t>: end (E)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5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Language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Xác suất </a:t>
            </a:r>
            <a:r>
              <a:rPr lang="en-US"/>
              <a:t>xuất hiện </a:t>
            </a:r>
            <a:r>
              <a:rPr lang="en-US" smtClean="0"/>
              <a:t>một cụm từ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90800"/>
            <a:ext cx="698182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7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N-grams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mtClean="0"/>
              <a:t>Markov assumption</a:t>
            </a:r>
          </a:p>
          <a:p>
            <a:pPr lvl="1"/>
            <a:r>
              <a:rPr lang="en-US" smtClean="0"/>
              <a:t>history</a:t>
            </a:r>
          </a:p>
          <a:p>
            <a:r>
              <a:rPr lang="en-US" smtClean="0"/>
              <a:t>Maximum likelihood estimation (MLE)</a:t>
            </a:r>
          </a:p>
          <a:p>
            <a:pPr lvl="1"/>
            <a:r>
              <a:rPr lang="en-US" smtClean="0"/>
              <a:t>Count  </a:t>
            </a:r>
            <a:r>
              <a:rPr lang="en-US" i="1" smtClean="0"/>
              <a:t>f</a:t>
            </a:r>
          </a:p>
          <a:p>
            <a:r>
              <a:rPr lang="en-US" smtClean="0"/>
              <a:t>Unigram:</a:t>
            </a:r>
          </a:p>
          <a:p>
            <a:endParaRPr lang="en-US"/>
          </a:p>
          <a:p>
            <a:r>
              <a:rPr lang="en-US" smtClean="0"/>
              <a:t>Bigram: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181600"/>
            <a:ext cx="3495261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3524479"/>
            <a:ext cx="3419060" cy="150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39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/>
              <a:t>Labeled-bigram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943600" cy="4830763"/>
          </a:xfrm>
        </p:spPr>
        <p:txBody>
          <a:bodyPr/>
          <a:lstStyle/>
          <a:p>
            <a:r>
              <a:rPr lang="en-US" smtClean="0"/>
              <a:t>Dựa trên ý tưởng N-grams:</a:t>
            </a:r>
          </a:p>
          <a:p>
            <a:pPr lvl="1"/>
            <a:r>
              <a:rPr lang="en-US" smtClean="0"/>
              <a:t>Mỗi từ được gắn thêm nhãn (0-3): </a:t>
            </a:r>
            <a:r>
              <a:rPr lang="en-US" i="1" smtClean="0"/>
              <a:t>kiến_1 nghị_3</a:t>
            </a:r>
          </a:p>
          <a:p>
            <a:pPr lvl="1"/>
            <a:r>
              <a:rPr lang="en-US" smtClean="0"/>
              <a:t>Bài toán tách từ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Bài toán gán nhãn từ sao cho câu có xác suất lớn nhất</a:t>
            </a:r>
          </a:p>
          <a:p>
            <a:pPr lvl="1"/>
            <a:r>
              <a:rPr lang="en-US" smtClean="0"/>
              <a:t>Tương tự giải thuật trong POS tagging (Viterbi)</a:t>
            </a:r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14600"/>
            <a:ext cx="2819399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91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Programming</a:t>
            </a:r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52400" y="1414462"/>
            <a:ext cx="8839200" cy="4162425"/>
            <a:chOff x="152400" y="1414462"/>
            <a:chExt cx="8839200" cy="4162425"/>
          </a:xfrm>
        </p:grpSpPr>
        <p:grpSp>
          <p:nvGrpSpPr>
            <p:cNvPr id="35" name="Group 34"/>
            <p:cNvGrpSpPr/>
            <p:nvPr/>
          </p:nvGrpSpPr>
          <p:grpSpPr>
            <a:xfrm>
              <a:off x="152400" y="1414462"/>
              <a:ext cx="8839200" cy="4162425"/>
              <a:chOff x="228600" y="1414462"/>
              <a:chExt cx="8839200" cy="4162425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28600" y="1414462"/>
                <a:ext cx="4667250" cy="4162425"/>
                <a:chOff x="1981200" y="2362200"/>
                <a:chExt cx="4667250" cy="4162425"/>
              </a:xfrm>
            </p:grpSpPr>
            <p:pic>
              <p:nvPicPr>
                <p:cNvPr id="4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81200" y="2362200"/>
                  <a:ext cx="4667250" cy="1752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5" name="Group 4"/>
                <p:cNvGrpSpPr/>
                <p:nvPr/>
              </p:nvGrpSpPr>
              <p:grpSpPr>
                <a:xfrm>
                  <a:off x="2057400" y="4098470"/>
                  <a:ext cx="4486275" cy="2426155"/>
                  <a:chOff x="2057400" y="4098470"/>
                  <a:chExt cx="4486275" cy="2426155"/>
                </a:xfrm>
              </p:grpSpPr>
              <p:pic>
                <p:nvPicPr>
                  <p:cNvPr id="4098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57400" y="4114800"/>
                    <a:ext cx="676275" cy="240982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4099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95600" y="4114799"/>
                    <a:ext cx="676275" cy="240982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4100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819525" y="4098470"/>
                    <a:ext cx="676275" cy="240982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4101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867400" y="4114800"/>
                    <a:ext cx="676275" cy="240982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</p:grpSp>
          <p:sp>
            <p:nvSpPr>
              <p:cNvPr id="8" name="TextBox 7"/>
              <p:cNvSpPr txBox="1"/>
              <p:nvPr/>
            </p:nvSpPr>
            <p:spPr>
              <a:xfrm>
                <a:off x="5486399" y="2851478"/>
                <a:ext cx="335280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i="1" smtClean="0"/>
                  <a:t>V</a:t>
                </a:r>
                <a:r>
                  <a:rPr lang="en-US" i="1" baseline="-25000" smtClean="0"/>
                  <a:t>n,l</a:t>
                </a:r>
                <a:r>
                  <a:rPr lang="en-US" i="1" smtClean="0"/>
                  <a:t> = max</a:t>
                </a:r>
                <a:r>
                  <a:rPr lang="en-US" i="1" baseline="-25000" smtClean="0"/>
                  <a:t>k</a:t>
                </a:r>
                <a:r>
                  <a:rPr lang="en-US" i="1" smtClean="0"/>
                  <a:t>( V</a:t>
                </a:r>
                <a:r>
                  <a:rPr lang="en-US" i="1" baseline="-25000" smtClean="0"/>
                  <a:t>n-1,k</a:t>
                </a:r>
                <a:r>
                  <a:rPr lang="en-US" i="1" smtClean="0"/>
                  <a:t> * p(w</a:t>
                </a:r>
                <a:r>
                  <a:rPr lang="en-US" i="1" baseline="-25000" smtClean="0"/>
                  <a:t>n-1,k </a:t>
                </a:r>
                <a:r>
                  <a:rPr lang="en-US" i="1" smtClean="0"/>
                  <a:t>| w</a:t>
                </a:r>
                <a:r>
                  <a:rPr lang="en-US" i="1" baseline="-25000" smtClean="0"/>
                  <a:t>n,l</a:t>
                </a:r>
                <a:r>
                  <a:rPr lang="en-US" i="1" smtClean="0"/>
                  <a:t> ))</a:t>
                </a:r>
                <a:endParaRPr lang="en-US" i="1"/>
              </a:p>
            </p:txBody>
          </p:sp>
          <p:cxnSp>
            <p:nvCxnSpPr>
              <p:cNvPr id="10" name="Straight Arrow Connector 9"/>
              <p:cNvCxnSpPr>
                <a:endCxn id="8" idx="1"/>
              </p:cNvCxnSpPr>
              <p:nvPr/>
            </p:nvCxnSpPr>
            <p:spPr>
              <a:xfrm flipV="1">
                <a:off x="4791075" y="3036144"/>
                <a:ext cx="695324" cy="31665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5410200" y="3745468"/>
                <a:ext cx="36576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p</a:t>
                </a:r>
                <a:r>
                  <a:rPr lang="en-US" baseline="-25000" smtClean="0"/>
                  <a:t>n,l </a:t>
                </a:r>
                <a:r>
                  <a:rPr lang="en-US"/>
                  <a:t> </a:t>
                </a:r>
                <a:r>
                  <a:rPr lang="en-US" smtClean="0"/>
                  <a:t>= arg</a:t>
                </a:r>
                <a:r>
                  <a:rPr lang="en-US" i="1"/>
                  <a:t>max</a:t>
                </a:r>
                <a:r>
                  <a:rPr lang="en-US" i="1" baseline="-25000"/>
                  <a:t>k</a:t>
                </a:r>
                <a:r>
                  <a:rPr lang="en-US" i="1" smtClean="0"/>
                  <a:t>( V</a:t>
                </a:r>
                <a:r>
                  <a:rPr lang="en-US" i="1" baseline="-25000" smtClean="0"/>
                  <a:t>n-1,k</a:t>
                </a:r>
                <a:r>
                  <a:rPr lang="en-US" i="1" smtClean="0"/>
                  <a:t> </a:t>
                </a:r>
                <a:r>
                  <a:rPr lang="en-US" i="1"/>
                  <a:t>* p(w</a:t>
                </a:r>
                <a:r>
                  <a:rPr lang="en-US" i="1" baseline="-25000"/>
                  <a:t>n-1,k </a:t>
                </a:r>
                <a:r>
                  <a:rPr lang="en-US" i="1"/>
                  <a:t>| </a:t>
                </a:r>
                <a:r>
                  <a:rPr lang="en-US" i="1" smtClean="0"/>
                  <a:t>w</a:t>
                </a:r>
                <a:r>
                  <a:rPr lang="en-US" i="1" baseline="-25000" smtClean="0"/>
                  <a:t>n,l</a:t>
                </a:r>
                <a:r>
                  <a:rPr lang="en-US" i="1" smtClean="0"/>
                  <a:t> ))</a:t>
                </a:r>
                <a:endParaRPr lang="en-US" i="1"/>
              </a:p>
            </p:txBody>
          </p:sp>
          <p:cxnSp>
            <p:nvCxnSpPr>
              <p:cNvPr id="23" name="Straight Arrow Connector 22"/>
              <p:cNvCxnSpPr>
                <a:endCxn id="17" idx="1"/>
              </p:cNvCxnSpPr>
              <p:nvPr/>
            </p:nvCxnSpPr>
            <p:spPr>
              <a:xfrm>
                <a:off x="4791075" y="3352800"/>
                <a:ext cx="619125" cy="57733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>
                <a:off x="2743200" y="3352800"/>
                <a:ext cx="1371600" cy="1981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H="1">
                <a:off x="2743200" y="3352800"/>
                <a:ext cx="1371600" cy="1295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2743200" y="3352800"/>
                <a:ext cx="1371600" cy="6477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H="1">
                <a:off x="2743200" y="3352800"/>
                <a:ext cx="1371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Rectangle 35"/>
            <p:cNvSpPr/>
            <p:nvPr/>
          </p:nvSpPr>
          <p:spPr>
            <a:xfrm>
              <a:off x="2688771" y="2971800"/>
              <a:ext cx="134982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i="1"/>
                <a:t>p(w</a:t>
              </a:r>
              <a:r>
                <a:rPr lang="en-US" sz="1600" i="1" baseline="-25000"/>
                <a:t>n-1,k </a:t>
              </a:r>
              <a:r>
                <a:rPr lang="en-US" sz="1600" i="1"/>
                <a:t>| w</a:t>
              </a:r>
              <a:r>
                <a:rPr lang="en-US" sz="1600" i="1" baseline="-25000"/>
                <a:t>n,l</a:t>
              </a:r>
              <a:r>
                <a:rPr lang="en-US" sz="1600" i="1"/>
                <a:t> )</a:t>
              </a:r>
              <a:endParaRPr lang="en-US" sz="160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228601" y="3886200"/>
            <a:ext cx="676274" cy="3048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76326" y="4495800"/>
            <a:ext cx="676274" cy="381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990726" y="5181600"/>
            <a:ext cx="676274" cy="3048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038600" y="3189029"/>
            <a:ext cx="676274" cy="381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39" idx="3"/>
            <a:endCxn id="44" idx="1"/>
          </p:cNvCxnSpPr>
          <p:nvPr/>
        </p:nvCxnSpPr>
        <p:spPr>
          <a:xfrm>
            <a:off x="904875" y="4038600"/>
            <a:ext cx="171451" cy="6477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4" idx="3"/>
            <a:endCxn id="45" idx="1"/>
          </p:cNvCxnSpPr>
          <p:nvPr/>
        </p:nvCxnSpPr>
        <p:spPr>
          <a:xfrm>
            <a:off x="1752600" y="4686300"/>
            <a:ext cx="238126" cy="6477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33400" y="6019800"/>
            <a:ext cx="3751733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Tìm đường đi có xác suất lớn nhất (v</a:t>
            </a:r>
            <a:r>
              <a:rPr lang="en-US" baseline="-25000" smtClean="0"/>
              <a:t>n</a:t>
            </a:r>
            <a:r>
              <a:rPr lang="en-US" smtClean="0"/>
              <a:t>)</a:t>
            </a:r>
          </a:p>
        </p:txBody>
      </p:sp>
      <p:sp>
        <p:nvSpPr>
          <p:cNvPr id="48" name="Right Arrow 47"/>
          <p:cNvSpPr/>
          <p:nvPr/>
        </p:nvSpPr>
        <p:spPr>
          <a:xfrm>
            <a:off x="4486275" y="6172200"/>
            <a:ext cx="609600" cy="120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334000" y="5906869"/>
            <a:ext cx="3653764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Dùng log </a:t>
            </a:r>
            <a:r>
              <a:rPr lang="en-US" smtClean="0">
                <a:sym typeface="Wingdings" pitchFamily="2" charset="2"/>
              </a:rPr>
              <a:t> nhân thành cộng, số không quá bé</a:t>
            </a:r>
            <a:r>
              <a:rPr lang="en-US" smtClean="0"/>
              <a:t> </a:t>
            </a:r>
            <a:r>
              <a:rPr lang="en-US" smtClean="0">
                <a:sym typeface="Wingdings" pitchFamily="2" charset="2"/>
              </a:rPr>
              <a:t> tăng hiệu năng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395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Tính trọng số </a:t>
            </a:r>
            <a:r>
              <a:rPr lang="en-US" i="1"/>
              <a:t>p(w</a:t>
            </a:r>
            <a:r>
              <a:rPr lang="en-US" i="1" baseline="-25000"/>
              <a:t>n-1,k </a:t>
            </a:r>
            <a:r>
              <a:rPr lang="en-US" i="1"/>
              <a:t>| w</a:t>
            </a:r>
            <a:r>
              <a:rPr lang="en-US" i="1" baseline="-25000"/>
              <a:t>n,l</a:t>
            </a:r>
            <a:r>
              <a:rPr lang="en-US" i="1"/>
              <a:t> </a:t>
            </a:r>
            <a:r>
              <a:rPr lang="en-US" i="1" smtClean="0"/>
              <a:t>)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Unsmooth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Smooth</a:t>
            </a:r>
          </a:p>
          <a:p>
            <a:pPr lvl="1"/>
            <a:r>
              <a:rPr lang="en-US" smtClean="0"/>
              <a:t>Nhiều phương pháp:</a:t>
            </a:r>
          </a:p>
          <a:p>
            <a:pPr lvl="2"/>
            <a:r>
              <a:rPr lang="en-US" smtClean="0"/>
              <a:t>Add one, Good Turing, Interpolation, Katz (backoff), Absolute Discouting,…</a:t>
            </a:r>
          </a:p>
          <a:p>
            <a:pPr lvl="1"/>
            <a:r>
              <a:rPr lang="en-US" smtClean="0"/>
              <a:t>Kneser-Ney – hiệu quả nhất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676400" y="2362200"/>
            <a:ext cx="5087792" cy="914400"/>
            <a:chOff x="1676400" y="1926771"/>
            <a:chExt cx="5087792" cy="914400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926771"/>
              <a:ext cx="2192192" cy="8926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926771"/>
              <a:ext cx="2192192" cy="91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2273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Modified Kneser-Ney Smoothing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38" y="1371600"/>
            <a:ext cx="8444261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365" y="5410200"/>
            <a:ext cx="6067425" cy="1019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830" y="2514600"/>
            <a:ext cx="2769770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5124028" y="3896614"/>
            <a:ext cx="3841132" cy="1086416"/>
            <a:chOff x="5029200" y="4062770"/>
            <a:chExt cx="3841132" cy="1086416"/>
          </a:xfrm>
        </p:grpSpPr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4062770"/>
              <a:ext cx="3841132" cy="4088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8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7629" y="4625311"/>
              <a:ext cx="3724275" cy="523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61912" y="2743200"/>
            <a:ext cx="2505075" cy="3495675"/>
            <a:chOff x="61912" y="2743200"/>
            <a:chExt cx="2505075" cy="3495675"/>
          </a:xfrm>
        </p:grpSpPr>
        <p:grpSp>
          <p:nvGrpSpPr>
            <p:cNvPr id="4" name="Group 3"/>
            <p:cNvGrpSpPr/>
            <p:nvPr/>
          </p:nvGrpSpPr>
          <p:grpSpPr>
            <a:xfrm>
              <a:off x="61912" y="2743200"/>
              <a:ext cx="2505075" cy="3495675"/>
              <a:chOff x="61912" y="2743200"/>
              <a:chExt cx="2505075" cy="3495675"/>
            </a:xfrm>
          </p:grpSpPr>
          <p:pic>
            <p:nvPicPr>
              <p:cNvPr id="5123" name="Picture 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12" y="2743200"/>
                <a:ext cx="2505075" cy="1133475"/>
              </a:xfrm>
              <a:prstGeom prst="rect">
                <a:avLst/>
              </a:prstGeom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124" name="Picture 4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800" y="4267200"/>
                <a:ext cx="2019300" cy="1971675"/>
              </a:xfrm>
              <a:prstGeom prst="rect">
                <a:avLst/>
              </a:prstGeom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6" name="Straight Arrow Connector 5"/>
            <p:cNvCxnSpPr>
              <a:stCxn id="5123" idx="2"/>
              <a:endCxn id="5124" idx="0"/>
            </p:cNvCxnSpPr>
            <p:nvPr/>
          </p:nvCxnSpPr>
          <p:spPr>
            <a:xfrm>
              <a:off x="1314450" y="3876675"/>
              <a:ext cx="0" cy="3905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/>
          <p:cNvCxnSpPr>
            <a:endCxn id="5123" idx="0"/>
          </p:cNvCxnSpPr>
          <p:nvPr/>
        </p:nvCxnSpPr>
        <p:spPr>
          <a:xfrm flipH="1">
            <a:off x="1314450" y="2133600"/>
            <a:ext cx="1657350" cy="609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127" idx="0"/>
          </p:cNvCxnSpPr>
          <p:nvPr/>
        </p:nvCxnSpPr>
        <p:spPr>
          <a:xfrm>
            <a:off x="7225715" y="1981200"/>
            <a:ext cx="0" cy="533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657600" y="1866900"/>
            <a:ext cx="2209800" cy="37719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127" idx="2"/>
            <a:endCxn id="5126" idx="0"/>
          </p:cNvCxnSpPr>
          <p:nvPr/>
        </p:nvCxnSpPr>
        <p:spPr>
          <a:xfrm flipH="1">
            <a:off x="7044594" y="3467100"/>
            <a:ext cx="181121" cy="4295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55365" y="4305474"/>
            <a:ext cx="10823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n</a:t>
            </a:r>
            <a:r>
              <a:rPr lang="en-US" baseline="-25000" smtClean="0"/>
              <a:t>1</a:t>
            </a:r>
            <a:r>
              <a:rPr lang="en-US" smtClean="0"/>
              <a:t>= N</a:t>
            </a:r>
            <a:r>
              <a:rPr lang="en-US" baseline="-25000" smtClean="0"/>
              <a:t>1</a:t>
            </a:r>
            <a:r>
              <a:rPr lang="en-US" smtClean="0"/>
              <a:t>(</a:t>
            </a:r>
            <a:r>
              <a:rPr lang="en-US" smtClean="0">
                <a:latin typeface="Arial"/>
                <a:cs typeface="Arial"/>
              </a:rPr>
              <a:t>•</a:t>
            </a:r>
            <a:r>
              <a:rPr lang="en-US">
                <a:latin typeface="Arial"/>
                <a:cs typeface="Arial"/>
              </a:rPr>
              <a:t>•</a:t>
            </a:r>
            <a:r>
              <a:rPr lang="en-US" smtClean="0"/>
              <a:t>)</a:t>
            </a:r>
            <a:endParaRPr lang="en-US"/>
          </a:p>
        </p:txBody>
      </p:sp>
      <p:cxnSp>
        <p:nvCxnSpPr>
          <p:cNvPr id="38" name="Straight Arrow Connector 37"/>
          <p:cNvCxnSpPr>
            <a:endCxn id="29" idx="1"/>
          </p:cNvCxnSpPr>
          <p:nvPr/>
        </p:nvCxnSpPr>
        <p:spPr>
          <a:xfrm>
            <a:off x="2324100" y="4490140"/>
            <a:ext cx="4312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23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Kết hợp vào bài toán tokenize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Dictionary</a:t>
            </a:r>
          </a:p>
          <a:p>
            <a:pPr lvl="1"/>
            <a:r>
              <a:rPr lang="en-US" smtClean="0"/>
              <a:t>Theo từng topic, p</a:t>
            </a:r>
            <a:r>
              <a:rPr lang="en-US" baseline="-25000" smtClean="0"/>
              <a:t>dict</a:t>
            </a:r>
            <a:r>
              <a:rPr lang="en-US" smtClean="0"/>
              <a:t>=1 nếu có xuất hiện</a:t>
            </a:r>
          </a:p>
          <a:p>
            <a:pPr lvl="1"/>
            <a:r>
              <a:rPr lang="en-US" smtClean="0"/>
              <a:t>p</a:t>
            </a:r>
            <a:r>
              <a:rPr lang="en-US" baseline="-25000" smtClean="0"/>
              <a:t>mix</a:t>
            </a:r>
            <a:r>
              <a:rPr lang="en-US" smtClean="0"/>
              <a:t> = 0.5 p</a:t>
            </a:r>
            <a:r>
              <a:rPr lang="en-US" baseline="-25000" smtClean="0"/>
              <a:t>KN</a:t>
            </a:r>
            <a:r>
              <a:rPr lang="en-US" smtClean="0"/>
              <a:t> + 0.5 p</a:t>
            </a:r>
            <a:r>
              <a:rPr lang="en-US" baseline="-25000" smtClean="0"/>
              <a:t>dict</a:t>
            </a:r>
          </a:p>
          <a:p>
            <a:pPr lvl="1"/>
            <a:endParaRPr lang="en-US" baseline="-25000"/>
          </a:p>
          <a:p>
            <a:r>
              <a:rPr lang="en-US" smtClean="0"/>
              <a:t>Mix các corpus</a:t>
            </a:r>
          </a:p>
          <a:p>
            <a:pPr lvl="1"/>
            <a:r>
              <a:rPr lang="en-US" smtClean="0"/>
              <a:t>p</a:t>
            </a:r>
            <a:r>
              <a:rPr lang="en-US" baseline="-25000" smtClean="0"/>
              <a:t>KN</a:t>
            </a:r>
            <a:r>
              <a:rPr lang="en-US" smtClean="0"/>
              <a:t> = w</a:t>
            </a:r>
            <a:r>
              <a:rPr lang="en-US" baseline="-25000" smtClean="0"/>
              <a:t>1</a:t>
            </a:r>
            <a:r>
              <a:rPr lang="en-US" smtClean="0"/>
              <a:t> * p</a:t>
            </a:r>
            <a:r>
              <a:rPr lang="en-US" baseline="-25000" smtClean="0"/>
              <a:t>KN1</a:t>
            </a:r>
            <a:r>
              <a:rPr lang="en-US" smtClean="0"/>
              <a:t> + w</a:t>
            </a:r>
            <a:r>
              <a:rPr lang="en-US" baseline="-25000" smtClean="0"/>
              <a:t>2</a:t>
            </a:r>
            <a:r>
              <a:rPr lang="en-US" smtClean="0"/>
              <a:t> </a:t>
            </a:r>
            <a:r>
              <a:rPr lang="en-US"/>
              <a:t>* </a:t>
            </a:r>
            <a:r>
              <a:rPr lang="en-US" smtClean="0"/>
              <a:t>p</a:t>
            </a:r>
            <a:r>
              <a:rPr lang="en-US" baseline="-25000" smtClean="0"/>
              <a:t>KN2</a:t>
            </a:r>
            <a:r>
              <a:rPr lang="en-US" smtClean="0"/>
              <a:t> + … + w</a:t>
            </a:r>
            <a:r>
              <a:rPr lang="en-US" baseline="-25000" smtClean="0"/>
              <a:t>n</a:t>
            </a:r>
            <a:r>
              <a:rPr lang="en-US" smtClean="0"/>
              <a:t> </a:t>
            </a:r>
            <a:r>
              <a:rPr lang="en-US"/>
              <a:t>* </a:t>
            </a:r>
            <a:r>
              <a:rPr lang="en-US" smtClean="0"/>
              <a:t>p</a:t>
            </a:r>
            <a:r>
              <a:rPr lang="en-US" baseline="-25000" smtClean="0"/>
              <a:t>KNn</a:t>
            </a:r>
            <a:r>
              <a:rPr lang="en-US" smtClean="0"/>
              <a:t> </a:t>
            </a:r>
          </a:p>
          <a:p>
            <a:pPr lvl="2"/>
            <a:r>
              <a:rPr lang="en-US" smtClean="0"/>
              <a:t>w</a:t>
            </a:r>
            <a:r>
              <a:rPr lang="en-US" baseline="-25000" smtClean="0"/>
              <a:t>1 </a:t>
            </a:r>
            <a:r>
              <a:rPr lang="en-US" smtClean="0"/>
              <a:t>+ w</a:t>
            </a:r>
            <a:r>
              <a:rPr lang="en-US" baseline="-25000" smtClean="0"/>
              <a:t>2</a:t>
            </a:r>
            <a:r>
              <a:rPr lang="en-US" smtClean="0"/>
              <a:t>+ … + w</a:t>
            </a:r>
            <a:r>
              <a:rPr lang="en-US" baseline="-25000" smtClean="0"/>
              <a:t>n </a:t>
            </a:r>
            <a:r>
              <a:rPr lang="en-US" smtClean="0"/>
              <a:t>= 1</a:t>
            </a:r>
          </a:p>
          <a:p>
            <a:pPr lvl="1"/>
            <a:r>
              <a:rPr lang="en-US" smtClean="0"/>
              <a:t>Trọng số w</a:t>
            </a:r>
            <a:r>
              <a:rPr lang="en-US" baseline="-25000" smtClean="0"/>
              <a:t>i</a:t>
            </a:r>
            <a:r>
              <a:rPr lang="en-US" smtClean="0"/>
              <a:t> tỷ lệ với số quy mô của corpus 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4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412</Words>
  <Application>Microsoft Office PowerPoint</Application>
  <PresentationFormat>On-screen Show (4:3)</PresentationFormat>
  <Paragraphs>70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Tokenization</vt:lpstr>
      <vt:lpstr>Tokenization</vt:lpstr>
      <vt:lpstr>Language model</vt:lpstr>
      <vt:lpstr>N-grams</vt:lpstr>
      <vt:lpstr>Labeled-bigram</vt:lpstr>
      <vt:lpstr>Dynamic Programming</vt:lpstr>
      <vt:lpstr>Tính trọng số p(wn-1,k | wn,l )</vt:lpstr>
      <vt:lpstr>Modified Kneser-Ney Smoothing</vt:lpstr>
      <vt:lpstr>Kết hợp vào bài toán tokenize</vt:lpstr>
      <vt:lpstr>Training &amp; Test</vt:lpstr>
      <vt:lpstr>Giả thiết đầu vào – đầu ra</vt:lpstr>
      <vt:lpstr>Implementation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Tokenization</dc:title>
  <dc:creator>TRUNG</dc:creator>
  <cp:lastModifiedBy>TRUNG</cp:lastModifiedBy>
  <cp:revision>36</cp:revision>
  <dcterms:created xsi:type="dcterms:W3CDTF">2006-08-16T00:00:00Z</dcterms:created>
  <dcterms:modified xsi:type="dcterms:W3CDTF">2014-03-17T06:24:27Z</dcterms:modified>
</cp:coreProperties>
</file>