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9" r:id="rId43"/>
    <p:sldId id="310" r:id="rId44"/>
    <p:sldId id="311" r:id="rId45"/>
    <p:sldId id="312" r:id="rId46"/>
    <p:sldId id="307" r:id="rId47"/>
    <p:sldId id="308" r:id="rId48"/>
    <p:sldId id="313" r:id="rId49"/>
    <p:sldId id="314" r:id="rId50"/>
    <p:sldId id="315" r:id="rId51"/>
    <p:sldId id="316" r:id="rId52"/>
    <p:sldId id="317" r:id="rId53"/>
    <p:sldId id="318" r:id="rId54"/>
    <p:sldId id="319" r:id="rId55"/>
    <p:sldId id="320" r:id="rId56"/>
    <p:sldId id="321" r:id="rId57"/>
    <p:sldId id="322"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49" r:id="rId84"/>
    <p:sldId id="350" r:id="rId85"/>
    <p:sldId id="351" r:id="rId86"/>
    <p:sldId id="352" r:id="rId87"/>
    <p:sldId id="353" r:id="rId88"/>
    <p:sldId id="354" r:id="rId89"/>
    <p:sldId id="355" r:id="rId90"/>
    <p:sldId id="356" r:id="rId91"/>
    <p:sldId id="357" r:id="rId92"/>
    <p:sldId id="358"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96" autoAdjust="0"/>
  </p:normalViewPr>
  <p:slideViewPr>
    <p:cSldViewPr>
      <p:cViewPr varScale="1">
        <p:scale>
          <a:sx n="65" d="100"/>
          <a:sy n="65" d="100"/>
        </p:scale>
        <p:origin x="153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3601"/>
            <a:ext cx="9144000" cy="1447800"/>
          </a:xfrm>
        </p:spPr>
        <p:txBody>
          <a:bodyPr/>
          <a:lstStyle>
            <a:lvl1pPr>
              <a:defRPr b="1">
                <a:solidFill>
                  <a:srgbClr val="00863D"/>
                </a:solidFill>
              </a:defRPr>
            </a:lvl1pPr>
          </a:lstStyle>
          <a:p>
            <a:r>
              <a:rPr lang="en-US"/>
              <a:t>Click to edit Master title style</a:t>
            </a:r>
          </a:p>
        </p:txBody>
      </p:sp>
      <p:sp>
        <p:nvSpPr>
          <p:cNvPr id="5" name="Footer Placeholder 4"/>
          <p:cNvSpPr>
            <a:spLocks noGrp="1"/>
          </p:cNvSpPr>
          <p:nvPr>
            <p:ph type="ftr" sz="quarter" idx="11"/>
          </p:nvPr>
        </p:nvSpPr>
        <p:spPr>
          <a:xfrm>
            <a:off x="25400" y="6467475"/>
            <a:ext cx="4165600" cy="365125"/>
          </a:xfrm>
        </p:spPr>
        <p:txBody>
          <a:bodyPr/>
          <a:lstStyle>
            <a:lvl1pPr>
              <a:defRPr b="1">
                <a:solidFill>
                  <a:srgbClr val="00863D"/>
                </a:solidFill>
              </a:defRPr>
            </a:lvl1pPr>
          </a:lstStyle>
          <a:p>
            <a:r>
              <a:rPr lang="en-US"/>
              <a:t>ThS. Hồ Đức Lĩnh – K.CNTT -  UDA – 0905 28 68 87</a:t>
            </a:r>
            <a:endParaRPr lang="en-US" dirty="0"/>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
        <p:nvSpPr>
          <p:cNvPr id="7" name="TextBox 6"/>
          <p:cNvSpPr txBox="1"/>
          <p:nvPr userDrawn="1"/>
        </p:nvSpPr>
        <p:spPr>
          <a:xfrm>
            <a:off x="0" y="0"/>
            <a:ext cx="9144000" cy="338554"/>
          </a:xfrm>
          <a:prstGeom prst="rect">
            <a:avLst/>
          </a:prstGeom>
          <a:solidFill>
            <a:srgbClr val="00B050"/>
          </a:solidFill>
        </p:spPr>
        <p:txBody>
          <a:bodyPr wrap="square" rtlCol="0">
            <a:spAutoFit/>
          </a:bodyPr>
          <a:lstStyle/>
          <a:p>
            <a:pPr algn="ctr"/>
            <a:r>
              <a:rPr lang="en-AU" sz="1600" b="1" dirty="0">
                <a:solidFill>
                  <a:prstClr val="white"/>
                </a:solidFill>
                <a:latin typeface="Arial" pitchFamily="34" charset="0"/>
                <a:cs typeface="Arial" pitchFamily="34" charset="0"/>
              </a:rPr>
              <a:t>TR</a:t>
            </a:r>
            <a:r>
              <a:rPr lang="vi-VN" sz="1600" b="1" dirty="0">
                <a:solidFill>
                  <a:prstClr val="white"/>
                </a:solidFill>
                <a:cs typeface="Arial" pitchFamily="34" charset="0"/>
              </a:rPr>
              <a:t>ƯỜNG</a:t>
            </a:r>
            <a:r>
              <a:rPr lang="en-AU" sz="1600" b="1" dirty="0">
                <a:solidFill>
                  <a:prstClr val="white"/>
                </a:solidFill>
                <a:latin typeface="Arial" pitchFamily="34" charset="0"/>
                <a:cs typeface="Arial" pitchFamily="34" charset="0"/>
              </a:rPr>
              <a:t> ĐẠI HỌC ĐÔNG Á  - KHOA CÔNG NGHỆ THÔNG TIN</a:t>
            </a:r>
            <a:endParaRPr lang="en-US" sz="1600" b="1" dirty="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145133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6325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190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69332"/>
            <a:ext cx="9144000" cy="926068"/>
          </a:xfrm>
        </p:spPr>
        <p:txBody>
          <a:bodyPr/>
          <a:lstStyle>
            <a:lvl1pPr>
              <a:defRPr b="1">
                <a:solidFill>
                  <a:srgbClr val="00863D"/>
                </a:solidFill>
              </a:defRPr>
            </a:lvl1pPr>
          </a:lstStyle>
          <a:p>
            <a:r>
              <a:rPr lang="en-US" dirty="0"/>
              <a:t>Click to edit Master title style</a:t>
            </a:r>
          </a:p>
        </p:txBody>
      </p:sp>
      <p:sp>
        <p:nvSpPr>
          <p:cNvPr id="3" name="Content Placeholder 2"/>
          <p:cNvSpPr>
            <a:spLocks noGrp="1"/>
          </p:cNvSpPr>
          <p:nvPr>
            <p:ph idx="1"/>
          </p:nvPr>
        </p:nvSpPr>
        <p:spPr>
          <a:xfrm>
            <a:off x="0" y="1447800"/>
            <a:ext cx="9144000" cy="487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0" y="6492875"/>
            <a:ext cx="3352800" cy="365125"/>
          </a:xfrm>
        </p:spPr>
        <p:txBody>
          <a:bodyPr/>
          <a:lstStyle>
            <a:lvl1pPr>
              <a:defRPr b="1">
                <a:solidFill>
                  <a:srgbClr val="00863D"/>
                </a:solidFill>
              </a:defRPr>
            </a:lvl1pPr>
          </a:lstStyle>
          <a:p>
            <a:r>
              <a:rPr lang="en-US" dirty="0" err="1"/>
              <a:t>ThS</a:t>
            </a:r>
            <a:r>
              <a:rPr lang="en-US" dirty="0"/>
              <a:t>. </a:t>
            </a:r>
            <a:r>
              <a:rPr lang="en-US" dirty="0" err="1"/>
              <a:t>Hồ</a:t>
            </a:r>
            <a:r>
              <a:rPr lang="en-US" dirty="0"/>
              <a:t> </a:t>
            </a:r>
            <a:r>
              <a:rPr lang="en-US" dirty="0" err="1"/>
              <a:t>Đức</a:t>
            </a:r>
            <a:r>
              <a:rPr lang="en-US" dirty="0"/>
              <a:t> </a:t>
            </a:r>
            <a:r>
              <a:rPr lang="en-US" dirty="0" err="1"/>
              <a:t>Lĩnh</a:t>
            </a:r>
            <a:r>
              <a:rPr lang="en-US" dirty="0"/>
              <a:t> – K.CNTT -  UDA – 0905 28 68 87</a:t>
            </a:r>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
        <p:nvSpPr>
          <p:cNvPr id="7" name="TextBox 6"/>
          <p:cNvSpPr txBox="1"/>
          <p:nvPr userDrawn="1"/>
        </p:nvSpPr>
        <p:spPr>
          <a:xfrm>
            <a:off x="0" y="0"/>
            <a:ext cx="9144000" cy="338554"/>
          </a:xfrm>
          <a:prstGeom prst="rect">
            <a:avLst/>
          </a:prstGeom>
          <a:solidFill>
            <a:srgbClr val="00B050"/>
          </a:solidFill>
        </p:spPr>
        <p:txBody>
          <a:bodyPr wrap="square" rtlCol="0">
            <a:spAutoFit/>
          </a:bodyPr>
          <a:lstStyle/>
          <a:p>
            <a:pPr algn="ctr"/>
            <a:r>
              <a:rPr lang="en-AU" sz="1600" b="1" dirty="0">
                <a:solidFill>
                  <a:prstClr val="white"/>
                </a:solidFill>
                <a:latin typeface="Arial" pitchFamily="34" charset="0"/>
                <a:cs typeface="Arial" pitchFamily="34" charset="0"/>
              </a:rPr>
              <a:t>TR</a:t>
            </a:r>
            <a:r>
              <a:rPr lang="vi-VN" sz="1600" b="1" dirty="0">
                <a:solidFill>
                  <a:prstClr val="white"/>
                </a:solidFill>
                <a:cs typeface="Arial" pitchFamily="34" charset="0"/>
              </a:rPr>
              <a:t>ƯỜNG</a:t>
            </a:r>
            <a:r>
              <a:rPr lang="en-AU" sz="1600" b="1" dirty="0">
                <a:solidFill>
                  <a:prstClr val="white"/>
                </a:solidFill>
                <a:latin typeface="Arial" pitchFamily="34" charset="0"/>
                <a:cs typeface="Arial" pitchFamily="34" charset="0"/>
              </a:rPr>
              <a:t> ĐẠI HỌC ĐÔNG Á  - KHOA CÔNG NGHỆ THÔNG TIN</a:t>
            </a:r>
            <a:endParaRPr lang="en-US" sz="1600" b="1" dirty="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2760817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908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7" name="Slide Number Placeholder 6"/>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834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9" name="Slide Number Placeholder 8"/>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7491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369332"/>
            <a:ext cx="9144000" cy="1078468"/>
          </a:xfrm>
        </p:spPr>
        <p:txBody>
          <a:bodyPr/>
          <a:lstStyle>
            <a:lvl1pPr>
              <a:defRPr b="1">
                <a:solidFill>
                  <a:srgbClr val="00863D"/>
                </a:solidFill>
              </a:defRPr>
            </a:lvl1pPr>
          </a:lstStyle>
          <a:p>
            <a:r>
              <a:rPr lang="en-US"/>
              <a:t>Click to edit Master title style</a:t>
            </a:r>
          </a:p>
        </p:txBody>
      </p:sp>
      <p:sp>
        <p:nvSpPr>
          <p:cNvPr id="5" name="Slide Number Placeholder 4"/>
          <p:cNvSpPr>
            <a:spLocks noGrp="1"/>
          </p:cNvSpPr>
          <p:nvPr>
            <p:ph type="sldNum" sz="quarter" idx="12"/>
          </p:nvPr>
        </p:nvSpPr>
        <p:spPr>
          <a:xfrm>
            <a:off x="7010400" y="6477000"/>
            <a:ext cx="2133600" cy="365125"/>
          </a:xfrm>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
        <p:nvSpPr>
          <p:cNvPr id="6" name="TextBox 5"/>
          <p:cNvSpPr txBox="1"/>
          <p:nvPr userDrawn="1"/>
        </p:nvSpPr>
        <p:spPr>
          <a:xfrm>
            <a:off x="0" y="0"/>
            <a:ext cx="9144000" cy="338554"/>
          </a:xfrm>
          <a:prstGeom prst="rect">
            <a:avLst/>
          </a:prstGeom>
          <a:solidFill>
            <a:srgbClr val="00B050"/>
          </a:solidFill>
        </p:spPr>
        <p:txBody>
          <a:bodyPr wrap="square" rtlCol="0">
            <a:spAutoFit/>
          </a:bodyPr>
          <a:lstStyle/>
          <a:p>
            <a:pPr algn="ctr"/>
            <a:r>
              <a:rPr lang="en-AU" sz="1600" b="1" dirty="0">
                <a:solidFill>
                  <a:prstClr val="white"/>
                </a:solidFill>
                <a:latin typeface="Arial" pitchFamily="34" charset="0"/>
                <a:cs typeface="Arial" pitchFamily="34" charset="0"/>
              </a:rPr>
              <a:t>TR</a:t>
            </a:r>
            <a:r>
              <a:rPr lang="vi-VN" sz="1600" b="1" dirty="0">
                <a:solidFill>
                  <a:prstClr val="white"/>
                </a:solidFill>
                <a:cs typeface="Arial" pitchFamily="34" charset="0"/>
              </a:rPr>
              <a:t>ƯỜNG</a:t>
            </a:r>
            <a:r>
              <a:rPr lang="en-AU" sz="1600" b="1" dirty="0">
                <a:solidFill>
                  <a:prstClr val="white"/>
                </a:solidFill>
                <a:latin typeface="Arial" pitchFamily="34" charset="0"/>
                <a:cs typeface="Arial" pitchFamily="34" charset="0"/>
              </a:rPr>
              <a:t> ĐẠI HỌC ĐÔNG Á  - KHOA CÔNG NGHỆ THÔNG TIN</a:t>
            </a:r>
            <a:endParaRPr lang="en-US" sz="1600" b="1" dirty="0">
              <a:solidFill>
                <a:prstClr val="white"/>
              </a:solidFill>
              <a:latin typeface="Arial" pitchFamily="34" charset="0"/>
              <a:cs typeface="Arial" pitchFamily="34" charset="0"/>
            </a:endParaRPr>
          </a:p>
        </p:txBody>
      </p:sp>
      <p:sp>
        <p:nvSpPr>
          <p:cNvPr id="7" name="Footer Placeholder 4"/>
          <p:cNvSpPr txBox="1">
            <a:spLocks/>
          </p:cNvSpPr>
          <p:nvPr userDrawn="1"/>
        </p:nvSpPr>
        <p:spPr>
          <a:xfrm>
            <a:off x="0" y="6492875"/>
            <a:ext cx="3352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rgbClr val="00863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ThS. Hồ Đức Lĩnh - K.CNTT  - UDA – 0905 28 68 87</a:t>
            </a:r>
            <a:endParaRPr lang="en-US" dirty="0"/>
          </a:p>
        </p:txBody>
      </p:sp>
    </p:spTree>
    <p:extLst>
      <p:ext uri="{BB962C8B-B14F-4D97-AF65-F5344CB8AC3E}">
        <p14:creationId xmlns:p14="http://schemas.microsoft.com/office/powerpoint/2010/main" val="3388532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4" name="Slide Number Placeholder 3"/>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364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7" name="Slide Number Placeholder 6"/>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9734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7" name="Slide Number Placeholder 6"/>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8936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ThS. Hồ Đức Lĩnh – K.CNTT -  UDA – 0905 28 68 87</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71613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insights.stackoverflow.com/survey/2019"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72460" y="1981200"/>
            <a:ext cx="9144000" cy="1470025"/>
          </a:xfrm>
        </p:spPr>
        <p:txBody>
          <a:bodyPr>
            <a:normAutofit/>
          </a:bodyPr>
          <a:lstStyle/>
          <a:p>
            <a:r>
              <a:rPr lang="en-US" sz="4000" b="1" dirty="0">
                <a:solidFill>
                  <a:srgbClr val="C00000"/>
                </a:solidFill>
                <a:latin typeface="Arial" pitchFamily="34" charset="0"/>
                <a:cs typeface="Arial" pitchFamily="34" charset="0"/>
              </a:rPr>
              <a:t>NODE JS</a:t>
            </a:r>
            <a:br>
              <a:rPr lang="en-US" sz="4000" b="1" dirty="0">
                <a:solidFill>
                  <a:srgbClr val="C00000"/>
                </a:solidFill>
                <a:latin typeface="Arial" pitchFamily="34" charset="0"/>
                <a:cs typeface="Arial" pitchFamily="34" charset="0"/>
              </a:rPr>
            </a:br>
            <a:r>
              <a:rPr lang="en-US" sz="2800" b="1" dirty="0">
                <a:solidFill>
                  <a:srgbClr val="00863D"/>
                </a:solidFill>
                <a:latin typeface="Arial" pitchFamily="34" charset="0"/>
                <a:cs typeface="Arial" pitchFamily="34" charset="0"/>
              </a:rPr>
              <a:t>(BASIC)</a:t>
            </a:r>
            <a:endParaRPr lang="en-US" sz="4000" b="1" dirty="0">
              <a:solidFill>
                <a:srgbClr val="00863D"/>
              </a:solidFill>
              <a:latin typeface="Arial" pitchFamily="34" charset="0"/>
              <a:cs typeface="Arial" pitchFamily="34" charset="0"/>
            </a:endParaRPr>
          </a:p>
        </p:txBody>
      </p:sp>
      <p:sp>
        <p:nvSpPr>
          <p:cNvPr id="9" name="Subtitle 8"/>
          <p:cNvSpPr>
            <a:spLocks noGrp="1"/>
          </p:cNvSpPr>
          <p:nvPr>
            <p:ph type="subTitle" idx="4294967295"/>
          </p:nvPr>
        </p:nvSpPr>
        <p:spPr>
          <a:xfrm>
            <a:off x="0" y="5638800"/>
            <a:ext cx="9144000" cy="1219200"/>
          </a:xfrm>
        </p:spPr>
        <p:txBody>
          <a:bodyPr>
            <a:normAutofit/>
          </a:bodyPr>
          <a:lstStyle/>
          <a:p>
            <a:pPr marL="0" indent="0" algn="ctr">
              <a:buNone/>
            </a:pPr>
            <a:r>
              <a:rPr lang="en-US" sz="2000" dirty="0">
                <a:solidFill>
                  <a:srgbClr val="C00000"/>
                </a:solidFill>
                <a:latin typeface="Arial" pitchFamily="34" charset="0"/>
                <a:cs typeface="Arial" pitchFamily="34" charset="0"/>
              </a:rPr>
              <a:t>Training: Lê Hồng Phương</a:t>
            </a:r>
          </a:p>
          <a:p>
            <a:pPr marL="0" indent="0" algn="ctr">
              <a:buNone/>
            </a:pPr>
            <a:r>
              <a:rPr lang="en-US" sz="2000" dirty="0">
                <a:solidFill>
                  <a:srgbClr val="C00000"/>
                </a:solidFill>
                <a:latin typeface="Arial" pitchFamily="34" charset="0"/>
                <a:cs typeface="Arial" pitchFamily="34" charset="0"/>
              </a:rPr>
              <a:t>Mail: lehongphuongcntt@gmail.com</a:t>
            </a:r>
          </a:p>
          <a:p>
            <a:pPr marL="0" indent="0" algn="ctr">
              <a:buNone/>
            </a:pPr>
            <a:r>
              <a:rPr lang="en-US" sz="2000" dirty="0">
                <a:solidFill>
                  <a:srgbClr val="C00000"/>
                </a:solidFill>
                <a:latin typeface="Arial" pitchFamily="34" charset="0"/>
                <a:cs typeface="Arial" pitchFamily="34" charset="0"/>
              </a:rPr>
              <a:t>Phone: 037 955 8185</a:t>
            </a:r>
          </a:p>
        </p:txBody>
      </p:sp>
      <p:sp>
        <p:nvSpPr>
          <p:cNvPr id="5" name="TextBox 4"/>
          <p:cNvSpPr txBox="1"/>
          <p:nvPr/>
        </p:nvSpPr>
        <p:spPr>
          <a:xfrm>
            <a:off x="0" y="6823"/>
            <a:ext cx="9144000" cy="830997"/>
          </a:xfrm>
          <a:prstGeom prst="rect">
            <a:avLst/>
          </a:prstGeom>
          <a:noFill/>
        </p:spPr>
        <p:txBody>
          <a:bodyPr wrap="square" rtlCol="0">
            <a:spAutoFit/>
          </a:bodyPr>
          <a:lstStyle/>
          <a:p>
            <a:pPr algn="ctr"/>
            <a:r>
              <a:rPr lang="en-US" sz="2400" b="1" dirty="0">
                <a:solidFill>
                  <a:srgbClr val="FF0000"/>
                </a:solidFill>
              </a:rPr>
              <a:t>TRƯỜNG ĐẠI HỌC ĐÔNG Á</a:t>
            </a:r>
          </a:p>
          <a:p>
            <a:pPr algn="ctr"/>
            <a:r>
              <a:rPr lang="en-US" sz="2400" b="1" dirty="0">
                <a:solidFill>
                  <a:srgbClr val="00863D"/>
                </a:solidFill>
              </a:rPr>
              <a:t>KHOA CÔNG NGHỆ THÔNG TIN</a:t>
            </a:r>
          </a:p>
        </p:txBody>
      </p:sp>
      <p:pic>
        <p:nvPicPr>
          <p:cNvPr id="6" name="Picture 2" descr="http://donga.edu.vn/Portals/0/01_template/da.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t="16734" r="77614" b="12705"/>
          <a:stretch/>
        </p:blipFill>
        <p:spPr bwMode="auto">
          <a:xfrm>
            <a:off x="3275856" y="941695"/>
            <a:ext cx="2447368" cy="88710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0"/>
            <a:ext cx="9144000" cy="838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prstClr val="white"/>
                </a:solidFill>
                <a:latin typeface="Arial" pitchFamily="34" charset="0"/>
                <a:cs typeface="Arial" pitchFamily="34" charset="0"/>
              </a:rPr>
              <a:t>TRƯỜNG ĐẠI HỌC ĐÔNG Á</a:t>
            </a:r>
          </a:p>
          <a:p>
            <a:pPr algn="ctr"/>
            <a:r>
              <a:rPr lang="en-US" sz="2200" b="1" dirty="0">
                <a:solidFill>
                  <a:prstClr val="white"/>
                </a:solidFill>
                <a:latin typeface="Arial" pitchFamily="34" charset="0"/>
                <a:cs typeface="Arial" pitchFamily="34" charset="0"/>
              </a:rPr>
              <a:t>KHOA CÔNG NGHỆ THÔNG TIN</a:t>
            </a:r>
          </a:p>
        </p:txBody>
      </p:sp>
      <p:pic>
        <p:nvPicPr>
          <p:cNvPr id="3" name="Picture 2">
            <a:extLst>
              <a:ext uri="{FF2B5EF4-FFF2-40B4-BE49-F238E27FC236}">
                <a16:creationId xmlns:a16="http://schemas.microsoft.com/office/drawing/2014/main" id="{30809C4C-5A34-46C5-A527-AE0A0968FA1F}"/>
              </a:ext>
            </a:extLst>
          </p:cNvPr>
          <p:cNvPicPr>
            <a:picLocks noChangeAspect="1"/>
          </p:cNvPicPr>
          <p:nvPr/>
        </p:nvPicPr>
        <p:blipFill>
          <a:blip r:embed="rId4"/>
          <a:stretch>
            <a:fillRect/>
          </a:stretch>
        </p:blipFill>
        <p:spPr>
          <a:xfrm>
            <a:off x="2708840" y="3352800"/>
            <a:ext cx="3581400" cy="2188947"/>
          </a:xfrm>
          <a:prstGeom prst="rect">
            <a:avLst/>
          </a:prstGeom>
        </p:spPr>
      </p:pic>
    </p:spTree>
    <p:extLst>
      <p:ext uri="{BB962C8B-B14F-4D97-AF65-F5344CB8AC3E}">
        <p14:creationId xmlns:p14="http://schemas.microsoft.com/office/powerpoint/2010/main" val="82291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Toán tử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sp>
        <p:nvSpPr>
          <p:cNvPr id="9" name="TextBox 8">
            <a:extLst>
              <a:ext uri="{FF2B5EF4-FFF2-40B4-BE49-F238E27FC236}">
                <a16:creationId xmlns:a16="http://schemas.microsoft.com/office/drawing/2014/main" id="{FC1509AE-0FDF-4685-8CEA-196830325FB2}"/>
              </a:ext>
            </a:extLst>
          </p:cNvPr>
          <p:cNvSpPr txBox="1"/>
          <p:nvPr/>
        </p:nvSpPr>
        <p:spPr>
          <a:xfrm>
            <a:off x="302333" y="858054"/>
            <a:ext cx="8539334" cy="400110"/>
          </a:xfrm>
          <a:prstGeom prst="rect">
            <a:avLst/>
          </a:prstGeom>
          <a:noFill/>
        </p:spPr>
        <p:txBody>
          <a:bodyPr wrap="square" rtlCol="0">
            <a:spAutoFit/>
          </a:bodyPr>
          <a:lstStyle/>
          <a:p>
            <a:pPr algn="l" fontAlgn="base"/>
            <a:r>
              <a:rPr lang="en-US" sz="2000" b="1" i="0" dirty="0">
                <a:solidFill>
                  <a:srgbClr val="221F20"/>
                </a:solidFill>
                <a:effectLst/>
              </a:rPr>
              <a:t>5. Toán </a:t>
            </a:r>
            <a:r>
              <a:rPr lang="en-US" sz="2000" b="1" i="0" dirty="0" err="1">
                <a:solidFill>
                  <a:srgbClr val="221F20"/>
                </a:solidFill>
                <a:effectLst/>
              </a:rPr>
              <a:t>tử</a:t>
            </a:r>
            <a:r>
              <a:rPr lang="en-US" sz="2000" b="1" i="0" dirty="0">
                <a:solidFill>
                  <a:srgbClr val="221F20"/>
                </a:solidFill>
                <a:effectLst/>
              </a:rPr>
              <a:t> kết hợp.</a:t>
            </a:r>
            <a:endParaRPr lang="en-US" sz="2000" i="0" dirty="0">
              <a:solidFill>
                <a:srgbClr val="221F20"/>
              </a:solidFill>
              <a:effectLst/>
            </a:endParaRPr>
          </a:p>
        </p:txBody>
      </p:sp>
      <p:pic>
        <p:nvPicPr>
          <p:cNvPr id="7" name="Picture 6">
            <a:extLst>
              <a:ext uri="{FF2B5EF4-FFF2-40B4-BE49-F238E27FC236}">
                <a16:creationId xmlns:a16="http://schemas.microsoft.com/office/drawing/2014/main" id="{7CF870E8-075E-4FA2-A4B1-35FAED0C1F41}"/>
              </a:ext>
            </a:extLst>
          </p:cNvPr>
          <p:cNvPicPr>
            <a:picLocks noChangeAspect="1"/>
          </p:cNvPicPr>
          <p:nvPr/>
        </p:nvPicPr>
        <p:blipFill>
          <a:blip r:embed="rId2"/>
          <a:stretch>
            <a:fillRect/>
          </a:stretch>
        </p:blipFill>
        <p:spPr>
          <a:xfrm>
            <a:off x="785273" y="1277829"/>
            <a:ext cx="7725853" cy="4820323"/>
          </a:xfrm>
          <a:prstGeom prst="rect">
            <a:avLst/>
          </a:prstGeom>
        </p:spPr>
      </p:pic>
    </p:spTree>
    <p:extLst>
      <p:ext uri="{BB962C8B-B14F-4D97-AF65-F5344CB8AC3E}">
        <p14:creationId xmlns:p14="http://schemas.microsoft.com/office/powerpoint/2010/main" val="4067714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a:effectLst/>
                <a:latin typeface="Arial" panose="020B0604020202020204" pitchFamily="34" charset="0"/>
                <a:cs typeface="Arial" panose="020B0604020202020204" pitchFamily="34" charset="0"/>
              </a:rPr>
              <a:t>Toán </a:t>
            </a:r>
            <a:r>
              <a:rPr lang="en-US" sz="2500" b="1" i="0" dirty="0" err="1">
                <a:effectLst/>
                <a:latin typeface="Arial" panose="020B0604020202020204" pitchFamily="34" charset="0"/>
                <a:cs typeface="Arial" panose="020B0604020202020204" pitchFamily="34" charset="0"/>
              </a:rPr>
              <a:t>tử</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sp>
        <p:nvSpPr>
          <p:cNvPr id="9" name="TextBox 8">
            <a:extLst>
              <a:ext uri="{FF2B5EF4-FFF2-40B4-BE49-F238E27FC236}">
                <a16:creationId xmlns:a16="http://schemas.microsoft.com/office/drawing/2014/main" id="{FC1509AE-0FDF-4685-8CEA-196830325FB2}"/>
              </a:ext>
            </a:extLst>
          </p:cNvPr>
          <p:cNvSpPr txBox="1"/>
          <p:nvPr/>
        </p:nvSpPr>
        <p:spPr>
          <a:xfrm>
            <a:off x="302333" y="858054"/>
            <a:ext cx="8539334" cy="400110"/>
          </a:xfrm>
          <a:prstGeom prst="rect">
            <a:avLst/>
          </a:prstGeom>
          <a:noFill/>
        </p:spPr>
        <p:txBody>
          <a:bodyPr wrap="square" rtlCol="0">
            <a:spAutoFit/>
          </a:bodyPr>
          <a:lstStyle/>
          <a:p>
            <a:pPr algn="l" fontAlgn="base"/>
            <a:r>
              <a:rPr lang="en-US" sz="2000" b="1" i="0" dirty="0">
                <a:solidFill>
                  <a:srgbClr val="221F20"/>
                </a:solidFill>
                <a:effectLst/>
              </a:rPr>
              <a:t>5. Toán </a:t>
            </a:r>
            <a:r>
              <a:rPr lang="en-US" sz="2000" b="1" i="0" dirty="0" err="1">
                <a:solidFill>
                  <a:srgbClr val="221F20"/>
                </a:solidFill>
                <a:effectLst/>
              </a:rPr>
              <a:t>tử</a:t>
            </a:r>
            <a:r>
              <a:rPr lang="en-US" sz="2000" b="1" i="0" dirty="0">
                <a:solidFill>
                  <a:srgbClr val="221F20"/>
                </a:solidFill>
                <a:effectLst/>
              </a:rPr>
              <a:t> kết hợp.</a:t>
            </a:r>
            <a:endParaRPr lang="en-US" sz="2000" i="0" dirty="0">
              <a:solidFill>
                <a:srgbClr val="221F20"/>
              </a:solidFill>
              <a:effectLst/>
            </a:endParaRPr>
          </a:p>
        </p:txBody>
      </p:sp>
      <p:pic>
        <p:nvPicPr>
          <p:cNvPr id="4" name="Picture 3">
            <a:extLst>
              <a:ext uri="{FF2B5EF4-FFF2-40B4-BE49-F238E27FC236}">
                <a16:creationId xmlns:a16="http://schemas.microsoft.com/office/drawing/2014/main" id="{1EF06499-6EAC-4387-9276-095899C45F20}"/>
              </a:ext>
            </a:extLst>
          </p:cNvPr>
          <p:cNvPicPr>
            <a:picLocks noChangeAspect="1"/>
          </p:cNvPicPr>
          <p:nvPr/>
        </p:nvPicPr>
        <p:blipFill>
          <a:blip r:embed="rId2"/>
          <a:stretch>
            <a:fillRect/>
          </a:stretch>
        </p:blipFill>
        <p:spPr>
          <a:xfrm>
            <a:off x="713836" y="1258164"/>
            <a:ext cx="7716327" cy="1695687"/>
          </a:xfrm>
          <a:prstGeom prst="rect">
            <a:avLst/>
          </a:prstGeom>
        </p:spPr>
      </p:pic>
      <p:sp>
        <p:nvSpPr>
          <p:cNvPr id="8" name="TextBox 7">
            <a:extLst>
              <a:ext uri="{FF2B5EF4-FFF2-40B4-BE49-F238E27FC236}">
                <a16:creationId xmlns:a16="http://schemas.microsoft.com/office/drawing/2014/main" id="{7B4AE76A-497E-497D-B685-89925EF56476}"/>
              </a:ext>
            </a:extLst>
          </p:cNvPr>
          <p:cNvSpPr txBox="1"/>
          <p:nvPr/>
        </p:nvSpPr>
        <p:spPr>
          <a:xfrm>
            <a:off x="302332" y="3228945"/>
            <a:ext cx="8539334" cy="1323439"/>
          </a:xfrm>
          <a:prstGeom prst="rect">
            <a:avLst/>
          </a:prstGeom>
          <a:noFill/>
        </p:spPr>
        <p:txBody>
          <a:bodyPr wrap="square" rtlCol="0">
            <a:spAutoFit/>
          </a:bodyPr>
          <a:lstStyle/>
          <a:p>
            <a:pPr algn="l" fontAlgn="base"/>
            <a:r>
              <a:rPr lang="en-US" sz="2000" b="1" i="0" dirty="0">
                <a:solidFill>
                  <a:srgbClr val="221F20"/>
                </a:solidFill>
                <a:effectLst/>
              </a:rPr>
              <a:t>6. kết </a:t>
            </a:r>
            <a:r>
              <a:rPr lang="en-US" sz="2000" b="1" i="0" dirty="0" err="1">
                <a:solidFill>
                  <a:srgbClr val="221F20"/>
                </a:solidFill>
                <a:effectLst/>
              </a:rPr>
              <a:t>luận</a:t>
            </a:r>
            <a:r>
              <a:rPr lang="en-US" sz="2000" b="1" i="0" dirty="0">
                <a:solidFill>
                  <a:srgbClr val="221F20"/>
                </a:solidFill>
                <a:effectLst/>
              </a:rPr>
              <a:t>.</a:t>
            </a:r>
          </a:p>
          <a:p>
            <a:pPr algn="l" fontAlgn="base"/>
            <a:r>
              <a:rPr lang="vi-VN" sz="2000" i="0" dirty="0">
                <a:solidFill>
                  <a:srgbClr val="221F20"/>
                </a:solidFill>
                <a:effectLst/>
              </a:rPr>
              <a:t>Như vậy qua bài trên các bạn đã hiểu được về các toán tử trong nodejs rồi đúng không. Đây là 1 trong những kiến thức cơ sở rất quan trọng trong nodejs các bạn chú ý học để có thể đi tiếp vào các bài sau</a:t>
            </a:r>
            <a:endParaRPr lang="en-US" sz="2000" i="0" dirty="0">
              <a:solidFill>
                <a:srgbClr val="221F20"/>
              </a:solidFill>
              <a:effectLst/>
            </a:endParaRPr>
          </a:p>
        </p:txBody>
      </p:sp>
    </p:spTree>
    <p:extLst>
      <p:ext uri="{BB962C8B-B14F-4D97-AF65-F5344CB8AC3E}">
        <p14:creationId xmlns:p14="http://schemas.microsoft.com/office/powerpoint/2010/main" val="66404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Hàm</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sp>
        <p:nvSpPr>
          <p:cNvPr id="9" name="TextBox 8">
            <a:extLst>
              <a:ext uri="{FF2B5EF4-FFF2-40B4-BE49-F238E27FC236}">
                <a16:creationId xmlns:a16="http://schemas.microsoft.com/office/drawing/2014/main" id="{FC1509AE-0FDF-4685-8CEA-196830325FB2}"/>
              </a:ext>
            </a:extLst>
          </p:cNvPr>
          <p:cNvSpPr txBox="1"/>
          <p:nvPr/>
        </p:nvSpPr>
        <p:spPr>
          <a:xfrm>
            <a:off x="302333" y="858054"/>
            <a:ext cx="8539334" cy="2246769"/>
          </a:xfrm>
          <a:prstGeom prst="rect">
            <a:avLst/>
          </a:prstGeom>
          <a:noFill/>
        </p:spPr>
        <p:txBody>
          <a:bodyPr wrap="square" rtlCol="0">
            <a:spAutoFit/>
          </a:bodyPr>
          <a:lstStyle/>
          <a:p>
            <a:pPr algn="l" fontAlgn="base"/>
            <a:r>
              <a:rPr lang="vi-VN" sz="2000" b="1" i="0" dirty="0">
                <a:solidFill>
                  <a:srgbClr val="221F20"/>
                </a:solidFill>
                <a:effectLst/>
              </a:rPr>
              <a:t>1. Hàm là gì?</a:t>
            </a:r>
          </a:p>
          <a:p>
            <a:pPr algn="l" fontAlgn="base"/>
            <a:r>
              <a:rPr lang="vi-VN" sz="2000" i="0" dirty="0">
                <a:solidFill>
                  <a:srgbClr val="221F20"/>
                </a:solidFill>
                <a:effectLst/>
              </a:rPr>
              <a:t>Khái niệm về hàm thì rất là khái quát và ngắn gọn . ở đây các bạn chỉ cần hiểu đơn giản Hàm là một khối lệnh được thực hiện khi nó được gọi từ một điểm khác của chương trình.</a:t>
            </a:r>
            <a:endParaRPr lang="vi-VN" sz="2000" b="1" i="0" dirty="0">
              <a:solidFill>
                <a:srgbClr val="221F20"/>
              </a:solidFill>
              <a:effectLst/>
            </a:endParaRPr>
          </a:p>
          <a:p>
            <a:pPr algn="l" fontAlgn="base"/>
            <a:r>
              <a:rPr lang="vi-VN" sz="2000" b="1" i="0" dirty="0">
                <a:solidFill>
                  <a:srgbClr val="221F20"/>
                </a:solidFill>
                <a:effectLst/>
              </a:rPr>
              <a:t>2.Khai báo hàm trong nodejs</a:t>
            </a:r>
          </a:p>
          <a:p>
            <a:pPr algn="l" fontAlgn="base"/>
            <a:r>
              <a:rPr lang="vi-VN" sz="2000" i="0" dirty="0">
                <a:solidFill>
                  <a:srgbClr val="221F20"/>
                </a:solidFill>
                <a:effectLst/>
              </a:rPr>
              <a:t>Để khai báo hàm trong nodejs thì nó cũng giống như javascript. Chúng ta sử dụng từ khóa function để khai báo hàm trong nodejs Ví dụ:</a:t>
            </a:r>
            <a:endParaRPr lang="en-US" sz="2000" i="0" dirty="0">
              <a:solidFill>
                <a:srgbClr val="221F20"/>
              </a:solidFill>
              <a:effectLst/>
            </a:endParaRPr>
          </a:p>
        </p:txBody>
      </p:sp>
      <p:sp>
        <p:nvSpPr>
          <p:cNvPr id="10" name="TextBox 9">
            <a:extLst>
              <a:ext uri="{FF2B5EF4-FFF2-40B4-BE49-F238E27FC236}">
                <a16:creationId xmlns:a16="http://schemas.microsoft.com/office/drawing/2014/main" id="{D37D76F3-37A6-4536-A97A-2EB00A7839E7}"/>
              </a:ext>
            </a:extLst>
          </p:cNvPr>
          <p:cNvSpPr txBox="1"/>
          <p:nvPr/>
        </p:nvSpPr>
        <p:spPr>
          <a:xfrm>
            <a:off x="302333" y="4036130"/>
            <a:ext cx="8539334" cy="1015663"/>
          </a:xfrm>
          <a:prstGeom prst="rect">
            <a:avLst/>
          </a:prstGeom>
          <a:noFill/>
        </p:spPr>
        <p:txBody>
          <a:bodyPr wrap="square" rtlCol="0">
            <a:spAutoFit/>
          </a:bodyPr>
          <a:lstStyle/>
          <a:p>
            <a:pPr algn="l" fontAlgn="base"/>
            <a:r>
              <a:rPr lang="vi-VN" sz="2000" b="0" i="0" dirty="0">
                <a:solidFill>
                  <a:srgbClr val="212529"/>
                </a:solidFill>
                <a:effectLst/>
                <a:latin typeface="Lora"/>
              </a:rPr>
              <a:t>Ở ví dụ trên chúng ta đã khai báo 1 hàm có tên là hello. Và để sử dụng được hàm trên chúng ta cần phải gọi hàm, để gọi hàm các bạn chỉ việc gọi tên của hàm kèm với cặp dấu () Ví dụ để gọi hàm hello ở trên:</a:t>
            </a:r>
            <a:endParaRPr lang="en-US" sz="2000" i="0" dirty="0">
              <a:solidFill>
                <a:srgbClr val="221F20"/>
              </a:solidFill>
              <a:effectLst/>
            </a:endParaRPr>
          </a:p>
        </p:txBody>
      </p:sp>
      <p:pic>
        <p:nvPicPr>
          <p:cNvPr id="7" name="Picture 6">
            <a:extLst>
              <a:ext uri="{FF2B5EF4-FFF2-40B4-BE49-F238E27FC236}">
                <a16:creationId xmlns:a16="http://schemas.microsoft.com/office/drawing/2014/main" id="{78B15177-405E-4EB5-BB0B-9D3834E68439}"/>
              </a:ext>
            </a:extLst>
          </p:cNvPr>
          <p:cNvPicPr>
            <a:picLocks noChangeAspect="1"/>
          </p:cNvPicPr>
          <p:nvPr/>
        </p:nvPicPr>
        <p:blipFill>
          <a:blip r:embed="rId2"/>
          <a:stretch>
            <a:fillRect/>
          </a:stretch>
        </p:blipFill>
        <p:spPr>
          <a:xfrm>
            <a:off x="727055" y="5139402"/>
            <a:ext cx="7611537" cy="409632"/>
          </a:xfrm>
          <a:prstGeom prst="rect">
            <a:avLst/>
          </a:prstGeom>
        </p:spPr>
      </p:pic>
      <p:pic>
        <p:nvPicPr>
          <p:cNvPr id="12" name="Picture 11">
            <a:extLst>
              <a:ext uri="{FF2B5EF4-FFF2-40B4-BE49-F238E27FC236}">
                <a16:creationId xmlns:a16="http://schemas.microsoft.com/office/drawing/2014/main" id="{F3C29B41-E92F-436E-B158-0A024CD27AF8}"/>
              </a:ext>
            </a:extLst>
          </p:cNvPr>
          <p:cNvPicPr>
            <a:picLocks noChangeAspect="1"/>
          </p:cNvPicPr>
          <p:nvPr/>
        </p:nvPicPr>
        <p:blipFill>
          <a:blip r:embed="rId3"/>
          <a:stretch>
            <a:fillRect/>
          </a:stretch>
        </p:blipFill>
        <p:spPr>
          <a:xfrm>
            <a:off x="628099" y="5770292"/>
            <a:ext cx="7887801" cy="924054"/>
          </a:xfrm>
          <a:prstGeom prst="rect">
            <a:avLst/>
          </a:prstGeom>
        </p:spPr>
      </p:pic>
      <p:pic>
        <p:nvPicPr>
          <p:cNvPr id="14" name="Picture 13">
            <a:extLst>
              <a:ext uri="{FF2B5EF4-FFF2-40B4-BE49-F238E27FC236}">
                <a16:creationId xmlns:a16="http://schemas.microsoft.com/office/drawing/2014/main" id="{10120666-89AD-494C-B673-85AF4E221DD9}"/>
              </a:ext>
            </a:extLst>
          </p:cNvPr>
          <p:cNvPicPr>
            <a:picLocks noChangeAspect="1"/>
          </p:cNvPicPr>
          <p:nvPr/>
        </p:nvPicPr>
        <p:blipFill>
          <a:blip r:embed="rId4"/>
          <a:stretch>
            <a:fillRect/>
          </a:stretch>
        </p:blipFill>
        <p:spPr>
          <a:xfrm>
            <a:off x="766230" y="3053523"/>
            <a:ext cx="7611537" cy="895475"/>
          </a:xfrm>
          <a:prstGeom prst="rect">
            <a:avLst/>
          </a:prstGeom>
        </p:spPr>
      </p:pic>
    </p:spTree>
    <p:extLst>
      <p:ext uri="{BB962C8B-B14F-4D97-AF65-F5344CB8AC3E}">
        <p14:creationId xmlns:p14="http://schemas.microsoft.com/office/powerpoint/2010/main" val="2746343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Hàm</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74DC4B80-3080-4CDB-9686-CE52A1EF4CFD}"/>
              </a:ext>
            </a:extLst>
          </p:cNvPr>
          <p:cNvPicPr>
            <a:picLocks noChangeAspect="1"/>
          </p:cNvPicPr>
          <p:nvPr/>
        </p:nvPicPr>
        <p:blipFill>
          <a:blip r:embed="rId2"/>
          <a:stretch>
            <a:fillRect/>
          </a:stretch>
        </p:blipFill>
        <p:spPr>
          <a:xfrm>
            <a:off x="790036" y="979696"/>
            <a:ext cx="7716327" cy="5477639"/>
          </a:xfrm>
          <a:prstGeom prst="rect">
            <a:avLst/>
          </a:prstGeom>
        </p:spPr>
      </p:pic>
    </p:spTree>
    <p:extLst>
      <p:ext uri="{BB962C8B-B14F-4D97-AF65-F5344CB8AC3E}">
        <p14:creationId xmlns:p14="http://schemas.microsoft.com/office/powerpoint/2010/main" val="3103996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D6BA7E45-5561-44B7-9AB9-0BE9FD174340}"/>
              </a:ext>
            </a:extLst>
          </p:cNvPr>
          <p:cNvPicPr>
            <a:picLocks noChangeAspect="1"/>
          </p:cNvPicPr>
          <p:nvPr/>
        </p:nvPicPr>
        <p:blipFill>
          <a:blip r:embed="rId2"/>
          <a:stretch>
            <a:fillRect/>
          </a:stretch>
        </p:blipFill>
        <p:spPr>
          <a:xfrm>
            <a:off x="723363" y="762000"/>
            <a:ext cx="7697274" cy="5877745"/>
          </a:xfrm>
          <a:prstGeom prst="rect">
            <a:avLst/>
          </a:prstGeom>
        </p:spPr>
      </p:pic>
    </p:spTree>
    <p:extLst>
      <p:ext uri="{BB962C8B-B14F-4D97-AF65-F5344CB8AC3E}">
        <p14:creationId xmlns:p14="http://schemas.microsoft.com/office/powerpoint/2010/main" val="3834612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5" name="Picture 4">
            <a:extLst>
              <a:ext uri="{FF2B5EF4-FFF2-40B4-BE49-F238E27FC236}">
                <a16:creationId xmlns:a16="http://schemas.microsoft.com/office/drawing/2014/main" id="{7BDA2325-1433-49BE-947F-16D063846391}"/>
              </a:ext>
            </a:extLst>
          </p:cNvPr>
          <p:cNvPicPr>
            <a:picLocks noChangeAspect="1"/>
          </p:cNvPicPr>
          <p:nvPr/>
        </p:nvPicPr>
        <p:blipFill>
          <a:blip r:embed="rId2"/>
          <a:stretch>
            <a:fillRect/>
          </a:stretch>
        </p:blipFill>
        <p:spPr>
          <a:xfrm>
            <a:off x="849609" y="858054"/>
            <a:ext cx="7444782" cy="5999946"/>
          </a:xfrm>
          <a:prstGeom prst="rect">
            <a:avLst/>
          </a:prstGeom>
        </p:spPr>
      </p:pic>
    </p:spTree>
    <p:extLst>
      <p:ext uri="{BB962C8B-B14F-4D97-AF65-F5344CB8AC3E}">
        <p14:creationId xmlns:p14="http://schemas.microsoft.com/office/powerpoint/2010/main" val="1530515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FA96F4A3-BB63-427B-94F3-21AE105B344C}"/>
              </a:ext>
            </a:extLst>
          </p:cNvPr>
          <p:cNvPicPr>
            <a:picLocks noChangeAspect="1"/>
          </p:cNvPicPr>
          <p:nvPr/>
        </p:nvPicPr>
        <p:blipFill>
          <a:blip r:embed="rId2"/>
          <a:stretch>
            <a:fillRect/>
          </a:stretch>
        </p:blipFill>
        <p:spPr>
          <a:xfrm>
            <a:off x="651915" y="990600"/>
            <a:ext cx="7840169" cy="4315427"/>
          </a:xfrm>
          <a:prstGeom prst="rect">
            <a:avLst/>
          </a:prstGeom>
        </p:spPr>
      </p:pic>
    </p:spTree>
    <p:extLst>
      <p:ext uri="{BB962C8B-B14F-4D97-AF65-F5344CB8AC3E}">
        <p14:creationId xmlns:p14="http://schemas.microsoft.com/office/powerpoint/2010/main" val="107132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5" name="Picture 4">
            <a:extLst>
              <a:ext uri="{FF2B5EF4-FFF2-40B4-BE49-F238E27FC236}">
                <a16:creationId xmlns:a16="http://schemas.microsoft.com/office/drawing/2014/main" id="{494D7446-FB3A-408D-B888-EEFFEA410B3A}"/>
              </a:ext>
            </a:extLst>
          </p:cNvPr>
          <p:cNvPicPr>
            <a:picLocks noChangeAspect="1"/>
          </p:cNvPicPr>
          <p:nvPr/>
        </p:nvPicPr>
        <p:blipFill>
          <a:blip r:embed="rId2"/>
          <a:stretch>
            <a:fillRect/>
          </a:stretch>
        </p:blipFill>
        <p:spPr>
          <a:xfrm>
            <a:off x="661442" y="1023602"/>
            <a:ext cx="7821116" cy="4810796"/>
          </a:xfrm>
          <a:prstGeom prst="rect">
            <a:avLst/>
          </a:prstGeom>
        </p:spPr>
      </p:pic>
    </p:spTree>
    <p:extLst>
      <p:ext uri="{BB962C8B-B14F-4D97-AF65-F5344CB8AC3E}">
        <p14:creationId xmlns:p14="http://schemas.microsoft.com/office/powerpoint/2010/main" val="3759271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A02AFCF1-C0C4-45D0-BDC9-46A27F28DD77}"/>
              </a:ext>
            </a:extLst>
          </p:cNvPr>
          <p:cNvPicPr>
            <a:picLocks noChangeAspect="1"/>
          </p:cNvPicPr>
          <p:nvPr/>
        </p:nvPicPr>
        <p:blipFill>
          <a:blip r:embed="rId2"/>
          <a:stretch>
            <a:fillRect/>
          </a:stretch>
        </p:blipFill>
        <p:spPr>
          <a:xfrm>
            <a:off x="704299" y="1066800"/>
            <a:ext cx="7887801" cy="2534004"/>
          </a:xfrm>
          <a:prstGeom prst="rect">
            <a:avLst/>
          </a:prstGeom>
        </p:spPr>
      </p:pic>
    </p:spTree>
    <p:extLst>
      <p:ext uri="{BB962C8B-B14F-4D97-AF65-F5344CB8AC3E}">
        <p14:creationId xmlns:p14="http://schemas.microsoft.com/office/powerpoint/2010/main" val="2716421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5" name="Picture 4">
            <a:extLst>
              <a:ext uri="{FF2B5EF4-FFF2-40B4-BE49-F238E27FC236}">
                <a16:creationId xmlns:a16="http://schemas.microsoft.com/office/drawing/2014/main" id="{3B91FB82-4E3A-44F2-8209-F6CDAF857EFA}"/>
              </a:ext>
            </a:extLst>
          </p:cNvPr>
          <p:cNvPicPr>
            <a:picLocks noChangeAspect="1"/>
          </p:cNvPicPr>
          <p:nvPr/>
        </p:nvPicPr>
        <p:blipFill>
          <a:blip r:embed="rId2"/>
          <a:stretch>
            <a:fillRect/>
          </a:stretch>
        </p:blipFill>
        <p:spPr>
          <a:xfrm>
            <a:off x="694784" y="858054"/>
            <a:ext cx="7754432" cy="5915851"/>
          </a:xfrm>
          <a:prstGeom prst="rect">
            <a:avLst/>
          </a:prstGeom>
        </p:spPr>
      </p:pic>
    </p:spTree>
    <p:extLst>
      <p:ext uri="{BB962C8B-B14F-4D97-AF65-F5344CB8AC3E}">
        <p14:creationId xmlns:p14="http://schemas.microsoft.com/office/powerpoint/2010/main" val="429306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609600"/>
            <a:ext cx="5638800" cy="477054"/>
          </a:xfrm>
          <a:prstGeom prst="rect">
            <a:avLst/>
          </a:prstGeom>
          <a:noFill/>
        </p:spPr>
        <p:txBody>
          <a:bodyPr wrap="square" rtlCol="0">
            <a:spAutoFit/>
          </a:bodyPr>
          <a:lstStyle/>
          <a:p>
            <a:pPr algn="ctr"/>
            <a:r>
              <a:rPr lang="en-US" sz="2500" b="1" i="0" dirty="0">
                <a:solidFill>
                  <a:srgbClr val="111111"/>
                </a:solidFill>
                <a:effectLst/>
                <a:latin typeface="Arial" panose="020B0604020202020204" pitchFamily="34" charset="0"/>
                <a:cs typeface="Arial" panose="020B0604020202020204" pitchFamily="34" charset="0"/>
              </a:rPr>
              <a:t>Node.js là gì?</a:t>
            </a:r>
          </a:p>
        </p:txBody>
      </p:sp>
      <p:pic>
        <p:nvPicPr>
          <p:cNvPr id="6" name="Picture 5">
            <a:extLst>
              <a:ext uri="{FF2B5EF4-FFF2-40B4-BE49-F238E27FC236}">
                <a16:creationId xmlns:a16="http://schemas.microsoft.com/office/drawing/2014/main" id="{E085D50E-67B7-4A1B-B8F7-D95CEEDA919A}"/>
              </a:ext>
            </a:extLst>
          </p:cNvPr>
          <p:cNvPicPr>
            <a:picLocks noChangeAspect="1"/>
          </p:cNvPicPr>
          <p:nvPr/>
        </p:nvPicPr>
        <p:blipFill>
          <a:blip r:embed="rId2"/>
          <a:stretch>
            <a:fillRect/>
          </a:stretch>
        </p:blipFill>
        <p:spPr>
          <a:xfrm>
            <a:off x="6400799" y="1447523"/>
            <a:ext cx="2448267" cy="1981477"/>
          </a:xfrm>
          <a:prstGeom prst="rect">
            <a:avLst/>
          </a:prstGeom>
        </p:spPr>
      </p:pic>
      <p:sp>
        <p:nvSpPr>
          <p:cNvPr id="8" name="TextBox 7">
            <a:extLst>
              <a:ext uri="{FF2B5EF4-FFF2-40B4-BE49-F238E27FC236}">
                <a16:creationId xmlns:a16="http://schemas.microsoft.com/office/drawing/2014/main" id="{3768538D-5770-48A9-8AB7-9D31F5BF7F7E}"/>
              </a:ext>
            </a:extLst>
          </p:cNvPr>
          <p:cNvSpPr txBox="1"/>
          <p:nvPr/>
        </p:nvSpPr>
        <p:spPr>
          <a:xfrm>
            <a:off x="218732" y="1366407"/>
            <a:ext cx="6182067" cy="2554545"/>
          </a:xfrm>
          <a:prstGeom prst="rect">
            <a:avLst/>
          </a:prstGeom>
          <a:noFill/>
        </p:spPr>
        <p:txBody>
          <a:bodyPr wrap="square" rtlCol="0">
            <a:spAutoFit/>
          </a:bodyPr>
          <a:lstStyle/>
          <a:p>
            <a:pPr marL="342900" indent="-342900" algn="l" fontAlgn="base">
              <a:buFont typeface="Courier New" panose="02070309020205020404" pitchFamily="49" charset="0"/>
              <a:buChar char="o"/>
            </a:pPr>
            <a:r>
              <a:rPr lang="vi-VN" sz="2000" b="0" dirty="0">
                <a:solidFill>
                  <a:srgbClr val="221F20"/>
                </a:solidFill>
                <a:effectLst/>
                <a:ea typeface="Roboto" panose="02000000000000000000" pitchFamily="2" charset="0"/>
              </a:rPr>
              <a:t>NodeJS là một nền tảng được xây dựng trên V8 JavaScript Engine – trình thông dịch thực thi mã JavaScript, giúp xây dựng các ứng dụng web một cách đơn giản và dễ dàng mở rộng.</a:t>
            </a:r>
          </a:p>
          <a:p>
            <a:pPr marL="342900" indent="-342900" algn="l" fontAlgn="base">
              <a:buFont typeface="Courier New" panose="02070309020205020404" pitchFamily="49" charset="0"/>
              <a:buChar char="o"/>
            </a:pPr>
            <a:r>
              <a:rPr lang="vi-VN" sz="2000" b="0" dirty="0">
                <a:solidFill>
                  <a:srgbClr val="221F20"/>
                </a:solidFill>
                <a:effectLst/>
                <a:ea typeface="Roboto" panose="02000000000000000000" pitchFamily="2" charset="0"/>
              </a:rPr>
              <a:t>Theo </a:t>
            </a:r>
            <a:r>
              <a:rPr lang="vi-VN" sz="2000" b="0" u="none" strike="noStrike" dirty="0">
                <a:solidFill>
                  <a:srgbClr val="EA1E30"/>
                </a:solidFill>
                <a:effectLst/>
                <a:ea typeface="Roboto" panose="02000000000000000000" pitchFamily="2" charset="0"/>
                <a:hlinkClick r:id="rId3"/>
              </a:rPr>
              <a:t>khảo sát của Stack Overflow</a:t>
            </a:r>
            <a:r>
              <a:rPr lang="vi-VN" sz="2000" b="0" dirty="0">
                <a:solidFill>
                  <a:srgbClr val="221F20"/>
                </a:solidFill>
                <a:effectLst/>
                <a:ea typeface="Roboto" panose="02000000000000000000" pitchFamily="2" charset="0"/>
              </a:rPr>
              <a:t> về các framework, nền tảng được sử dụng nhiều nhất năm 2019, NodeJS đã giành vị trí số 1 với số lượng người dùng lên đến gần 50%. </a:t>
            </a:r>
            <a:endParaRPr lang="en-US" sz="2000" dirty="0">
              <a:ea typeface="Roboto" panose="02000000000000000000" pitchFamily="2" charset="0"/>
            </a:endParaRPr>
          </a:p>
        </p:txBody>
      </p:sp>
      <p:sp>
        <p:nvSpPr>
          <p:cNvPr id="10" name="TextBox 9">
            <a:extLst>
              <a:ext uri="{FF2B5EF4-FFF2-40B4-BE49-F238E27FC236}">
                <a16:creationId xmlns:a16="http://schemas.microsoft.com/office/drawing/2014/main" id="{B2216D4A-AB45-41F8-9D02-7E3A91B5F4E1}"/>
              </a:ext>
            </a:extLst>
          </p:cNvPr>
          <p:cNvSpPr txBox="1"/>
          <p:nvPr/>
        </p:nvSpPr>
        <p:spPr>
          <a:xfrm>
            <a:off x="228600" y="3920952"/>
            <a:ext cx="8630334" cy="2862322"/>
          </a:xfrm>
          <a:prstGeom prst="rect">
            <a:avLst/>
          </a:prstGeom>
          <a:noFill/>
        </p:spPr>
        <p:txBody>
          <a:bodyPr wrap="square" rtlCol="0">
            <a:spAutoFit/>
          </a:bodyPr>
          <a:lstStyle/>
          <a:p>
            <a:pPr algn="l" fontAlgn="base"/>
            <a:r>
              <a:rPr lang="vi-VN" sz="2000" b="1" i="0" dirty="0">
                <a:solidFill>
                  <a:srgbClr val="221F20"/>
                </a:solidFill>
                <a:effectLst/>
              </a:rPr>
              <a:t>Lý do nên học NodeJS là gì?</a:t>
            </a:r>
            <a:endParaRPr lang="vi-VN" sz="2000" b="0" i="0" dirty="0">
              <a:solidFill>
                <a:srgbClr val="221F20"/>
              </a:solidFill>
              <a:effectLst/>
            </a:endParaRPr>
          </a:p>
          <a:p>
            <a:pPr marL="342900" indent="-342900" algn="l" fontAlgn="base">
              <a:buFont typeface="Courier New" panose="02070309020205020404" pitchFamily="49" charset="0"/>
              <a:buChar char="o"/>
            </a:pPr>
            <a:r>
              <a:rPr lang="vi-VN" sz="2000" b="0" i="0" dirty="0">
                <a:solidFill>
                  <a:srgbClr val="221F20"/>
                </a:solidFill>
                <a:effectLst/>
              </a:rPr>
              <a:t>NodeJS được viết bằng JavaScript với cộng đồng người dùng lớn mạnh. Nếu bạn cần hỗ trợ gì về NodeJS, sẽ nhanh chóng có người hỗ trợ bạn.</a:t>
            </a:r>
          </a:p>
          <a:p>
            <a:pPr marL="342900" indent="-342900" algn="l" fontAlgn="base">
              <a:buFont typeface="Courier New" panose="02070309020205020404" pitchFamily="49" charset="0"/>
              <a:buChar char="o"/>
            </a:pPr>
            <a:r>
              <a:rPr lang="vi-VN" sz="2000" b="0" i="0" dirty="0">
                <a:solidFill>
                  <a:srgbClr val="221F20"/>
                </a:solidFill>
                <a:effectLst/>
              </a:rPr>
              <a:t>Tốc độ xử lý nhanh. Nhờ cơ chế xử lý bất đồng độ (non-blocking), NodeJS có thể xử lý hàng ngàn kết nối cùng lúc mà không gặp bất cứ khó khăn nào.</a:t>
            </a:r>
          </a:p>
          <a:p>
            <a:pPr marL="342900" indent="-342900" algn="l" fontAlgn="base">
              <a:buFont typeface="Courier New" panose="02070309020205020404" pitchFamily="49" charset="0"/>
              <a:buChar char="o"/>
            </a:pPr>
            <a:r>
              <a:rPr lang="vi-VN" sz="2000" b="0" i="0" dirty="0">
                <a:solidFill>
                  <a:srgbClr val="221F20"/>
                </a:solidFill>
                <a:effectLst/>
              </a:rPr>
              <a:t>Dễ dàng mở rộng. Nếu bạn có nhu cầu phát triển website thì tính năng dễ dàng mở rộng của NodeJS là một lợi thế cực kỳ quan trọng.</a:t>
            </a:r>
          </a:p>
        </p:txBody>
      </p:sp>
    </p:spTree>
    <p:extLst>
      <p:ext uri="{BB962C8B-B14F-4D97-AF65-F5344CB8AC3E}">
        <p14:creationId xmlns:p14="http://schemas.microsoft.com/office/powerpoint/2010/main" val="1101911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FA3C1EC2-7422-467C-A3ED-17A60A55D03D}"/>
              </a:ext>
            </a:extLst>
          </p:cNvPr>
          <p:cNvPicPr>
            <a:picLocks noChangeAspect="1"/>
          </p:cNvPicPr>
          <p:nvPr/>
        </p:nvPicPr>
        <p:blipFill>
          <a:blip r:embed="rId2"/>
          <a:stretch>
            <a:fillRect/>
          </a:stretch>
        </p:blipFill>
        <p:spPr>
          <a:xfrm>
            <a:off x="1441174" y="858054"/>
            <a:ext cx="6261652" cy="5161746"/>
          </a:xfrm>
          <a:prstGeom prst="rect">
            <a:avLst/>
          </a:prstGeom>
        </p:spPr>
      </p:pic>
      <p:pic>
        <p:nvPicPr>
          <p:cNvPr id="6" name="Picture 5">
            <a:extLst>
              <a:ext uri="{FF2B5EF4-FFF2-40B4-BE49-F238E27FC236}">
                <a16:creationId xmlns:a16="http://schemas.microsoft.com/office/drawing/2014/main" id="{AF4E8A65-13DA-45C2-9345-A46416C42592}"/>
              </a:ext>
            </a:extLst>
          </p:cNvPr>
          <p:cNvPicPr>
            <a:picLocks noChangeAspect="1"/>
          </p:cNvPicPr>
          <p:nvPr/>
        </p:nvPicPr>
        <p:blipFill>
          <a:blip r:embed="rId3"/>
          <a:stretch>
            <a:fillRect/>
          </a:stretch>
        </p:blipFill>
        <p:spPr>
          <a:xfrm>
            <a:off x="1419051" y="6076841"/>
            <a:ext cx="6963747" cy="781159"/>
          </a:xfrm>
          <a:prstGeom prst="rect">
            <a:avLst/>
          </a:prstGeom>
        </p:spPr>
      </p:pic>
    </p:spTree>
    <p:extLst>
      <p:ext uri="{BB962C8B-B14F-4D97-AF65-F5344CB8AC3E}">
        <p14:creationId xmlns:p14="http://schemas.microsoft.com/office/powerpoint/2010/main" val="1592346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BC5293F3-A343-440A-A3D9-C6A319808A07}"/>
              </a:ext>
            </a:extLst>
          </p:cNvPr>
          <p:cNvPicPr>
            <a:picLocks noChangeAspect="1"/>
          </p:cNvPicPr>
          <p:nvPr/>
        </p:nvPicPr>
        <p:blipFill>
          <a:blip r:embed="rId2"/>
          <a:stretch>
            <a:fillRect/>
          </a:stretch>
        </p:blipFill>
        <p:spPr>
          <a:xfrm>
            <a:off x="470543" y="1025013"/>
            <a:ext cx="8202914" cy="2438400"/>
          </a:xfrm>
          <a:prstGeom prst="rect">
            <a:avLst/>
          </a:prstGeom>
        </p:spPr>
      </p:pic>
    </p:spTree>
    <p:extLst>
      <p:ext uri="{BB962C8B-B14F-4D97-AF65-F5344CB8AC3E}">
        <p14:creationId xmlns:p14="http://schemas.microsoft.com/office/powerpoint/2010/main" val="3173046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5" name="Picture 4">
            <a:extLst>
              <a:ext uri="{FF2B5EF4-FFF2-40B4-BE49-F238E27FC236}">
                <a16:creationId xmlns:a16="http://schemas.microsoft.com/office/drawing/2014/main" id="{5C454533-B132-43EE-A1D9-1AE4E5476BA0}"/>
              </a:ext>
            </a:extLst>
          </p:cNvPr>
          <p:cNvPicPr>
            <a:picLocks noChangeAspect="1"/>
          </p:cNvPicPr>
          <p:nvPr/>
        </p:nvPicPr>
        <p:blipFill>
          <a:blip r:embed="rId2"/>
          <a:stretch>
            <a:fillRect/>
          </a:stretch>
        </p:blipFill>
        <p:spPr>
          <a:xfrm>
            <a:off x="675731" y="858054"/>
            <a:ext cx="7792537" cy="5792008"/>
          </a:xfrm>
          <a:prstGeom prst="rect">
            <a:avLst/>
          </a:prstGeom>
        </p:spPr>
      </p:pic>
    </p:spTree>
    <p:extLst>
      <p:ext uri="{BB962C8B-B14F-4D97-AF65-F5344CB8AC3E}">
        <p14:creationId xmlns:p14="http://schemas.microsoft.com/office/powerpoint/2010/main" val="3816287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7" name="Picture 6">
            <a:extLst>
              <a:ext uri="{FF2B5EF4-FFF2-40B4-BE49-F238E27FC236}">
                <a16:creationId xmlns:a16="http://schemas.microsoft.com/office/drawing/2014/main" id="{3A5FB29A-DD2D-43E8-835E-B9CDC7DA36F4}"/>
              </a:ext>
            </a:extLst>
          </p:cNvPr>
          <p:cNvPicPr>
            <a:picLocks noChangeAspect="1"/>
          </p:cNvPicPr>
          <p:nvPr/>
        </p:nvPicPr>
        <p:blipFill>
          <a:blip r:embed="rId2"/>
          <a:stretch>
            <a:fillRect/>
          </a:stretch>
        </p:blipFill>
        <p:spPr>
          <a:xfrm>
            <a:off x="704310" y="1052181"/>
            <a:ext cx="7735380" cy="4753638"/>
          </a:xfrm>
          <a:prstGeom prst="rect">
            <a:avLst/>
          </a:prstGeom>
        </p:spPr>
      </p:pic>
    </p:spTree>
    <p:extLst>
      <p:ext uri="{BB962C8B-B14F-4D97-AF65-F5344CB8AC3E}">
        <p14:creationId xmlns:p14="http://schemas.microsoft.com/office/powerpoint/2010/main" val="199747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F7ECD814-4E76-4621-9639-3E5C124F08DD}"/>
              </a:ext>
            </a:extLst>
          </p:cNvPr>
          <p:cNvPicPr>
            <a:picLocks noChangeAspect="1"/>
          </p:cNvPicPr>
          <p:nvPr/>
        </p:nvPicPr>
        <p:blipFill>
          <a:blip r:embed="rId2"/>
          <a:stretch>
            <a:fillRect/>
          </a:stretch>
        </p:blipFill>
        <p:spPr>
          <a:xfrm>
            <a:off x="604284" y="789728"/>
            <a:ext cx="7935432" cy="6068272"/>
          </a:xfrm>
          <a:prstGeom prst="rect">
            <a:avLst/>
          </a:prstGeom>
        </p:spPr>
      </p:pic>
    </p:spTree>
    <p:extLst>
      <p:ext uri="{BB962C8B-B14F-4D97-AF65-F5344CB8AC3E}">
        <p14:creationId xmlns:p14="http://schemas.microsoft.com/office/powerpoint/2010/main" val="1333782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5" name="Picture 4">
            <a:extLst>
              <a:ext uri="{FF2B5EF4-FFF2-40B4-BE49-F238E27FC236}">
                <a16:creationId xmlns:a16="http://schemas.microsoft.com/office/drawing/2014/main" id="{5C454533-B132-43EE-A1D9-1AE4E5476BA0}"/>
              </a:ext>
            </a:extLst>
          </p:cNvPr>
          <p:cNvPicPr>
            <a:picLocks noChangeAspect="1"/>
          </p:cNvPicPr>
          <p:nvPr/>
        </p:nvPicPr>
        <p:blipFill>
          <a:blip r:embed="rId2"/>
          <a:stretch>
            <a:fillRect/>
          </a:stretch>
        </p:blipFill>
        <p:spPr>
          <a:xfrm>
            <a:off x="675731" y="858054"/>
            <a:ext cx="7792537" cy="5792008"/>
          </a:xfrm>
          <a:prstGeom prst="rect">
            <a:avLst/>
          </a:prstGeom>
        </p:spPr>
      </p:pic>
    </p:spTree>
    <p:extLst>
      <p:ext uri="{BB962C8B-B14F-4D97-AF65-F5344CB8AC3E}">
        <p14:creationId xmlns:p14="http://schemas.microsoft.com/office/powerpoint/2010/main" val="2908727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F3C6DCC2-3AFF-4A55-8A42-E5E4EA0871DC}"/>
              </a:ext>
            </a:extLst>
          </p:cNvPr>
          <p:cNvPicPr>
            <a:picLocks noChangeAspect="1"/>
          </p:cNvPicPr>
          <p:nvPr/>
        </p:nvPicPr>
        <p:blipFill>
          <a:blip r:embed="rId2"/>
          <a:stretch>
            <a:fillRect/>
          </a:stretch>
        </p:blipFill>
        <p:spPr>
          <a:xfrm>
            <a:off x="699547" y="1171260"/>
            <a:ext cx="7744906" cy="4515480"/>
          </a:xfrm>
          <a:prstGeom prst="rect">
            <a:avLst/>
          </a:prstGeom>
        </p:spPr>
      </p:pic>
    </p:spTree>
    <p:extLst>
      <p:ext uri="{BB962C8B-B14F-4D97-AF65-F5344CB8AC3E}">
        <p14:creationId xmlns:p14="http://schemas.microsoft.com/office/powerpoint/2010/main" val="1368450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0F53D518-E5F6-4ED4-9A1C-E70D937018DC}"/>
              </a:ext>
            </a:extLst>
          </p:cNvPr>
          <p:cNvPicPr>
            <a:picLocks noChangeAspect="1"/>
          </p:cNvPicPr>
          <p:nvPr/>
        </p:nvPicPr>
        <p:blipFill>
          <a:blip r:embed="rId2"/>
          <a:stretch>
            <a:fillRect/>
          </a:stretch>
        </p:blipFill>
        <p:spPr>
          <a:xfrm>
            <a:off x="694784" y="858054"/>
            <a:ext cx="7754432" cy="5963482"/>
          </a:xfrm>
          <a:prstGeom prst="rect">
            <a:avLst/>
          </a:prstGeom>
        </p:spPr>
      </p:pic>
    </p:spTree>
    <p:extLst>
      <p:ext uri="{BB962C8B-B14F-4D97-AF65-F5344CB8AC3E}">
        <p14:creationId xmlns:p14="http://schemas.microsoft.com/office/powerpoint/2010/main" val="3533870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6514BF23-2BEE-48C6-ADFC-5AC7E051E58A}"/>
              </a:ext>
            </a:extLst>
          </p:cNvPr>
          <p:cNvPicPr>
            <a:picLocks noChangeAspect="1"/>
          </p:cNvPicPr>
          <p:nvPr/>
        </p:nvPicPr>
        <p:blipFill>
          <a:blip r:embed="rId2"/>
          <a:stretch>
            <a:fillRect/>
          </a:stretch>
        </p:blipFill>
        <p:spPr>
          <a:xfrm>
            <a:off x="680494" y="885470"/>
            <a:ext cx="7783011" cy="5087060"/>
          </a:xfrm>
          <a:prstGeom prst="rect">
            <a:avLst/>
          </a:prstGeom>
        </p:spPr>
      </p:pic>
    </p:spTree>
    <p:extLst>
      <p:ext uri="{BB962C8B-B14F-4D97-AF65-F5344CB8AC3E}">
        <p14:creationId xmlns:p14="http://schemas.microsoft.com/office/powerpoint/2010/main" val="2733602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134FC19D-F703-4E28-B0F7-987C8BF51EBD}"/>
              </a:ext>
            </a:extLst>
          </p:cNvPr>
          <p:cNvPicPr>
            <a:picLocks noChangeAspect="1"/>
          </p:cNvPicPr>
          <p:nvPr/>
        </p:nvPicPr>
        <p:blipFill>
          <a:blip r:embed="rId2"/>
          <a:stretch>
            <a:fillRect/>
          </a:stretch>
        </p:blipFill>
        <p:spPr>
          <a:xfrm>
            <a:off x="790036" y="858054"/>
            <a:ext cx="7716327" cy="3381847"/>
          </a:xfrm>
          <a:prstGeom prst="rect">
            <a:avLst/>
          </a:prstGeom>
        </p:spPr>
      </p:pic>
    </p:spTree>
    <p:extLst>
      <p:ext uri="{BB962C8B-B14F-4D97-AF65-F5344CB8AC3E}">
        <p14:creationId xmlns:p14="http://schemas.microsoft.com/office/powerpoint/2010/main" val="1420055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609600"/>
            <a:ext cx="5638800" cy="477054"/>
          </a:xfrm>
          <a:prstGeom prst="rect">
            <a:avLst/>
          </a:prstGeom>
          <a:noFill/>
        </p:spPr>
        <p:txBody>
          <a:bodyPr wrap="square" rtlCol="0">
            <a:spAutoFit/>
          </a:bodyPr>
          <a:lstStyle/>
          <a:p>
            <a:pPr algn="ctr" fontAlgn="base"/>
            <a:r>
              <a:rPr lang="en-US" sz="2500" b="1" i="0" dirty="0">
                <a:effectLst/>
                <a:latin typeface="Arial" panose="020B0604020202020204" pitchFamily="34" charset="0"/>
                <a:cs typeface="Arial" panose="020B0604020202020204" pitchFamily="34" charset="0"/>
              </a:rPr>
              <a:t>Tài </a:t>
            </a:r>
            <a:r>
              <a:rPr lang="en-US" sz="2500" b="1" i="0" dirty="0" err="1">
                <a:effectLst/>
                <a:latin typeface="Arial" panose="020B0604020202020204" pitchFamily="34" charset="0"/>
                <a:cs typeface="Arial" panose="020B0604020202020204" pitchFamily="34" charset="0"/>
              </a:rPr>
              <a:t>liệu</a:t>
            </a:r>
            <a:r>
              <a:rPr lang="en-US" sz="2500" b="1" i="0" dirty="0">
                <a:effectLst/>
                <a:latin typeface="Arial" panose="020B0604020202020204" pitchFamily="34" charset="0"/>
                <a:cs typeface="Arial" panose="020B0604020202020204" pitchFamily="34" charset="0"/>
              </a:rPr>
              <a:t> học NodeJS</a:t>
            </a:r>
          </a:p>
        </p:txBody>
      </p:sp>
      <p:sp>
        <p:nvSpPr>
          <p:cNvPr id="8" name="TextBox 7">
            <a:extLst>
              <a:ext uri="{FF2B5EF4-FFF2-40B4-BE49-F238E27FC236}">
                <a16:creationId xmlns:a16="http://schemas.microsoft.com/office/drawing/2014/main" id="{3768538D-5770-48A9-8AB7-9D31F5BF7F7E}"/>
              </a:ext>
            </a:extLst>
          </p:cNvPr>
          <p:cNvSpPr txBox="1"/>
          <p:nvPr/>
        </p:nvSpPr>
        <p:spPr>
          <a:xfrm>
            <a:off x="228600" y="1366407"/>
            <a:ext cx="7086600" cy="1631216"/>
          </a:xfrm>
          <a:prstGeom prst="rect">
            <a:avLst/>
          </a:prstGeom>
          <a:noFill/>
        </p:spPr>
        <p:txBody>
          <a:bodyPr wrap="square" rtlCol="0">
            <a:spAutoFit/>
          </a:bodyPr>
          <a:lstStyle/>
          <a:p>
            <a:pPr algn="l" fontAlgn="base"/>
            <a:r>
              <a:rPr lang="en-US" sz="2000" b="1" dirty="0">
                <a:latin typeface="Arial" panose="020B0604020202020204" pitchFamily="34" charset="0"/>
                <a:ea typeface="Roboto" panose="02000000000000000000" pitchFamily="2" charset="0"/>
                <a:cs typeface="Arial" panose="020B0604020202020204" pitchFamily="34" charset="0"/>
              </a:rPr>
              <a:t>Website Learning Step by step</a:t>
            </a:r>
          </a:p>
          <a:p>
            <a:pPr marL="342900" indent="-342900" algn="l" fontAlgn="base">
              <a:buFont typeface="Courier New" panose="02070309020205020404" pitchFamily="49" charset="0"/>
              <a:buChar char="o"/>
            </a:pPr>
            <a:r>
              <a:rPr lang="en-US" sz="2000" dirty="0">
                <a:latin typeface="Arial" panose="020B0604020202020204" pitchFamily="34" charset="0"/>
                <a:cs typeface="Arial" panose="020B0604020202020204" pitchFamily="34" charset="0"/>
              </a:rPr>
              <a:t>https://nodejs.dev/learn/introduction-to-nodejs</a:t>
            </a:r>
          </a:p>
          <a:p>
            <a:pPr marL="342900" indent="-342900" algn="l" fontAlgn="base">
              <a:buFont typeface="Courier New" panose="02070309020205020404" pitchFamily="49" charset="0"/>
              <a:buChar char="o"/>
            </a:pPr>
            <a:r>
              <a:rPr lang="en-US" sz="2000" dirty="0">
                <a:latin typeface="Arial" panose="020B0604020202020204" pitchFamily="34" charset="0"/>
                <a:cs typeface="Arial" panose="020B0604020202020204" pitchFamily="34" charset="0"/>
              </a:rPr>
              <a:t>https://www.tutorialsteacher.com/nodejs/nodejs-tutorials</a:t>
            </a:r>
          </a:p>
          <a:p>
            <a:pPr marL="342900" indent="-342900" algn="l" fontAlgn="base">
              <a:buFont typeface="Courier New" panose="02070309020205020404" pitchFamily="49" charset="0"/>
              <a:buChar char="o"/>
            </a:pPr>
            <a:r>
              <a:rPr lang="en-US" sz="2000" dirty="0">
                <a:latin typeface="Arial" panose="020B0604020202020204" pitchFamily="34" charset="0"/>
                <a:cs typeface="Arial" panose="020B0604020202020204" pitchFamily="34" charset="0"/>
              </a:rPr>
              <a:t>https://www.tutorialspoint.com/nodejs/index.htm</a:t>
            </a:r>
          </a:p>
          <a:p>
            <a:pPr marL="342900" indent="-342900" algn="l" fontAlgn="base">
              <a:buFont typeface="Courier New" panose="02070309020205020404" pitchFamily="49" charset="0"/>
              <a:buChar char="o"/>
            </a:pPr>
            <a:r>
              <a:rPr lang="en-US" sz="2000" dirty="0">
                <a:latin typeface="Arial" panose="020B0604020202020204" pitchFamily="34" charset="0"/>
                <a:cs typeface="Arial" panose="020B0604020202020204" pitchFamily="34" charset="0"/>
              </a:rPr>
              <a:t>https://www.w3schools.com/nodejs/default.asp</a:t>
            </a:r>
            <a:endParaRPr lang="en-US" sz="2000" dirty="0">
              <a:latin typeface="Arial" panose="020B0604020202020204" pitchFamily="34" charset="0"/>
              <a:ea typeface="Roboto" panose="02000000000000000000" pitchFamily="2" charset="0"/>
              <a:cs typeface="Arial" panose="020B0604020202020204" pitchFamily="34" charset="0"/>
            </a:endParaRPr>
          </a:p>
        </p:txBody>
      </p:sp>
      <p:sp>
        <p:nvSpPr>
          <p:cNvPr id="10" name="TextBox 9">
            <a:extLst>
              <a:ext uri="{FF2B5EF4-FFF2-40B4-BE49-F238E27FC236}">
                <a16:creationId xmlns:a16="http://schemas.microsoft.com/office/drawing/2014/main" id="{B2216D4A-AB45-41F8-9D02-7E3A91B5F4E1}"/>
              </a:ext>
            </a:extLst>
          </p:cNvPr>
          <p:cNvSpPr txBox="1"/>
          <p:nvPr/>
        </p:nvSpPr>
        <p:spPr>
          <a:xfrm>
            <a:off x="223666" y="3124200"/>
            <a:ext cx="8539334" cy="3477875"/>
          </a:xfrm>
          <a:prstGeom prst="rect">
            <a:avLst/>
          </a:prstGeom>
          <a:noFill/>
        </p:spPr>
        <p:txBody>
          <a:bodyPr wrap="square" rtlCol="0">
            <a:spAutoFit/>
          </a:bodyPr>
          <a:lstStyle/>
          <a:p>
            <a:pPr algn="l" fontAlgn="base"/>
            <a:r>
              <a:rPr lang="vi-VN" sz="2000" b="1" i="0" dirty="0">
                <a:solidFill>
                  <a:srgbClr val="221F20"/>
                </a:solidFill>
                <a:effectLst/>
              </a:rPr>
              <a:t>Learn NodeJS in 1 Hour</a:t>
            </a:r>
            <a:r>
              <a:rPr lang="en-US" sz="2000" b="1" i="0" dirty="0">
                <a:solidFill>
                  <a:srgbClr val="221F20"/>
                </a:solidFill>
                <a:effectLst/>
              </a:rPr>
              <a:t>   </a:t>
            </a:r>
          </a:p>
          <a:p>
            <a:pPr marL="342900" indent="-342900" algn="l" fontAlgn="base">
              <a:buFont typeface="Courier New" panose="02070309020205020404" pitchFamily="49" charset="0"/>
              <a:buChar char="o"/>
            </a:pPr>
            <a:r>
              <a:rPr lang="vi-VN" sz="2000" b="0" i="0" dirty="0">
                <a:solidFill>
                  <a:srgbClr val="221F20"/>
                </a:solidFill>
                <a:effectLst/>
              </a:rPr>
              <a:t>https://www.youtube.com/watch?v=TlB_eWDSMt4</a:t>
            </a:r>
          </a:p>
          <a:p>
            <a:pPr marL="342900" indent="-342900" algn="l" fontAlgn="base">
              <a:buFont typeface="Courier New" panose="02070309020205020404" pitchFamily="49" charset="0"/>
              <a:buChar char="o"/>
            </a:pPr>
            <a:r>
              <a:rPr lang="vi-VN" sz="2000" b="0" i="0" dirty="0">
                <a:solidFill>
                  <a:srgbClr val="221F20"/>
                </a:solidFill>
                <a:effectLst/>
              </a:rPr>
              <a:t>Tutorial dành cho beginner với hơn </a:t>
            </a:r>
            <a:r>
              <a:rPr lang="en-US" sz="2000" b="0" i="0" dirty="0">
                <a:solidFill>
                  <a:srgbClr val="221F20"/>
                </a:solidFill>
                <a:effectLst/>
              </a:rPr>
              <a:t>3</a:t>
            </a:r>
            <a:r>
              <a:rPr lang="vi-VN" sz="2000" b="0" i="0" dirty="0">
                <a:solidFill>
                  <a:srgbClr val="221F20"/>
                </a:solidFill>
                <a:effectLst/>
              </a:rPr>
              <a:t>,5 triệu lượt xem, như một lời đảm bảo rằng bạn sẽ không tốn thời gian vô ích. Ngoài NodeJS, bạn còn có thể học được nhiều thứ hay ho về lập trình từ kênh Youtube của chính tác giả.</a:t>
            </a:r>
          </a:p>
          <a:p>
            <a:pPr algn="l" fontAlgn="base"/>
            <a:r>
              <a:rPr lang="vi-VN" sz="2000" b="1" i="0" dirty="0">
                <a:solidFill>
                  <a:srgbClr val="221F20"/>
                </a:solidFill>
                <a:effectLst/>
              </a:rPr>
              <a:t>Vì sao bạn nên xem tutorial này:</a:t>
            </a:r>
          </a:p>
          <a:p>
            <a:pPr marL="342900" indent="-342900" algn="l" fontAlgn="base">
              <a:buFont typeface="Courier New" panose="02070309020205020404" pitchFamily="49" charset="0"/>
              <a:buChar char="o"/>
            </a:pPr>
            <a:r>
              <a:rPr lang="vi-VN" sz="2000" b="0" i="0" dirty="0">
                <a:solidFill>
                  <a:srgbClr val="221F20"/>
                </a:solidFill>
                <a:effectLst/>
              </a:rPr>
              <a:t>Đơn giản, dễ hiểu, chỉ mất 1 tiếng đồng hồ để biết NodeJS là gì và có ăn được không.</a:t>
            </a:r>
          </a:p>
          <a:p>
            <a:pPr marL="342900" indent="-342900" algn="l" fontAlgn="base">
              <a:buFont typeface="Courier New" panose="02070309020205020404" pitchFamily="49" charset="0"/>
              <a:buChar char="o"/>
            </a:pPr>
            <a:r>
              <a:rPr lang="vi-VN" sz="2000" b="0" i="0" dirty="0">
                <a:solidFill>
                  <a:srgbClr val="221F20"/>
                </a:solidFill>
                <a:effectLst/>
              </a:rPr>
              <a:t>Giới thiệu chi tiết về từng module trong NodeJS và cách sử dụng chúng.</a:t>
            </a:r>
          </a:p>
        </p:txBody>
      </p:sp>
    </p:spTree>
    <p:extLst>
      <p:ext uri="{BB962C8B-B14F-4D97-AF65-F5344CB8AC3E}">
        <p14:creationId xmlns:p14="http://schemas.microsoft.com/office/powerpoint/2010/main" val="2111512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40984CEE-47F7-45B3-8B76-F06EE6617A55}"/>
              </a:ext>
            </a:extLst>
          </p:cNvPr>
          <p:cNvPicPr>
            <a:picLocks noChangeAspect="1"/>
          </p:cNvPicPr>
          <p:nvPr/>
        </p:nvPicPr>
        <p:blipFill>
          <a:blip r:embed="rId2"/>
          <a:stretch>
            <a:fillRect/>
          </a:stretch>
        </p:blipFill>
        <p:spPr>
          <a:xfrm>
            <a:off x="670968" y="1357023"/>
            <a:ext cx="7802064" cy="4143953"/>
          </a:xfrm>
          <a:prstGeom prst="rect">
            <a:avLst/>
          </a:prstGeom>
        </p:spPr>
      </p:pic>
    </p:spTree>
    <p:extLst>
      <p:ext uri="{BB962C8B-B14F-4D97-AF65-F5344CB8AC3E}">
        <p14:creationId xmlns:p14="http://schemas.microsoft.com/office/powerpoint/2010/main" val="2242710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41C596B9-54AF-4B90-BC2F-C9CA90F57FC1}"/>
              </a:ext>
            </a:extLst>
          </p:cNvPr>
          <p:cNvPicPr>
            <a:picLocks noChangeAspect="1"/>
          </p:cNvPicPr>
          <p:nvPr/>
        </p:nvPicPr>
        <p:blipFill>
          <a:blip r:embed="rId2"/>
          <a:stretch>
            <a:fillRect/>
          </a:stretch>
        </p:blipFill>
        <p:spPr>
          <a:xfrm>
            <a:off x="589994" y="1433234"/>
            <a:ext cx="7964011" cy="3991532"/>
          </a:xfrm>
          <a:prstGeom prst="rect">
            <a:avLst/>
          </a:prstGeom>
        </p:spPr>
      </p:pic>
    </p:spTree>
    <p:extLst>
      <p:ext uri="{BB962C8B-B14F-4D97-AF65-F5344CB8AC3E}">
        <p14:creationId xmlns:p14="http://schemas.microsoft.com/office/powerpoint/2010/main" val="87803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E744820A-1598-4B29-AD6D-A75A325D11AF}"/>
              </a:ext>
            </a:extLst>
          </p:cNvPr>
          <p:cNvPicPr>
            <a:picLocks noChangeAspect="1"/>
          </p:cNvPicPr>
          <p:nvPr/>
        </p:nvPicPr>
        <p:blipFill>
          <a:blip r:embed="rId2"/>
          <a:stretch>
            <a:fillRect/>
          </a:stretch>
        </p:blipFill>
        <p:spPr>
          <a:xfrm>
            <a:off x="661442" y="1066800"/>
            <a:ext cx="7821116" cy="3238952"/>
          </a:xfrm>
          <a:prstGeom prst="rect">
            <a:avLst/>
          </a:prstGeom>
        </p:spPr>
      </p:pic>
    </p:spTree>
    <p:extLst>
      <p:ext uri="{BB962C8B-B14F-4D97-AF65-F5344CB8AC3E}">
        <p14:creationId xmlns:p14="http://schemas.microsoft.com/office/powerpoint/2010/main" val="3878961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7F0F710D-F9D0-4B4E-9A22-2B47C3B33E3A}"/>
              </a:ext>
            </a:extLst>
          </p:cNvPr>
          <p:cNvPicPr>
            <a:picLocks noChangeAspect="1"/>
          </p:cNvPicPr>
          <p:nvPr/>
        </p:nvPicPr>
        <p:blipFill>
          <a:blip r:embed="rId2"/>
          <a:stretch>
            <a:fillRect/>
          </a:stretch>
        </p:blipFill>
        <p:spPr>
          <a:xfrm>
            <a:off x="685257" y="885225"/>
            <a:ext cx="7773485" cy="4296375"/>
          </a:xfrm>
          <a:prstGeom prst="rect">
            <a:avLst/>
          </a:prstGeom>
        </p:spPr>
      </p:pic>
    </p:spTree>
    <p:extLst>
      <p:ext uri="{BB962C8B-B14F-4D97-AF65-F5344CB8AC3E}">
        <p14:creationId xmlns:p14="http://schemas.microsoft.com/office/powerpoint/2010/main" val="173439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27E6847-E3DA-4047-B0F2-B73B68B933C3}"/>
              </a:ext>
            </a:extLst>
          </p:cNvPr>
          <p:cNvPicPr>
            <a:picLocks noChangeAspect="1"/>
          </p:cNvPicPr>
          <p:nvPr/>
        </p:nvPicPr>
        <p:blipFill>
          <a:blip r:embed="rId2"/>
          <a:stretch>
            <a:fillRect/>
          </a:stretch>
        </p:blipFill>
        <p:spPr>
          <a:xfrm>
            <a:off x="661442" y="1447523"/>
            <a:ext cx="7821116" cy="3962953"/>
          </a:xfrm>
          <a:prstGeom prst="rect">
            <a:avLst/>
          </a:prstGeom>
        </p:spPr>
      </p:pic>
    </p:spTree>
    <p:extLst>
      <p:ext uri="{BB962C8B-B14F-4D97-AF65-F5344CB8AC3E}">
        <p14:creationId xmlns:p14="http://schemas.microsoft.com/office/powerpoint/2010/main" val="1808383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E9C0FD7-0D0F-4A7B-A379-A61D17151F68}"/>
              </a:ext>
            </a:extLst>
          </p:cNvPr>
          <p:cNvPicPr>
            <a:picLocks noChangeAspect="1"/>
          </p:cNvPicPr>
          <p:nvPr/>
        </p:nvPicPr>
        <p:blipFill>
          <a:blip r:embed="rId2"/>
          <a:stretch>
            <a:fillRect/>
          </a:stretch>
        </p:blipFill>
        <p:spPr>
          <a:xfrm>
            <a:off x="637626" y="1219200"/>
            <a:ext cx="7868748" cy="3343742"/>
          </a:xfrm>
          <a:prstGeom prst="rect">
            <a:avLst/>
          </a:prstGeom>
        </p:spPr>
      </p:pic>
    </p:spTree>
    <p:extLst>
      <p:ext uri="{BB962C8B-B14F-4D97-AF65-F5344CB8AC3E}">
        <p14:creationId xmlns:p14="http://schemas.microsoft.com/office/powerpoint/2010/main" val="51820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8752DA0-90AE-4450-913F-310E7D86F40B}"/>
              </a:ext>
            </a:extLst>
          </p:cNvPr>
          <p:cNvPicPr>
            <a:picLocks noChangeAspect="1"/>
          </p:cNvPicPr>
          <p:nvPr/>
        </p:nvPicPr>
        <p:blipFill>
          <a:blip r:embed="rId2"/>
          <a:stretch>
            <a:fillRect/>
          </a:stretch>
        </p:blipFill>
        <p:spPr>
          <a:xfrm>
            <a:off x="713836" y="1171260"/>
            <a:ext cx="7716327" cy="4515480"/>
          </a:xfrm>
          <a:prstGeom prst="rect">
            <a:avLst/>
          </a:prstGeom>
        </p:spPr>
      </p:pic>
    </p:spTree>
    <p:extLst>
      <p:ext uri="{BB962C8B-B14F-4D97-AF65-F5344CB8AC3E}">
        <p14:creationId xmlns:p14="http://schemas.microsoft.com/office/powerpoint/2010/main" val="1995388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C81D13C-8C7F-49CD-B5F3-246F72E06BC0}"/>
              </a:ext>
            </a:extLst>
          </p:cNvPr>
          <p:cNvPicPr>
            <a:picLocks noChangeAspect="1"/>
          </p:cNvPicPr>
          <p:nvPr/>
        </p:nvPicPr>
        <p:blipFill>
          <a:blip r:embed="rId2"/>
          <a:stretch>
            <a:fillRect/>
          </a:stretch>
        </p:blipFill>
        <p:spPr>
          <a:xfrm>
            <a:off x="694784" y="1076313"/>
            <a:ext cx="7754432" cy="2286319"/>
          </a:xfrm>
          <a:prstGeom prst="rect">
            <a:avLst/>
          </a:prstGeom>
        </p:spPr>
      </p:pic>
    </p:spTree>
    <p:extLst>
      <p:ext uri="{BB962C8B-B14F-4D97-AF65-F5344CB8AC3E}">
        <p14:creationId xmlns:p14="http://schemas.microsoft.com/office/powerpoint/2010/main" val="1747248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40B7858-BC63-4B49-9986-766DC5D0E6FE}"/>
              </a:ext>
            </a:extLst>
          </p:cNvPr>
          <p:cNvPicPr>
            <a:picLocks noChangeAspect="1"/>
          </p:cNvPicPr>
          <p:nvPr/>
        </p:nvPicPr>
        <p:blipFill>
          <a:blip r:embed="rId2"/>
          <a:stretch>
            <a:fillRect/>
          </a:stretch>
        </p:blipFill>
        <p:spPr>
          <a:xfrm>
            <a:off x="694784" y="1252233"/>
            <a:ext cx="7754432" cy="4353533"/>
          </a:xfrm>
          <a:prstGeom prst="rect">
            <a:avLst/>
          </a:prstGeom>
        </p:spPr>
      </p:pic>
    </p:spTree>
    <p:extLst>
      <p:ext uri="{BB962C8B-B14F-4D97-AF65-F5344CB8AC3E}">
        <p14:creationId xmlns:p14="http://schemas.microsoft.com/office/powerpoint/2010/main" val="4161318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D635277-698B-4918-81BF-9A8A07AA3D4A}"/>
              </a:ext>
            </a:extLst>
          </p:cNvPr>
          <p:cNvPicPr>
            <a:picLocks noChangeAspect="1"/>
          </p:cNvPicPr>
          <p:nvPr/>
        </p:nvPicPr>
        <p:blipFill>
          <a:blip r:embed="rId2"/>
          <a:stretch>
            <a:fillRect/>
          </a:stretch>
        </p:blipFill>
        <p:spPr>
          <a:xfrm>
            <a:off x="690021" y="1219200"/>
            <a:ext cx="7763958" cy="5306165"/>
          </a:xfrm>
          <a:prstGeom prst="rect">
            <a:avLst/>
          </a:prstGeom>
        </p:spPr>
      </p:pic>
    </p:spTree>
    <p:extLst>
      <p:ext uri="{BB962C8B-B14F-4D97-AF65-F5344CB8AC3E}">
        <p14:creationId xmlns:p14="http://schemas.microsoft.com/office/powerpoint/2010/main" val="149520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6096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Viết chương trình đầu tiên</a:t>
            </a:r>
            <a:endParaRPr lang="en-US" sz="2500" b="1" i="0" dirty="0">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2216D4A-AB45-41F8-9D02-7E3A91B5F4E1}"/>
              </a:ext>
            </a:extLst>
          </p:cNvPr>
          <p:cNvSpPr txBox="1"/>
          <p:nvPr/>
        </p:nvSpPr>
        <p:spPr>
          <a:xfrm>
            <a:off x="304800" y="1295400"/>
            <a:ext cx="8539334" cy="2862322"/>
          </a:xfrm>
          <a:prstGeom prst="rect">
            <a:avLst/>
          </a:prstGeom>
          <a:noFill/>
        </p:spPr>
        <p:txBody>
          <a:bodyPr wrap="square" rtlCol="0">
            <a:spAutoFit/>
          </a:bodyPr>
          <a:lstStyle/>
          <a:p>
            <a:pPr marL="342900" indent="-342900" algn="l" fontAlgn="base">
              <a:buFont typeface="Courier New" panose="02070309020205020404" pitchFamily="49" charset="0"/>
              <a:buChar char="o"/>
            </a:pPr>
            <a:r>
              <a:rPr lang="vi-VN" sz="2000" i="0" dirty="0">
                <a:solidFill>
                  <a:srgbClr val="221F20"/>
                </a:solidFill>
                <a:effectLst/>
              </a:rPr>
              <a:t>Các bạn tạo 1 thư mục mới(ở đâu tùy các bạn nhé ), mình tạo ở desktop. </a:t>
            </a:r>
            <a:endParaRPr lang="en-US" sz="2000" i="0" dirty="0">
              <a:solidFill>
                <a:srgbClr val="221F20"/>
              </a:solidFill>
              <a:effectLst/>
            </a:endParaRPr>
          </a:p>
          <a:p>
            <a:pPr marL="342900" indent="-342900" algn="l" fontAlgn="base">
              <a:buFont typeface="Courier New" panose="02070309020205020404" pitchFamily="49" charset="0"/>
              <a:buChar char="o"/>
            </a:pPr>
            <a:r>
              <a:rPr lang="vi-VN" sz="2000" i="0" dirty="0">
                <a:solidFill>
                  <a:srgbClr val="221F20"/>
                </a:solidFill>
                <a:effectLst/>
              </a:rPr>
              <a:t>Tiếp theo đó các bạn tao 1 file tên tùy ý đuôi .js ở đây mình tạo 1 tệp có tên là app.js và viết đoạn code sau vào:</a:t>
            </a:r>
            <a:r>
              <a:rPr lang="en-US" sz="2000" i="0" dirty="0">
                <a:solidFill>
                  <a:srgbClr val="221F20"/>
                </a:solidFill>
                <a:effectLst/>
              </a:rPr>
              <a:t> </a:t>
            </a:r>
            <a:r>
              <a:rPr lang="vi-VN" sz="2000" b="1" i="0" dirty="0">
                <a:solidFill>
                  <a:srgbClr val="221F20"/>
                </a:solidFill>
                <a:effectLst/>
              </a:rPr>
              <a:t>console.log('Welcome to Đông Á');</a:t>
            </a:r>
            <a:endParaRPr lang="vi-VN" sz="2000" i="0" dirty="0">
              <a:solidFill>
                <a:srgbClr val="221F20"/>
              </a:solidFill>
              <a:effectLst/>
            </a:endParaRPr>
          </a:p>
          <a:p>
            <a:pPr marL="342900" indent="-342900" algn="l" fontAlgn="base">
              <a:buFont typeface="Courier New" panose="02070309020205020404" pitchFamily="49" charset="0"/>
              <a:buChar char="o"/>
            </a:pPr>
            <a:r>
              <a:rPr lang="vi-VN" sz="2000" i="0" dirty="0">
                <a:solidFill>
                  <a:srgbClr val="221F20"/>
                </a:solidFill>
                <a:effectLst/>
              </a:rPr>
              <a:t>Sau đó các bạn vào trong thư mục vừa tạo của các bạn nhấn Shift + chuột phải rồi chọn open command window here</a:t>
            </a:r>
          </a:p>
          <a:p>
            <a:pPr marL="342900" indent="-342900" algn="l" fontAlgn="base">
              <a:buFont typeface="Courier New" panose="02070309020205020404" pitchFamily="49" charset="0"/>
              <a:buChar char="o"/>
            </a:pPr>
            <a:r>
              <a:rPr lang="vi-VN" sz="2000" i="0" dirty="0">
                <a:solidFill>
                  <a:srgbClr val="221F20"/>
                </a:solidFill>
                <a:effectLst/>
              </a:rPr>
              <a:t>khi cửa sổ command line hiện lên các bạn gõ lệnh</a:t>
            </a:r>
            <a:r>
              <a:rPr lang="en-US" sz="2000" i="0" dirty="0">
                <a:solidFill>
                  <a:srgbClr val="221F20"/>
                </a:solidFill>
                <a:effectLst/>
              </a:rPr>
              <a:t>: </a:t>
            </a:r>
            <a:r>
              <a:rPr lang="vi-VN" sz="2000" b="1" i="0" dirty="0">
                <a:solidFill>
                  <a:srgbClr val="221F20"/>
                </a:solidFill>
                <a:effectLst/>
              </a:rPr>
              <a:t>node app.js</a:t>
            </a:r>
          </a:p>
          <a:p>
            <a:pPr marL="342900" indent="-342900" algn="l" fontAlgn="base">
              <a:buFont typeface="Courier New" panose="02070309020205020404" pitchFamily="49" charset="0"/>
              <a:buChar char="o"/>
            </a:pPr>
            <a:r>
              <a:rPr lang="vi-VN" sz="2000" i="0" dirty="0">
                <a:solidFill>
                  <a:srgbClr val="221F20"/>
                </a:solidFill>
                <a:effectLst/>
              </a:rPr>
              <a:t>Cửa sổ command line sẽ hiện như sau.</a:t>
            </a:r>
          </a:p>
        </p:txBody>
      </p:sp>
      <p:pic>
        <p:nvPicPr>
          <p:cNvPr id="5" name="Picture 4">
            <a:extLst>
              <a:ext uri="{FF2B5EF4-FFF2-40B4-BE49-F238E27FC236}">
                <a16:creationId xmlns:a16="http://schemas.microsoft.com/office/drawing/2014/main" id="{8AE497DC-F256-43D3-87F0-1F67D6257C3F}"/>
              </a:ext>
            </a:extLst>
          </p:cNvPr>
          <p:cNvPicPr>
            <a:picLocks noChangeAspect="1"/>
          </p:cNvPicPr>
          <p:nvPr/>
        </p:nvPicPr>
        <p:blipFill>
          <a:blip r:embed="rId2"/>
          <a:stretch>
            <a:fillRect/>
          </a:stretch>
        </p:blipFill>
        <p:spPr>
          <a:xfrm>
            <a:off x="414509" y="4366468"/>
            <a:ext cx="8429625" cy="1352550"/>
          </a:xfrm>
          <a:prstGeom prst="rect">
            <a:avLst/>
          </a:prstGeom>
        </p:spPr>
      </p:pic>
    </p:spTree>
    <p:extLst>
      <p:ext uri="{BB962C8B-B14F-4D97-AF65-F5344CB8AC3E}">
        <p14:creationId xmlns:p14="http://schemas.microsoft.com/office/powerpoint/2010/main" val="37720763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429D8E9-0E48-4444-B84E-DBFF064C13B2}"/>
              </a:ext>
            </a:extLst>
          </p:cNvPr>
          <p:cNvPicPr>
            <a:picLocks noChangeAspect="1"/>
          </p:cNvPicPr>
          <p:nvPr/>
        </p:nvPicPr>
        <p:blipFill>
          <a:blip r:embed="rId2"/>
          <a:stretch>
            <a:fillRect/>
          </a:stretch>
        </p:blipFill>
        <p:spPr>
          <a:xfrm>
            <a:off x="666205" y="1504681"/>
            <a:ext cx="7811590" cy="3848637"/>
          </a:xfrm>
          <a:prstGeom prst="rect">
            <a:avLst/>
          </a:prstGeom>
        </p:spPr>
      </p:pic>
    </p:spTree>
    <p:extLst>
      <p:ext uri="{BB962C8B-B14F-4D97-AF65-F5344CB8AC3E}">
        <p14:creationId xmlns:p14="http://schemas.microsoft.com/office/powerpoint/2010/main" val="313304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a:latin typeface="Arial" panose="020B0604020202020204" pitchFamily="34" charset="0"/>
                <a:cs typeface="Arial" panose="020B0604020202020204" pitchFamily="34" charset="0"/>
              </a:rPr>
              <a:t>Đọc ghi file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fs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0157EF0-F02A-4192-A567-139401C9F475}"/>
              </a:ext>
            </a:extLst>
          </p:cNvPr>
          <p:cNvPicPr>
            <a:picLocks noChangeAspect="1"/>
          </p:cNvPicPr>
          <p:nvPr/>
        </p:nvPicPr>
        <p:blipFill>
          <a:blip r:embed="rId2"/>
          <a:stretch>
            <a:fillRect/>
          </a:stretch>
        </p:blipFill>
        <p:spPr>
          <a:xfrm>
            <a:off x="666205" y="1066800"/>
            <a:ext cx="7811590" cy="5515745"/>
          </a:xfrm>
          <a:prstGeom prst="rect">
            <a:avLst/>
          </a:prstGeom>
        </p:spPr>
      </p:pic>
    </p:spTree>
    <p:extLst>
      <p:ext uri="{BB962C8B-B14F-4D97-AF65-F5344CB8AC3E}">
        <p14:creationId xmlns:p14="http://schemas.microsoft.com/office/powerpoint/2010/main" val="2330890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a:latin typeface="Arial" panose="020B0604020202020204" pitchFamily="34" charset="0"/>
                <a:cs typeface="Arial" panose="020B0604020202020204" pitchFamily="34" charset="0"/>
              </a:rPr>
              <a:t>Đọc ghi file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fs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BA96D7C-D926-48CF-9813-B66AC99429DE}"/>
              </a:ext>
            </a:extLst>
          </p:cNvPr>
          <p:cNvPicPr>
            <a:picLocks noChangeAspect="1"/>
          </p:cNvPicPr>
          <p:nvPr/>
        </p:nvPicPr>
        <p:blipFill>
          <a:blip r:embed="rId2"/>
          <a:stretch>
            <a:fillRect/>
          </a:stretch>
        </p:blipFill>
        <p:spPr>
          <a:xfrm>
            <a:off x="685257" y="1143000"/>
            <a:ext cx="7773485" cy="4839375"/>
          </a:xfrm>
          <a:prstGeom prst="rect">
            <a:avLst/>
          </a:prstGeom>
        </p:spPr>
      </p:pic>
    </p:spTree>
    <p:extLst>
      <p:ext uri="{BB962C8B-B14F-4D97-AF65-F5344CB8AC3E}">
        <p14:creationId xmlns:p14="http://schemas.microsoft.com/office/powerpoint/2010/main" val="1601162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a:latin typeface="Arial" panose="020B0604020202020204" pitchFamily="34" charset="0"/>
                <a:cs typeface="Arial" panose="020B0604020202020204" pitchFamily="34" charset="0"/>
              </a:rPr>
              <a:t>Đọc ghi file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fs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DF2E87E-387E-410C-BE37-DD18F124FB60}"/>
              </a:ext>
            </a:extLst>
          </p:cNvPr>
          <p:cNvPicPr>
            <a:picLocks noChangeAspect="1"/>
          </p:cNvPicPr>
          <p:nvPr/>
        </p:nvPicPr>
        <p:blipFill>
          <a:blip r:embed="rId2"/>
          <a:stretch>
            <a:fillRect/>
          </a:stretch>
        </p:blipFill>
        <p:spPr>
          <a:xfrm>
            <a:off x="699547" y="1143000"/>
            <a:ext cx="7744906" cy="5077534"/>
          </a:xfrm>
          <a:prstGeom prst="rect">
            <a:avLst/>
          </a:prstGeom>
        </p:spPr>
      </p:pic>
    </p:spTree>
    <p:extLst>
      <p:ext uri="{BB962C8B-B14F-4D97-AF65-F5344CB8AC3E}">
        <p14:creationId xmlns:p14="http://schemas.microsoft.com/office/powerpoint/2010/main" val="24116454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a:latin typeface="Arial" panose="020B0604020202020204" pitchFamily="34" charset="0"/>
                <a:cs typeface="Arial" panose="020B0604020202020204" pitchFamily="34" charset="0"/>
              </a:rPr>
              <a:t>Đọc ghi file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fs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75E9449-4973-49B0-ACB9-0D84CDB52198}"/>
              </a:ext>
            </a:extLst>
          </p:cNvPr>
          <p:cNvPicPr>
            <a:picLocks noChangeAspect="1"/>
          </p:cNvPicPr>
          <p:nvPr/>
        </p:nvPicPr>
        <p:blipFill>
          <a:blip r:embed="rId2"/>
          <a:stretch>
            <a:fillRect/>
          </a:stretch>
        </p:blipFill>
        <p:spPr>
          <a:xfrm>
            <a:off x="642389" y="934254"/>
            <a:ext cx="7859222" cy="5048955"/>
          </a:xfrm>
          <a:prstGeom prst="rect">
            <a:avLst/>
          </a:prstGeom>
        </p:spPr>
      </p:pic>
    </p:spTree>
    <p:extLst>
      <p:ext uri="{BB962C8B-B14F-4D97-AF65-F5344CB8AC3E}">
        <p14:creationId xmlns:p14="http://schemas.microsoft.com/office/powerpoint/2010/main" val="3140011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a:latin typeface="Arial" panose="020B0604020202020204" pitchFamily="34" charset="0"/>
                <a:cs typeface="Arial" panose="020B0604020202020204" pitchFamily="34" charset="0"/>
              </a:rPr>
              <a:t>Đọc ghi file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fs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B2AFCF9-EA30-4BCF-B39B-136EE8698254}"/>
              </a:ext>
            </a:extLst>
          </p:cNvPr>
          <p:cNvPicPr>
            <a:picLocks noChangeAspect="1"/>
          </p:cNvPicPr>
          <p:nvPr/>
        </p:nvPicPr>
        <p:blipFill>
          <a:blip r:embed="rId2"/>
          <a:stretch>
            <a:fillRect/>
          </a:stretch>
        </p:blipFill>
        <p:spPr>
          <a:xfrm>
            <a:off x="637626" y="1143000"/>
            <a:ext cx="7868748" cy="3696216"/>
          </a:xfrm>
          <a:prstGeom prst="rect">
            <a:avLst/>
          </a:prstGeom>
        </p:spPr>
      </p:pic>
    </p:spTree>
    <p:extLst>
      <p:ext uri="{BB962C8B-B14F-4D97-AF65-F5344CB8AC3E}">
        <p14:creationId xmlns:p14="http://schemas.microsoft.com/office/powerpoint/2010/main" val="19133466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a:latin typeface="Arial" panose="020B0604020202020204" pitchFamily="34" charset="0"/>
                <a:cs typeface="Arial" panose="020B0604020202020204" pitchFamily="34" charset="0"/>
              </a:rPr>
              <a:t>Đọc ghi file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fs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6BBB5F3-6B48-4819-B0CA-39584935DD19}"/>
              </a:ext>
            </a:extLst>
          </p:cNvPr>
          <p:cNvPicPr>
            <a:picLocks noChangeAspect="1"/>
          </p:cNvPicPr>
          <p:nvPr/>
        </p:nvPicPr>
        <p:blipFill>
          <a:blip r:embed="rId2"/>
          <a:stretch>
            <a:fillRect/>
          </a:stretch>
        </p:blipFill>
        <p:spPr>
          <a:xfrm>
            <a:off x="666205" y="1143000"/>
            <a:ext cx="7811590" cy="3410426"/>
          </a:xfrm>
          <a:prstGeom prst="rect">
            <a:avLst/>
          </a:prstGeom>
        </p:spPr>
      </p:pic>
      <p:sp>
        <p:nvSpPr>
          <p:cNvPr id="5" name="TextBox 4">
            <a:extLst>
              <a:ext uri="{FF2B5EF4-FFF2-40B4-BE49-F238E27FC236}">
                <a16:creationId xmlns:a16="http://schemas.microsoft.com/office/drawing/2014/main" id="{10FFC774-9C74-4CA4-A4D9-DD710598A694}"/>
              </a:ext>
            </a:extLst>
          </p:cNvPr>
          <p:cNvSpPr txBox="1"/>
          <p:nvPr/>
        </p:nvSpPr>
        <p:spPr>
          <a:xfrm>
            <a:off x="457200" y="5029200"/>
            <a:ext cx="8382000" cy="1631216"/>
          </a:xfrm>
          <a:prstGeom prst="rect">
            <a:avLst/>
          </a:prstGeom>
          <a:noFill/>
        </p:spPr>
        <p:txBody>
          <a:bodyPr wrap="square" rtlCol="0">
            <a:spAutoFit/>
          </a:bodyPr>
          <a:lstStyle/>
          <a:p>
            <a:r>
              <a:rPr lang="vi-VN" sz="2000" b="1" dirty="0"/>
              <a:t>Lời kết.</a:t>
            </a:r>
          </a:p>
          <a:p>
            <a:r>
              <a:rPr lang="vi-VN" sz="2000" dirty="0"/>
              <a:t>-Như vậy đã giới thiệu xong với mọi người cơ bản về module fs trong node.js. Module này chỉ giới thiệu cơ bản những thứ cần thiết đối với mọi người thôi, còn thực sự thì module này hỗ trợ chúng ta khoảng 50-60 phương thức</a:t>
            </a:r>
            <a:r>
              <a:rPr lang="en-US" sz="2000" dirty="0"/>
              <a:t>: </a:t>
            </a:r>
            <a:r>
              <a:rPr lang="en-US" sz="2000" b="1" dirty="0"/>
              <a:t>https://nodejs.org/api/fs.html</a:t>
            </a:r>
            <a:r>
              <a:rPr lang="vi-VN" sz="2000" b="1" dirty="0"/>
              <a:t>. </a:t>
            </a:r>
            <a:endParaRPr lang="en-US" sz="2000" b="1" dirty="0"/>
          </a:p>
        </p:txBody>
      </p:sp>
    </p:spTree>
    <p:extLst>
      <p:ext uri="{BB962C8B-B14F-4D97-AF65-F5344CB8AC3E}">
        <p14:creationId xmlns:p14="http://schemas.microsoft.com/office/powerpoint/2010/main" val="42185411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Phân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tích</a:t>
            </a:r>
            <a:r>
              <a:rPr lang="en-US" sz="2500" b="1" dirty="0">
                <a:latin typeface="Arial" panose="020B0604020202020204" pitchFamily="34" charset="0"/>
                <a:cs typeface="Arial" panose="020B0604020202020204" pitchFamily="34" charset="0"/>
              </a:rPr>
              <a:t> URL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a:t>
            </a:r>
            <a:r>
              <a:rPr lang="en-US" sz="2500" b="1" dirty="0" err="1">
                <a:latin typeface="Arial" panose="020B0604020202020204" pitchFamily="34" charset="0"/>
                <a:cs typeface="Arial" panose="020B0604020202020204" pitchFamily="34" charset="0"/>
              </a:rPr>
              <a:t>url</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2C4B626-88B0-4F55-B539-9C27583E225B}"/>
              </a:ext>
            </a:extLst>
          </p:cNvPr>
          <p:cNvPicPr>
            <a:picLocks noChangeAspect="1"/>
          </p:cNvPicPr>
          <p:nvPr/>
        </p:nvPicPr>
        <p:blipFill>
          <a:blip r:embed="rId2"/>
          <a:stretch>
            <a:fillRect/>
          </a:stretch>
        </p:blipFill>
        <p:spPr>
          <a:xfrm>
            <a:off x="623336" y="1180786"/>
            <a:ext cx="7897327" cy="4496427"/>
          </a:xfrm>
          <a:prstGeom prst="rect">
            <a:avLst/>
          </a:prstGeom>
        </p:spPr>
      </p:pic>
    </p:spTree>
    <p:extLst>
      <p:ext uri="{BB962C8B-B14F-4D97-AF65-F5344CB8AC3E}">
        <p14:creationId xmlns:p14="http://schemas.microsoft.com/office/powerpoint/2010/main" val="10657742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Phân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tích</a:t>
            </a:r>
            <a:r>
              <a:rPr lang="en-US" sz="2500" b="1" dirty="0">
                <a:latin typeface="Arial" panose="020B0604020202020204" pitchFamily="34" charset="0"/>
                <a:cs typeface="Arial" panose="020B0604020202020204" pitchFamily="34" charset="0"/>
              </a:rPr>
              <a:t> URL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a:t>
            </a:r>
            <a:r>
              <a:rPr lang="en-US" sz="2500" b="1" dirty="0" err="1">
                <a:latin typeface="Arial" panose="020B0604020202020204" pitchFamily="34" charset="0"/>
                <a:cs typeface="Arial" panose="020B0604020202020204" pitchFamily="34" charset="0"/>
              </a:rPr>
              <a:t>url</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76A4C84-9B84-48D6-989C-3B321E82EEEC}"/>
              </a:ext>
            </a:extLst>
          </p:cNvPr>
          <p:cNvPicPr>
            <a:picLocks noChangeAspect="1"/>
          </p:cNvPicPr>
          <p:nvPr/>
        </p:nvPicPr>
        <p:blipFill>
          <a:blip r:embed="rId2"/>
          <a:stretch>
            <a:fillRect/>
          </a:stretch>
        </p:blipFill>
        <p:spPr>
          <a:xfrm>
            <a:off x="675731" y="914400"/>
            <a:ext cx="7792537" cy="3862725"/>
          </a:xfrm>
          <a:prstGeom prst="rect">
            <a:avLst/>
          </a:prstGeom>
        </p:spPr>
      </p:pic>
      <p:pic>
        <p:nvPicPr>
          <p:cNvPr id="6" name="Picture 5">
            <a:extLst>
              <a:ext uri="{FF2B5EF4-FFF2-40B4-BE49-F238E27FC236}">
                <a16:creationId xmlns:a16="http://schemas.microsoft.com/office/drawing/2014/main" id="{C133F4D2-9503-41E7-8F2E-1311D5EF8BD6}"/>
              </a:ext>
            </a:extLst>
          </p:cNvPr>
          <p:cNvPicPr>
            <a:picLocks noChangeAspect="1"/>
          </p:cNvPicPr>
          <p:nvPr/>
        </p:nvPicPr>
        <p:blipFill>
          <a:blip r:embed="rId3"/>
          <a:stretch>
            <a:fillRect/>
          </a:stretch>
        </p:blipFill>
        <p:spPr>
          <a:xfrm>
            <a:off x="381000" y="4809807"/>
            <a:ext cx="8268854" cy="2048193"/>
          </a:xfrm>
          <a:prstGeom prst="rect">
            <a:avLst/>
          </a:prstGeom>
        </p:spPr>
      </p:pic>
    </p:spTree>
    <p:extLst>
      <p:ext uri="{BB962C8B-B14F-4D97-AF65-F5344CB8AC3E}">
        <p14:creationId xmlns:p14="http://schemas.microsoft.com/office/powerpoint/2010/main" val="40996716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Phân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tích</a:t>
            </a:r>
            <a:r>
              <a:rPr lang="en-US" sz="2500" b="1" dirty="0">
                <a:latin typeface="Arial" panose="020B0604020202020204" pitchFamily="34" charset="0"/>
                <a:cs typeface="Arial" panose="020B0604020202020204" pitchFamily="34" charset="0"/>
              </a:rPr>
              <a:t> URL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a:t>
            </a:r>
            <a:r>
              <a:rPr lang="en-US" sz="2500" b="1" dirty="0" err="1">
                <a:latin typeface="Arial" panose="020B0604020202020204" pitchFamily="34" charset="0"/>
                <a:cs typeface="Arial" panose="020B0604020202020204" pitchFamily="34" charset="0"/>
              </a:rPr>
              <a:t>url</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nodejs</a:t>
            </a:r>
            <a:endParaRPr lang="en-US" sz="2500" b="1" i="0" dirty="0">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58ACC0D-B8FC-4B68-9AF6-1EF5A528EDB8}"/>
              </a:ext>
            </a:extLst>
          </p:cNvPr>
          <p:cNvPicPr>
            <a:picLocks noChangeAspect="1"/>
          </p:cNvPicPr>
          <p:nvPr/>
        </p:nvPicPr>
        <p:blipFill>
          <a:blip r:embed="rId2"/>
          <a:stretch>
            <a:fillRect/>
          </a:stretch>
        </p:blipFill>
        <p:spPr>
          <a:xfrm>
            <a:off x="1026552" y="934254"/>
            <a:ext cx="6925901" cy="5906540"/>
          </a:xfrm>
          <a:prstGeom prst="rect">
            <a:avLst/>
          </a:prstGeom>
        </p:spPr>
      </p:pic>
    </p:spTree>
    <p:extLst>
      <p:ext uri="{BB962C8B-B14F-4D97-AF65-F5344CB8AC3E}">
        <p14:creationId xmlns:p14="http://schemas.microsoft.com/office/powerpoint/2010/main" val="9787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6096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Khai báo biến trong nodejs.</a:t>
            </a:r>
            <a:endParaRPr lang="en-US" sz="2500" b="1" i="0" dirty="0">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2216D4A-AB45-41F8-9D02-7E3A91B5F4E1}"/>
              </a:ext>
            </a:extLst>
          </p:cNvPr>
          <p:cNvSpPr txBox="1"/>
          <p:nvPr/>
        </p:nvSpPr>
        <p:spPr>
          <a:xfrm>
            <a:off x="304800" y="1295400"/>
            <a:ext cx="8539334" cy="400110"/>
          </a:xfrm>
          <a:prstGeom prst="rect">
            <a:avLst/>
          </a:prstGeom>
          <a:noFill/>
        </p:spPr>
        <p:txBody>
          <a:bodyPr wrap="square" rtlCol="0">
            <a:spAutoFit/>
          </a:bodyPr>
          <a:lstStyle/>
          <a:p>
            <a:pPr algn="l" fontAlgn="base"/>
            <a:r>
              <a:rPr lang="vi-VN" sz="2000" i="0" dirty="0">
                <a:solidFill>
                  <a:srgbClr val="221F20"/>
                </a:solidFill>
                <a:effectLst/>
              </a:rPr>
              <a:t>Các bạn theo dõi ví dụ bên dưới để hiểu chi tiết về biến trong nodejs nhé.</a:t>
            </a:r>
          </a:p>
        </p:txBody>
      </p:sp>
      <p:sp>
        <p:nvSpPr>
          <p:cNvPr id="6" name="TextBox 5">
            <a:extLst>
              <a:ext uri="{FF2B5EF4-FFF2-40B4-BE49-F238E27FC236}">
                <a16:creationId xmlns:a16="http://schemas.microsoft.com/office/drawing/2014/main" id="{CB285C07-D5F0-49B0-85D1-9F4672492CF4}"/>
              </a:ext>
            </a:extLst>
          </p:cNvPr>
          <p:cNvSpPr txBox="1"/>
          <p:nvPr/>
        </p:nvSpPr>
        <p:spPr>
          <a:xfrm>
            <a:off x="302333" y="3733800"/>
            <a:ext cx="8539334" cy="2862322"/>
          </a:xfrm>
          <a:prstGeom prst="rect">
            <a:avLst/>
          </a:prstGeom>
          <a:noFill/>
        </p:spPr>
        <p:txBody>
          <a:bodyPr wrap="square" rtlCol="0">
            <a:spAutoFit/>
          </a:bodyPr>
          <a:lstStyle/>
          <a:p>
            <a:pPr algn="l" fontAlgn="base"/>
            <a:r>
              <a:rPr lang="vi-VN" sz="2000" i="0" dirty="0">
                <a:solidFill>
                  <a:srgbClr val="221F20"/>
                </a:solidFill>
                <a:effectLst/>
              </a:rPr>
              <a:t>Sau khi viết xong các bạn tiến hành chạy đoạn code trên thì trên cửa sổ command line sẽ hiển thị như sau.</a:t>
            </a:r>
          </a:p>
          <a:p>
            <a:pPr algn="l" fontAlgn="base"/>
            <a:r>
              <a:rPr lang="vi-VN" sz="2000" i="0" dirty="0">
                <a:solidFill>
                  <a:srgbClr val="221F20"/>
                </a:solidFill>
                <a:effectLst/>
              </a:rPr>
              <a:t>bien a=</a:t>
            </a:r>
            <a:r>
              <a:rPr lang="en-US" sz="2000" i="0" dirty="0" err="1">
                <a:solidFill>
                  <a:srgbClr val="221F20"/>
                </a:solidFill>
                <a:effectLst/>
              </a:rPr>
              <a:t>Lớp</a:t>
            </a:r>
            <a:r>
              <a:rPr lang="en-US" sz="2000" i="0" dirty="0">
                <a:solidFill>
                  <a:srgbClr val="221F20"/>
                </a:solidFill>
                <a:effectLst/>
              </a:rPr>
              <a:t> a</a:t>
            </a:r>
            <a:endParaRPr lang="vi-VN" sz="2000" i="0" dirty="0">
              <a:solidFill>
                <a:srgbClr val="221F20"/>
              </a:solidFill>
              <a:effectLst/>
            </a:endParaRPr>
          </a:p>
          <a:p>
            <a:pPr algn="l" fontAlgn="base"/>
            <a:r>
              <a:rPr lang="vi-VN" sz="2000" i="0" dirty="0">
                <a:solidFill>
                  <a:srgbClr val="221F20"/>
                </a:solidFill>
                <a:effectLst/>
              </a:rPr>
              <a:t>bien b=</a:t>
            </a:r>
            <a:r>
              <a:rPr lang="en-US" sz="2000" i="0" dirty="0" err="1">
                <a:solidFill>
                  <a:srgbClr val="221F20"/>
                </a:solidFill>
                <a:effectLst/>
              </a:rPr>
              <a:t>Lơp</a:t>
            </a:r>
            <a:r>
              <a:rPr lang="en-US" sz="2000" i="0" dirty="0">
                <a:solidFill>
                  <a:srgbClr val="221F20"/>
                </a:solidFill>
                <a:effectLst/>
              </a:rPr>
              <a:t> b</a:t>
            </a:r>
          </a:p>
          <a:p>
            <a:pPr algn="l" fontAlgn="base"/>
            <a:endParaRPr lang="vi-VN" sz="2000" i="0" dirty="0">
              <a:solidFill>
                <a:srgbClr val="221F20"/>
              </a:solidFill>
              <a:effectLst/>
            </a:endParaRPr>
          </a:p>
          <a:p>
            <a:pPr algn="l" fontAlgn="base"/>
            <a:r>
              <a:rPr lang="vi-VN" sz="2000" b="1" i="0" dirty="0">
                <a:solidFill>
                  <a:srgbClr val="221F20"/>
                </a:solidFill>
                <a:effectLst/>
              </a:rPr>
              <a:t>Kết  luận</a:t>
            </a:r>
            <a:r>
              <a:rPr lang="vi-VN" sz="2000" i="0" dirty="0">
                <a:solidFill>
                  <a:srgbClr val="221F20"/>
                </a:solidFill>
                <a:effectLst/>
              </a:rPr>
              <a:t>: Sau ví dụ trên các bạn có thể rút ra kết luận là có 2 cách khai báo biến trong nodejs đúng không</a:t>
            </a:r>
          </a:p>
          <a:p>
            <a:pPr algn="l" fontAlgn="base"/>
            <a:r>
              <a:rPr lang="vi-VN" sz="2000" i="0" dirty="0">
                <a:solidFill>
                  <a:srgbClr val="221F20"/>
                </a:solidFill>
                <a:effectLst/>
              </a:rPr>
              <a:t>cách 1: dùng từ khóa var để khai báo.</a:t>
            </a:r>
          </a:p>
          <a:p>
            <a:pPr algn="l" fontAlgn="base"/>
            <a:r>
              <a:rPr lang="vi-VN" sz="2000" i="0" dirty="0">
                <a:solidFill>
                  <a:srgbClr val="221F20"/>
                </a:solidFill>
                <a:effectLst/>
              </a:rPr>
              <a:t>cách 2: không cần dùng từ khóa.</a:t>
            </a:r>
          </a:p>
        </p:txBody>
      </p:sp>
      <p:pic>
        <p:nvPicPr>
          <p:cNvPr id="4" name="Picture 3">
            <a:extLst>
              <a:ext uri="{FF2B5EF4-FFF2-40B4-BE49-F238E27FC236}">
                <a16:creationId xmlns:a16="http://schemas.microsoft.com/office/drawing/2014/main" id="{4EC67CEC-04FB-4E52-9E96-FF3F229DAD03}"/>
              </a:ext>
            </a:extLst>
          </p:cNvPr>
          <p:cNvPicPr>
            <a:picLocks noChangeAspect="1"/>
          </p:cNvPicPr>
          <p:nvPr/>
        </p:nvPicPr>
        <p:blipFill>
          <a:blip r:embed="rId2"/>
          <a:stretch>
            <a:fillRect/>
          </a:stretch>
        </p:blipFill>
        <p:spPr>
          <a:xfrm>
            <a:off x="1981200" y="1828800"/>
            <a:ext cx="4829849" cy="1619476"/>
          </a:xfrm>
          <a:prstGeom prst="rect">
            <a:avLst/>
          </a:prstGeom>
        </p:spPr>
      </p:pic>
    </p:spTree>
    <p:extLst>
      <p:ext uri="{BB962C8B-B14F-4D97-AF65-F5344CB8AC3E}">
        <p14:creationId xmlns:p14="http://schemas.microsoft.com/office/powerpoint/2010/main" val="24385632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Phân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tích</a:t>
            </a:r>
            <a:r>
              <a:rPr lang="en-US" sz="2500" b="1" dirty="0">
                <a:latin typeface="Arial" panose="020B0604020202020204" pitchFamily="34" charset="0"/>
                <a:cs typeface="Arial" panose="020B0604020202020204" pitchFamily="34" charset="0"/>
              </a:rPr>
              <a:t> URL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a:t>
            </a:r>
            <a:r>
              <a:rPr lang="en-US" sz="2500" b="1" dirty="0" err="1">
                <a:latin typeface="Arial" panose="020B0604020202020204" pitchFamily="34" charset="0"/>
                <a:cs typeface="Arial" panose="020B0604020202020204" pitchFamily="34" charset="0"/>
              </a:rPr>
              <a:t>url</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BDB3863-3CA9-4EBF-99EB-D50FCBDE7A59}"/>
              </a:ext>
            </a:extLst>
          </p:cNvPr>
          <p:cNvPicPr>
            <a:picLocks noChangeAspect="1"/>
          </p:cNvPicPr>
          <p:nvPr/>
        </p:nvPicPr>
        <p:blipFill>
          <a:blip r:embed="rId2"/>
          <a:stretch>
            <a:fillRect/>
          </a:stretch>
        </p:blipFill>
        <p:spPr>
          <a:xfrm>
            <a:off x="570941" y="1090286"/>
            <a:ext cx="8002117" cy="4677428"/>
          </a:xfrm>
          <a:prstGeom prst="rect">
            <a:avLst/>
          </a:prstGeom>
        </p:spPr>
      </p:pic>
    </p:spTree>
    <p:extLst>
      <p:ext uri="{BB962C8B-B14F-4D97-AF65-F5344CB8AC3E}">
        <p14:creationId xmlns:p14="http://schemas.microsoft.com/office/powerpoint/2010/main" val="25599021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Phân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tích</a:t>
            </a:r>
            <a:r>
              <a:rPr lang="en-US" sz="2500" b="1" dirty="0">
                <a:latin typeface="Arial" panose="020B0604020202020204" pitchFamily="34" charset="0"/>
                <a:cs typeface="Arial" panose="020B0604020202020204" pitchFamily="34" charset="0"/>
              </a:rPr>
              <a:t> URL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a:t>
            </a:r>
            <a:r>
              <a:rPr lang="en-US" sz="2500" b="1" dirty="0" err="1">
                <a:latin typeface="Arial" panose="020B0604020202020204" pitchFamily="34" charset="0"/>
                <a:cs typeface="Arial" panose="020B0604020202020204" pitchFamily="34" charset="0"/>
              </a:rPr>
              <a:t>url</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F33FA42-23A3-4523-BE7B-AE61471331B2}"/>
              </a:ext>
            </a:extLst>
          </p:cNvPr>
          <p:cNvPicPr>
            <a:picLocks noChangeAspect="1"/>
          </p:cNvPicPr>
          <p:nvPr/>
        </p:nvPicPr>
        <p:blipFill>
          <a:blip r:embed="rId2"/>
          <a:stretch>
            <a:fillRect/>
          </a:stretch>
        </p:blipFill>
        <p:spPr>
          <a:xfrm>
            <a:off x="1014090" y="934254"/>
            <a:ext cx="7115820" cy="5847546"/>
          </a:xfrm>
          <a:prstGeom prst="rect">
            <a:avLst/>
          </a:prstGeom>
        </p:spPr>
      </p:pic>
    </p:spTree>
    <p:extLst>
      <p:ext uri="{BB962C8B-B14F-4D97-AF65-F5344CB8AC3E}">
        <p14:creationId xmlns:p14="http://schemas.microsoft.com/office/powerpoint/2010/main" val="36730835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DB312A1-B8D3-456A-A9DB-12ADA4C5E96C}"/>
              </a:ext>
            </a:extLst>
          </p:cNvPr>
          <p:cNvPicPr>
            <a:picLocks noChangeAspect="1"/>
          </p:cNvPicPr>
          <p:nvPr/>
        </p:nvPicPr>
        <p:blipFill>
          <a:blip r:embed="rId2"/>
          <a:stretch>
            <a:fillRect/>
          </a:stretch>
        </p:blipFill>
        <p:spPr>
          <a:xfrm>
            <a:off x="599520" y="953919"/>
            <a:ext cx="7944959" cy="5811061"/>
          </a:xfrm>
          <a:prstGeom prst="rect">
            <a:avLst/>
          </a:prstGeom>
        </p:spPr>
      </p:pic>
    </p:spTree>
    <p:extLst>
      <p:ext uri="{BB962C8B-B14F-4D97-AF65-F5344CB8AC3E}">
        <p14:creationId xmlns:p14="http://schemas.microsoft.com/office/powerpoint/2010/main" val="40549803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0D25BCA-CF0F-4B96-B5C3-BCBFD63918BE}"/>
              </a:ext>
            </a:extLst>
          </p:cNvPr>
          <p:cNvPicPr>
            <a:picLocks noChangeAspect="1"/>
          </p:cNvPicPr>
          <p:nvPr/>
        </p:nvPicPr>
        <p:blipFill>
          <a:blip r:embed="rId2"/>
          <a:stretch>
            <a:fillRect/>
          </a:stretch>
        </p:blipFill>
        <p:spPr>
          <a:xfrm>
            <a:off x="818626" y="934254"/>
            <a:ext cx="7506748" cy="3496163"/>
          </a:xfrm>
          <a:prstGeom prst="rect">
            <a:avLst/>
          </a:prstGeom>
        </p:spPr>
      </p:pic>
    </p:spTree>
    <p:extLst>
      <p:ext uri="{BB962C8B-B14F-4D97-AF65-F5344CB8AC3E}">
        <p14:creationId xmlns:p14="http://schemas.microsoft.com/office/powerpoint/2010/main" val="40623308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9D90A6F-2929-41B8-A3CE-B38E20EC0169}"/>
              </a:ext>
            </a:extLst>
          </p:cNvPr>
          <p:cNvPicPr>
            <a:picLocks noChangeAspect="1"/>
          </p:cNvPicPr>
          <p:nvPr/>
        </p:nvPicPr>
        <p:blipFill>
          <a:blip r:embed="rId2"/>
          <a:stretch>
            <a:fillRect/>
          </a:stretch>
        </p:blipFill>
        <p:spPr>
          <a:xfrm>
            <a:off x="742415" y="934254"/>
            <a:ext cx="7659169" cy="5742380"/>
          </a:xfrm>
          <a:prstGeom prst="rect">
            <a:avLst/>
          </a:prstGeom>
        </p:spPr>
      </p:pic>
    </p:spTree>
    <p:extLst>
      <p:ext uri="{BB962C8B-B14F-4D97-AF65-F5344CB8AC3E}">
        <p14:creationId xmlns:p14="http://schemas.microsoft.com/office/powerpoint/2010/main" val="19948124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2A16873-CFE8-490A-A52E-3D1433B69751}"/>
              </a:ext>
            </a:extLst>
          </p:cNvPr>
          <p:cNvPicPr>
            <a:picLocks noChangeAspect="1"/>
          </p:cNvPicPr>
          <p:nvPr/>
        </p:nvPicPr>
        <p:blipFill>
          <a:blip r:embed="rId2"/>
          <a:stretch>
            <a:fillRect/>
          </a:stretch>
        </p:blipFill>
        <p:spPr>
          <a:xfrm>
            <a:off x="628099" y="966209"/>
            <a:ext cx="7887801" cy="5477639"/>
          </a:xfrm>
          <a:prstGeom prst="rect">
            <a:avLst/>
          </a:prstGeom>
        </p:spPr>
      </p:pic>
    </p:spTree>
    <p:extLst>
      <p:ext uri="{BB962C8B-B14F-4D97-AF65-F5344CB8AC3E}">
        <p14:creationId xmlns:p14="http://schemas.microsoft.com/office/powerpoint/2010/main" val="1745120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2DC1EB8-2B09-4D01-817F-FF89FA645D64}"/>
              </a:ext>
            </a:extLst>
          </p:cNvPr>
          <p:cNvPicPr>
            <a:picLocks noChangeAspect="1"/>
          </p:cNvPicPr>
          <p:nvPr/>
        </p:nvPicPr>
        <p:blipFill>
          <a:blip r:embed="rId2"/>
          <a:stretch>
            <a:fillRect/>
          </a:stretch>
        </p:blipFill>
        <p:spPr>
          <a:xfrm>
            <a:off x="551889" y="904108"/>
            <a:ext cx="8040222" cy="5496692"/>
          </a:xfrm>
          <a:prstGeom prst="rect">
            <a:avLst/>
          </a:prstGeom>
        </p:spPr>
      </p:pic>
    </p:spTree>
    <p:extLst>
      <p:ext uri="{BB962C8B-B14F-4D97-AF65-F5344CB8AC3E}">
        <p14:creationId xmlns:p14="http://schemas.microsoft.com/office/powerpoint/2010/main" val="4488080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A609EF9-245C-44CB-87FC-3500A7D96D14}"/>
              </a:ext>
            </a:extLst>
          </p:cNvPr>
          <p:cNvPicPr>
            <a:picLocks noChangeAspect="1"/>
          </p:cNvPicPr>
          <p:nvPr/>
        </p:nvPicPr>
        <p:blipFill>
          <a:blip r:embed="rId2"/>
          <a:stretch>
            <a:fillRect/>
          </a:stretch>
        </p:blipFill>
        <p:spPr>
          <a:xfrm>
            <a:off x="1039613" y="934254"/>
            <a:ext cx="7064774" cy="5618946"/>
          </a:xfrm>
          <a:prstGeom prst="rect">
            <a:avLst/>
          </a:prstGeom>
        </p:spPr>
      </p:pic>
    </p:spTree>
    <p:extLst>
      <p:ext uri="{BB962C8B-B14F-4D97-AF65-F5344CB8AC3E}">
        <p14:creationId xmlns:p14="http://schemas.microsoft.com/office/powerpoint/2010/main" val="26788486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D868814-2EF3-4145-B358-7D198BDEE688}"/>
              </a:ext>
            </a:extLst>
          </p:cNvPr>
          <p:cNvPicPr>
            <a:picLocks noChangeAspect="1"/>
          </p:cNvPicPr>
          <p:nvPr/>
        </p:nvPicPr>
        <p:blipFill>
          <a:blip r:embed="rId2"/>
          <a:stretch>
            <a:fillRect/>
          </a:stretch>
        </p:blipFill>
        <p:spPr>
          <a:xfrm>
            <a:off x="537599" y="1143000"/>
            <a:ext cx="8068801" cy="2743583"/>
          </a:xfrm>
          <a:prstGeom prst="rect">
            <a:avLst/>
          </a:prstGeom>
        </p:spPr>
      </p:pic>
      <p:pic>
        <p:nvPicPr>
          <p:cNvPr id="6" name="Picture 5">
            <a:extLst>
              <a:ext uri="{FF2B5EF4-FFF2-40B4-BE49-F238E27FC236}">
                <a16:creationId xmlns:a16="http://schemas.microsoft.com/office/drawing/2014/main" id="{152D2222-6141-40CE-BF43-90A32C28B0C2}"/>
              </a:ext>
            </a:extLst>
          </p:cNvPr>
          <p:cNvPicPr>
            <a:picLocks noChangeAspect="1"/>
          </p:cNvPicPr>
          <p:nvPr/>
        </p:nvPicPr>
        <p:blipFill>
          <a:blip r:embed="rId3"/>
          <a:stretch>
            <a:fillRect/>
          </a:stretch>
        </p:blipFill>
        <p:spPr>
          <a:xfrm>
            <a:off x="618572" y="4078123"/>
            <a:ext cx="7906853" cy="1800476"/>
          </a:xfrm>
          <a:prstGeom prst="rect">
            <a:avLst/>
          </a:prstGeom>
        </p:spPr>
      </p:pic>
    </p:spTree>
    <p:extLst>
      <p:ext uri="{BB962C8B-B14F-4D97-AF65-F5344CB8AC3E}">
        <p14:creationId xmlns:p14="http://schemas.microsoft.com/office/powerpoint/2010/main" val="1258261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Arrow Function và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8" name="Picture 7" descr="Graphical user interface, text, application&#10;&#10;Description automatically generated">
            <a:extLst>
              <a:ext uri="{FF2B5EF4-FFF2-40B4-BE49-F238E27FC236}">
                <a16:creationId xmlns:a16="http://schemas.microsoft.com/office/drawing/2014/main" id="{D2005675-F49A-4590-869F-9A3207B03BDD}"/>
              </a:ext>
            </a:extLst>
          </p:cNvPr>
          <p:cNvPicPr>
            <a:picLocks noChangeAspect="1"/>
          </p:cNvPicPr>
          <p:nvPr/>
        </p:nvPicPr>
        <p:blipFill>
          <a:blip r:embed="rId2"/>
          <a:stretch>
            <a:fillRect/>
          </a:stretch>
        </p:blipFill>
        <p:spPr>
          <a:xfrm>
            <a:off x="928179" y="1028365"/>
            <a:ext cx="7287642" cy="4801270"/>
          </a:xfrm>
          <a:prstGeom prst="rect">
            <a:avLst/>
          </a:prstGeom>
        </p:spPr>
      </p:pic>
    </p:spTree>
    <p:extLst>
      <p:ext uri="{BB962C8B-B14F-4D97-AF65-F5344CB8AC3E}">
        <p14:creationId xmlns:p14="http://schemas.microsoft.com/office/powerpoint/2010/main" val="757441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Khai báo </a:t>
            </a:r>
            <a:r>
              <a:rPr lang="en-US" sz="2500" b="1" i="0" dirty="0" err="1">
                <a:effectLst/>
                <a:latin typeface="Arial" panose="020B0604020202020204" pitchFamily="34" charset="0"/>
                <a:cs typeface="Arial" panose="020B0604020202020204" pitchFamily="34" charset="0"/>
              </a:rPr>
              <a:t>hằng</a:t>
            </a:r>
            <a:r>
              <a:rPr lang="vi-VN" sz="2500" b="1" i="0" dirty="0">
                <a:effectLst/>
                <a:latin typeface="Arial" panose="020B0604020202020204" pitchFamily="34" charset="0"/>
                <a:cs typeface="Arial" panose="020B0604020202020204" pitchFamily="34" charset="0"/>
              </a:rPr>
              <a:t> trong nodejs.</a:t>
            </a:r>
            <a:endParaRPr lang="en-US" sz="2500" b="1" i="0" dirty="0">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2216D4A-AB45-41F8-9D02-7E3A91B5F4E1}"/>
              </a:ext>
            </a:extLst>
          </p:cNvPr>
          <p:cNvSpPr txBox="1"/>
          <p:nvPr/>
        </p:nvSpPr>
        <p:spPr>
          <a:xfrm>
            <a:off x="304800" y="838200"/>
            <a:ext cx="8539334" cy="707886"/>
          </a:xfrm>
          <a:prstGeom prst="rect">
            <a:avLst/>
          </a:prstGeom>
          <a:noFill/>
        </p:spPr>
        <p:txBody>
          <a:bodyPr wrap="square" rtlCol="0">
            <a:spAutoFit/>
          </a:bodyPr>
          <a:lstStyle/>
          <a:p>
            <a:pPr algn="l" fontAlgn="base"/>
            <a:r>
              <a:rPr lang="vi-VN" sz="2000" i="0" dirty="0">
                <a:solidFill>
                  <a:srgbClr val="221F20"/>
                </a:solidFill>
                <a:effectLst/>
              </a:rPr>
              <a:t>Hằng trong nodejs được khai báo bằng từ khóa const.</a:t>
            </a:r>
          </a:p>
          <a:p>
            <a:pPr algn="l" fontAlgn="base"/>
            <a:r>
              <a:rPr lang="vi-VN" sz="2000" i="0" dirty="0">
                <a:solidFill>
                  <a:srgbClr val="221F20"/>
                </a:solidFill>
                <a:effectLst/>
              </a:rPr>
              <a:t>Các bạn cùng xem ví dụ sau đây để hiểu thêm về hằng nhé</a:t>
            </a:r>
          </a:p>
        </p:txBody>
      </p:sp>
      <p:sp>
        <p:nvSpPr>
          <p:cNvPr id="6" name="TextBox 5">
            <a:extLst>
              <a:ext uri="{FF2B5EF4-FFF2-40B4-BE49-F238E27FC236}">
                <a16:creationId xmlns:a16="http://schemas.microsoft.com/office/drawing/2014/main" id="{CB285C07-D5F0-49B0-85D1-9F4672492CF4}"/>
              </a:ext>
            </a:extLst>
          </p:cNvPr>
          <p:cNvSpPr txBox="1"/>
          <p:nvPr/>
        </p:nvSpPr>
        <p:spPr>
          <a:xfrm>
            <a:off x="245789" y="3735795"/>
            <a:ext cx="8539334" cy="3170099"/>
          </a:xfrm>
          <a:prstGeom prst="rect">
            <a:avLst/>
          </a:prstGeom>
          <a:noFill/>
        </p:spPr>
        <p:txBody>
          <a:bodyPr wrap="square" rtlCol="0">
            <a:spAutoFit/>
          </a:bodyPr>
          <a:lstStyle/>
          <a:p>
            <a:pPr algn="l" fontAlgn="base"/>
            <a:r>
              <a:rPr lang="en-US" sz="2000" b="1" i="0" dirty="0">
                <a:solidFill>
                  <a:srgbClr val="221F20"/>
                </a:solidFill>
                <a:effectLst/>
                <a:latin typeface="Arial" panose="020B0604020202020204" pitchFamily="34" charset="0"/>
                <a:cs typeface="Arial" panose="020B0604020202020204" pitchFamily="34" charset="0"/>
              </a:rPr>
              <a:t>N</a:t>
            </a:r>
            <a:r>
              <a:rPr lang="vi-VN" sz="2000" b="1" i="0" dirty="0">
                <a:solidFill>
                  <a:srgbClr val="221F20"/>
                </a:solidFill>
                <a:effectLst/>
                <a:latin typeface="Arial" panose="020B0604020202020204" pitchFamily="34" charset="0"/>
                <a:cs typeface="Arial" panose="020B0604020202020204" pitchFamily="34" charset="0"/>
              </a:rPr>
              <a:t>guyên tắc đặt tên</a:t>
            </a:r>
          </a:p>
          <a:p>
            <a:pPr marL="342900" indent="-342900" algn="l" fontAlgn="base">
              <a:buFont typeface="Courier New" panose="02070309020205020404" pitchFamily="49" charset="0"/>
              <a:buChar char="o"/>
            </a:pPr>
            <a:r>
              <a:rPr lang="vi-VN" sz="2000" i="0" dirty="0">
                <a:solidFill>
                  <a:srgbClr val="221F20"/>
                </a:solidFill>
                <a:effectLst/>
                <a:latin typeface="Arial" panose="020B0604020202020204" pitchFamily="34" charset="0"/>
                <a:cs typeface="Arial" panose="020B0604020202020204" pitchFamily="34" charset="0"/>
              </a:rPr>
              <a:t>Tên hằng và biến chỉ được bắt đầu bằng dấu "_" và chữ.</a:t>
            </a:r>
          </a:p>
          <a:p>
            <a:pPr marL="342900" indent="-342900" algn="l" fontAlgn="base">
              <a:buFont typeface="Courier New" panose="02070309020205020404" pitchFamily="49" charset="0"/>
              <a:buChar char="o"/>
            </a:pPr>
            <a:r>
              <a:rPr lang="vi-VN" sz="2000" i="0" dirty="0">
                <a:solidFill>
                  <a:srgbClr val="221F20"/>
                </a:solidFill>
                <a:effectLst/>
                <a:latin typeface="Arial" panose="020B0604020202020204" pitchFamily="34" charset="0"/>
                <a:cs typeface="Arial" panose="020B0604020202020204" pitchFamily="34" charset="0"/>
              </a:rPr>
              <a:t>Không được bắt đầu bằng số</a:t>
            </a:r>
          </a:p>
          <a:p>
            <a:pPr marL="342900" indent="-342900" algn="l" fontAlgn="base">
              <a:buFont typeface="Courier New" panose="02070309020205020404" pitchFamily="49" charset="0"/>
              <a:buChar char="o"/>
            </a:pPr>
            <a:r>
              <a:rPr lang="vi-VN" sz="2000" i="0" dirty="0">
                <a:solidFill>
                  <a:srgbClr val="221F20"/>
                </a:solidFill>
                <a:effectLst/>
                <a:latin typeface="Arial" panose="020B0604020202020204" pitchFamily="34" charset="0"/>
                <a:cs typeface="Arial" panose="020B0604020202020204" pitchFamily="34" charset="0"/>
              </a:rPr>
              <a:t>Tên hằng và biến không được chứa kí tự đặc biệt như : !@#$%^&amp;*()-</a:t>
            </a:r>
            <a:endParaRPr lang="en-US" sz="2000" dirty="0">
              <a:solidFill>
                <a:srgbClr val="221F20"/>
              </a:solidFill>
              <a:latin typeface="Arial" panose="020B0604020202020204" pitchFamily="34" charset="0"/>
              <a:cs typeface="Arial" panose="020B0604020202020204" pitchFamily="34" charset="0"/>
            </a:endParaRPr>
          </a:p>
          <a:p>
            <a:pPr algn="l"/>
            <a:r>
              <a:rPr lang="vi-VN" sz="2000" b="1" i="0" dirty="0">
                <a:solidFill>
                  <a:srgbClr val="212529"/>
                </a:solidFill>
                <a:effectLst/>
                <a:latin typeface="Arial" panose="020B0604020202020204" pitchFamily="34" charset="0"/>
                <a:cs typeface="Arial" panose="020B0604020202020204" pitchFamily="34" charset="0"/>
              </a:rPr>
              <a:t>Lời kết</a:t>
            </a:r>
          </a:p>
          <a:p>
            <a:pPr marL="342900" indent="-342900" algn="l">
              <a:buFont typeface="Courier New" panose="02070309020205020404" pitchFamily="49" charset="0"/>
              <a:buChar char="o"/>
            </a:pPr>
            <a:r>
              <a:rPr lang="vi-VN" sz="2000" b="0" i="0" dirty="0">
                <a:solidFill>
                  <a:srgbClr val="212529"/>
                </a:solidFill>
                <a:effectLst/>
                <a:latin typeface="Arial" panose="020B0604020202020204" pitchFamily="34" charset="0"/>
                <a:cs typeface="Arial" panose="020B0604020202020204" pitchFamily="34" charset="0"/>
              </a:rPr>
              <a:t>Qua các ví dụ trên chắc hẳn các bạn đã biết được cách khai báo hằng và biến rồi đúng không.</a:t>
            </a:r>
          </a:p>
          <a:p>
            <a:pPr marL="342900" indent="-342900" algn="l">
              <a:buFont typeface="Courier New" panose="02070309020205020404" pitchFamily="49" charset="0"/>
              <a:buChar char="o"/>
            </a:pPr>
            <a:r>
              <a:rPr lang="vi-VN" sz="2000" b="1" i="0" dirty="0">
                <a:solidFill>
                  <a:srgbClr val="212529"/>
                </a:solidFill>
                <a:effectLst/>
                <a:latin typeface="Arial" panose="020B0604020202020204" pitchFamily="34" charset="0"/>
                <a:cs typeface="Arial" panose="020B0604020202020204" pitchFamily="34" charset="0"/>
              </a:rPr>
              <a:t>Chú ý: </a:t>
            </a:r>
            <a:r>
              <a:rPr lang="vi-VN" sz="2000" b="0" i="0" dirty="0">
                <a:solidFill>
                  <a:srgbClr val="212529"/>
                </a:solidFill>
                <a:effectLst/>
                <a:latin typeface="Arial" panose="020B0604020202020204" pitchFamily="34" charset="0"/>
                <a:cs typeface="Arial" panose="020B0604020202020204" pitchFamily="34" charset="0"/>
              </a:rPr>
              <a:t>Ở nodejs thì khi khai báo hằng và biến thì các bạn hoàn toàn không phải khai báo kèm theo kiểu dữ liệu của chúng mà ngôn ngữ nó tự nhận diện kiểu luôn cho chúng ta.  </a:t>
            </a:r>
            <a:endParaRPr lang="vi-VN" sz="2000" i="0" dirty="0">
              <a:solidFill>
                <a:srgbClr val="221F20"/>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0F52E05-729C-481A-95E6-D3C3129C0B59}"/>
              </a:ext>
            </a:extLst>
          </p:cNvPr>
          <p:cNvPicPr>
            <a:picLocks noChangeAspect="1"/>
          </p:cNvPicPr>
          <p:nvPr/>
        </p:nvPicPr>
        <p:blipFill>
          <a:blip r:embed="rId2"/>
          <a:stretch>
            <a:fillRect/>
          </a:stretch>
        </p:blipFill>
        <p:spPr>
          <a:xfrm>
            <a:off x="838200" y="1590387"/>
            <a:ext cx="7611537" cy="2067213"/>
          </a:xfrm>
          <a:prstGeom prst="rect">
            <a:avLst/>
          </a:prstGeom>
        </p:spPr>
      </p:pic>
    </p:spTree>
    <p:extLst>
      <p:ext uri="{BB962C8B-B14F-4D97-AF65-F5344CB8AC3E}">
        <p14:creationId xmlns:p14="http://schemas.microsoft.com/office/powerpoint/2010/main" val="7124180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Arrow Function và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 application, email, Teams&#10;&#10;Description automatically generated">
            <a:extLst>
              <a:ext uri="{FF2B5EF4-FFF2-40B4-BE49-F238E27FC236}">
                <a16:creationId xmlns:a16="http://schemas.microsoft.com/office/drawing/2014/main" id="{04B834E2-65EC-45B8-99E2-058EF492354C}"/>
              </a:ext>
            </a:extLst>
          </p:cNvPr>
          <p:cNvPicPr>
            <a:picLocks noChangeAspect="1"/>
          </p:cNvPicPr>
          <p:nvPr/>
        </p:nvPicPr>
        <p:blipFill>
          <a:blip r:embed="rId2"/>
          <a:stretch>
            <a:fillRect/>
          </a:stretch>
        </p:blipFill>
        <p:spPr>
          <a:xfrm>
            <a:off x="985337" y="1143000"/>
            <a:ext cx="7173326" cy="5106113"/>
          </a:xfrm>
          <a:prstGeom prst="rect">
            <a:avLst/>
          </a:prstGeom>
        </p:spPr>
      </p:pic>
    </p:spTree>
    <p:extLst>
      <p:ext uri="{BB962C8B-B14F-4D97-AF65-F5344CB8AC3E}">
        <p14:creationId xmlns:p14="http://schemas.microsoft.com/office/powerpoint/2010/main" val="3669884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Arrow Function và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 application, email&#10;&#10;Description automatically generated">
            <a:extLst>
              <a:ext uri="{FF2B5EF4-FFF2-40B4-BE49-F238E27FC236}">
                <a16:creationId xmlns:a16="http://schemas.microsoft.com/office/drawing/2014/main" id="{75164A42-54E9-4A64-9F53-2EC14EDB6689}"/>
              </a:ext>
            </a:extLst>
          </p:cNvPr>
          <p:cNvPicPr>
            <a:picLocks noChangeAspect="1"/>
          </p:cNvPicPr>
          <p:nvPr/>
        </p:nvPicPr>
        <p:blipFill>
          <a:blip r:embed="rId2"/>
          <a:stretch>
            <a:fillRect/>
          </a:stretch>
        </p:blipFill>
        <p:spPr>
          <a:xfrm>
            <a:off x="928179" y="980420"/>
            <a:ext cx="7287642" cy="5753903"/>
          </a:xfrm>
          <a:prstGeom prst="rect">
            <a:avLst/>
          </a:prstGeom>
        </p:spPr>
      </p:pic>
    </p:spTree>
    <p:extLst>
      <p:ext uri="{BB962C8B-B14F-4D97-AF65-F5344CB8AC3E}">
        <p14:creationId xmlns:p14="http://schemas.microsoft.com/office/powerpoint/2010/main" val="13512883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Arrow Function và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2FAE7F3B-7362-44E5-BD65-17ABB0476F68}"/>
              </a:ext>
            </a:extLst>
          </p:cNvPr>
          <p:cNvPicPr>
            <a:picLocks noChangeAspect="1"/>
          </p:cNvPicPr>
          <p:nvPr/>
        </p:nvPicPr>
        <p:blipFill>
          <a:blip r:embed="rId2"/>
          <a:stretch>
            <a:fillRect/>
          </a:stretch>
        </p:blipFill>
        <p:spPr>
          <a:xfrm>
            <a:off x="966284" y="980420"/>
            <a:ext cx="7211431" cy="5877580"/>
          </a:xfrm>
          <a:prstGeom prst="rect">
            <a:avLst/>
          </a:prstGeom>
        </p:spPr>
      </p:pic>
    </p:spTree>
    <p:extLst>
      <p:ext uri="{BB962C8B-B14F-4D97-AF65-F5344CB8AC3E}">
        <p14:creationId xmlns:p14="http://schemas.microsoft.com/office/powerpoint/2010/main" val="8661874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Arrow Function và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 application, email&#10;&#10;Description automatically generated">
            <a:extLst>
              <a:ext uri="{FF2B5EF4-FFF2-40B4-BE49-F238E27FC236}">
                <a16:creationId xmlns:a16="http://schemas.microsoft.com/office/drawing/2014/main" id="{D81232A4-4C9D-45B1-8EA7-CF7CD27988C3}"/>
              </a:ext>
            </a:extLst>
          </p:cNvPr>
          <p:cNvPicPr>
            <a:picLocks noChangeAspect="1"/>
          </p:cNvPicPr>
          <p:nvPr/>
        </p:nvPicPr>
        <p:blipFill>
          <a:blip r:embed="rId2"/>
          <a:stretch>
            <a:fillRect/>
          </a:stretch>
        </p:blipFill>
        <p:spPr>
          <a:xfrm>
            <a:off x="985337" y="1299865"/>
            <a:ext cx="7173326" cy="4258269"/>
          </a:xfrm>
          <a:prstGeom prst="rect">
            <a:avLst/>
          </a:prstGeom>
        </p:spPr>
      </p:pic>
    </p:spTree>
    <p:extLst>
      <p:ext uri="{BB962C8B-B14F-4D97-AF65-F5344CB8AC3E}">
        <p14:creationId xmlns:p14="http://schemas.microsoft.com/office/powerpoint/2010/main" val="24719092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Arrow Function và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 application, email&#10;&#10;Description automatically generated">
            <a:extLst>
              <a:ext uri="{FF2B5EF4-FFF2-40B4-BE49-F238E27FC236}">
                <a16:creationId xmlns:a16="http://schemas.microsoft.com/office/drawing/2014/main" id="{2F537C7C-D072-4441-B14B-88FBDB2C1E5E}"/>
              </a:ext>
            </a:extLst>
          </p:cNvPr>
          <p:cNvPicPr>
            <a:picLocks noChangeAspect="1"/>
          </p:cNvPicPr>
          <p:nvPr/>
        </p:nvPicPr>
        <p:blipFill>
          <a:blip r:embed="rId2"/>
          <a:stretch>
            <a:fillRect/>
          </a:stretch>
        </p:blipFill>
        <p:spPr>
          <a:xfrm>
            <a:off x="951995" y="980420"/>
            <a:ext cx="7240010" cy="5877580"/>
          </a:xfrm>
          <a:prstGeom prst="rect">
            <a:avLst/>
          </a:prstGeom>
        </p:spPr>
      </p:pic>
    </p:spTree>
    <p:extLst>
      <p:ext uri="{BB962C8B-B14F-4D97-AF65-F5344CB8AC3E}">
        <p14:creationId xmlns:p14="http://schemas.microsoft.com/office/powerpoint/2010/main" val="3372686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Arrow Function và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 application, email&#10;&#10;Description automatically generated">
            <a:extLst>
              <a:ext uri="{FF2B5EF4-FFF2-40B4-BE49-F238E27FC236}">
                <a16:creationId xmlns:a16="http://schemas.microsoft.com/office/drawing/2014/main" id="{6950E05A-CA39-499B-A51B-96EEC77C1398}"/>
              </a:ext>
            </a:extLst>
          </p:cNvPr>
          <p:cNvPicPr>
            <a:picLocks noChangeAspect="1"/>
          </p:cNvPicPr>
          <p:nvPr/>
        </p:nvPicPr>
        <p:blipFill>
          <a:blip r:embed="rId2"/>
          <a:stretch>
            <a:fillRect/>
          </a:stretch>
        </p:blipFill>
        <p:spPr>
          <a:xfrm>
            <a:off x="956758" y="1075996"/>
            <a:ext cx="7230484" cy="4706007"/>
          </a:xfrm>
          <a:prstGeom prst="rect">
            <a:avLst/>
          </a:prstGeom>
        </p:spPr>
      </p:pic>
    </p:spTree>
    <p:extLst>
      <p:ext uri="{BB962C8B-B14F-4D97-AF65-F5344CB8AC3E}">
        <p14:creationId xmlns:p14="http://schemas.microsoft.com/office/powerpoint/2010/main" val="5135273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Arrow Function và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5" name="Picture 4" descr="Text&#10;&#10;Description automatically generated with medium confidence">
            <a:extLst>
              <a:ext uri="{FF2B5EF4-FFF2-40B4-BE49-F238E27FC236}">
                <a16:creationId xmlns:a16="http://schemas.microsoft.com/office/drawing/2014/main" id="{67797333-1D2B-44A1-AC36-0821E815C516}"/>
              </a:ext>
            </a:extLst>
          </p:cNvPr>
          <p:cNvPicPr>
            <a:picLocks noChangeAspect="1"/>
          </p:cNvPicPr>
          <p:nvPr/>
        </p:nvPicPr>
        <p:blipFill>
          <a:blip r:embed="rId2"/>
          <a:stretch>
            <a:fillRect/>
          </a:stretch>
        </p:blipFill>
        <p:spPr>
          <a:xfrm>
            <a:off x="1285416" y="885470"/>
            <a:ext cx="6573167" cy="5087060"/>
          </a:xfrm>
          <a:prstGeom prst="rect">
            <a:avLst/>
          </a:prstGeom>
        </p:spPr>
      </p:pic>
    </p:spTree>
    <p:extLst>
      <p:ext uri="{BB962C8B-B14F-4D97-AF65-F5344CB8AC3E}">
        <p14:creationId xmlns:p14="http://schemas.microsoft.com/office/powerpoint/2010/main" val="14191772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Anonymous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E9DC0651-FC16-469B-8CC8-A2E0EE11DFDF}"/>
              </a:ext>
            </a:extLst>
          </p:cNvPr>
          <p:cNvPicPr>
            <a:picLocks noChangeAspect="1"/>
          </p:cNvPicPr>
          <p:nvPr/>
        </p:nvPicPr>
        <p:blipFill>
          <a:blip r:embed="rId2"/>
          <a:stretch>
            <a:fillRect/>
          </a:stretch>
        </p:blipFill>
        <p:spPr>
          <a:xfrm>
            <a:off x="1109179" y="1000085"/>
            <a:ext cx="6925642" cy="5268060"/>
          </a:xfrm>
          <a:prstGeom prst="rect">
            <a:avLst/>
          </a:prstGeom>
        </p:spPr>
      </p:pic>
    </p:spTree>
    <p:extLst>
      <p:ext uri="{BB962C8B-B14F-4D97-AF65-F5344CB8AC3E}">
        <p14:creationId xmlns:p14="http://schemas.microsoft.com/office/powerpoint/2010/main" val="1056246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Anonymous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10;&#10;Description automatically generated">
            <a:extLst>
              <a:ext uri="{FF2B5EF4-FFF2-40B4-BE49-F238E27FC236}">
                <a16:creationId xmlns:a16="http://schemas.microsoft.com/office/drawing/2014/main" id="{4CE2F1E3-3CE2-4C34-9CED-A3ABE44C8785}"/>
              </a:ext>
            </a:extLst>
          </p:cNvPr>
          <p:cNvPicPr>
            <a:picLocks noChangeAspect="1"/>
          </p:cNvPicPr>
          <p:nvPr/>
        </p:nvPicPr>
        <p:blipFill>
          <a:blip r:embed="rId2"/>
          <a:stretch>
            <a:fillRect/>
          </a:stretch>
        </p:blipFill>
        <p:spPr>
          <a:xfrm>
            <a:off x="1047258" y="1090286"/>
            <a:ext cx="7049484" cy="4677428"/>
          </a:xfrm>
          <a:prstGeom prst="rect">
            <a:avLst/>
          </a:prstGeom>
        </p:spPr>
      </p:pic>
    </p:spTree>
    <p:extLst>
      <p:ext uri="{BB962C8B-B14F-4D97-AF65-F5344CB8AC3E}">
        <p14:creationId xmlns:p14="http://schemas.microsoft.com/office/powerpoint/2010/main" val="4728625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Anonymous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10;&#10;Description automatically generated">
            <a:extLst>
              <a:ext uri="{FF2B5EF4-FFF2-40B4-BE49-F238E27FC236}">
                <a16:creationId xmlns:a16="http://schemas.microsoft.com/office/drawing/2014/main" id="{01BC8737-826C-4D8B-A80E-A42C3B63B00D}"/>
              </a:ext>
            </a:extLst>
          </p:cNvPr>
          <p:cNvPicPr>
            <a:picLocks noChangeAspect="1"/>
          </p:cNvPicPr>
          <p:nvPr/>
        </p:nvPicPr>
        <p:blipFill>
          <a:blip r:embed="rId2"/>
          <a:stretch>
            <a:fillRect/>
          </a:stretch>
        </p:blipFill>
        <p:spPr>
          <a:xfrm>
            <a:off x="1080600" y="995023"/>
            <a:ext cx="6982799" cy="4867954"/>
          </a:xfrm>
          <a:prstGeom prst="rect">
            <a:avLst/>
          </a:prstGeom>
        </p:spPr>
      </p:pic>
    </p:spTree>
    <p:extLst>
      <p:ext uri="{BB962C8B-B14F-4D97-AF65-F5344CB8AC3E}">
        <p14:creationId xmlns:p14="http://schemas.microsoft.com/office/powerpoint/2010/main" val="2929148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Toán tử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sp>
        <p:nvSpPr>
          <p:cNvPr id="10" name="TextBox 9">
            <a:extLst>
              <a:ext uri="{FF2B5EF4-FFF2-40B4-BE49-F238E27FC236}">
                <a16:creationId xmlns:a16="http://schemas.microsoft.com/office/drawing/2014/main" id="{B2216D4A-AB45-41F8-9D02-7E3A91B5F4E1}"/>
              </a:ext>
            </a:extLst>
          </p:cNvPr>
          <p:cNvSpPr txBox="1"/>
          <p:nvPr/>
        </p:nvSpPr>
        <p:spPr>
          <a:xfrm>
            <a:off x="304800" y="838200"/>
            <a:ext cx="8539334" cy="1323439"/>
          </a:xfrm>
          <a:prstGeom prst="rect">
            <a:avLst/>
          </a:prstGeom>
          <a:noFill/>
        </p:spPr>
        <p:txBody>
          <a:bodyPr wrap="square" rtlCol="0">
            <a:spAutoFit/>
          </a:bodyPr>
          <a:lstStyle/>
          <a:p>
            <a:pPr algn="l" fontAlgn="base"/>
            <a:r>
              <a:rPr lang="en-US" sz="2000" b="1" i="0" dirty="0">
                <a:solidFill>
                  <a:srgbClr val="221F20"/>
                </a:solidFill>
                <a:effectLst/>
              </a:rPr>
              <a:t>1. Toán </a:t>
            </a:r>
            <a:r>
              <a:rPr lang="en-US" sz="2000" b="1" i="0" dirty="0" err="1">
                <a:solidFill>
                  <a:srgbClr val="221F20"/>
                </a:solidFill>
                <a:effectLst/>
              </a:rPr>
              <a:t>tử</a:t>
            </a:r>
            <a:r>
              <a:rPr lang="en-US" sz="2000" b="1" i="0" dirty="0">
                <a:solidFill>
                  <a:srgbClr val="221F20"/>
                </a:solidFill>
                <a:effectLst/>
              </a:rPr>
              <a:t> </a:t>
            </a:r>
            <a:r>
              <a:rPr lang="en-US" sz="2000" b="1" i="0" dirty="0" err="1">
                <a:solidFill>
                  <a:srgbClr val="221F20"/>
                </a:solidFill>
                <a:effectLst/>
              </a:rPr>
              <a:t>gán</a:t>
            </a:r>
            <a:endParaRPr lang="en-US" sz="2000" b="1" i="0" dirty="0">
              <a:solidFill>
                <a:srgbClr val="221F20"/>
              </a:solidFill>
              <a:effectLst/>
            </a:endParaRPr>
          </a:p>
          <a:p>
            <a:pPr algn="l" fontAlgn="base"/>
            <a:r>
              <a:rPr lang="vi-VN" sz="2000" i="0" dirty="0">
                <a:solidFill>
                  <a:srgbClr val="221F20"/>
                </a:solidFill>
                <a:effectLst/>
              </a:rPr>
              <a:t>Chúng ta đã từng tiếp xúc với toán tử này bởi việc khởi tạo 1. Nó gồm ký tự đơn "=" . Toán tử gán lấy giá trị của toán hạng bên phải gán nó vào toán hạng bên trái. Ví Dụ:</a:t>
            </a:r>
          </a:p>
        </p:txBody>
      </p:sp>
      <p:pic>
        <p:nvPicPr>
          <p:cNvPr id="4" name="Picture 3">
            <a:extLst>
              <a:ext uri="{FF2B5EF4-FFF2-40B4-BE49-F238E27FC236}">
                <a16:creationId xmlns:a16="http://schemas.microsoft.com/office/drawing/2014/main" id="{C4031FF2-CC5A-4DBF-A03F-3D47D2629B4D}"/>
              </a:ext>
            </a:extLst>
          </p:cNvPr>
          <p:cNvPicPr>
            <a:picLocks noChangeAspect="1"/>
          </p:cNvPicPr>
          <p:nvPr/>
        </p:nvPicPr>
        <p:blipFill>
          <a:blip r:embed="rId2"/>
          <a:stretch>
            <a:fillRect/>
          </a:stretch>
        </p:blipFill>
        <p:spPr>
          <a:xfrm>
            <a:off x="751942" y="2133600"/>
            <a:ext cx="7640116" cy="390580"/>
          </a:xfrm>
          <a:prstGeom prst="rect">
            <a:avLst/>
          </a:prstGeom>
        </p:spPr>
      </p:pic>
      <p:sp>
        <p:nvSpPr>
          <p:cNvPr id="8" name="TextBox 7">
            <a:extLst>
              <a:ext uri="{FF2B5EF4-FFF2-40B4-BE49-F238E27FC236}">
                <a16:creationId xmlns:a16="http://schemas.microsoft.com/office/drawing/2014/main" id="{AC981F14-E55A-4676-9213-065B4E31EBE0}"/>
              </a:ext>
            </a:extLst>
          </p:cNvPr>
          <p:cNvSpPr txBox="1"/>
          <p:nvPr/>
        </p:nvSpPr>
        <p:spPr>
          <a:xfrm>
            <a:off x="302333" y="2767280"/>
            <a:ext cx="8539334" cy="1323439"/>
          </a:xfrm>
          <a:prstGeom prst="rect">
            <a:avLst/>
          </a:prstGeom>
          <a:noFill/>
        </p:spPr>
        <p:txBody>
          <a:bodyPr wrap="square" rtlCol="0">
            <a:spAutoFit/>
          </a:bodyPr>
          <a:lstStyle/>
          <a:p>
            <a:pPr algn="l" fontAlgn="base"/>
            <a:r>
              <a:rPr lang="en-US" sz="2000" b="1" i="0" dirty="0">
                <a:solidFill>
                  <a:srgbClr val="221F20"/>
                </a:solidFill>
                <a:effectLst/>
              </a:rPr>
              <a:t>2. Toán </a:t>
            </a:r>
            <a:r>
              <a:rPr lang="en-US" sz="2000" b="1" i="0" dirty="0" err="1">
                <a:solidFill>
                  <a:srgbClr val="221F20"/>
                </a:solidFill>
                <a:effectLst/>
              </a:rPr>
              <a:t>tử</a:t>
            </a:r>
            <a:r>
              <a:rPr lang="en-US" sz="2000" b="1" i="0" dirty="0">
                <a:solidFill>
                  <a:srgbClr val="221F20"/>
                </a:solidFill>
                <a:effectLst/>
              </a:rPr>
              <a:t> </a:t>
            </a:r>
            <a:r>
              <a:rPr lang="en-US" sz="2000" b="1" i="0" dirty="0" err="1">
                <a:solidFill>
                  <a:srgbClr val="221F20"/>
                </a:solidFill>
                <a:effectLst/>
              </a:rPr>
              <a:t>số</a:t>
            </a:r>
            <a:r>
              <a:rPr lang="en-US" sz="2000" b="1" i="0" dirty="0">
                <a:solidFill>
                  <a:srgbClr val="221F20"/>
                </a:solidFill>
                <a:effectLst/>
              </a:rPr>
              <a:t> học</a:t>
            </a:r>
          </a:p>
          <a:p>
            <a:pPr algn="l" fontAlgn="base"/>
            <a:r>
              <a:rPr lang="vi-VN" sz="2000" i="0" dirty="0">
                <a:solidFill>
                  <a:srgbClr val="221F20"/>
                </a:solidFill>
                <a:effectLst/>
              </a:rPr>
              <a:t>Toán tử số học là 1 dạng phép tính giản đơn cộng, trừ, nhân, chia trong số học. Ngoài ra nó còn có thêm phép chia lấy dư (%) được sử dụng để lấy ra đơn vị dư của 1 phép toán</a:t>
            </a:r>
          </a:p>
        </p:txBody>
      </p:sp>
      <p:pic>
        <p:nvPicPr>
          <p:cNvPr id="9" name="Picture 8">
            <a:extLst>
              <a:ext uri="{FF2B5EF4-FFF2-40B4-BE49-F238E27FC236}">
                <a16:creationId xmlns:a16="http://schemas.microsoft.com/office/drawing/2014/main" id="{E619A6B1-0313-4C1F-AE45-6C7065BF2A84}"/>
              </a:ext>
            </a:extLst>
          </p:cNvPr>
          <p:cNvPicPr>
            <a:picLocks noChangeAspect="1"/>
          </p:cNvPicPr>
          <p:nvPr/>
        </p:nvPicPr>
        <p:blipFill>
          <a:blip r:embed="rId3"/>
          <a:stretch>
            <a:fillRect/>
          </a:stretch>
        </p:blipFill>
        <p:spPr>
          <a:xfrm>
            <a:off x="1271127" y="4333819"/>
            <a:ext cx="6601746" cy="1895740"/>
          </a:xfrm>
          <a:prstGeom prst="rect">
            <a:avLst/>
          </a:prstGeom>
        </p:spPr>
      </p:pic>
    </p:spTree>
    <p:extLst>
      <p:ext uri="{BB962C8B-B14F-4D97-AF65-F5344CB8AC3E}">
        <p14:creationId xmlns:p14="http://schemas.microsoft.com/office/powerpoint/2010/main" val="15888905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Callback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8D3F36DD-57D1-4164-9AEE-C086A45D413E}"/>
              </a:ext>
            </a:extLst>
          </p:cNvPr>
          <p:cNvPicPr>
            <a:picLocks noChangeAspect="1"/>
          </p:cNvPicPr>
          <p:nvPr/>
        </p:nvPicPr>
        <p:blipFill>
          <a:blip r:embed="rId2"/>
          <a:stretch>
            <a:fillRect/>
          </a:stretch>
        </p:blipFill>
        <p:spPr>
          <a:xfrm>
            <a:off x="694784" y="1142266"/>
            <a:ext cx="7754432" cy="5258534"/>
          </a:xfrm>
          <a:prstGeom prst="rect">
            <a:avLst/>
          </a:prstGeom>
        </p:spPr>
      </p:pic>
    </p:spTree>
    <p:extLst>
      <p:ext uri="{BB962C8B-B14F-4D97-AF65-F5344CB8AC3E}">
        <p14:creationId xmlns:p14="http://schemas.microsoft.com/office/powerpoint/2010/main" val="10319784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Callback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816D40AA-3FF7-4165-924C-2DDA51E4BBC3}"/>
              </a:ext>
            </a:extLst>
          </p:cNvPr>
          <p:cNvPicPr>
            <a:picLocks noChangeAspect="1"/>
          </p:cNvPicPr>
          <p:nvPr/>
        </p:nvPicPr>
        <p:blipFill>
          <a:blip r:embed="rId2"/>
          <a:stretch>
            <a:fillRect/>
          </a:stretch>
        </p:blipFill>
        <p:spPr>
          <a:xfrm>
            <a:off x="690021" y="980420"/>
            <a:ext cx="7763958" cy="5134692"/>
          </a:xfrm>
          <a:prstGeom prst="rect">
            <a:avLst/>
          </a:prstGeom>
        </p:spPr>
      </p:pic>
    </p:spTree>
    <p:extLst>
      <p:ext uri="{BB962C8B-B14F-4D97-AF65-F5344CB8AC3E}">
        <p14:creationId xmlns:p14="http://schemas.microsoft.com/office/powerpoint/2010/main" val="13727401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Callback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DA59ABCE-07F3-46A4-B8CC-17D5E727D40B}"/>
              </a:ext>
            </a:extLst>
          </p:cNvPr>
          <p:cNvPicPr>
            <a:picLocks noChangeAspect="1"/>
          </p:cNvPicPr>
          <p:nvPr/>
        </p:nvPicPr>
        <p:blipFill>
          <a:blip r:embed="rId2"/>
          <a:stretch>
            <a:fillRect/>
          </a:stretch>
        </p:blipFill>
        <p:spPr>
          <a:xfrm>
            <a:off x="642389" y="1266523"/>
            <a:ext cx="7859222" cy="4324954"/>
          </a:xfrm>
          <a:prstGeom prst="rect">
            <a:avLst/>
          </a:prstGeom>
        </p:spPr>
      </p:pic>
    </p:spTree>
    <p:extLst>
      <p:ext uri="{BB962C8B-B14F-4D97-AF65-F5344CB8AC3E}">
        <p14:creationId xmlns:p14="http://schemas.microsoft.com/office/powerpoint/2010/main" val="1749150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Callback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E3F75FC2-8FFA-4210-9020-BFC32195D141}"/>
              </a:ext>
            </a:extLst>
          </p:cNvPr>
          <p:cNvPicPr>
            <a:picLocks noChangeAspect="1"/>
          </p:cNvPicPr>
          <p:nvPr/>
        </p:nvPicPr>
        <p:blipFill>
          <a:blip r:embed="rId2"/>
          <a:stretch>
            <a:fillRect/>
          </a:stretch>
        </p:blipFill>
        <p:spPr>
          <a:xfrm>
            <a:off x="609047" y="960590"/>
            <a:ext cx="7925906" cy="5877745"/>
          </a:xfrm>
          <a:prstGeom prst="rect">
            <a:avLst/>
          </a:prstGeom>
        </p:spPr>
      </p:pic>
    </p:spTree>
    <p:extLst>
      <p:ext uri="{BB962C8B-B14F-4D97-AF65-F5344CB8AC3E}">
        <p14:creationId xmlns:p14="http://schemas.microsoft.com/office/powerpoint/2010/main" val="17114572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Callback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8A4021F4-FB47-4C78-ACCF-7BA03E4B7C82}"/>
              </a:ext>
            </a:extLst>
          </p:cNvPr>
          <p:cNvPicPr>
            <a:picLocks noChangeAspect="1"/>
          </p:cNvPicPr>
          <p:nvPr/>
        </p:nvPicPr>
        <p:blipFill>
          <a:blip r:embed="rId2"/>
          <a:stretch>
            <a:fillRect/>
          </a:stretch>
        </p:blipFill>
        <p:spPr>
          <a:xfrm>
            <a:off x="637626" y="1143000"/>
            <a:ext cx="7868748" cy="4048690"/>
          </a:xfrm>
          <a:prstGeom prst="rect">
            <a:avLst/>
          </a:prstGeom>
        </p:spPr>
      </p:pic>
    </p:spTree>
    <p:extLst>
      <p:ext uri="{BB962C8B-B14F-4D97-AF65-F5344CB8AC3E}">
        <p14:creationId xmlns:p14="http://schemas.microsoft.com/office/powerpoint/2010/main" val="19535399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Callback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E232DB5D-622C-4EDE-8AD9-6CA23A5665B3}"/>
              </a:ext>
            </a:extLst>
          </p:cNvPr>
          <p:cNvPicPr>
            <a:picLocks noChangeAspect="1"/>
          </p:cNvPicPr>
          <p:nvPr/>
        </p:nvPicPr>
        <p:blipFill>
          <a:blip r:embed="rId2"/>
          <a:stretch>
            <a:fillRect/>
          </a:stretch>
        </p:blipFill>
        <p:spPr>
          <a:xfrm>
            <a:off x="632863" y="1143000"/>
            <a:ext cx="7878274" cy="3724795"/>
          </a:xfrm>
          <a:prstGeom prst="rect">
            <a:avLst/>
          </a:prstGeom>
        </p:spPr>
      </p:pic>
    </p:spTree>
    <p:extLst>
      <p:ext uri="{BB962C8B-B14F-4D97-AF65-F5344CB8AC3E}">
        <p14:creationId xmlns:p14="http://schemas.microsoft.com/office/powerpoint/2010/main" val="14665543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Callback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E72A0B3E-2521-4BF7-B1D2-F302E2C56146}"/>
              </a:ext>
            </a:extLst>
          </p:cNvPr>
          <p:cNvPicPr>
            <a:picLocks noChangeAspect="1"/>
          </p:cNvPicPr>
          <p:nvPr/>
        </p:nvPicPr>
        <p:blipFill>
          <a:blip r:embed="rId2"/>
          <a:stretch>
            <a:fillRect/>
          </a:stretch>
        </p:blipFill>
        <p:spPr>
          <a:xfrm>
            <a:off x="975516" y="980420"/>
            <a:ext cx="7192967" cy="5872664"/>
          </a:xfrm>
          <a:prstGeom prst="rect">
            <a:avLst/>
          </a:prstGeom>
        </p:spPr>
      </p:pic>
    </p:spTree>
    <p:extLst>
      <p:ext uri="{BB962C8B-B14F-4D97-AF65-F5344CB8AC3E}">
        <p14:creationId xmlns:p14="http://schemas.microsoft.com/office/powerpoint/2010/main" val="7834335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Callback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891D4297-3DE2-45B1-ABE9-208CF7A98CF6}"/>
              </a:ext>
            </a:extLst>
          </p:cNvPr>
          <p:cNvPicPr>
            <a:picLocks noChangeAspect="1"/>
          </p:cNvPicPr>
          <p:nvPr/>
        </p:nvPicPr>
        <p:blipFill>
          <a:blip r:embed="rId2"/>
          <a:stretch>
            <a:fillRect/>
          </a:stretch>
        </p:blipFill>
        <p:spPr>
          <a:xfrm>
            <a:off x="628099" y="1219200"/>
            <a:ext cx="7887801" cy="2638793"/>
          </a:xfrm>
          <a:prstGeom prst="rect">
            <a:avLst/>
          </a:prstGeom>
        </p:spPr>
      </p:pic>
    </p:spTree>
    <p:extLst>
      <p:ext uri="{BB962C8B-B14F-4D97-AF65-F5344CB8AC3E}">
        <p14:creationId xmlns:p14="http://schemas.microsoft.com/office/powerpoint/2010/main" val="22588287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Callback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D8E75BE6-1B8B-4C4A-9065-A7936554963F}"/>
              </a:ext>
            </a:extLst>
          </p:cNvPr>
          <p:cNvPicPr>
            <a:picLocks noChangeAspect="1"/>
          </p:cNvPicPr>
          <p:nvPr/>
        </p:nvPicPr>
        <p:blipFill>
          <a:blip r:embed="rId2"/>
          <a:stretch>
            <a:fillRect/>
          </a:stretch>
        </p:blipFill>
        <p:spPr>
          <a:xfrm>
            <a:off x="661442" y="990252"/>
            <a:ext cx="7821116" cy="5534797"/>
          </a:xfrm>
          <a:prstGeom prst="rect">
            <a:avLst/>
          </a:prstGeom>
        </p:spPr>
      </p:pic>
    </p:spTree>
    <p:extLst>
      <p:ext uri="{BB962C8B-B14F-4D97-AF65-F5344CB8AC3E}">
        <p14:creationId xmlns:p14="http://schemas.microsoft.com/office/powerpoint/2010/main" val="32715137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Callback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0F0203B2-9173-4EEB-9B13-68FFC5E75380}"/>
              </a:ext>
            </a:extLst>
          </p:cNvPr>
          <p:cNvPicPr>
            <a:picLocks noChangeAspect="1"/>
          </p:cNvPicPr>
          <p:nvPr/>
        </p:nvPicPr>
        <p:blipFill>
          <a:blip r:embed="rId2"/>
          <a:stretch>
            <a:fillRect/>
          </a:stretch>
        </p:blipFill>
        <p:spPr>
          <a:xfrm>
            <a:off x="637626" y="1061536"/>
            <a:ext cx="7868748" cy="5153744"/>
          </a:xfrm>
          <a:prstGeom prst="rect">
            <a:avLst/>
          </a:prstGeom>
        </p:spPr>
      </p:pic>
    </p:spTree>
    <p:extLst>
      <p:ext uri="{BB962C8B-B14F-4D97-AF65-F5344CB8AC3E}">
        <p14:creationId xmlns:p14="http://schemas.microsoft.com/office/powerpoint/2010/main" val="2174421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Toán tử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sp>
        <p:nvSpPr>
          <p:cNvPr id="10" name="TextBox 9">
            <a:extLst>
              <a:ext uri="{FF2B5EF4-FFF2-40B4-BE49-F238E27FC236}">
                <a16:creationId xmlns:a16="http://schemas.microsoft.com/office/drawing/2014/main" id="{B2216D4A-AB45-41F8-9D02-7E3A91B5F4E1}"/>
              </a:ext>
            </a:extLst>
          </p:cNvPr>
          <p:cNvSpPr txBox="1"/>
          <p:nvPr/>
        </p:nvSpPr>
        <p:spPr>
          <a:xfrm>
            <a:off x="304800" y="838200"/>
            <a:ext cx="8539334" cy="707886"/>
          </a:xfrm>
          <a:prstGeom prst="rect">
            <a:avLst/>
          </a:prstGeom>
          <a:noFill/>
        </p:spPr>
        <p:txBody>
          <a:bodyPr wrap="square" rtlCol="0">
            <a:spAutoFit/>
          </a:bodyPr>
          <a:lstStyle/>
          <a:p>
            <a:pPr algn="l" fontAlgn="base"/>
            <a:r>
              <a:rPr lang="en-US" sz="2000" b="1" i="0" dirty="0">
                <a:solidFill>
                  <a:srgbClr val="221F20"/>
                </a:solidFill>
                <a:effectLst/>
              </a:rPr>
              <a:t>3. Toán </a:t>
            </a:r>
            <a:r>
              <a:rPr lang="en-US" sz="2000" b="1" i="0" dirty="0" err="1">
                <a:solidFill>
                  <a:srgbClr val="221F20"/>
                </a:solidFill>
                <a:effectLst/>
              </a:rPr>
              <a:t>tử</a:t>
            </a:r>
            <a:r>
              <a:rPr lang="en-US" sz="2000" b="1" i="0" dirty="0">
                <a:solidFill>
                  <a:srgbClr val="221F20"/>
                </a:solidFill>
                <a:effectLst/>
              </a:rPr>
              <a:t> so </a:t>
            </a:r>
            <a:r>
              <a:rPr lang="en-US" sz="2000" b="1" i="0" dirty="0" err="1">
                <a:solidFill>
                  <a:srgbClr val="221F20"/>
                </a:solidFill>
                <a:effectLst/>
              </a:rPr>
              <a:t>sánh</a:t>
            </a:r>
            <a:endParaRPr lang="en-US" sz="2000" b="1" i="0" dirty="0">
              <a:solidFill>
                <a:srgbClr val="221F20"/>
              </a:solidFill>
              <a:effectLst/>
            </a:endParaRPr>
          </a:p>
          <a:p>
            <a:pPr algn="l" fontAlgn="base"/>
            <a:r>
              <a:rPr lang="vi-VN" sz="2000" b="0" i="0" dirty="0">
                <a:solidFill>
                  <a:srgbClr val="212529"/>
                </a:solidFill>
                <a:effectLst/>
                <a:latin typeface="Lora"/>
              </a:rPr>
              <a:t>Là toán tử được sử dụng để thực hiện các phép toán so sánh giữa hai số hạng</a:t>
            </a:r>
            <a:endParaRPr lang="vi-VN" sz="2000" i="0" dirty="0">
              <a:solidFill>
                <a:srgbClr val="221F20"/>
              </a:solidFill>
              <a:effectLst/>
            </a:endParaRPr>
          </a:p>
        </p:txBody>
      </p:sp>
      <p:pic>
        <p:nvPicPr>
          <p:cNvPr id="5" name="Picture 4">
            <a:extLst>
              <a:ext uri="{FF2B5EF4-FFF2-40B4-BE49-F238E27FC236}">
                <a16:creationId xmlns:a16="http://schemas.microsoft.com/office/drawing/2014/main" id="{36D100BB-D29B-4764-857C-9F52F765909B}"/>
              </a:ext>
            </a:extLst>
          </p:cNvPr>
          <p:cNvPicPr>
            <a:picLocks noChangeAspect="1"/>
          </p:cNvPicPr>
          <p:nvPr/>
        </p:nvPicPr>
        <p:blipFill>
          <a:blip r:embed="rId2"/>
          <a:stretch>
            <a:fillRect/>
          </a:stretch>
        </p:blipFill>
        <p:spPr>
          <a:xfrm>
            <a:off x="1447800" y="1546086"/>
            <a:ext cx="5858693" cy="2276793"/>
          </a:xfrm>
          <a:prstGeom prst="rect">
            <a:avLst/>
          </a:prstGeom>
        </p:spPr>
      </p:pic>
      <p:sp>
        <p:nvSpPr>
          <p:cNvPr id="11" name="TextBox 10">
            <a:extLst>
              <a:ext uri="{FF2B5EF4-FFF2-40B4-BE49-F238E27FC236}">
                <a16:creationId xmlns:a16="http://schemas.microsoft.com/office/drawing/2014/main" id="{0915AFEC-0C97-482F-BF18-4F7BC76B9C1B}"/>
              </a:ext>
            </a:extLst>
          </p:cNvPr>
          <p:cNvSpPr txBox="1"/>
          <p:nvPr/>
        </p:nvSpPr>
        <p:spPr>
          <a:xfrm>
            <a:off x="302333" y="3962400"/>
            <a:ext cx="8539334" cy="1015663"/>
          </a:xfrm>
          <a:prstGeom prst="rect">
            <a:avLst/>
          </a:prstGeom>
          <a:noFill/>
        </p:spPr>
        <p:txBody>
          <a:bodyPr wrap="square" rtlCol="0">
            <a:spAutoFit/>
          </a:bodyPr>
          <a:lstStyle/>
          <a:p>
            <a:pPr algn="l" fontAlgn="base"/>
            <a:r>
              <a:rPr lang="en-US" sz="2000" b="1" i="0" dirty="0">
                <a:solidFill>
                  <a:srgbClr val="221F20"/>
                </a:solidFill>
                <a:effectLst/>
              </a:rPr>
              <a:t>4. Toán </a:t>
            </a:r>
            <a:r>
              <a:rPr lang="en-US" sz="2000" b="1" i="0" dirty="0" err="1">
                <a:solidFill>
                  <a:srgbClr val="221F20"/>
                </a:solidFill>
                <a:effectLst/>
              </a:rPr>
              <a:t>tử</a:t>
            </a:r>
            <a:r>
              <a:rPr lang="en-US" sz="2000" b="1" i="0" dirty="0">
                <a:solidFill>
                  <a:srgbClr val="221F20"/>
                </a:solidFill>
                <a:effectLst/>
              </a:rPr>
              <a:t> logic</a:t>
            </a:r>
          </a:p>
          <a:p>
            <a:pPr algn="l" fontAlgn="base"/>
            <a:r>
              <a:rPr lang="vi-VN" sz="2000" b="0" i="0" dirty="0">
                <a:solidFill>
                  <a:srgbClr val="212529"/>
                </a:solidFill>
                <a:effectLst/>
                <a:latin typeface="Lora"/>
              </a:rPr>
              <a:t>Toán tử logic là các tổ hợp các giá trị boolean.</a:t>
            </a:r>
          </a:p>
          <a:p>
            <a:pPr algn="l" fontAlgn="base"/>
            <a:r>
              <a:rPr lang="vi-VN" sz="2000" b="0" i="0" dirty="0">
                <a:solidFill>
                  <a:srgbClr val="212529"/>
                </a:solidFill>
                <a:effectLst/>
                <a:latin typeface="Lora"/>
              </a:rPr>
              <a:t>Ví dụ: toán tử  &amp;&amp;  trả về true nếu toán tử trái và toán tử phải là true.</a:t>
            </a:r>
            <a:endParaRPr lang="vi-VN" sz="2000" i="0" dirty="0">
              <a:solidFill>
                <a:srgbClr val="221F20"/>
              </a:solidFill>
              <a:effectLst/>
            </a:endParaRPr>
          </a:p>
        </p:txBody>
      </p:sp>
      <p:pic>
        <p:nvPicPr>
          <p:cNvPr id="7" name="Picture 6">
            <a:extLst>
              <a:ext uri="{FF2B5EF4-FFF2-40B4-BE49-F238E27FC236}">
                <a16:creationId xmlns:a16="http://schemas.microsoft.com/office/drawing/2014/main" id="{91CB1C8B-D374-418E-94F1-35F16041DB61}"/>
              </a:ext>
            </a:extLst>
          </p:cNvPr>
          <p:cNvPicPr>
            <a:picLocks noChangeAspect="1"/>
          </p:cNvPicPr>
          <p:nvPr/>
        </p:nvPicPr>
        <p:blipFill>
          <a:blip r:embed="rId3"/>
          <a:stretch>
            <a:fillRect/>
          </a:stretch>
        </p:blipFill>
        <p:spPr>
          <a:xfrm>
            <a:off x="580903" y="5120381"/>
            <a:ext cx="7592485" cy="924054"/>
          </a:xfrm>
          <a:prstGeom prst="rect">
            <a:avLst/>
          </a:prstGeom>
        </p:spPr>
      </p:pic>
    </p:spTree>
    <p:extLst>
      <p:ext uri="{BB962C8B-B14F-4D97-AF65-F5344CB8AC3E}">
        <p14:creationId xmlns:p14="http://schemas.microsoft.com/office/powerpoint/2010/main" val="5953052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Hướng </a:t>
            </a:r>
            <a:r>
              <a:rPr lang="en-US" sz="2800" b="1" i="0" dirty="0" err="1">
                <a:solidFill>
                  <a:srgbClr val="1B1B1B"/>
                </a:solidFill>
                <a:effectLst/>
                <a:latin typeface="Roboto" panose="02000000000000000000" pitchFamily="2" charset="0"/>
              </a:rPr>
              <a:t>đối</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tượng</a:t>
            </a:r>
            <a:r>
              <a:rPr lang="en-US" sz="2800" b="1" dirty="0">
                <a:solidFill>
                  <a:srgbClr val="1B1B1B"/>
                </a:solidFill>
                <a:latin typeface="Roboto" panose="02000000000000000000" pitchFamily="2" charset="0"/>
              </a:rPr>
              <a:t>(OOP)</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5" name="Picture 4" descr="Diagram&#10;&#10;Description automatically generated">
            <a:extLst>
              <a:ext uri="{FF2B5EF4-FFF2-40B4-BE49-F238E27FC236}">
                <a16:creationId xmlns:a16="http://schemas.microsoft.com/office/drawing/2014/main" id="{09F91A88-E455-4F47-9CF1-298132434B29}"/>
              </a:ext>
            </a:extLst>
          </p:cNvPr>
          <p:cNvPicPr>
            <a:picLocks noChangeAspect="1"/>
          </p:cNvPicPr>
          <p:nvPr/>
        </p:nvPicPr>
        <p:blipFill>
          <a:blip r:embed="rId2"/>
          <a:stretch>
            <a:fillRect/>
          </a:stretch>
        </p:blipFill>
        <p:spPr>
          <a:xfrm>
            <a:off x="609047" y="1247470"/>
            <a:ext cx="7925906" cy="4363059"/>
          </a:xfrm>
          <a:prstGeom prst="rect">
            <a:avLst/>
          </a:prstGeom>
        </p:spPr>
      </p:pic>
    </p:spTree>
    <p:extLst>
      <p:ext uri="{BB962C8B-B14F-4D97-AF65-F5344CB8AC3E}">
        <p14:creationId xmlns:p14="http://schemas.microsoft.com/office/powerpoint/2010/main" val="25245365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Hướng </a:t>
            </a:r>
            <a:r>
              <a:rPr lang="en-US" sz="2800" b="1" i="0" dirty="0" err="1">
                <a:solidFill>
                  <a:srgbClr val="1B1B1B"/>
                </a:solidFill>
                <a:effectLst/>
                <a:latin typeface="Roboto" panose="02000000000000000000" pitchFamily="2" charset="0"/>
              </a:rPr>
              <a:t>đối</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tượng</a:t>
            </a:r>
            <a:r>
              <a:rPr lang="en-US" sz="2800" b="1" dirty="0">
                <a:solidFill>
                  <a:srgbClr val="1B1B1B"/>
                </a:solidFill>
                <a:latin typeface="Roboto" panose="02000000000000000000" pitchFamily="2" charset="0"/>
              </a:rPr>
              <a:t>(OOP)</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with medium confidence">
            <a:extLst>
              <a:ext uri="{FF2B5EF4-FFF2-40B4-BE49-F238E27FC236}">
                <a16:creationId xmlns:a16="http://schemas.microsoft.com/office/drawing/2014/main" id="{1176C489-91BA-44B0-8FD0-76EC5042ABA3}"/>
              </a:ext>
            </a:extLst>
          </p:cNvPr>
          <p:cNvPicPr>
            <a:picLocks noChangeAspect="1"/>
          </p:cNvPicPr>
          <p:nvPr/>
        </p:nvPicPr>
        <p:blipFill>
          <a:blip r:embed="rId2"/>
          <a:stretch>
            <a:fillRect/>
          </a:stretch>
        </p:blipFill>
        <p:spPr>
          <a:xfrm>
            <a:off x="623336" y="1371600"/>
            <a:ext cx="7897327" cy="3238952"/>
          </a:xfrm>
          <a:prstGeom prst="rect">
            <a:avLst/>
          </a:prstGeom>
        </p:spPr>
      </p:pic>
    </p:spTree>
    <p:extLst>
      <p:ext uri="{BB962C8B-B14F-4D97-AF65-F5344CB8AC3E}">
        <p14:creationId xmlns:p14="http://schemas.microsoft.com/office/powerpoint/2010/main" val="28437067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Hướng </a:t>
            </a:r>
            <a:r>
              <a:rPr lang="en-US" sz="2800" b="1" i="0" dirty="0" err="1">
                <a:solidFill>
                  <a:srgbClr val="1B1B1B"/>
                </a:solidFill>
                <a:effectLst/>
                <a:latin typeface="Roboto" panose="02000000000000000000" pitchFamily="2" charset="0"/>
              </a:rPr>
              <a:t>đối</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tượng</a:t>
            </a:r>
            <a:r>
              <a:rPr lang="en-US" sz="2800" b="1" dirty="0">
                <a:solidFill>
                  <a:srgbClr val="1B1B1B"/>
                </a:solidFill>
                <a:latin typeface="Roboto" panose="02000000000000000000" pitchFamily="2" charset="0"/>
              </a:rPr>
              <a:t>(OOP)</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a:extLst>
              <a:ext uri="{FF2B5EF4-FFF2-40B4-BE49-F238E27FC236}">
                <a16:creationId xmlns:a16="http://schemas.microsoft.com/office/drawing/2014/main" id="{B29317E0-6AA3-4D92-848E-085E36B9276D}"/>
              </a:ext>
            </a:extLst>
          </p:cNvPr>
          <p:cNvPicPr>
            <a:picLocks noChangeAspect="1"/>
          </p:cNvPicPr>
          <p:nvPr/>
        </p:nvPicPr>
        <p:blipFill>
          <a:blip r:embed="rId2"/>
          <a:stretch>
            <a:fillRect/>
          </a:stretch>
        </p:blipFill>
        <p:spPr>
          <a:xfrm>
            <a:off x="680494" y="1252233"/>
            <a:ext cx="7783011" cy="4353533"/>
          </a:xfrm>
          <a:prstGeom prst="rect">
            <a:avLst/>
          </a:prstGeom>
        </p:spPr>
      </p:pic>
    </p:spTree>
    <p:extLst>
      <p:ext uri="{BB962C8B-B14F-4D97-AF65-F5344CB8AC3E}">
        <p14:creationId xmlns:p14="http://schemas.microsoft.com/office/powerpoint/2010/main" val="19157122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Hướng </a:t>
            </a:r>
            <a:r>
              <a:rPr lang="en-US" sz="2800" b="1" i="0" dirty="0" err="1">
                <a:solidFill>
                  <a:srgbClr val="1B1B1B"/>
                </a:solidFill>
                <a:effectLst/>
                <a:latin typeface="Roboto" panose="02000000000000000000" pitchFamily="2" charset="0"/>
              </a:rPr>
              <a:t>đối</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tượng</a:t>
            </a:r>
            <a:r>
              <a:rPr lang="en-US" sz="2800" b="1" dirty="0">
                <a:solidFill>
                  <a:srgbClr val="1B1B1B"/>
                </a:solidFill>
                <a:latin typeface="Roboto" panose="02000000000000000000" pitchFamily="2" charset="0"/>
              </a:rPr>
              <a:t>(OOP)</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D76E9F3B-A475-4D5A-B554-2D60E6CEBAE9}"/>
              </a:ext>
            </a:extLst>
          </p:cNvPr>
          <p:cNvPicPr>
            <a:picLocks noChangeAspect="1"/>
          </p:cNvPicPr>
          <p:nvPr/>
        </p:nvPicPr>
        <p:blipFill>
          <a:blip r:embed="rId2"/>
          <a:stretch>
            <a:fillRect/>
          </a:stretch>
        </p:blipFill>
        <p:spPr>
          <a:xfrm>
            <a:off x="599520" y="1143000"/>
            <a:ext cx="7944959" cy="2724530"/>
          </a:xfrm>
          <a:prstGeom prst="rect">
            <a:avLst/>
          </a:prstGeom>
        </p:spPr>
      </p:pic>
    </p:spTree>
    <p:extLst>
      <p:ext uri="{BB962C8B-B14F-4D97-AF65-F5344CB8AC3E}">
        <p14:creationId xmlns:p14="http://schemas.microsoft.com/office/powerpoint/2010/main" val="38323264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F35FDC26-DD19-40D0-B566-A54251787058}"/>
              </a:ext>
            </a:extLst>
          </p:cNvPr>
          <p:cNvPicPr>
            <a:picLocks noChangeAspect="1"/>
          </p:cNvPicPr>
          <p:nvPr/>
        </p:nvPicPr>
        <p:blipFill>
          <a:blip r:embed="rId2"/>
          <a:stretch>
            <a:fillRect/>
          </a:stretch>
        </p:blipFill>
        <p:spPr>
          <a:xfrm>
            <a:off x="1395582" y="457200"/>
            <a:ext cx="6352835" cy="6400800"/>
          </a:xfrm>
          <a:prstGeom prst="rect">
            <a:avLst/>
          </a:prstGeom>
        </p:spPr>
      </p:pic>
    </p:spTree>
    <p:extLst>
      <p:ext uri="{BB962C8B-B14F-4D97-AF65-F5344CB8AC3E}">
        <p14:creationId xmlns:p14="http://schemas.microsoft.com/office/powerpoint/2010/main" val="33869892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Hướng </a:t>
            </a:r>
            <a:r>
              <a:rPr lang="en-US" sz="2800" b="1" i="0" dirty="0" err="1">
                <a:solidFill>
                  <a:srgbClr val="1B1B1B"/>
                </a:solidFill>
                <a:effectLst/>
                <a:latin typeface="Roboto" panose="02000000000000000000" pitchFamily="2" charset="0"/>
              </a:rPr>
              <a:t>đối</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tượng</a:t>
            </a:r>
            <a:r>
              <a:rPr lang="en-US" sz="2800" b="1" dirty="0">
                <a:solidFill>
                  <a:srgbClr val="1B1B1B"/>
                </a:solidFill>
                <a:latin typeface="Roboto" panose="02000000000000000000" pitchFamily="2" charset="0"/>
              </a:rPr>
              <a:t>(OOP)</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0D67A7AE-913A-493C-9B6D-7A7088E8EA4D}"/>
              </a:ext>
            </a:extLst>
          </p:cNvPr>
          <p:cNvPicPr>
            <a:picLocks noChangeAspect="1"/>
          </p:cNvPicPr>
          <p:nvPr/>
        </p:nvPicPr>
        <p:blipFill>
          <a:blip r:embed="rId2"/>
          <a:stretch>
            <a:fillRect/>
          </a:stretch>
        </p:blipFill>
        <p:spPr>
          <a:xfrm>
            <a:off x="661442" y="980420"/>
            <a:ext cx="7821116" cy="5769581"/>
          </a:xfrm>
          <a:prstGeom prst="rect">
            <a:avLst/>
          </a:prstGeom>
        </p:spPr>
      </p:pic>
    </p:spTree>
    <p:extLst>
      <p:ext uri="{BB962C8B-B14F-4D97-AF65-F5344CB8AC3E}">
        <p14:creationId xmlns:p14="http://schemas.microsoft.com/office/powerpoint/2010/main" val="26830947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Hướng </a:t>
            </a:r>
            <a:r>
              <a:rPr lang="en-US" sz="2800" b="1" i="0" dirty="0" err="1">
                <a:solidFill>
                  <a:srgbClr val="1B1B1B"/>
                </a:solidFill>
                <a:effectLst/>
                <a:latin typeface="Roboto" panose="02000000000000000000" pitchFamily="2" charset="0"/>
              </a:rPr>
              <a:t>đối</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tượng</a:t>
            </a:r>
            <a:r>
              <a:rPr lang="en-US" sz="2800" b="1" dirty="0">
                <a:solidFill>
                  <a:srgbClr val="1B1B1B"/>
                </a:solidFill>
                <a:latin typeface="Roboto" panose="02000000000000000000" pitchFamily="2" charset="0"/>
              </a:rPr>
              <a:t>(OOP)</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6AF00247-F016-4931-9288-BF143FA3465D}"/>
              </a:ext>
            </a:extLst>
          </p:cNvPr>
          <p:cNvPicPr>
            <a:picLocks noChangeAspect="1"/>
          </p:cNvPicPr>
          <p:nvPr/>
        </p:nvPicPr>
        <p:blipFill>
          <a:blip r:embed="rId2"/>
          <a:stretch>
            <a:fillRect/>
          </a:stretch>
        </p:blipFill>
        <p:spPr>
          <a:xfrm>
            <a:off x="885825" y="457200"/>
            <a:ext cx="7372350" cy="6400800"/>
          </a:xfrm>
          <a:prstGeom prst="rect">
            <a:avLst/>
          </a:prstGeom>
        </p:spPr>
      </p:pic>
    </p:spTree>
    <p:extLst>
      <p:ext uri="{BB962C8B-B14F-4D97-AF65-F5344CB8AC3E}">
        <p14:creationId xmlns:p14="http://schemas.microsoft.com/office/powerpoint/2010/main" val="41886067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Hướng </a:t>
            </a:r>
            <a:r>
              <a:rPr lang="en-US" sz="2800" b="1" i="0" dirty="0" err="1">
                <a:solidFill>
                  <a:srgbClr val="1B1B1B"/>
                </a:solidFill>
                <a:effectLst/>
                <a:latin typeface="Roboto" panose="02000000000000000000" pitchFamily="2" charset="0"/>
              </a:rPr>
              <a:t>đối</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tượng</a:t>
            </a:r>
            <a:r>
              <a:rPr lang="en-US" sz="2800" b="1" dirty="0">
                <a:solidFill>
                  <a:srgbClr val="1B1B1B"/>
                </a:solidFill>
                <a:latin typeface="Roboto" panose="02000000000000000000" pitchFamily="2" charset="0"/>
              </a:rPr>
              <a:t>(OOP)</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867E95B2-AEF1-4CD3-9650-557C4B9C9094}"/>
              </a:ext>
            </a:extLst>
          </p:cNvPr>
          <p:cNvPicPr>
            <a:picLocks noChangeAspect="1"/>
          </p:cNvPicPr>
          <p:nvPr/>
        </p:nvPicPr>
        <p:blipFill>
          <a:blip r:embed="rId2"/>
          <a:stretch>
            <a:fillRect/>
          </a:stretch>
        </p:blipFill>
        <p:spPr>
          <a:xfrm>
            <a:off x="632863" y="457200"/>
            <a:ext cx="7878274" cy="5534797"/>
          </a:xfrm>
          <a:prstGeom prst="rect">
            <a:avLst/>
          </a:prstGeom>
        </p:spPr>
      </p:pic>
    </p:spTree>
    <p:extLst>
      <p:ext uri="{BB962C8B-B14F-4D97-AF65-F5344CB8AC3E}">
        <p14:creationId xmlns:p14="http://schemas.microsoft.com/office/powerpoint/2010/main" val="21695559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Hướng </a:t>
            </a:r>
            <a:r>
              <a:rPr lang="en-US" sz="2800" b="1" i="0" dirty="0" err="1">
                <a:solidFill>
                  <a:srgbClr val="1B1B1B"/>
                </a:solidFill>
                <a:effectLst/>
                <a:latin typeface="Roboto" panose="02000000000000000000" pitchFamily="2" charset="0"/>
              </a:rPr>
              <a:t>đối</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tượng</a:t>
            </a:r>
            <a:r>
              <a:rPr lang="en-US" sz="2800" b="1" dirty="0">
                <a:solidFill>
                  <a:srgbClr val="1B1B1B"/>
                </a:solidFill>
                <a:latin typeface="Roboto" panose="02000000000000000000" pitchFamily="2" charset="0"/>
              </a:rPr>
              <a:t>(OOP)</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1680706F-AE2D-4204-98FB-B94EFC1D0A48}"/>
              </a:ext>
            </a:extLst>
          </p:cNvPr>
          <p:cNvPicPr>
            <a:picLocks noChangeAspect="1"/>
          </p:cNvPicPr>
          <p:nvPr/>
        </p:nvPicPr>
        <p:blipFill>
          <a:blip r:embed="rId2"/>
          <a:stretch>
            <a:fillRect/>
          </a:stretch>
        </p:blipFill>
        <p:spPr>
          <a:xfrm>
            <a:off x="594757" y="457200"/>
            <a:ext cx="7954485" cy="4601217"/>
          </a:xfrm>
          <a:prstGeom prst="rect">
            <a:avLst/>
          </a:prstGeom>
        </p:spPr>
      </p:pic>
    </p:spTree>
    <p:extLst>
      <p:ext uri="{BB962C8B-B14F-4D97-AF65-F5344CB8AC3E}">
        <p14:creationId xmlns:p14="http://schemas.microsoft.com/office/powerpoint/2010/main" val="11777849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Hướng </a:t>
            </a:r>
            <a:r>
              <a:rPr lang="en-US" sz="2800" b="1" i="0" dirty="0" err="1">
                <a:solidFill>
                  <a:srgbClr val="1B1B1B"/>
                </a:solidFill>
                <a:effectLst/>
                <a:latin typeface="Roboto" panose="02000000000000000000" pitchFamily="2" charset="0"/>
              </a:rPr>
              <a:t>đối</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tượng</a:t>
            </a:r>
            <a:r>
              <a:rPr lang="en-US" sz="2800" b="1" dirty="0">
                <a:solidFill>
                  <a:srgbClr val="1B1B1B"/>
                </a:solidFill>
                <a:latin typeface="Roboto" panose="02000000000000000000" pitchFamily="2" charset="0"/>
              </a:rPr>
              <a:t>(OOP)</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4A40568F-EAF0-4568-8956-B029FE509A32}"/>
              </a:ext>
            </a:extLst>
          </p:cNvPr>
          <p:cNvPicPr>
            <a:picLocks noChangeAspect="1"/>
          </p:cNvPicPr>
          <p:nvPr/>
        </p:nvPicPr>
        <p:blipFill>
          <a:blip r:embed="rId2"/>
          <a:stretch>
            <a:fillRect/>
          </a:stretch>
        </p:blipFill>
        <p:spPr>
          <a:xfrm>
            <a:off x="623336" y="1104575"/>
            <a:ext cx="7897327" cy="4648849"/>
          </a:xfrm>
          <a:prstGeom prst="rect">
            <a:avLst/>
          </a:prstGeom>
        </p:spPr>
      </p:pic>
    </p:spTree>
    <p:extLst>
      <p:ext uri="{BB962C8B-B14F-4D97-AF65-F5344CB8AC3E}">
        <p14:creationId xmlns:p14="http://schemas.microsoft.com/office/powerpoint/2010/main" val="1723231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Toán tử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sp>
        <p:nvSpPr>
          <p:cNvPr id="10" name="TextBox 9">
            <a:extLst>
              <a:ext uri="{FF2B5EF4-FFF2-40B4-BE49-F238E27FC236}">
                <a16:creationId xmlns:a16="http://schemas.microsoft.com/office/drawing/2014/main" id="{B2216D4A-AB45-41F8-9D02-7E3A91B5F4E1}"/>
              </a:ext>
            </a:extLst>
          </p:cNvPr>
          <p:cNvSpPr txBox="1"/>
          <p:nvPr/>
        </p:nvSpPr>
        <p:spPr>
          <a:xfrm>
            <a:off x="304800" y="838200"/>
            <a:ext cx="8539334" cy="400110"/>
          </a:xfrm>
          <a:prstGeom prst="rect">
            <a:avLst/>
          </a:prstGeom>
          <a:noFill/>
        </p:spPr>
        <p:txBody>
          <a:bodyPr wrap="square" rtlCol="0">
            <a:spAutoFit/>
          </a:bodyPr>
          <a:lstStyle/>
          <a:p>
            <a:pPr algn="l" fontAlgn="base"/>
            <a:r>
              <a:rPr lang="en-US" sz="2000" b="1" i="0" dirty="0">
                <a:solidFill>
                  <a:srgbClr val="221F20"/>
                </a:solidFill>
                <a:effectLst/>
              </a:rPr>
              <a:t>4. Toán </a:t>
            </a:r>
            <a:r>
              <a:rPr lang="en-US" sz="2000" b="1" i="0" dirty="0" err="1">
                <a:solidFill>
                  <a:srgbClr val="221F20"/>
                </a:solidFill>
                <a:effectLst/>
              </a:rPr>
              <a:t>tử</a:t>
            </a:r>
            <a:r>
              <a:rPr lang="en-US" sz="2000" b="1" i="0" dirty="0">
                <a:solidFill>
                  <a:srgbClr val="221F20"/>
                </a:solidFill>
                <a:effectLst/>
              </a:rPr>
              <a:t> logic</a:t>
            </a:r>
          </a:p>
        </p:txBody>
      </p:sp>
      <p:pic>
        <p:nvPicPr>
          <p:cNvPr id="4" name="Picture 3">
            <a:extLst>
              <a:ext uri="{FF2B5EF4-FFF2-40B4-BE49-F238E27FC236}">
                <a16:creationId xmlns:a16="http://schemas.microsoft.com/office/drawing/2014/main" id="{658A758A-6022-4581-A3D5-73125B2F4304}"/>
              </a:ext>
            </a:extLst>
          </p:cNvPr>
          <p:cNvPicPr>
            <a:picLocks noChangeAspect="1"/>
          </p:cNvPicPr>
          <p:nvPr/>
        </p:nvPicPr>
        <p:blipFill>
          <a:blip r:embed="rId2"/>
          <a:stretch>
            <a:fillRect/>
          </a:stretch>
        </p:blipFill>
        <p:spPr>
          <a:xfrm>
            <a:off x="1675996" y="1315254"/>
            <a:ext cx="5792008" cy="2305372"/>
          </a:xfrm>
          <a:prstGeom prst="rect">
            <a:avLst/>
          </a:prstGeom>
        </p:spPr>
      </p:pic>
      <p:sp>
        <p:nvSpPr>
          <p:cNvPr id="9" name="TextBox 8">
            <a:extLst>
              <a:ext uri="{FF2B5EF4-FFF2-40B4-BE49-F238E27FC236}">
                <a16:creationId xmlns:a16="http://schemas.microsoft.com/office/drawing/2014/main" id="{FC1509AE-0FDF-4685-8CEA-196830325FB2}"/>
              </a:ext>
            </a:extLst>
          </p:cNvPr>
          <p:cNvSpPr txBox="1"/>
          <p:nvPr/>
        </p:nvSpPr>
        <p:spPr>
          <a:xfrm>
            <a:off x="304800" y="3810000"/>
            <a:ext cx="8539334" cy="1323439"/>
          </a:xfrm>
          <a:prstGeom prst="rect">
            <a:avLst/>
          </a:prstGeom>
          <a:noFill/>
        </p:spPr>
        <p:txBody>
          <a:bodyPr wrap="square" rtlCol="0">
            <a:spAutoFit/>
          </a:bodyPr>
          <a:lstStyle/>
          <a:p>
            <a:pPr algn="l" fontAlgn="base"/>
            <a:r>
              <a:rPr lang="en-US" sz="2000" b="1" i="0" dirty="0">
                <a:solidFill>
                  <a:srgbClr val="221F20"/>
                </a:solidFill>
                <a:effectLst/>
              </a:rPr>
              <a:t>5. Toán </a:t>
            </a:r>
            <a:r>
              <a:rPr lang="en-US" sz="2000" b="1" i="0" dirty="0" err="1">
                <a:solidFill>
                  <a:srgbClr val="221F20"/>
                </a:solidFill>
                <a:effectLst/>
              </a:rPr>
              <a:t>tử</a:t>
            </a:r>
            <a:r>
              <a:rPr lang="en-US" sz="2000" b="1" i="0" dirty="0">
                <a:solidFill>
                  <a:srgbClr val="221F20"/>
                </a:solidFill>
                <a:effectLst/>
              </a:rPr>
              <a:t> kết hợp.</a:t>
            </a:r>
          </a:p>
          <a:p>
            <a:pPr algn="l" fontAlgn="base"/>
            <a:r>
              <a:rPr lang="vi-VN" sz="2000" i="0" dirty="0">
                <a:solidFill>
                  <a:srgbClr val="221F20"/>
                </a:solidFill>
                <a:effectLst/>
              </a:rPr>
              <a:t>Khi tạo biến trong nodejs, chúng ta sẽ thường nhận thấy cần phải tăng hoặc giảm lượng biến một số nguyên nào đó. Bạn sẽ thường thực hiện điều này khi chúng ta đếm 1 giá trị nào đó trong vòng lặp.</a:t>
            </a:r>
            <a:endParaRPr lang="en-US" sz="2000" i="0" dirty="0">
              <a:solidFill>
                <a:srgbClr val="221F20"/>
              </a:solidFill>
              <a:effectLst/>
            </a:endParaRPr>
          </a:p>
        </p:txBody>
      </p:sp>
      <p:pic>
        <p:nvPicPr>
          <p:cNvPr id="13" name="Picture 12">
            <a:extLst>
              <a:ext uri="{FF2B5EF4-FFF2-40B4-BE49-F238E27FC236}">
                <a16:creationId xmlns:a16="http://schemas.microsoft.com/office/drawing/2014/main" id="{D0FF6D64-E901-47DC-91A1-FAF9AD9B065B}"/>
              </a:ext>
            </a:extLst>
          </p:cNvPr>
          <p:cNvPicPr>
            <a:picLocks noChangeAspect="1"/>
          </p:cNvPicPr>
          <p:nvPr/>
        </p:nvPicPr>
        <p:blipFill>
          <a:blip r:embed="rId3"/>
          <a:stretch>
            <a:fillRect/>
          </a:stretch>
        </p:blipFill>
        <p:spPr>
          <a:xfrm>
            <a:off x="699547" y="5133439"/>
            <a:ext cx="7744906" cy="1438476"/>
          </a:xfrm>
          <a:prstGeom prst="rect">
            <a:avLst/>
          </a:prstGeom>
        </p:spPr>
      </p:pic>
    </p:spTree>
    <p:extLst>
      <p:ext uri="{BB962C8B-B14F-4D97-AF65-F5344CB8AC3E}">
        <p14:creationId xmlns:p14="http://schemas.microsoft.com/office/powerpoint/2010/main" val="28179904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Hướng </a:t>
            </a:r>
            <a:r>
              <a:rPr lang="en-US" sz="2800" b="1" i="0" dirty="0" err="1">
                <a:solidFill>
                  <a:srgbClr val="1B1B1B"/>
                </a:solidFill>
                <a:effectLst/>
                <a:latin typeface="Roboto" panose="02000000000000000000" pitchFamily="2" charset="0"/>
              </a:rPr>
              <a:t>đối</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tượng</a:t>
            </a:r>
            <a:r>
              <a:rPr lang="en-US" sz="2800" b="1" dirty="0">
                <a:solidFill>
                  <a:srgbClr val="1B1B1B"/>
                </a:solidFill>
                <a:latin typeface="Roboto" panose="02000000000000000000" pitchFamily="2" charset="0"/>
              </a:rPr>
              <a:t>(OOP)</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0DFDB816-911F-465E-A0FC-8452AD3690D6}"/>
              </a:ext>
            </a:extLst>
          </p:cNvPr>
          <p:cNvPicPr>
            <a:picLocks noChangeAspect="1"/>
          </p:cNvPicPr>
          <p:nvPr/>
        </p:nvPicPr>
        <p:blipFill>
          <a:blip r:embed="rId2"/>
          <a:stretch>
            <a:fillRect/>
          </a:stretch>
        </p:blipFill>
        <p:spPr>
          <a:xfrm>
            <a:off x="634824" y="381000"/>
            <a:ext cx="7874352" cy="6477000"/>
          </a:xfrm>
          <a:prstGeom prst="rect">
            <a:avLst/>
          </a:prstGeom>
        </p:spPr>
      </p:pic>
    </p:spTree>
    <p:extLst>
      <p:ext uri="{BB962C8B-B14F-4D97-AF65-F5344CB8AC3E}">
        <p14:creationId xmlns:p14="http://schemas.microsoft.com/office/powerpoint/2010/main" val="9018477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Hướng </a:t>
            </a:r>
            <a:r>
              <a:rPr lang="en-US" sz="2800" b="1" i="0" dirty="0" err="1">
                <a:solidFill>
                  <a:srgbClr val="1B1B1B"/>
                </a:solidFill>
                <a:effectLst/>
                <a:latin typeface="Roboto" panose="02000000000000000000" pitchFamily="2" charset="0"/>
              </a:rPr>
              <a:t>đối</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tượng</a:t>
            </a:r>
            <a:r>
              <a:rPr lang="en-US" sz="2800" b="1" dirty="0">
                <a:solidFill>
                  <a:srgbClr val="1B1B1B"/>
                </a:solidFill>
                <a:latin typeface="Roboto" panose="02000000000000000000" pitchFamily="2" charset="0"/>
              </a:rPr>
              <a:t>(OOP)</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62AD436D-6F0D-4418-AE7E-35A89F1899B8}"/>
              </a:ext>
            </a:extLst>
          </p:cNvPr>
          <p:cNvPicPr>
            <a:picLocks noChangeAspect="1"/>
          </p:cNvPicPr>
          <p:nvPr/>
        </p:nvPicPr>
        <p:blipFill>
          <a:blip r:embed="rId2"/>
          <a:stretch>
            <a:fillRect/>
          </a:stretch>
        </p:blipFill>
        <p:spPr>
          <a:xfrm>
            <a:off x="637626" y="457200"/>
            <a:ext cx="7868748" cy="6039693"/>
          </a:xfrm>
          <a:prstGeom prst="rect">
            <a:avLst/>
          </a:prstGeom>
        </p:spPr>
      </p:pic>
    </p:spTree>
    <p:extLst>
      <p:ext uri="{BB962C8B-B14F-4D97-AF65-F5344CB8AC3E}">
        <p14:creationId xmlns:p14="http://schemas.microsoft.com/office/powerpoint/2010/main" val="29800928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Hướng </a:t>
            </a:r>
            <a:r>
              <a:rPr lang="en-US" sz="2800" b="1" i="0" dirty="0" err="1">
                <a:solidFill>
                  <a:srgbClr val="1B1B1B"/>
                </a:solidFill>
                <a:effectLst/>
                <a:latin typeface="Roboto" panose="02000000000000000000" pitchFamily="2" charset="0"/>
              </a:rPr>
              <a:t>đối</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tượng</a:t>
            </a:r>
            <a:r>
              <a:rPr lang="en-US" sz="2800" b="1" dirty="0">
                <a:solidFill>
                  <a:srgbClr val="1B1B1B"/>
                </a:solidFill>
                <a:latin typeface="Roboto" panose="02000000000000000000" pitchFamily="2" charset="0"/>
              </a:rPr>
              <a:t>(OOP)</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6" name="Picture 5" descr="Text&#10;&#10;Description automatically generated">
            <a:extLst>
              <a:ext uri="{FF2B5EF4-FFF2-40B4-BE49-F238E27FC236}">
                <a16:creationId xmlns:a16="http://schemas.microsoft.com/office/drawing/2014/main" id="{97B96713-D6E9-410C-9D7B-25CA3B073FA3}"/>
              </a:ext>
            </a:extLst>
          </p:cNvPr>
          <p:cNvPicPr>
            <a:picLocks noChangeAspect="1"/>
          </p:cNvPicPr>
          <p:nvPr/>
        </p:nvPicPr>
        <p:blipFill>
          <a:blip r:embed="rId2"/>
          <a:stretch>
            <a:fillRect/>
          </a:stretch>
        </p:blipFill>
        <p:spPr>
          <a:xfrm>
            <a:off x="670968" y="467032"/>
            <a:ext cx="7802064" cy="5315692"/>
          </a:xfrm>
          <a:prstGeom prst="rect">
            <a:avLst/>
          </a:prstGeom>
        </p:spPr>
      </p:pic>
    </p:spTree>
    <p:extLst>
      <p:ext uri="{BB962C8B-B14F-4D97-AF65-F5344CB8AC3E}">
        <p14:creationId xmlns:p14="http://schemas.microsoft.com/office/powerpoint/2010/main" val="6430365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1778</Words>
  <Application>Microsoft Office PowerPoint</Application>
  <PresentationFormat>On-screen Show (4:3)</PresentationFormat>
  <Paragraphs>160</Paragraphs>
  <Slides>92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92</vt:i4>
      </vt:variant>
    </vt:vector>
  </HeadingPairs>
  <TitlesOfParts>
    <vt:vector size="98" baseType="lpstr">
      <vt:lpstr>Arial</vt:lpstr>
      <vt:lpstr>Calibri</vt:lpstr>
      <vt:lpstr>Courier New</vt:lpstr>
      <vt:lpstr>Lora</vt:lpstr>
      <vt:lpstr>Roboto</vt:lpstr>
      <vt:lpstr>1_Office Theme</vt:lpstr>
      <vt:lpstr>NODE JS (BASIC)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GIAO DIỆN WEBSITE (Front-End Dev)</dc:title>
  <dc:creator>Admin74</dc:creator>
  <cp:lastModifiedBy>Lê Hồng Phương</cp:lastModifiedBy>
  <cp:revision>186</cp:revision>
  <dcterms:created xsi:type="dcterms:W3CDTF">2018-08-20T03:32:53Z</dcterms:created>
  <dcterms:modified xsi:type="dcterms:W3CDTF">2021-08-15T04:49:52Z</dcterms:modified>
</cp:coreProperties>
</file>