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6" r:id="rId2"/>
  </p:sldMasterIdLst>
  <p:notesMasterIdLst>
    <p:notesMasterId r:id="rId13"/>
  </p:notesMasterIdLst>
  <p:sldIdLst>
    <p:sldId id="256" r:id="rId3"/>
    <p:sldId id="304" r:id="rId4"/>
    <p:sldId id="302" r:id="rId5"/>
    <p:sldId id="296" r:id="rId6"/>
    <p:sldId id="305" r:id="rId7"/>
    <p:sldId id="289" r:id="rId8"/>
    <p:sldId id="294" r:id="rId9"/>
    <p:sldId id="298" r:id="rId10"/>
    <p:sldId id="300" r:id="rId11"/>
    <p:sldId id="29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3840" userDrawn="1">
          <p15:clr>
            <a:srgbClr val="A4A3A4"/>
          </p15:clr>
        </p15:guide>
        <p15:guide id="3" pos="7536" userDrawn="1">
          <p15:clr>
            <a:srgbClr val="A4A3A4"/>
          </p15:clr>
        </p15:guide>
        <p15:guide id="4" pos="168" userDrawn="1">
          <p15:clr>
            <a:srgbClr val="A4A3A4"/>
          </p15:clr>
        </p15:guide>
        <p15:guide id="5" orient="horz" pos="648" userDrawn="1">
          <p15:clr>
            <a:srgbClr val="A4A3A4"/>
          </p15:clr>
        </p15:guide>
        <p15:guide id="6" orient="horz" pos="39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92" d="100"/>
          <a:sy n="92" d="100"/>
        </p:scale>
        <p:origin x="91" y="120"/>
      </p:cViewPr>
      <p:guideLst>
        <p:guide orient="horz" pos="2304"/>
        <p:guide pos="3840"/>
        <p:guide pos="7536"/>
        <p:guide pos="168"/>
        <p:guide orient="horz" pos="648"/>
        <p:guide orient="horz" pos="39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B6450B-546D-44E7-9432-0CF570050D60}" type="datetimeFigureOut">
              <a:rPr lang="en-US" smtClean="0"/>
              <a:t>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095699-4C82-4EDC-B45E-E0F57C120FE1}" type="slidenum">
              <a:rPr lang="en-US" smtClean="0"/>
              <a:t>‹#›</a:t>
            </a:fld>
            <a:endParaRPr lang="en-US"/>
          </a:p>
        </p:txBody>
      </p:sp>
    </p:spTree>
    <p:extLst>
      <p:ext uri="{BB962C8B-B14F-4D97-AF65-F5344CB8AC3E}">
        <p14:creationId xmlns:p14="http://schemas.microsoft.com/office/powerpoint/2010/main" val="1082992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1455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E8EE67-7A75-494E-98A3-D8E57C5B2C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7039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7C016C-2F46-4486-A3A0-07B1A3A3F0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F2FF4975-83EB-45FF-A240-9A635199C2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DFC0678D-061D-45BA-A016-D553DD805E22}"/>
              </a:ext>
            </a:extLst>
          </p:cNvPr>
          <p:cNvSpPr>
            <a:spLocks noGrp="1"/>
          </p:cNvSpPr>
          <p:nvPr>
            <p:ph type="dt" sz="half" idx="10"/>
          </p:nvPr>
        </p:nvSpPr>
        <p:spPr/>
        <p:txBody>
          <a:bodyPr/>
          <a:lstStyle/>
          <a:p>
            <a:fld id="{61CE44EC-F475-406C-889E-A2A0F3F7E425}" type="datetimeFigureOut">
              <a:rPr lang="en-US" smtClean="0"/>
              <a:t>1/1/2020</a:t>
            </a:fld>
            <a:endParaRPr lang="en-US"/>
          </a:p>
        </p:txBody>
      </p:sp>
      <p:sp>
        <p:nvSpPr>
          <p:cNvPr id="5" name="Footer Placeholder 4">
            <a:extLst>
              <a:ext uri="{FF2B5EF4-FFF2-40B4-BE49-F238E27FC236}">
                <a16:creationId xmlns="" xmlns:a16="http://schemas.microsoft.com/office/drawing/2014/main" id="{B2F879CE-9869-46DC-B440-4792A396AA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48F3754-8103-45E7-9C5C-9E4BA4EC05FB}"/>
              </a:ext>
            </a:extLst>
          </p:cNvPr>
          <p:cNvSpPr>
            <a:spLocks noGrp="1"/>
          </p:cNvSpPr>
          <p:nvPr>
            <p:ph type="sldNum" sz="quarter" idx="12"/>
          </p:nvPr>
        </p:nvSpPr>
        <p:spPr/>
        <p:txBody>
          <a:bodyPr/>
          <a:lstStyle/>
          <a:p>
            <a:fld id="{B6C20299-E5FC-4D0E-80FD-6D86FCBA10E6}" type="slidenum">
              <a:rPr lang="en-US" smtClean="0"/>
              <a:t>‹#›</a:t>
            </a:fld>
            <a:endParaRPr lang="en-US"/>
          </a:p>
        </p:txBody>
      </p:sp>
    </p:spTree>
    <p:extLst>
      <p:ext uri="{BB962C8B-B14F-4D97-AF65-F5344CB8AC3E}">
        <p14:creationId xmlns:p14="http://schemas.microsoft.com/office/powerpoint/2010/main" val="1362533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CA32BA-F62C-4754-86B6-8E07E0E1FF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B6C5EFEA-C9CA-4D50-A582-E61D5C6AB6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EA2656D-AD3B-4ADE-A480-838C147EABD5}"/>
              </a:ext>
            </a:extLst>
          </p:cNvPr>
          <p:cNvSpPr>
            <a:spLocks noGrp="1"/>
          </p:cNvSpPr>
          <p:nvPr>
            <p:ph type="dt" sz="half" idx="10"/>
          </p:nvPr>
        </p:nvSpPr>
        <p:spPr/>
        <p:txBody>
          <a:bodyPr/>
          <a:lstStyle/>
          <a:p>
            <a:fld id="{61CE44EC-F475-406C-889E-A2A0F3F7E425}" type="datetimeFigureOut">
              <a:rPr lang="en-US" smtClean="0"/>
              <a:t>1/1/2020</a:t>
            </a:fld>
            <a:endParaRPr lang="en-US"/>
          </a:p>
        </p:txBody>
      </p:sp>
      <p:sp>
        <p:nvSpPr>
          <p:cNvPr id="5" name="Footer Placeholder 4">
            <a:extLst>
              <a:ext uri="{FF2B5EF4-FFF2-40B4-BE49-F238E27FC236}">
                <a16:creationId xmlns="" xmlns:a16="http://schemas.microsoft.com/office/drawing/2014/main" id="{B804B015-A754-424F-836E-23B2C0BB4B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3738172-A178-46D7-BD8B-014FE15DE4FD}"/>
              </a:ext>
            </a:extLst>
          </p:cNvPr>
          <p:cNvSpPr>
            <a:spLocks noGrp="1"/>
          </p:cNvSpPr>
          <p:nvPr>
            <p:ph type="sldNum" sz="quarter" idx="12"/>
          </p:nvPr>
        </p:nvSpPr>
        <p:spPr/>
        <p:txBody>
          <a:bodyPr/>
          <a:lstStyle/>
          <a:p>
            <a:fld id="{B6C20299-E5FC-4D0E-80FD-6D86FCBA10E6}" type="slidenum">
              <a:rPr lang="en-US" smtClean="0"/>
              <a:t>‹#›</a:t>
            </a:fld>
            <a:endParaRPr lang="en-US"/>
          </a:p>
        </p:txBody>
      </p:sp>
    </p:spTree>
    <p:extLst>
      <p:ext uri="{BB962C8B-B14F-4D97-AF65-F5344CB8AC3E}">
        <p14:creationId xmlns:p14="http://schemas.microsoft.com/office/powerpoint/2010/main" val="2134420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1F98BA0-D72E-441B-9E4F-67BC1C69E6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2A2AEF79-16C0-4574-A43E-316D421648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45C123C-A7ED-4067-BB35-C589C98CDB9A}"/>
              </a:ext>
            </a:extLst>
          </p:cNvPr>
          <p:cNvSpPr>
            <a:spLocks noGrp="1"/>
          </p:cNvSpPr>
          <p:nvPr>
            <p:ph type="dt" sz="half" idx="10"/>
          </p:nvPr>
        </p:nvSpPr>
        <p:spPr/>
        <p:txBody>
          <a:bodyPr/>
          <a:lstStyle/>
          <a:p>
            <a:fld id="{61CE44EC-F475-406C-889E-A2A0F3F7E425}" type="datetimeFigureOut">
              <a:rPr lang="en-US" smtClean="0"/>
              <a:t>1/1/2020</a:t>
            </a:fld>
            <a:endParaRPr lang="en-US"/>
          </a:p>
        </p:txBody>
      </p:sp>
      <p:sp>
        <p:nvSpPr>
          <p:cNvPr id="5" name="Footer Placeholder 4">
            <a:extLst>
              <a:ext uri="{FF2B5EF4-FFF2-40B4-BE49-F238E27FC236}">
                <a16:creationId xmlns="" xmlns:a16="http://schemas.microsoft.com/office/drawing/2014/main" id="{8E7FB6FD-D759-42E6-94E4-8C82D9298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04A782D-4FE8-46A8-A5AA-ECDEF234581D}"/>
              </a:ext>
            </a:extLst>
          </p:cNvPr>
          <p:cNvSpPr>
            <a:spLocks noGrp="1"/>
          </p:cNvSpPr>
          <p:nvPr>
            <p:ph type="sldNum" sz="quarter" idx="12"/>
          </p:nvPr>
        </p:nvSpPr>
        <p:spPr/>
        <p:txBody>
          <a:bodyPr/>
          <a:lstStyle/>
          <a:p>
            <a:fld id="{B6C20299-E5FC-4D0E-80FD-6D86FCBA10E6}" type="slidenum">
              <a:rPr lang="en-US" smtClean="0"/>
              <a:t>‹#›</a:t>
            </a:fld>
            <a:endParaRPr lang="en-US"/>
          </a:p>
        </p:txBody>
      </p:sp>
    </p:spTree>
    <p:extLst>
      <p:ext uri="{BB962C8B-B14F-4D97-AF65-F5344CB8AC3E}">
        <p14:creationId xmlns:p14="http://schemas.microsoft.com/office/powerpoint/2010/main" val="1674193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841049-7E30-4AB7-A0B3-B1BAACEE84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 xmlns:a16="http://schemas.microsoft.com/office/drawing/2014/main" id="{8DE75C2B-9B6F-4A44-885B-3877C4796C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 xmlns:a16="http://schemas.microsoft.com/office/drawing/2014/main" id="{AB3C945D-8DE3-4DE8-B677-05E4C00B33BC}"/>
              </a:ext>
            </a:extLst>
          </p:cNvPr>
          <p:cNvSpPr>
            <a:spLocks noGrp="1"/>
          </p:cNvSpPr>
          <p:nvPr>
            <p:ph type="dt" sz="half" idx="10"/>
          </p:nvPr>
        </p:nvSpPr>
        <p:spPr/>
        <p:txBody>
          <a:bodyPr/>
          <a:lstStyle/>
          <a:p>
            <a:fld id="{097DCA1A-5BB4-4A3E-A0AD-0DCBF26A97A5}" type="datetime1">
              <a:rPr lang="id-ID" smtClean="0"/>
              <a:t>01/01/2020</a:t>
            </a:fld>
            <a:endParaRPr lang="id-ID"/>
          </a:p>
        </p:txBody>
      </p:sp>
      <p:sp>
        <p:nvSpPr>
          <p:cNvPr id="5" name="Footer Placeholder 4">
            <a:extLst>
              <a:ext uri="{FF2B5EF4-FFF2-40B4-BE49-F238E27FC236}">
                <a16:creationId xmlns="" xmlns:a16="http://schemas.microsoft.com/office/drawing/2014/main" id="{BF13CCE7-9E63-4DD5-B1E9-0C4834F8F3A8}"/>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 xmlns:a16="http://schemas.microsoft.com/office/drawing/2014/main" id="{A1E450E6-5CE0-44BD-973A-F88202980C7F}"/>
              </a:ext>
            </a:extLst>
          </p:cNvPr>
          <p:cNvSpPr>
            <a:spLocks noGrp="1"/>
          </p:cNvSpPr>
          <p:nvPr>
            <p:ph type="sldNum" sz="quarter" idx="12"/>
          </p:nvPr>
        </p:nvSpPr>
        <p:spPr/>
        <p:txBody>
          <a:bodyPr/>
          <a:lstStyle/>
          <a:p>
            <a:fld id="{9FE7C251-D6ED-4C4E-A362-F0251D2345FB}" type="slidenum">
              <a:rPr lang="id-ID" smtClean="0"/>
              <a:t>‹#›</a:t>
            </a:fld>
            <a:endParaRPr lang="id-ID"/>
          </a:p>
        </p:txBody>
      </p:sp>
    </p:spTree>
    <p:extLst>
      <p:ext uri="{BB962C8B-B14F-4D97-AF65-F5344CB8AC3E}">
        <p14:creationId xmlns:p14="http://schemas.microsoft.com/office/powerpoint/2010/main" val="1720234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397D53-D8CF-4EDD-8DEF-C127C7F28968}"/>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 xmlns:a16="http://schemas.microsoft.com/office/drawing/2014/main" id="{516AE315-2059-4938-9B37-6E94D4EEA6C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 xmlns:a16="http://schemas.microsoft.com/office/drawing/2014/main" id="{0553BBDF-9404-4893-B773-FD43724AA459}"/>
              </a:ext>
            </a:extLst>
          </p:cNvPr>
          <p:cNvSpPr>
            <a:spLocks noGrp="1"/>
          </p:cNvSpPr>
          <p:nvPr>
            <p:ph type="dt" sz="half" idx="10"/>
          </p:nvPr>
        </p:nvSpPr>
        <p:spPr/>
        <p:txBody>
          <a:bodyPr/>
          <a:lstStyle/>
          <a:p>
            <a:fld id="{E580B710-EA5B-4943-828E-A711E483215A}" type="datetime1">
              <a:rPr lang="id-ID" smtClean="0"/>
              <a:t>01/01/2020</a:t>
            </a:fld>
            <a:endParaRPr lang="id-ID"/>
          </a:p>
        </p:txBody>
      </p:sp>
      <p:sp>
        <p:nvSpPr>
          <p:cNvPr id="5" name="Footer Placeholder 4">
            <a:extLst>
              <a:ext uri="{FF2B5EF4-FFF2-40B4-BE49-F238E27FC236}">
                <a16:creationId xmlns="" xmlns:a16="http://schemas.microsoft.com/office/drawing/2014/main" id="{CE104D75-3166-405F-BC63-1B01A72BE993}"/>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 xmlns:a16="http://schemas.microsoft.com/office/drawing/2014/main" id="{2C39388F-61D2-4D5B-92D9-1B867546AA11}"/>
              </a:ext>
            </a:extLst>
          </p:cNvPr>
          <p:cNvSpPr>
            <a:spLocks noGrp="1"/>
          </p:cNvSpPr>
          <p:nvPr>
            <p:ph type="sldNum" sz="quarter" idx="12"/>
          </p:nvPr>
        </p:nvSpPr>
        <p:spPr/>
        <p:txBody>
          <a:bodyPr/>
          <a:lstStyle/>
          <a:p>
            <a:fld id="{9FE7C251-D6ED-4C4E-A362-F0251D2345FB}" type="slidenum">
              <a:rPr lang="id-ID" smtClean="0"/>
              <a:t>‹#›</a:t>
            </a:fld>
            <a:endParaRPr lang="id-ID"/>
          </a:p>
        </p:txBody>
      </p:sp>
    </p:spTree>
    <p:extLst>
      <p:ext uri="{BB962C8B-B14F-4D97-AF65-F5344CB8AC3E}">
        <p14:creationId xmlns:p14="http://schemas.microsoft.com/office/powerpoint/2010/main" val="3295473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C75CEE-8299-41BB-B38C-AE96498E3C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 xmlns:a16="http://schemas.microsoft.com/office/drawing/2014/main" id="{27690AD4-CC78-4715-A711-F1973BA290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B1420DDB-FB85-47A0-AE03-168FAB11D65F}"/>
              </a:ext>
            </a:extLst>
          </p:cNvPr>
          <p:cNvSpPr>
            <a:spLocks noGrp="1"/>
          </p:cNvSpPr>
          <p:nvPr>
            <p:ph type="dt" sz="half" idx="10"/>
          </p:nvPr>
        </p:nvSpPr>
        <p:spPr/>
        <p:txBody>
          <a:bodyPr/>
          <a:lstStyle/>
          <a:p>
            <a:fld id="{273AD20E-26D0-422A-9357-03785E06E078}" type="datetime1">
              <a:rPr lang="id-ID" smtClean="0"/>
              <a:t>01/01/2020</a:t>
            </a:fld>
            <a:endParaRPr lang="id-ID"/>
          </a:p>
        </p:txBody>
      </p:sp>
      <p:sp>
        <p:nvSpPr>
          <p:cNvPr id="5" name="Footer Placeholder 4">
            <a:extLst>
              <a:ext uri="{FF2B5EF4-FFF2-40B4-BE49-F238E27FC236}">
                <a16:creationId xmlns="" xmlns:a16="http://schemas.microsoft.com/office/drawing/2014/main" id="{314D8DD5-1581-412D-BD6B-07A5B6342C0F}"/>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 xmlns:a16="http://schemas.microsoft.com/office/drawing/2014/main" id="{CDE50BAE-2620-472F-AE02-59AFC0C7C1CE}"/>
              </a:ext>
            </a:extLst>
          </p:cNvPr>
          <p:cNvSpPr>
            <a:spLocks noGrp="1"/>
          </p:cNvSpPr>
          <p:nvPr>
            <p:ph type="sldNum" sz="quarter" idx="12"/>
          </p:nvPr>
        </p:nvSpPr>
        <p:spPr/>
        <p:txBody>
          <a:bodyPr/>
          <a:lstStyle/>
          <a:p>
            <a:fld id="{9FE7C251-D6ED-4C4E-A362-F0251D2345FB}" type="slidenum">
              <a:rPr lang="id-ID" smtClean="0"/>
              <a:t>‹#›</a:t>
            </a:fld>
            <a:endParaRPr lang="id-ID"/>
          </a:p>
        </p:txBody>
      </p:sp>
    </p:spTree>
    <p:extLst>
      <p:ext uri="{BB962C8B-B14F-4D97-AF65-F5344CB8AC3E}">
        <p14:creationId xmlns:p14="http://schemas.microsoft.com/office/powerpoint/2010/main" val="888290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4485CF-2D75-4D67-B31D-A278CAF9F6DE}"/>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 xmlns:a16="http://schemas.microsoft.com/office/drawing/2014/main" id="{4EC11B33-BF5F-420B-B539-C0F78C3CE3D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 xmlns:a16="http://schemas.microsoft.com/office/drawing/2014/main" id="{733ABA4E-9C03-4C2E-8C6F-DD669289A6B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 xmlns:a16="http://schemas.microsoft.com/office/drawing/2014/main" id="{37C5F5C0-A60D-44D2-B748-E2134C927524}"/>
              </a:ext>
            </a:extLst>
          </p:cNvPr>
          <p:cNvSpPr>
            <a:spLocks noGrp="1"/>
          </p:cNvSpPr>
          <p:nvPr>
            <p:ph type="dt" sz="half" idx="10"/>
          </p:nvPr>
        </p:nvSpPr>
        <p:spPr/>
        <p:txBody>
          <a:bodyPr/>
          <a:lstStyle/>
          <a:p>
            <a:fld id="{B67ADAAF-E701-4A18-9D1C-C0E6D198DB17}" type="datetime1">
              <a:rPr lang="id-ID" smtClean="0"/>
              <a:t>01/01/2020</a:t>
            </a:fld>
            <a:endParaRPr lang="id-ID"/>
          </a:p>
        </p:txBody>
      </p:sp>
      <p:sp>
        <p:nvSpPr>
          <p:cNvPr id="6" name="Footer Placeholder 5">
            <a:extLst>
              <a:ext uri="{FF2B5EF4-FFF2-40B4-BE49-F238E27FC236}">
                <a16:creationId xmlns="" xmlns:a16="http://schemas.microsoft.com/office/drawing/2014/main" id="{32EB56CD-1ABD-44C1-8235-9871EA275D68}"/>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 xmlns:a16="http://schemas.microsoft.com/office/drawing/2014/main" id="{7095EB39-589C-4B2A-AEC2-81A298C3A280}"/>
              </a:ext>
            </a:extLst>
          </p:cNvPr>
          <p:cNvSpPr>
            <a:spLocks noGrp="1"/>
          </p:cNvSpPr>
          <p:nvPr>
            <p:ph type="sldNum" sz="quarter" idx="12"/>
          </p:nvPr>
        </p:nvSpPr>
        <p:spPr/>
        <p:txBody>
          <a:bodyPr/>
          <a:lstStyle/>
          <a:p>
            <a:fld id="{9FE7C251-D6ED-4C4E-A362-F0251D2345FB}" type="slidenum">
              <a:rPr lang="id-ID" smtClean="0"/>
              <a:t>‹#›</a:t>
            </a:fld>
            <a:endParaRPr lang="id-ID"/>
          </a:p>
        </p:txBody>
      </p:sp>
    </p:spTree>
    <p:extLst>
      <p:ext uri="{BB962C8B-B14F-4D97-AF65-F5344CB8AC3E}">
        <p14:creationId xmlns:p14="http://schemas.microsoft.com/office/powerpoint/2010/main" val="1908383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4E2FB6-6318-4CFC-9BCF-A5FDAC4F877C}"/>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 xmlns:a16="http://schemas.microsoft.com/office/drawing/2014/main" id="{18A005F8-E19F-4E54-9BD1-C55AB61128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F146F5B4-3F69-4DDE-A8F8-7A781857460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 xmlns:a16="http://schemas.microsoft.com/office/drawing/2014/main" id="{D0912453-08AF-45D6-86DA-E3D60B7314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70228D41-79DB-4FF9-A6F1-129091F00F1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 xmlns:a16="http://schemas.microsoft.com/office/drawing/2014/main" id="{7E7E177A-8BD7-48A7-8828-0C54984BD16E}"/>
              </a:ext>
            </a:extLst>
          </p:cNvPr>
          <p:cNvSpPr>
            <a:spLocks noGrp="1"/>
          </p:cNvSpPr>
          <p:nvPr>
            <p:ph type="dt" sz="half" idx="10"/>
          </p:nvPr>
        </p:nvSpPr>
        <p:spPr/>
        <p:txBody>
          <a:bodyPr/>
          <a:lstStyle/>
          <a:p>
            <a:fld id="{90565B6A-96ED-4FBB-8DEA-5DBE76D05A01}" type="datetime1">
              <a:rPr lang="id-ID" smtClean="0"/>
              <a:t>01/01/2020</a:t>
            </a:fld>
            <a:endParaRPr lang="id-ID"/>
          </a:p>
        </p:txBody>
      </p:sp>
      <p:sp>
        <p:nvSpPr>
          <p:cNvPr id="8" name="Footer Placeholder 7">
            <a:extLst>
              <a:ext uri="{FF2B5EF4-FFF2-40B4-BE49-F238E27FC236}">
                <a16:creationId xmlns="" xmlns:a16="http://schemas.microsoft.com/office/drawing/2014/main" id="{B963190E-7A25-4FB2-8560-FC3AE7C71BF3}"/>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 xmlns:a16="http://schemas.microsoft.com/office/drawing/2014/main" id="{38F41EC7-8B3E-41A8-BE9A-B8A8AF5E92C9}"/>
              </a:ext>
            </a:extLst>
          </p:cNvPr>
          <p:cNvSpPr>
            <a:spLocks noGrp="1"/>
          </p:cNvSpPr>
          <p:nvPr>
            <p:ph type="sldNum" sz="quarter" idx="12"/>
          </p:nvPr>
        </p:nvSpPr>
        <p:spPr/>
        <p:txBody>
          <a:bodyPr/>
          <a:lstStyle/>
          <a:p>
            <a:fld id="{9FE7C251-D6ED-4C4E-A362-F0251D2345FB}" type="slidenum">
              <a:rPr lang="id-ID" smtClean="0"/>
              <a:t>‹#›</a:t>
            </a:fld>
            <a:endParaRPr lang="id-ID"/>
          </a:p>
        </p:txBody>
      </p:sp>
    </p:spTree>
    <p:extLst>
      <p:ext uri="{BB962C8B-B14F-4D97-AF65-F5344CB8AC3E}">
        <p14:creationId xmlns:p14="http://schemas.microsoft.com/office/powerpoint/2010/main" val="2429249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AC4D37-2FAD-4891-BFF3-5B080F9924A6}"/>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 xmlns:a16="http://schemas.microsoft.com/office/drawing/2014/main" id="{BBE37493-F819-4AAC-BF8A-3E740EBD7F55}"/>
              </a:ext>
            </a:extLst>
          </p:cNvPr>
          <p:cNvSpPr>
            <a:spLocks noGrp="1"/>
          </p:cNvSpPr>
          <p:nvPr>
            <p:ph type="dt" sz="half" idx="10"/>
          </p:nvPr>
        </p:nvSpPr>
        <p:spPr/>
        <p:txBody>
          <a:bodyPr/>
          <a:lstStyle/>
          <a:p>
            <a:fld id="{FA6F76BC-2DFC-4ABD-81AC-10BDBEEDA30D}" type="datetime1">
              <a:rPr lang="id-ID" smtClean="0"/>
              <a:t>01/01/2020</a:t>
            </a:fld>
            <a:endParaRPr lang="id-ID"/>
          </a:p>
        </p:txBody>
      </p:sp>
      <p:sp>
        <p:nvSpPr>
          <p:cNvPr id="4" name="Footer Placeholder 3">
            <a:extLst>
              <a:ext uri="{FF2B5EF4-FFF2-40B4-BE49-F238E27FC236}">
                <a16:creationId xmlns="" xmlns:a16="http://schemas.microsoft.com/office/drawing/2014/main" id="{1E742522-645F-420A-98AE-B794CC171D4B}"/>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 xmlns:a16="http://schemas.microsoft.com/office/drawing/2014/main" id="{710BEF43-CB05-4110-B24C-8DAAB40B1A56}"/>
              </a:ext>
            </a:extLst>
          </p:cNvPr>
          <p:cNvSpPr>
            <a:spLocks noGrp="1"/>
          </p:cNvSpPr>
          <p:nvPr>
            <p:ph type="sldNum" sz="quarter" idx="12"/>
          </p:nvPr>
        </p:nvSpPr>
        <p:spPr/>
        <p:txBody>
          <a:bodyPr/>
          <a:lstStyle/>
          <a:p>
            <a:fld id="{9FE7C251-D6ED-4C4E-A362-F0251D2345FB}" type="slidenum">
              <a:rPr lang="id-ID" smtClean="0"/>
              <a:t>‹#›</a:t>
            </a:fld>
            <a:endParaRPr lang="id-ID"/>
          </a:p>
        </p:txBody>
      </p:sp>
    </p:spTree>
    <p:extLst>
      <p:ext uri="{BB962C8B-B14F-4D97-AF65-F5344CB8AC3E}">
        <p14:creationId xmlns:p14="http://schemas.microsoft.com/office/powerpoint/2010/main" val="34204874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BF9AE38-B585-4757-9043-2DB8A5B8BADD}"/>
              </a:ext>
            </a:extLst>
          </p:cNvPr>
          <p:cNvSpPr>
            <a:spLocks noGrp="1"/>
          </p:cNvSpPr>
          <p:nvPr>
            <p:ph type="dt" sz="half" idx="10"/>
          </p:nvPr>
        </p:nvSpPr>
        <p:spPr/>
        <p:txBody>
          <a:bodyPr/>
          <a:lstStyle/>
          <a:p>
            <a:fld id="{D7B98581-B662-4D54-9B24-4EA469698EAE}" type="datetime1">
              <a:rPr lang="id-ID" smtClean="0"/>
              <a:t>01/01/2020</a:t>
            </a:fld>
            <a:endParaRPr lang="id-ID"/>
          </a:p>
        </p:txBody>
      </p:sp>
      <p:sp>
        <p:nvSpPr>
          <p:cNvPr id="3" name="Footer Placeholder 2">
            <a:extLst>
              <a:ext uri="{FF2B5EF4-FFF2-40B4-BE49-F238E27FC236}">
                <a16:creationId xmlns="" xmlns:a16="http://schemas.microsoft.com/office/drawing/2014/main" id="{FA4F6788-9D72-473D-A65E-369F385705B7}"/>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 xmlns:a16="http://schemas.microsoft.com/office/drawing/2014/main" id="{A48C71CC-D9D7-40CE-9DD6-E93488FC9EBF}"/>
              </a:ext>
            </a:extLst>
          </p:cNvPr>
          <p:cNvSpPr>
            <a:spLocks noGrp="1"/>
          </p:cNvSpPr>
          <p:nvPr>
            <p:ph type="sldNum" sz="quarter" idx="12"/>
          </p:nvPr>
        </p:nvSpPr>
        <p:spPr/>
        <p:txBody>
          <a:bodyPr/>
          <a:lstStyle/>
          <a:p>
            <a:fld id="{9FE7C251-D6ED-4C4E-A362-F0251D2345FB}" type="slidenum">
              <a:rPr lang="id-ID" smtClean="0"/>
              <a:t>‹#›</a:t>
            </a:fld>
            <a:endParaRPr lang="id-ID"/>
          </a:p>
        </p:txBody>
      </p:sp>
    </p:spTree>
    <p:extLst>
      <p:ext uri="{BB962C8B-B14F-4D97-AF65-F5344CB8AC3E}">
        <p14:creationId xmlns:p14="http://schemas.microsoft.com/office/powerpoint/2010/main" val="33254062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5B0F59-92DB-4C67-A83E-61B7AC709A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 xmlns:a16="http://schemas.microsoft.com/office/drawing/2014/main" id="{85DC808B-84D5-4FF6-834E-8299ADEA50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 xmlns:a16="http://schemas.microsoft.com/office/drawing/2014/main" id="{598E51C3-8DAA-4072-A5B8-2293F0CAA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11458040-96A0-4B24-9541-7DCCF9FF743E}"/>
              </a:ext>
            </a:extLst>
          </p:cNvPr>
          <p:cNvSpPr>
            <a:spLocks noGrp="1"/>
          </p:cNvSpPr>
          <p:nvPr>
            <p:ph type="dt" sz="half" idx="10"/>
          </p:nvPr>
        </p:nvSpPr>
        <p:spPr/>
        <p:txBody>
          <a:bodyPr/>
          <a:lstStyle/>
          <a:p>
            <a:fld id="{3E087C1E-0221-49B9-B6F4-798C707E5C81}" type="datetime1">
              <a:rPr lang="id-ID" smtClean="0"/>
              <a:t>01/01/2020</a:t>
            </a:fld>
            <a:endParaRPr lang="id-ID"/>
          </a:p>
        </p:txBody>
      </p:sp>
      <p:sp>
        <p:nvSpPr>
          <p:cNvPr id="6" name="Footer Placeholder 5">
            <a:extLst>
              <a:ext uri="{FF2B5EF4-FFF2-40B4-BE49-F238E27FC236}">
                <a16:creationId xmlns="" xmlns:a16="http://schemas.microsoft.com/office/drawing/2014/main" id="{35EFAF23-A9E0-49AC-8392-CEE79466E15E}"/>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 xmlns:a16="http://schemas.microsoft.com/office/drawing/2014/main" id="{51177CD6-35DC-4C50-8A21-E3F2E5EE0451}"/>
              </a:ext>
            </a:extLst>
          </p:cNvPr>
          <p:cNvSpPr>
            <a:spLocks noGrp="1"/>
          </p:cNvSpPr>
          <p:nvPr>
            <p:ph type="sldNum" sz="quarter" idx="12"/>
          </p:nvPr>
        </p:nvSpPr>
        <p:spPr/>
        <p:txBody>
          <a:bodyPr/>
          <a:lstStyle/>
          <a:p>
            <a:fld id="{9FE7C251-D6ED-4C4E-A362-F0251D2345FB}" type="slidenum">
              <a:rPr lang="id-ID" smtClean="0"/>
              <a:t>‹#›</a:t>
            </a:fld>
            <a:endParaRPr lang="id-ID"/>
          </a:p>
        </p:txBody>
      </p:sp>
    </p:spTree>
    <p:extLst>
      <p:ext uri="{BB962C8B-B14F-4D97-AF65-F5344CB8AC3E}">
        <p14:creationId xmlns:p14="http://schemas.microsoft.com/office/powerpoint/2010/main" val="2635303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85E29E-DEC4-476B-9E37-7543387247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AC02E35-FEB9-4136-BD1C-2DD584901F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034A509-A7DC-48FB-BA84-DDAF86C2AB41}"/>
              </a:ext>
            </a:extLst>
          </p:cNvPr>
          <p:cNvSpPr>
            <a:spLocks noGrp="1"/>
          </p:cNvSpPr>
          <p:nvPr>
            <p:ph type="dt" sz="half" idx="10"/>
          </p:nvPr>
        </p:nvSpPr>
        <p:spPr/>
        <p:txBody>
          <a:bodyPr/>
          <a:lstStyle/>
          <a:p>
            <a:fld id="{61CE44EC-F475-406C-889E-A2A0F3F7E425}" type="datetimeFigureOut">
              <a:rPr lang="en-US" smtClean="0"/>
              <a:t>1/1/2020</a:t>
            </a:fld>
            <a:endParaRPr lang="en-US"/>
          </a:p>
        </p:txBody>
      </p:sp>
      <p:sp>
        <p:nvSpPr>
          <p:cNvPr id="5" name="Footer Placeholder 4">
            <a:extLst>
              <a:ext uri="{FF2B5EF4-FFF2-40B4-BE49-F238E27FC236}">
                <a16:creationId xmlns="" xmlns:a16="http://schemas.microsoft.com/office/drawing/2014/main" id="{3B8EFFA3-8D7A-4C12-9985-FE7645A15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E9FB054-D398-4D02-A133-1EB0576B318A}"/>
              </a:ext>
            </a:extLst>
          </p:cNvPr>
          <p:cNvSpPr>
            <a:spLocks noGrp="1"/>
          </p:cNvSpPr>
          <p:nvPr>
            <p:ph type="sldNum" sz="quarter" idx="12"/>
          </p:nvPr>
        </p:nvSpPr>
        <p:spPr/>
        <p:txBody>
          <a:bodyPr/>
          <a:lstStyle/>
          <a:p>
            <a:fld id="{B6C20299-E5FC-4D0E-80FD-6D86FCBA10E6}" type="slidenum">
              <a:rPr lang="en-US" smtClean="0"/>
              <a:t>‹#›</a:t>
            </a:fld>
            <a:endParaRPr lang="en-US"/>
          </a:p>
        </p:txBody>
      </p:sp>
    </p:spTree>
    <p:extLst>
      <p:ext uri="{BB962C8B-B14F-4D97-AF65-F5344CB8AC3E}">
        <p14:creationId xmlns:p14="http://schemas.microsoft.com/office/powerpoint/2010/main" val="1600216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8D2D1A-E495-4BF0-AE3F-32AC936488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 xmlns:a16="http://schemas.microsoft.com/office/drawing/2014/main" id="{FADADBA5-1D40-4613-A5DF-07BF402B53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 xmlns:a16="http://schemas.microsoft.com/office/drawing/2014/main" id="{E4504487-2CBA-4973-B7AC-D6795AA2F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27361C37-2290-4B94-8DA7-9ECE2982722D}"/>
              </a:ext>
            </a:extLst>
          </p:cNvPr>
          <p:cNvSpPr>
            <a:spLocks noGrp="1"/>
          </p:cNvSpPr>
          <p:nvPr>
            <p:ph type="dt" sz="half" idx="10"/>
          </p:nvPr>
        </p:nvSpPr>
        <p:spPr/>
        <p:txBody>
          <a:bodyPr/>
          <a:lstStyle/>
          <a:p>
            <a:fld id="{7F23EAE3-9A2E-42A8-8E27-FA4177C0C969}" type="datetime1">
              <a:rPr lang="id-ID" smtClean="0"/>
              <a:t>01/01/2020</a:t>
            </a:fld>
            <a:endParaRPr lang="id-ID"/>
          </a:p>
        </p:txBody>
      </p:sp>
      <p:sp>
        <p:nvSpPr>
          <p:cNvPr id="6" name="Footer Placeholder 5">
            <a:extLst>
              <a:ext uri="{FF2B5EF4-FFF2-40B4-BE49-F238E27FC236}">
                <a16:creationId xmlns="" xmlns:a16="http://schemas.microsoft.com/office/drawing/2014/main" id="{8B3A5A03-F7B1-4878-B999-AA2F552C2BA6}"/>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 xmlns:a16="http://schemas.microsoft.com/office/drawing/2014/main" id="{38142DFA-4171-4582-8082-3241664E66C0}"/>
              </a:ext>
            </a:extLst>
          </p:cNvPr>
          <p:cNvSpPr>
            <a:spLocks noGrp="1"/>
          </p:cNvSpPr>
          <p:nvPr>
            <p:ph type="sldNum" sz="quarter" idx="12"/>
          </p:nvPr>
        </p:nvSpPr>
        <p:spPr/>
        <p:txBody>
          <a:bodyPr/>
          <a:lstStyle/>
          <a:p>
            <a:fld id="{9FE7C251-D6ED-4C4E-A362-F0251D2345FB}" type="slidenum">
              <a:rPr lang="id-ID" smtClean="0"/>
              <a:t>‹#›</a:t>
            </a:fld>
            <a:endParaRPr lang="id-ID"/>
          </a:p>
        </p:txBody>
      </p:sp>
    </p:spTree>
    <p:extLst>
      <p:ext uri="{BB962C8B-B14F-4D97-AF65-F5344CB8AC3E}">
        <p14:creationId xmlns:p14="http://schemas.microsoft.com/office/powerpoint/2010/main" val="1456432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F48875-8EBA-44F4-8067-C123C0FCF31E}"/>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 xmlns:a16="http://schemas.microsoft.com/office/drawing/2014/main" id="{4469001F-B21C-45D1-976C-019B9F7231A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 xmlns:a16="http://schemas.microsoft.com/office/drawing/2014/main" id="{D4936A45-DE6C-4566-81BC-186998EE63ED}"/>
              </a:ext>
            </a:extLst>
          </p:cNvPr>
          <p:cNvSpPr>
            <a:spLocks noGrp="1"/>
          </p:cNvSpPr>
          <p:nvPr>
            <p:ph type="dt" sz="half" idx="10"/>
          </p:nvPr>
        </p:nvSpPr>
        <p:spPr/>
        <p:txBody>
          <a:bodyPr/>
          <a:lstStyle/>
          <a:p>
            <a:fld id="{41E9ECF0-36D2-4ECB-8115-214E0C320684}" type="datetime1">
              <a:rPr lang="id-ID" smtClean="0"/>
              <a:t>01/01/2020</a:t>
            </a:fld>
            <a:endParaRPr lang="id-ID"/>
          </a:p>
        </p:txBody>
      </p:sp>
      <p:sp>
        <p:nvSpPr>
          <p:cNvPr id="5" name="Footer Placeholder 4">
            <a:extLst>
              <a:ext uri="{FF2B5EF4-FFF2-40B4-BE49-F238E27FC236}">
                <a16:creationId xmlns="" xmlns:a16="http://schemas.microsoft.com/office/drawing/2014/main" id="{75151C2D-F9ED-4977-A6CC-568E47931D49}"/>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 xmlns:a16="http://schemas.microsoft.com/office/drawing/2014/main" id="{54A6E824-D189-4DDD-A306-E183A0EBD33E}"/>
              </a:ext>
            </a:extLst>
          </p:cNvPr>
          <p:cNvSpPr>
            <a:spLocks noGrp="1"/>
          </p:cNvSpPr>
          <p:nvPr>
            <p:ph type="sldNum" sz="quarter" idx="12"/>
          </p:nvPr>
        </p:nvSpPr>
        <p:spPr/>
        <p:txBody>
          <a:bodyPr/>
          <a:lstStyle/>
          <a:p>
            <a:fld id="{9FE7C251-D6ED-4C4E-A362-F0251D2345FB}" type="slidenum">
              <a:rPr lang="id-ID" smtClean="0"/>
              <a:t>‹#›</a:t>
            </a:fld>
            <a:endParaRPr lang="id-ID"/>
          </a:p>
        </p:txBody>
      </p:sp>
    </p:spTree>
    <p:extLst>
      <p:ext uri="{BB962C8B-B14F-4D97-AF65-F5344CB8AC3E}">
        <p14:creationId xmlns:p14="http://schemas.microsoft.com/office/powerpoint/2010/main" val="24522923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CC2FCA4-6FC3-42CF-9A3F-2A6A7D8FAA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 xmlns:a16="http://schemas.microsoft.com/office/drawing/2014/main" id="{30DCACFB-422B-4AFC-BB00-80339D52A8D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 xmlns:a16="http://schemas.microsoft.com/office/drawing/2014/main" id="{3AAFD122-02A8-43C3-94AA-E888A94B20C5}"/>
              </a:ext>
            </a:extLst>
          </p:cNvPr>
          <p:cNvSpPr>
            <a:spLocks noGrp="1"/>
          </p:cNvSpPr>
          <p:nvPr>
            <p:ph type="dt" sz="half" idx="10"/>
          </p:nvPr>
        </p:nvSpPr>
        <p:spPr/>
        <p:txBody>
          <a:bodyPr/>
          <a:lstStyle/>
          <a:p>
            <a:fld id="{D620B70B-D36A-4A77-BE39-9ECEE0936187}" type="datetime1">
              <a:rPr lang="id-ID" smtClean="0"/>
              <a:t>01/01/2020</a:t>
            </a:fld>
            <a:endParaRPr lang="id-ID"/>
          </a:p>
        </p:txBody>
      </p:sp>
      <p:sp>
        <p:nvSpPr>
          <p:cNvPr id="5" name="Footer Placeholder 4">
            <a:extLst>
              <a:ext uri="{FF2B5EF4-FFF2-40B4-BE49-F238E27FC236}">
                <a16:creationId xmlns="" xmlns:a16="http://schemas.microsoft.com/office/drawing/2014/main" id="{39C17DDB-5FB3-41B1-A09D-3C708FD712D2}"/>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 xmlns:a16="http://schemas.microsoft.com/office/drawing/2014/main" id="{EE9F0A70-AFA4-4623-9425-4D60074AD2EB}"/>
              </a:ext>
            </a:extLst>
          </p:cNvPr>
          <p:cNvSpPr>
            <a:spLocks noGrp="1"/>
          </p:cNvSpPr>
          <p:nvPr>
            <p:ph type="sldNum" sz="quarter" idx="12"/>
          </p:nvPr>
        </p:nvSpPr>
        <p:spPr/>
        <p:txBody>
          <a:bodyPr/>
          <a:lstStyle/>
          <a:p>
            <a:fld id="{9FE7C251-D6ED-4C4E-A362-F0251D2345FB}" type="slidenum">
              <a:rPr lang="id-ID" smtClean="0"/>
              <a:t>‹#›</a:t>
            </a:fld>
            <a:endParaRPr lang="id-ID"/>
          </a:p>
        </p:txBody>
      </p:sp>
    </p:spTree>
    <p:extLst>
      <p:ext uri="{BB962C8B-B14F-4D97-AF65-F5344CB8AC3E}">
        <p14:creationId xmlns:p14="http://schemas.microsoft.com/office/powerpoint/2010/main" val="4249182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DD4D82-5DD6-4A54-A121-74C2EAECE5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B04C0D01-BDB8-415F-8190-8248912C60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837FB859-1F45-4ED3-8B27-B94F8408B630}"/>
              </a:ext>
            </a:extLst>
          </p:cNvPr>
          <p:cNvSpPr>
            <a:spLocks noGrp="1"/>
          </p:cNvSpPr>
          <p:nvPr>
            <p:ph type="dt" sz="half" idx="10"/>
          </p:nvPr>
        </p:nvSpPr>
        <p:spPr/>
        <p:txBody>
          <a:bodyPr/>
          <a:lstStyle/>
          <a:p>
            <a:fld id="{61CE44EC-F475-406C-889E-A2A0F3F7E425}" type="datetimeFigureOut">
              <a:rPr lang="en-US" smtClean="0"/>
              <a:t>1/1/2020</a:t>
            </a:fld>
            <a:endParaRPr lang="en-US"/>
          </a:p>
        </p:txBody>
      </p:sp>
      <p:sp>
        <p:nvSpPr>
          <p:cNvPr id="5" name="Footer Placeholder 4">
            <a:extLst>
              <a:ext uri="{FF2B5EF4-FFF2-40B4-BE49-F238E27FC236}">
                <a16:creationId xmlns="" xmlns:a16="http://schemas.microsoft.com/office/drawing/2014/main" id="{1B583D07-9A6E-4B90-B0A6-6F293A7FE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3162F29-46BB-4E7B-A5E6-4F09C87097A2}"/>
              </a:ext>
            </a:extLst>
          </p:cNvPr>
          <p:cNvSpPr>
            <a:spLocks noGrp="1"/>
          </p:cNvSpPr>
          <p:nvPr>
            <p:ph type="sldNum" sz="quarter" idx="12"/>
          </p:nvPr>
        </p:nvSpPr>
        <p:spPr/>
        <p:txBody>
          <a:bodyPr/>
          <a:lstStyle/>
          <a:p>
            <a:fld id="{B6C20299-E5FC-4D0E-80FD-6D86FCBA10E6}" type="slidenum">
              <a:rPr lang="en-US" smtClean="0"/>
              <a:t>‹#›</a:t>
            </a:fld>
            <a:endParaRPr lang="en-US"/>
          </a:p>
        </p:txBody>
      </p:sp>
    </p:spTree>
    <p:extLst>
      <p:ext uri="{BB962C8B-B14F-4D97-AF65-F5344CB8AC3E}">
        <p14:creationId xmlns:p14="http://schemas.microsoft.com/office/powerpoint/2010/main" val="2783575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DD66AC-3770-47CF-A409-0097997687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99FA529A-E009-482E-A322-C54B63B068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085E252-53CE-4FF6-A96D-2681099634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184A5F96-9E14-4E08-8E80-5F68A532D3A6}"/>
              </a:ext>
            </a:extLst>
          </p:cNvPr>
          <p:cNvSpPr>
            <a:spLocks noGrp="1"/>
          </p:cNvSpPr>
          <p:nvPr>
            <p:ph type="dt" sz="half" idx="10"/>
          </p:nvPr>
        </p:nvSpPr>
        <p:spPr/>
        <p:txBody>
          <a:bodyPr/>
          <a:lstStyle/>
          <a:p>
            <a:fld id="{61CE44EC-F475-406C-889E-A2A0F3F7E425}" type="datetimeFigureOut">
              <a:rPr lang="en-US" smtClean="0"/>
              <a:t>1/1/2020</a:t>
            </a:fld>
            <a:endParaRPr lang="en-US"/>
          </a:p>
        </p:txBody>
      </p:sp>
      <p:sp>
        <p:nvSpPr>
          <p:cNvPr id="6" name="Footer Placeholder 5">
            <a:extLst>
              <a:ext uri="{FF2B5EF4-FFF2-40B4-BE49-F238E27FC236}">
                <a16:creationId xmlns="" xmlns:a16="http://schemas.microsoft.com/office/drawing/2014/main" id="{4A35DB4C-DB6D-4EDB-BFBF-263220E49B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6F99B86-F494-4CE4-853B-D2C16E949509}"/>
              </a:ext>
            </a:extLst>
          </p:cNvPr>
          <p:cNvSpPr>
            <a:spLocks noGrp="1"/>
          </p:cNvSpPr>
          <p:nvPr>
            <p:ph type="sldNum" sz="quarter" idx="12"/>
          </p:nvPr>
        </p:nvSpPr>
        <p:spPr/>
        <p:txBody>
          <a:bodyPr/>
          <a:lstStyle/>
          <a:p>
            <a:fld id="{B6C20299-E5FC-4D0E-80FD-6D86FCBA10E6}" type="slidenum">
              <a:rPr lang="en-US" smtClean="0"/>
              <a:t>‹#›</a:t>
            </a:fld>
            <a:endParaRPr lang="en-US"/>
          </a:p>
        </p:txBody>
      </p:sp>
    </p:spTree>
    <p:extLst>
      <p:ext uri="{BB962C8B-B14F-4D97-AF65-F5344CB8AC3E}">
        <p14:creationId xmlns:p14="http://schemas.microsoft.com/office/powerpoint/2010/main" val="3986038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9F0886-9FF2-4A17-AAAB-FB31176DC1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2BEE9BF4-1C88-4366-A3AD-BF7697EF4F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8EED22EA-D76F-42E1-AC7B-00803B7708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9D7DCDAC-918C-4E39-BB44-6478AF5CD0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04C5991-F179-457E-9862-11A128C131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D4E2DF7-9D6E-4C3A-912F-AA894C4EA0C3}"/>
              </a:ext>
            </a:extLst>
          </p:cNvPr>
          <p:cNvSpPr>
            <a:spLocks noGrp="1"/>
          </p:cNvSpPr>
          <p:nvPr>
            <p:ph type="dt" sz="half" idx="10"/>
          </p:nvPr>
        </p:nvSpPr>
        <p:spPr/>
        <p:txBody>
          <a:bodyPr/>
          <a:lstStyle/>
          <a:p>
            <a:fld id="{61CE44EC-F475-406C-889E-A2A0F3F7E425}" type="datetimeFigureOut">
              <a:rPr lang="en-US" smtClean="0"/>
              <a:t>1/1/2020</a:t>
            </a:fld>
            <a:endParaRPr lang="en-US"/>
          </a:p>
        </p:txBody>
      </p:sp>
      <p:sp>
        <p:nvSpPr>
          <p:cNvPr id="8" name="Footer Placeholder 7">
            <a:extLst>
              <a:ext uri="{FF2B5EF4-FFF2-40B4-BE49-F238E27FC236}">
                <a16:creationId xmlns="" xmlns:a16="http://schemas.microsoft.com/office/drawing/2014/main" id="{EB5B4897-D8DE-48BF-92BC-0BAB02486C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A680ADCC-4EC7-42BF-B939-C66CFAF5E050}"/>
              </a:ext>
            </a:extLst>
          </p:cNvPr>
          <p:cNvSpPr>
            <a:spLocks noGrp="1"/>
          </p:cNvSpPr>
          <p:nvPr>
            <p:ph type="sldNum" sz="quarter" idx="12"/>
          </p:nvPr>
        </p:nvSpPr>
        <p:spPr/>
        <p:txBody>
          <a:bodyPr/>
          <a:lstStyle/>
          <a:p>
            <a:fld id="{B6C20299-E5FC-4D0E-80FD-6D86FCBA10E6}" type="slidenum">
              <a:rPr lang="en-US" smtClean="0"/>
              <a:t>‹#›</a:t>
            </a:fld>
            <a:endParaRPr lang="en-US"/>
          </a:p>
        </p:txBody>
      </p:sp>
    </p:spTree>
    <p:extLst>
      <p:ext uri="{BB962C8B-B14F-4D97-AF65-F5344CB8AC3E}">
        <p14:creationId xmlns:p14="http://schemas.microsoft.com/office/powerpoint/2010/main" val="3493250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92B766-64B8-4714-942B-9EA609959E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FBC4DC8-FA5D-4539-A810-83217A1B007F}"/>
              </a:ext>
            </a:extLst>
          </p:cNvPr>
          <p:cNvSpPr>
            <a:spLocks noGrp="1"/>
          </p:cNvSpPr>
          <p:nvPr>
            <p:ph type="dt" sz="half" idx="10"/>
          </p:nvPr>
        </p:nvSpPr>
        <p:spPr/>
        <p:txBody>
          <a:bodyPr/>
          <a:lstStyle/>
          <a:p>
            <a:fld id="{61CE44EC-F475-406C-889E-A2A0F3F7E425}" type="datetimeFigureOut">
              <a:rPr lang="en-US" smtClean="0"/>
              <a:t>1/1/2020</a:t>
            </a:fld>
            <a:endParaRPr lang="en-US"/>
          </a:p>
        </p:txBody>
      </p:sp>
      <p:sp>
        <p:nvSpPr>
          <p:cNvPr id="4" name="Footer Placeholder 3">
            <a:extLst>
              <a:ext uri="{FF2B5EF4-FFF2-40B4-BE49-F238E27FC236}">
                <a16:creationId xmlns="" xmlns:a16="http://schemas.microsoft.com/office/drawing/2014/main" id="{E48447E4-924E-4720-B917-335AAE40AC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48E90141-3671-4B2A-9ED0-D42F0F43BA40}"/>
              </a:ext>
            </a:extLst>
          </p:cNvPr>
          <p:cNvSpPr>
            <a:spLocks noGrp="1"/>
          </p:cNvSpPr>
          <p:nvPr>
            <p:ph type="sldNum" sz="quarter" idx="12"/>
          </p:nvPr>
        </p:nvSpPr>
        <p:spPr/>
        <p:txBody>
          <a:bodyPr/>
          <a:lstStyle/>
          <a:p>
            <a:fld id="{B6C20299-E5FC-4D0E-80FD-6D86FCBA10E6}" type="slidenum">
              <a:rPr lang="en-US" smtClean="0"/>
              <a:t>‹#›</a:t>
            </a:fld>
            <a:endParaRPr lang="en-US"/>
          </a:p>
        </p:txBody>
      </p:sp>
    </p:spTree>
    <p:extLst>
      <p:ext uri="{BB962C8B-B14F-4D97-AF65-F5344CB8AC3E}">
        <p14:creationId xmlns:p14="http://schemas.microsoft.com/office/powerpoint/2010/main" val="589991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8B8D65E-1A8F-4F8B-AC0D-25423A202C41}"/>
              </a:ext>
            </a:extLst>
          </p:cNvPr>
          <p:cNvSpPr>
            <a:spLocks noGrp="1"/>
          </p:cNvSpPr>
          <p:nvPr>
            <p:ph type="dt" sz="half" idx="10"/>
          </p:nvPr>
        </p:nvSpPr>
        <p:spPr/>
        <p:txBody>
          <a:bodyPr/>
          <a:lstStyle/>
          <a:p>
            <a:fld id="{61CE44EC-F475-406C-889E-A2A0F3F7E425}" type="datetimeFigureOut">
              <a:rPr lang="en-US" smtClean="0"/>
              <a:t>1/1/2020</a:t>
            </a:fld>
            <a:endParaRPr lang="en-US"/>
          </a:p>
        </p:txBody>
      </p:sp>
      <p:sp>
        <p:nvSpPr>
          <p:cNvPr id="3" name="Footer Placeholder 2">
            <a:extLst>
              <a:ext uri="{FF2B5EF4-FFF2-40B4-BE49-F238E27FC236}">
                <a16:creationId xmlns="" xmlns:a16="http://schemas.microsoft.com/office/drawing/2014/main" id="{056C96D2-918C-45B7-AA31-F44D4E52BF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58FA2AFB-CEB1-48DF-AF61-54974BAD8C4A}"/>
              </a:ext>
            </a:extLst>
          </p:cNvPr>
          <p:cNvSpPr>
            <a:spLocks noGrp="1"/>
          </p:cNvSpPr>
          <p:nvPr>
            <p:ph type="sldNum" sz="quarter" idx="12"/>
          </p:nvPr>
        </p:nvSpPr>
        <p:spPr/>
        <p:txBody>
          <a:bodyPr/>
          <a:lstStyle/>
          <a:p>
            <a:fld id="{B6C20299-E5FC-4D0E-80FD-6D86FCBA10E6}" type="slidenum">
              <a:rPr lang="en-US" smtClean="0"/>
              <a:t>‹#›</a:t>
            </a:fld>
            <a:endParaRPr lang="en-US"/>
          </a:p>
        </p:txBody>
      </p:sp>
    </p:spTree>
    <p:extLst>
      <p:ext uri="{BB962C8B-B14F-4D97-AF65-F5344CB8AC3E}">
        <p14:creationId xmlns:p14="http://schemas.microsoft.com/office/powerpoint/2010/main" val="35222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3AFA19-3A53-4EDA-941E-BAD3A0049C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B392BE7A-42B5-495C-BC9B-4F5F43902B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DBF14C04-3047-465C-AED3-E01DE77DD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F25F5AB-CED2-41C7-AEA5-115EE018FB62}"/>
              </a:ext>
            </a:extLst>
          </p:cNvPr>
          <p:cNvSpPr>
            <a:spLocks noGrp="1"/>
          </p:cNvSpPr>
          <p:nvPr>
            <p:ph type="dt" sz="half" idx="10"/>
          </p:nvPr>
        </p:nvSpPr>
        <p:spPr/>
        <p:txBody>
          <a:bodyPr/>
          <a:lstStyle/>
          <a:p>
            <a:fld id="{61CE44EC-F475-406C-889E-A2A0F3F7E425}" type="datetimeFigureOut">
              <a:rPr lang="en-US" smtClean="0"/>
              <a:t>1/1/2020</a:t>
            </a:fld>
            <a:endParaRPr lang="en-US"/>
          </a:p>
        </p:txBody>
      </p:sp>
      <p:sp>
        <p:nvSpPr>
          <p:cNvPr id="6" name="Footer Placeholder 5">
            <a:extLst>
              <a:ext uri="{FF2B5EF4-FFF2-40B4-BE49-F238E27FC236}">
                <a16:creationId xmlns="" xmlns:a16="http://schemas.microsoft.com/office/drawing/2014/main" id="{7CE5A6DF-BB1D-4A71-8C44-E1FA8A8E41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50E2D6D-7DE0-4893-B857-802FF7CB304F}"/>
              </a:ext>
            </a:extLst>
          </p:cNvPr>
          <p:cNvSpPr>
            <a:spLocks noGrp="1"/>
          </p:cNvSpPr>
          <p:nvPr>
            <p:ph type="sldNum" sz="quarter" idx="12"/>
          </p:nvPr>
        </p:nvSpPr>
        <p:spPr/>
        <p:txBody>
          <a:bodyPr/>
          <a:lstStyle/>
          <a:p>
            <a:fld id="{B6C20299-E5FC-4D0E-80FD-6D86FCBA10E6}" type="slidenum">
              <a:rPr lang="en-US" smtClean="0"/>
              <a:t>‹#›</a:t>
            </a:fld>
            <a:endParaRPr lang="en-US"/>
          </a:p>
        </p:txBody>
      </p:sp>
    </p:spTree>
    <p:extLst>
      <p:ext uri="{BB962C8B-B14F-4D97-AF65-F5344CB8AC3E}">
        <p14:creationId xmlns:p14="http://schemas.microsoft.com/office/powerpoint/2010/main" val="406290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CB9A05-3CDB-417B-BB1D-6A5D1E0DD5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B1BCB8BF-93FA-45E6-BA1B-CEAA554F0A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D84610A2-1863-485D-B3C1-3118C88B7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786272A-EE8B-4535-A264-33E354F049F1}"/>
              </a:ext>
            </a:extLst>
          </p:cNvPr>
          <p:cNvSpPr>
            <a:spLocks noGrp="1"/>
          </p:cNvSpPr>
          <p:nvPr>
            <p:ph type="dt" sz="half" idx="10"/>
          </p:nvPr>
        </p:nvSpPr>
        <p:spPr/>
        <p:txBody>
          <a:bodyPr/>
          <a:lstStyle/>
          <a:p>
            <a:fld id="{61CE44EC-F475-406C-889E-A2A0F3F7E425}" type="datetimeFigureOut">
              <a:rPr lang="en-US" smtClean="0"/>
              <a:t>1/1/2020</a:t>
            </a:fld>
            <a:endParaRPr lang="en-US"/>
          </a:p>
        </p:txBody>
      </p:sp>
      <p:sp>
        <p:nvSpPr>
          <p:cNvPr id="6" name="Footer Placeholder 5">
            <a:extLst>
              <a:ext uri="{FF2B5EF4-FFF2-40B4-BE49-F238E27FC236}">
                <a16:creationId xmlns="" xmlns:a16="http://schemas.microsoft.com/office/drawing/2014/main" id="{6F7A9A4D-602F-4785-8640-3E823F8796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80E7918-8EAE-4340-9794-3EB5C1323759}"/>
              </a:ext>
            </a:extLst>
          </p:cNvPr>
          <p:cNvSpPr>
            <a:spLocks noGrp="1"/>
          </p:cNvSpPr>
          <p:nvPr>
            <p:ph type="sldNum" sz="quarter" idx="12"/>
          </p:nvPr>
        </p:nvSpPr>
        <p:spPr/>
        <p:txBody>
          <a:bodyPr/>
          <a:lstStyle/>
          <a:p>
            <a:fld id="{B6C20299-E5FC-4D0E-80FD-6D86FCBA10E6}" type="slidenum">
              <a:rPr lang="en-US" smtClean="0"/>
              <a:t>‹#›</a:t>
            </a:fld>
            <a:endParaRPr lang="en-US"/>
          </a:p>
        </p:txBody>
      </p:sp>
    </p:spTree>
    <p:extLst>
      <p:ext uri="{BB962C8B-B14F-4D97-AF65-F5344CB8AC3E}">
        <p14:creationId xmlns:p14="http://schemas.microsoft.com/office/powerpoint/2010/main" val="1473113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F799364-5540-4EA7-9871-10CEEB989C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E99021CB-E20B-44CB-AE5E-5EB8B6AC6A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B0E00CA-458D-4904-8ABA-2F352338E1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CE44EC-F475-406C-889E-A2A0F3F7E425}" type="datetimeFigureOut">
              <a:rPr lang="en-US" smtClean="0"/>
              <a:t>1/1/2020</a:t>
            </a:fld>
            <a:endParaRPr lang="en-US"/>
          </a:p>
        </p:txBody>
      </p:sp>
      <p:sp>
        <p:nvSpPr>
          <p:cNvPr id="5" name="Footer Placeholder 4">
            <a:extLst>
              <a:ext uri="{FF2B5EF4-FFF2-40B4-BE49-F238E27FC236}">
                <a16:creationId xmlns="" xmlns:a16="http://schemas.microsoft.com/office/drawing/2014/main" id="{76194FA2-A85A-468F-90E0-745CA2789D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41586AE4-4B77-4C70-84D9-9316C04F23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C20299-E5FC-4D0E-80FD-6D86FCBA10E6}" type="slidenum">
              <a:rPr lang="en-US" smtClean="0"/>
              <a:t>‹#›</a:t>
            </a:fld>
            <a:endParaRPr lang="en-US"/>
          </a:p>
        </p:txBody>
      </p:sp>
    </p:spTree>
    <p:extLst>
      <p:ext uri="{BB962C8B-B14F-4D97-AF65-F5344CB8AC3E}">
        <p14:creationId xmlns:p14="http://schemas.microsoft.com/office/powerpoint/2010/main" val="2885611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074FD49-616F-47E7-B8E8-BA280F0148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 xmlns:a16="http://schemas.microsoft.com/office/drawing/2014/main" id="{06E0175A-8F32-4889-A452-9D6223F207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 xmlns:a16="http://schemas.microsoft.com/office/drawing/2014/main" id="{890094DD-2C2E-420B-BD34-26A2583AFE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56BD52-7152-4D98-8D1C-AA03769DCD8B}" type="datetime1">
              <a:rPr lang="id-ID" smtClean="0"/>
              <a:t>01/01/2020</a:t>
            </a:fld>
            <a:endParaRPr lang="id-ID"/>
          </a:p>
        </p:txBody>
      </p:sp>
      <p:sp>
        <p:nvSpPr>
          <p:cNvPr id="5" name="Footer Placeholder 4">
            <a:extLst>
              <a:ext uri="{FF2B5EF4-FFF2-40B4-BE49-F238E27FC236}">
                <a16:creationId xmlns="" xmlns:a16="http://schemas.microsoft.com/office/drawing/2014/main" id="{383CF39A-FC24-4129-9F69-770B51B240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 xmlns:a16="http://schemas.microsoft.com/office/drawing/2014/main" id="{58D89A59-76DC-4C87-9D92-DFDABA62FA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E7C251-D6ED-4C4E-A362-F0251D2345FB}" type="slidenum">
              <a:rPr lang="id-ID" smtClean="0"/>
              <a:t>‹#›</a:t>
            </a:fld>
            <a:endParaRPr lang="id-ID"/>
          </a:p>
        </p:txBody>
      </p:sp>
    </p:spTree>
    <p:extLst>
      <p:ext uri="{BB962C8B-B14F-4D97-AF65-F5344CB8AC3E}">
        <p14:creationId xmlns:p14="http://schemas.microsoft.com/office/powerpoint/2010/main" val="365125476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57CEC4F9-A97D-495B-95CE-5CF85D9BC3B2}"/>
              </a:ext>
            </a:extLst>
          </p:cNvPr>
          <p:cNvSpPr/>
          <p:nvPr/>
        </p:nvSpPr>
        <p:spPr>
          <a:xfrm>
            <a:off x="2424890" y="1870418"/>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 xmlns:a16="http://schemas.microsoft.com/office/drawing/2014/main" id="{96C991DF-FD89-4A2B-B677-F56990A2A629}"/>
              </a:ext>
            </a:extLst>
          </p:cNvPr>
          <p:cNvSpPr/>
          <p:nvPr/>
        </p:nvSpPr>
        <p:spPr>
          <a:xfrm>
            <a:off x="3034490" y="1870418"/>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E029DF62-C4E9-473E-A8CA-584A20A124F2}"/>
              </a:ext>
            </a:extLst>
          </p:cNvPr>
          <p:cNvSpPr/>
          <p:nvPr/>
        </p:nvSpPr>
        <p:spPr>
          <a:xfrm>
            <a:off x="3644090" y="1870418"/>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98A2B2E1-4184-4630-8E80-38540FA71912}"/>
              </a:ext>
            </a:extLst>
          </p:cNvPr>
          <p:cNvSpPr/>
          <p:nvPr/>
        </p:nvSpPr>
        <p:spPr>
          <a:xfrm>
            <a:off x="4253690" y="1870418"/>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C0969DCA-7EFA-4BB4-B5A7-8BDC5D963A0F}"/>
              </a:ext>
            </a:extLst>
          </p:cNvPr>
          <p:cNvSpPr/>
          <p:nvPr/>
        </p:nvSpPr>
        <p:spPr>
          <a:xfrm>
            <a:off x="2424890" y="2318093"/>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B7BAC60E-0115-40E6-B711-F75EBDDC38A3}"/>
              </a:ext>
            </a:extLst>
          </p:cNvPr>
          <p:cNvSpPr/>
          <p:nvPr/>
        </p:nvSpPr>
        <p:spPr>
          <a:xfrm>
            <a:off x="3034490" y="2318093"/>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C74E1703-3A4F-497E-BD1D-CBC2EB2FC13B}"/>
              </a:ext>
            </a:extLst>
          </p:cNvPr>
          <p:cNvSpPr/>
          <p:nvPr/>
        </p:nvSpPr>
        <p:spPr>
          <a:xfrm>
            <a:off x="3644090" y="2318093"/>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5515E3AD-B354-4574-88AF-C3BD3665050E}"/>
              </a:ext>
            </a:extLst>
          </p:cNvPr>
          <p:cNvSpPr/>
          <p:nvPr/>
        </p:nvSpPr>
        <p:spPr>
          <a:xfrm>
            <a:off x="4253690" y="2318093"/>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84DB8B36-D33A-4C22-893C-72C5A6121D5E}"/>
              </a:ext>
            </a:extLst>
          </p:cNvPr>
          <p:cNvSpPr/>
          <p:nvPr/>
        </p:nvSpPr>
        <p:spPr>
          <a:xfrm>
            <a:off x="2424890" y="2765768"/>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1E4196A4-5814-44E5-9A1E-D7AE2A7679DA}"/>
              </a:ext>
            </a:extLst>
          </p:cNvPr>
          <p:cNvSpPr/>
          <p:nvPr/>
        </p:nvSpPr>
        <p:spPr>
          <a:xfrm>
            <a:off x="3034490" y="2765768"/>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98677B29-41F9-4288-8F6F-9CF5AA21B05F}"/>
              </a:ext>
            </a:extLst>
          </p:cNvPr>
          <p:cNvSpPr/>
          <p:nvPr/>
        </p:nvSpPr>
        <p:spPr>
          <a:xfrm>
            <a:off x="3644090" y="2765768"/>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BCD59FB4-8B17-4280-ABA0-CF5808C703FE}"/>
              </a:ext>
            </a:extLst>
          </p:cNvPr>
          <p:cNvSpPr/>
          <p:nvPr/>
        </p:nvSpPr>
        <p:spPr>
          <a:xfrm>
            <a:off x="4253690" y="2765768"/>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D5650B36-3DFC-43F4-945F-AAE9EAFA076E}"/>
              </a:ext>
            </a:extLst>
          </p:cNvPr>
          <p:cNvSpPr/>
          <p:nvPr/>
        </p:nvSpPr>
        <p:spPr>
          <a:xfrm>
            <a:off x="2424890" y="3213443"/>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 xmlns:a16="http://schemas.microsoft.com/office/drawing/2014/main" id="{C709B986-7D46-4E81-A91A-1DCCA12E0D5E}"/>
              </a:ext>
            </a:extLst>
          </p:cNvPr>
          <p:cNvSpPr/>
          <p:nvPr/>
        </p:nvSpPr>
        <p:spPr>
          <a:xfrm>
            <a:off x="3034490" y="3213443"/>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39472EE7-7E38-4690-9FC1-40AA34D2EE7A}"/>
              </a:ext>
            </a:extLst>
          </p:cNvPr>
          <p:cNvSpPr/>
          <p:nvPr/>
        </p:nvSpPr>
        <p:spPr>
          <a:xfrm>
            <a:off x="3644090" y="3213443"/>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 xmlns:a16="http://schemas.microsoft.com/office/drawing/2014/main" id="{3450CCD1-3CFC-4476-87BF-F9F86DA4B5D0}"/>
              </a:ext>
            </a:extLst>
          </p:cNvPr>
          <p:cNvSpPr/>
          <p:nvPr/>
        </p:nvSpPr>
        <p:spPr>
          <a:xfrm>
            <a:off x="4253690" y="3213443"/>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23">
            <a:extLst>
              <a:ext uri="{FF2B5EF4-FFF2-40B4-BE49-F238E27FC236}">
                <a16:creationId xmlns="" xmlns:a16="http://schemas.microsoft.com/office/drawing/2014/main" id="{C577D3CD-0834-4F02-8492-5C41D73D860A}"/>
              </a:ext>
            </a:extLst>
          </p:cNvPr>
          <p:cNvSpPr txBox="1">
            <a:spLocks/>
          </p:cNvSpPr>
          <p:nvPr/>
        </p:nvSpPr>
        <p:spPr>
          <a:xfrm>
            <a:off x="4944289" y="1870418"/>
            <a:ext cx="5432422" cy="1661993"/>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solidFill>
                  <a:schemeClr val="bg1"/>
                </a:solidFill>
                <a:latin typeface="Bahnschrift" panose="020B0502040204020203" pitchFamily="34" charset="0"/>
              </a:rPr>
              <a:t>Hacking Homelessness</a:t>
            </a:r>
          </a:p>
        </p:txBody>
      </p:sp>
      <p:sp>
        <p:nvSpPr>
          <p:cNvPr id="27" name="Rectangle 26">
            <a:extLst>
              <a:ext uri="{FF2B5EF4-FFF2-40B4-BE49-F238E27FC236}">
                <a16:creationId xmlns="" xmlns:a16="http://schemas.microsoft.com/office/drawing/2014/main" id="{B28373C5-7149-495E-B528-84E34E60BC34}"/>
              </a:ext>
            </a:extLst>
          </p:cNvPr>
          <p:cNvSpPr/>
          <p:nvPr/>
        </p:nvSpPr>
        <p:spPr>
          <a:xfrm>
            <a:off x="1815290" y="1870418"/>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 xmlns:a16="http://schemas.microsoft.com/office/drawing/2014/main" id="{715070C3-34E6-4F3A-969B-CB49CA631C89}"/>
              </a:ext>
            </a:extLst>
          </p:cNvPr>
          <p:cNvSpPr/>
          <p:nvPr/>
        </p:nvSpPr>
        <p:spPr>
          <a:xfrm>
            <a:off x="1815290" y="2318093"/>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 xmlns:a16="http://schemas.microsoft.com/office/drawing/2014/main" id="{62AC2485-F18A-4487-86A5-3FF49E82D00A}"/>
              </a:ext>
            </a:extLst>
          </p:cNvPr>
          <p:cNvSpPr/>
          <p:nvPr/>
        </p:nvSpPr>
        <p:spPr>
          <a:xfrm>
            <a:off x="1815290" y="2765768"/>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 xmlns:a16="http://schemas.microsoft.com/office/drawing/2014/main" id="{E2461898-16D7-427B-A0F1-4073575AEAD5}"/>
              </a:ext>
            </a:extLst>
          </p:cNvPr>
          <p:cNvSpPr/>
          <p:nvPr/>
        </p:nvSpPr>
        <p:spPr>
          <a:xfrm>
            <a:off x="1815290" y="3213443"/>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 xmlns:a16="http://schemas.microsoft.com/office/drawing/2014/main" id="{46E9B5BE-B95E-4698-8F23-0AAC9700C6F3}"/>
              </a:ext>
            </a:extLst>
          </p:cNvPr>
          <p:cNvCxnSpPr/>
          <p:nvPr/>
        </p:nvCxnSpPr>
        <p:spPr>
          <a:xfrm flipV="1">
            <a:off x="7289800" y="3810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 xmlns:a16="http://schemas.microsoft.com/office/drawing/2014/main" id="{F530BAD7-10E5-43DA-B0AD-3DF6BB1CDCC0}"/>
              </a:ext>
            </a:extLst>
          </p:cNvPr>
          <p:cNvCxnSpPr/>
          <p:nvPr/>
        </p:nvCxnSpPr>
        <p:spPr>
          <a:xfrm flipV="1">
            <a:off x="3910854" y="45974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23">
            <a:extLst>
              <a:ext uri="{FF2B5EF4-FFF2-40B4-BE49-F238E27FC236}">
                <a16:creationId xmlns="" xmlns:a16="http://schemas.microsoft.com/office/drawing/2014/main" id="{C577D3CD-0834-4F02-8492-5C41D73D860A}"/>
              </a:ext>
            </a:extLst>
          </p:cNvPr>
          <p:cNvSpPr txBox="1">
            <a:spLocks/>
          </p:cNvSpPr>
          <p:nvPr/>
        </p:nvSpPr>
        <p:spPr>
          <a:xfrm>
            <a:off x="3614365" y="3661118"/>
            <a:ext cx="3675435" cy="553998"/>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solidFill>
                  <a:srgbClr val="FFFF00"/>
                </a:solidFill>
                <a:latin typeface="Bahnschrift" panose="020B0502040204020203" pitchFamily="34" charset="0"/>
              </a:rPr>
              <a:t>Homeless Fund</a:t>
            </a:r>
            <a:endParaRPr lang="en-US" sz="4000" dirty="0">
              <a:solidFill>
                <a:srgbClr val="FFFF00"/>
              </a:solidFill>
              <a:latin typeface="Bahnschrift" panose="020B0502040204020203" pitchFamily="34" charset="0"/>
            </a:endParaRPr>
          </a:p>
        </p:txBody>
      </p:sp>
    </p:spTree>
    <p:extLst>
      <p:ext uri="{BB962C8B-B14F-4D97-AF65-F5344CB8AC3E}">
        <p14:creationId xmlns:p14="http://schemas.microsoft.com/office/powerpoint/2010/main" val="1256372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 xmlns:a16="http://schemas.microsoft.com/office/drawing/2014/main" id="{C577D3CD-0834-4F02-8492-5C41D73D860A}"/>
              </a:ext>
            </a:extLst>
          </p:cNvPr>
          <p:cNvSpPr txBox="1">
            <a:spLocks/>
          </p:cNvSpPr>
          <p:nvPr/>
        </p:nvSpPr>
        <p:spPr>
          <a:xfrm>
            <a:off x="3379789" y="2930402"/>
            <a:ext cx="5432422" cy="99719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dirty="0">
                <a:solidFill>
                  <a:schemeClr val="bg1"/>
                </a:solidFill>
                <a:latin typeface="Bahnschrift" panose="020B0502040204020203" pitchFamily="34" charset="0"/>
              </a:rPr>
              <a:t>THANK YOU</a:t>
            </a:r>
          </a:p>
        </p:txBody>
      </p:sp>
      <p:grpSp>
        <p:nvGrpSpPr>
          <p:cNvPr id="2" name="Group 1"/>
          <p:cNvGrpSpPr/>
          <p:nvPr/>
        </p:nvGrpSpPr>
        <p:grpSpPr>
          <a:xfrm>
            <a:off x="9340786" y="5111750"/>
            <a:ext cx="2609914" cy="1514539"/>
            <a:chOff x="1815290" y="1862105"/>
            <a:chExt cx="2609914" cy="1514539"/>
          </a:xfrm>
        </p:grpSpPr>
        <p:sp>
          <p:nvSpPr>
            <p:cNvPr id="4" name="Oval 3">
              <a:extLst>
                <a:ext uri="{FF2B5EF4-FFF2-40B4-BE49-F238E27FC236}">
                  <a16:creationId xmlns="" xmlns:a16="http://schemas.microsoft.com/office/drawing/2014/main" id="{57CEC4F9-A97D-495B-95CE-5CF85D9BC3B2}"/>
                </a:ext>
              </a:extLst>
            </p:cNvPr>
            <p:cNvSpPr/>
            <p:nvPr/>
          </p:nvSpPr>
          <p:spPr>
            <a:xfrm>
              <a:off x="2424890" y="1862105"/>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 xmlns:a16="http://schemas.microsoft.com/office/drawing/2014/main" id="{96C991DF-FD89-4A2B-B677-F56990A2A629}"/>
                </a:ext>
              </a:extLst>
            </p:cNvPr>
            <p:cNvSpPr/>
            <p:nvPr/>
          </p:nvSpPr>
          <p:spPr>
            <a:xfrm>
              <a:off x="3034490" y="1862105"/>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 xmlns:a16="http://schemas.microsoft.com/office/drawing/2014/main" id="{E029DF62-C4E9-473E-A8CA-584A20A124F2}"/>
                </a:ext>
              </a:extLst>
            </p:cNvPr>
            <p:cNvSpPr/>
            <p:nvPr/>
          </p:nvSpPr>
          <p:spPr>
            <a:xfrm>
              <a:off x="3644090" y="1862105"/>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 xmlns:a16="http://schemas.microsoft.com/office/drawing/2014/main" id="{98A2B2E1-4184-4630-8E80-38540FA71912}"/>
                </a:ext>
              </a:extLst>
            </p:cNvPr>
            <p:cNvSpPr/>
            <p:nvPr/>
          </p:nvSpPr>
          <p:spPr>
            <a:xfrm>
              <a:off x="4253690" y="1862105"/>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 xmlns:a16="http://schemas.microsoft.com/office/drawing/2014/main" id="{C0969DCA-7EFA-4BB4-B5A7-8BDC5D963A0F}"/>
                </a:ext>
              </a:extLst>
            </p:cNvPr>
            <p:cNvSpPr/>
            <p:nvPr/>
          </p:nvSpPr>
          <p:spPr>
            <a:xfrm>
              <a:off x="2424890" y="2309780"/>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 xmlns:a16="http://schemas.microsoft.com/office/drawing/2014/main" id="{B7BAC60E-0115-40E6-B711-F75EBDDC38A3}"/>
                </a:ext>
              </a:extLst>
            </p:cNvPr>
            <p:cNvSpPr/>
            <p:nvPr/>
          </p:nvSpPr>
          <p:spPr>
            <a:xfrm>
              <a:off x="3034490" y="2309780"/>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 xmlns:a16="http://schemas.microsoft.com/office/drawing/2014/main" id="{C74E1703-3A4F-497E-BD1D-CBC2EB2FC13B}"/>
                </a:ext>
              </a:extLst>
            </p:cNvPr>
            <p:cNvSpPr/>
            <p:nvPr/>
          </p:nvSpPr>
          <p:spPr>
            <a:xfrm>
              <a:off x="3644090" y="2309780"/>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 xmlns:a16="http://schemas.microsoft.com/office/drawing/2014/main" id="{5515E3AD-B354-4574-88AF-C3BD3665050E}"/>
                </a:ext>
              </a:extLst>
            </p:cNvPr>
            <p:cNvSpPr/>
            <p:nvPr/>
          </p:nvSpPr>
          <p:spPr>
            <a:xfrm>
              <a:off x="4253690" y="2309780"/>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 xmlns:a16="http://schemas.microsoft.com/office/drawing/2014/main" id="{84DB8B36-D33A-4C22-893C-72C5A6121D5E}"/>
                </a:ext>
              </a:extLst>
            </p:cNvPr>
            <p:cNvSpPr/>
            <p:nvPr/>
          </p:nvSpPr>
          <p:spPr>
            <a:xfrm>
              <a:off x="2424890" y="2757455"/>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 xmlns:a16="http://schemas.microsoft.com/office/drawing/2014/main" id="{1E4196A4-5814-44E5-9A1E-D7AE2A7679DA}"/>
                </a:ext>
              </a:extLst>
            </p:cNvPr>
            <p:cNvSpPr/>
            <p:nvPr/>
          </p:nvSpPr>
          <p:spPr>
            <a:xfrm>
              <a:off x="3034490" y="2757455"/>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 xmlns:a16="http://schemas.microsoft.com/office/drawing/2014/main" id="{98677B29-41F9-4288-8F6F-9CF5AA21B05F}"/>
                </a:ext>
              </a:extLst>
            </p:cNvPr>
            <p:cNvSpPr/>
            <p:nvPr/>
          </p:nvSpPr>
          <p:spPr>
            <a:xfrm>
              <a:off x="3644090" y="2757455"/>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 xmlns:a16="http://schemas.microsoft.com/office/drawing/2014/main" id="{BCD59FB4-8B17-4280-ABA0-CF5808C703FE}"/>
                </a:ext>
              </a:extLst>
            </p:cNvPr>
            <p:cNvSpPr/>
            <p:nvPr/>
          </p:nvSpPr>
          <p:spPr>
            <a:xfrm>
              <a:off x="4253690" y="2757455"/>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 xmlns:a16="http://schemas.microsoft.com/office/drawing/2014/main" id="{D5650B36-3DFC-43F4-945F-AAE9EAFA076E}"/>
                </a:ext>
              </a:extLst>
            </p:cNvPr>
            <p:cNvSpPr/>
            <p:nvPr/>
          </p:nvSpPr>
          <p:spPr>
            <a:xfrm>
              <a:off x="2424890" y="3205130"/>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 xmlns:a16="http://schemas.microsoft.com/office/drawing/2014/main" id="{C709B986-7D46-4E81-A91A-1DCCA12E0D5E}"/>
                </a:ext>
              </a:extLst>
            </p:cNvPr>
            <p:cNvSpPr/>
            <p:nvPr/>
          </p:nvSpPr>
          <p:spPr>
            <a:xfrm>
              <a:off x="3034490" y="3205130"/>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 xmlns:a16="http://schemas.microsoft.com/office/drawing/2014/main" id="{39472EE7-7E38-4690-9FC1-40AA34D2EE7A}"/>
                </a:ext>
              </a:extLst>
            </p:cNvPr>
            <p:cNvSpPr/>
            <p:nvPr/>
          </p:nvSpPr>
          <p:spPr>
            <a:xfrm>
              <a:off x="3644090" y="3205130"/>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 xmlns:a16="http://schemas.microsoft.com/office/drawing/2014/main" id="{3450CCD1-3CFC-4476-87BF-F9F86DA4B5D0}"/>
                </a:ext>
              </a:extLst>
            </p:cNvPr>
            <p:cNvSpPr/>
            <p:nvPr/>
          </p:nvSpPr>
          <p:spPr>
            <a:xfrm>
              <a:off x="4253690" y="3205130"/>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 xmlns:a16="http://schemas.microsoft.com/office/drawing/2014/main" id="{B28373C5-7149-495E-B528-84E34E60BC34}"/>
                </a:ext>
              </a:extLst>
            </p:cNvPr>
            <p:cNvSpPr/>
            <p:nvPr/>
          </p:nvSpPr>
          <p:spPr>
            <a:xfrm>
              <a:off x="1815290" y="1862105"/>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 xmlns:a16="http://schemas.microsoft.com/office/drawing/2014/main" id="{715070C3-34E6-4F3A-969B-CB49CA631C89}"/>
                </a:ext>
              </a:extLst>
            </p:cNvPr>
            <p:cNvSpPr/>
            <p:nvPr/>
          </p:nvSpPr>
          <p:spPr>
            <a:xfrm>
              <a:off x="1815290" y="2309780"/>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 xmlns:a16="http://schemas.microsoft.com/office/drawing/2014/main" id="{62AC2485-F18A-4487-86A5-3FF49E82D00A}"/>
                </a:ext>
              </a:extLst>
            </p:cNvPr>
            <p:cNvSpPr/>
            <p:nvPr/>
          </p:nvSpPr>
          <p:spPr>
            <a:xfrm>
              <a:off x="1815290" y="2757455"/>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 xmlns:a16="http://schemas.microsoft.com/office/drawing/2014/main" id="{E2461898-16D7-427B-A0F1-4073575AEAD5}"/>
                </a:ext>
              </a:extLst>
            </p:cNvPr>
            <p:cNvSpPr/>
            <p:nvPr/>
          </p:nvSpPr>
          <p:spPr>
            <a:xfrm>
              <a:off x="1815290" y="3205130"/>
              <a:ext cx="171514" cy="171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7" name="Straight Connector 36">
            <a:extLst>
              <a:ext uri="{FF2B5EF4-FFF2-40B4-BE49-F238E27FC236}">
                <a16:creationId xmlns="" xmlns:a16="http://schemas.microsoft.com/office/drawing/2014/main" id="{46E9B5BE-B95E-4698-8F23-0AAC9700C6F3}"/>
              </a:ext>
            </a:extLst>
          </p:cNvPr>
          <p:cNvCxnSpPr/>
          <p:nvPr/>
        </p:nvCxnSpPr>
        <p:spPr>
          <a:xfrm flipV="1">
            <a:off x="7289800" y="3810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 xmlns:a16="http://schemas.microsoft.com/office/drawing/2014/main" id="{F530BAD7-10E5-43DA-B0AD-3DF6BB1CDCC0}"/>
              </a:ext>
            </a:extLst>
          </p:cNvPr>
          <p:cNvCxnSpPr/>
          <p:nvPr/>
        </p:nvCxnSpPr>
        <p:spPr>
          <a:xfrm flipV="1">
            <a:off x="3910854" y="4597400"/>
            <a:ext cx="1028700" cy="10287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1669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 xmlns:a16="http://schemas.microsoft.com/office/drawing/2014/main" id="{714A87C3-3EFB-4722-BF0D-17138DEB6B2B}"/>
              </a:ext>
            </a:extLst>
          </p:cNvPr>
          <p:cNvGrpSpPr/>
          <p:nvPr/>
        </p:nvGrpSpPr>
        <p:grpSpPr>
          <a:xfrm>
            <a:off x="0" y="4970760"/>
            <a:ext cx="12192000" cy="1909138"/>
            <a:chOff x="0" y="4948862"/>
            <a:chExt cx="12192000" cy="1909138"/>
          </a:xfrm>
        </p:grpSpPr>
        <p:sp>
          <p:nvSpPr>
            <p:cNvPr id="83" name="Freeform: Shape 82">
              <a:extLst>
                <a:ext uri="{FF2B5EF4-FFF2-40B4-BE49-F238E27FC236}">
                  <a16:creationId xmlns="" xmlns:a16="http://schemas.microsoft.com/office/drawing/2014/main" id="{EC99197A-1F6B-4498-BD1A-1E735D7E4EB6}"/>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 xmlns:a16="http://schemas.microsoft.com/office/drawing/2014/main" id="{F9C80C8E-5A49-482B-8FB1-2FEACFCA5ACA}"/>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7459" y="3494440"/>
            <a:ext cx="3440736" cy="2742693"/>
          </a:xfrm>
          <a:prstGeom prst="rect">
            <a:avLst/>
          </a:prstGeom>
          <a:effectLst>
            <a:outerShdw blurRad="381000" dist="190500" dir="5400000" algn="tl" rotWithShape="0">
              <a:prstClr val="black">
                <a:alpha val="12000"/>
              </a:prstClr>
            </a:outerShdw>
          </a:effectLst>
        </p:spPr>
      </p:pic>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38195" y="3494439"/>
            <a:ext cx="4171206" cy="2742694"/>
          </a:xfrm>
          <a:prstGeom prst="rect">
            <a:avLst/>
          </a:prstGeom>
          <a:effectLst>
            <a:outerShdw blurRad="381000" dist="190500" dir="5400000" algn="tl" rotWithShape="0">
              <a:prstClr val="black">
                <a:alpha val="20000"/>
              </a:prstClr>
            </a:outerShdw>
          </a:effectLst>
        </p:spPr>
      </p:pic>
      <p:pic>
        <p:nvPicPr>
          <p:cNvPr id="65" name="Shape 131"/>
          <p:cNvPicPr preferRelativeResize="0"/>
          <p:nvPr/>
        </p:nvPicPr>
        <p:blipFill>
          <a:blip r:embed="rId5">
            <a:extLst>
              <a:ext uri="{28A0092B-C50C-407E-A947-70E740481C1C}">
                <a14:useLocalDpi xmlns:a14="http://schemas.microsoft.com/office/drawing/2010/main" val="0"/>
              </a:ext>
            </a:extLst>
          </a:blip>
          <a:stretch>
            <a:fillRect/>
          </a:stretch>
        </p:blipFill>
        <p:spPr>
          <a:xfrm>
            <a:off x="4108064" y="1339011"/>
            <a:ext cx="3770996" cy="2155427"/>
          </a:xfrm>
          <a:prstGeom prst="rect">
            <a:avLst/>
          </a:prstGeom>
          <a:noFill/>
          <a:ln>
            <a:noFill/>
          </a:ln>
          <a:effectLst>
            <a:outerShdw blurRad="381000" dist="190500" dir="5400000" algn="tl" rotWithShape="0">
              <a:prstClr val="black">
                <a:alpha val="13000"/>
              </a:prstClr>
            </a:outerShdw>
          </a:effectLst>
        </p:spPr>
      </p:pic>
      <p:pic>
        <p:nvPicPr>
          <p:cNvPr id="50" name="Picture 4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79059" y="1339011"/>
            <a:ext cx="3830341" cy="2172277"/>
          </a:xfrm>
          <a:prstGeom prst="rect">
            <a:avLst/>
          </a:prstGeom>
        </p:spPr>
      </p:pic>
      <p:grpSp>
        <p:nvGrpSpPr>
          <p:cNvPr id="44" name="Group 43">
            <a:extLst>
              <a:ext uri="{FF2B5EF4-FFF2-40B4-BE49-F238E27FC236}">
                <a16:creationId xmlns="" xmlns:a16="http://schemas.microsoft.com/office/drawing/2014/main" id="{96681360-99F0-411F-872E-D08276548030}"/>
              </a:ext>
            </a:extLst>
          </p:cNvPr>
          <p:cNvGrpSpPr/>
          <p:nvPr/>
        </p:nvGrpSpPr>
        <p:grpSpPr>
          <a:xfrm>
            <a:off x="541278" y="419726"/>
            <a:ext cx="3556181" cy="5029099"/>
            <a:chOff x="500751" y="632830"/>
            <a:chExt cx="3556181" cy="5029099"/>
          </a:xfrm>
        </p:grpSpPr>
        <p:sp>
          <p:nvSpPr>
            <p:cNvPr id="4" name="Rectangle 3">
              <a:extLst>
                <a:ext uri="{FF2B5EF4-FFF2-40B4-BE49-F238E27FC236}">
                  <a16:creationId xmlns="" xmlns:a16="http://schemas.microsoft.com/office/drawing/2014/main" id="{673714BC-1D6D-47E8-BDBC-A4EE1D7C9B24}"/>
                </a:ext>
              </a:extLst>
            </p:cNvPr>
            <p:cNvSpPr/>
            <p:nvPr/>
          </p:nvSpPr>
          <p:spPr>
            <a:xfrm>
              <a:off x="500751" y="632830"/>
              <a:ext cx="3433074" cy="492443"/>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083D65"/>
                </a:solidFill>
                <a:effectLst/>
                <a:uLnTx/>
                <a:uFillTx/>
                <a:latin typeface="Segoe UI" panose="020B0502040204020203" pitchFamily="34" charset="0"/>
                <a:ea typeface="Open Sans" panose="020B0606030504020204" pitchFamily="34" charset="0"/>
                <a:cs typeface="Segoe UI" panose="020B0502040204020203" pitchFamily="34" charset="0"/>
              </a:endParaRPr>
            </a:p>
          </p:txBody>
        </p:sp>
        <p:grpSp>
          <p:nvGrpSpPr>
            <p:cNvPr id="33" name="Group 32">
              <a:extLst>
                <a:ext uri="{FF2B5EF4-FFF2-40B4-BE49-F238E27FC236}">
                  <a16:creationId xmlns="" xmlns:a16="http://schemas.microsoft.com/office/drawing/2014/main" id="{31FD8C54-4C3F-44EA-9673-BD480EC120A6}"/>
                </a:ext>
              </a:extLst>
            </p:cNvPr>
            <p:cNvGrpSpPr/>
            <p:nvPr/>
          </p:nvGrpSpPr>
          <p:grpSpPr>
            <a:xfrm>
              <a:off x="500751" y="1902946"/>
              <a:ext cx="3556181" cy="3758983"/>
              <a:chOff x="536434" y="1742165"/>
              <a:chExt cx="3556181" cy="3758983"/>
            </a:xfrm>
          </p:grpSpPr>
          <p:grpSp>
            <p:nvGrpSpPr>
              <p:cNvPr id="5" name="Group 4">
                <a:extLst>
                  <a:ext uri="{FF2B5EF4-FFF2-40B4-BE49-F238E27FC236}">
                    <a16:creationId xmlns="" xmlns:a16="http://schemas.microsoft.com/office/drawing/2014/main" id="{4F978E2A-B2C5-420B-945F-A53B8B5E9206}"/>
                  </a:ext>
                </a:extLst>
              </p:cNvPr>
              <p:cNvGrpSpPr/>
              <p:nvPr/>
            </p:nvGrpSpPr>
            <p:grpSpPr>
              <a:xfrm>
                <a:off x="543826" y="1742165"/>
                <a:ext cx="3548789" cy="577118"/>
                <a:chOff x="617538" y="1927225"/>
                <a:chExt cx="3548789" cy="577118"/>
              </a:xfrm>
            </p:grpSpPr>
            <p:grpSp>
              <p:nvGrpSpPr>
                <p:cNvPr id="6" name="Group 5">
                  <a:extLst>
                    <a:ext uri="{FF2B5EF4-FFF2-40B4-BE49-F238E27FC236}">
                      <a16:creationId xmlns="" xmlns:a16="http://schemas.microsoft.com/office/drawing/2014/main" id="{1DCE930A-08F2-4BA3-86B8-09331FBF8E51}"/>
                    </a:ext>
                  </a:extLst>
                </p:cNvPr>
                <p:cNvGrpSpPr/>
                <p:nvPr/>
              </p:nvGrpSpPr>
              <p:grpSpPr>
                <a:xfrm>
                  <a:off x="1373609" y="1985477"/>
                  <a:ext cx="2792718" cy="518866"/>
                  <a:chOff x="1290594" y="1896979"/>
                  <a:chExt cx="2792718" cy="518866"/>
                </a:xfrm>
              </p:grpSpPr>
              <p:sp>
                <p:nvSpPr>
                  <p:cNvPr id="16" name="Rectangle 15">
                    <a:extLst>
                      <a:ext uri="{FF2B5EF4-FFF2-40B4-BE49-F238E27FC236}">
                        <a16:creationId xmlns="" xmlns:a16="http://schemas.microsoft.com/office/drawing/2014/main" id="{5BC30E7C-5C96-4416-A4EC-46663B83EDE4}"/>
                      </a:ext>
                    </a:extLst>
                  </p:cNvPr>
                  <p:cNvSpPr/>
                  <p:nvPr/>
                </p:nvSpPr>
                <p:spPr>
                  <a:xfrm>
                    <a:off x="1302338" y="1896979"/>
                    <a:ext cx="2780974" cy="276999"/>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83D65"/>
                        </a:solidFill>
                        <a:effectLst/>
                        <a:uLnTx/>
                        <a:uFillTx/>
                        <a:latin typeface="Segoe UI" panose="020B0502040204020203" pitchFamily="34" charset="0"/>
                        <a:ea typeface="Open Sans" panose="020B0606030504020204" pitchFamily="34" charset="0"/>
                        <a:cs typeface="Segoe UI" panose="020B0502040204020203" pitchFamily="34" charset="0"/>
                      </a:rPr>
                      <a:t>150 million</a:t>
                    </a:r>
                    <a:endParaRPr kumimoji="0" lang="en-US" sz="1800" b="1" i="0" u="none" strike="noStrike" kern="1200" cap="none" spc="0" normalizeH="0" baseline="0" noProof="0" dirty="0">
                      <a:ln>
                        <a:noFill/>
                      </a:ln>
                      <a:solidFill>
                        <a:srgbClr val="083D65"/>
                      </a:solidFill>
                      <a:effectLst/>
                      <a:uLnTx/>
                      <a:uFillTx/>
                      <a:latin typeface="Segoe UI" panose="020B0502040204020203" pitchFamily="34" charset="0"/>
                      <a:ea typeface="Open Sans" panose="020B0606030504020204" pitchFamily="34" charset="0"/>
                      <a:cs typeface="Segoe UI" panose="020B0502040204020203" pitchFamily="34" charset="0"/>
                    </a:endParaRPr>
                  </a:p>
                </p:txBody>
              </p:sp>
              <p:sp>
                <p:nvSpPr>
                  <p:cNvPr id="17" name="Rectangle 16">
                    <a:extLst>
                      <a:ext uri="{FF2B5EF4-FFF2-40B4-BE49-F238E27FC236}">
                        <a16:creationId xmlns="" xmlns:a16="http://schemas.microsoft.com/office/drawing/2014/main" id="{FFB2F49C-CAAC-49C0-9DAB-BA185649FBDC}"/>
                      </a:ext>
                    </a:extLst>
                  </p:cNvPr>
                  <p:cNvSpPr/>
                  <p:nvPr/>
                </p:nvSpPr>
                <p:spPr>
                  <a:xfrm>
                    <a:off x="1290594" y="2246568"/>
                    <a:ext cx="1859625" cy="169277"/>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smtClean="0">
                        <a:ln>
                          <a:noFill/>
                        </a:ln>
                        <a:solidFill>
                          <a:srgbClr val="083D65"/>
                        </a:solidFill>
                        <a:effectLst/>
                        <a:uLnTx/>
                        <a:uFillTx/>
                        <a:latin typeface="Segoe UI" panose="020B0502040204020203" pitchFamily="34" charset="0"/>
                        <a:ea typeface="Open Sans" panose="020B0606030504020204" pitchFamily="34" charset="0"/>
                        <a:cs typeface="Segoe UI" panose="020B0502040204020203" pitchFamily="34" charset="0"/>
                      </a:rPr>
                      <a:t>2%</a:t>
                    </a:r>
                    <a:r>
                      <a:rPr kumimoji="0" lang="en-US" sz="1100" b="1" i="0" u="none" strike="noStrike" kern="1200" cap="none" spc="0" normalizeH="0" noProof="0" dirty="0" smtClean="0">
                        <a:ln>
                          <a:noFill/>
                        </a:ln>
                        <a:solidFill>
                          <a:srgbClr val="083D65"/>
                        </a:solidFill>
                        <a:effectLst/>
                        <a:uLnTx/>
                        <a:uFillTx/>
                        <a:latin typeface="Segoe UI" panose="020B0502040204020203" pitchFamily="34" charset="0"/>
                        <a:ea typeface="Open Sans" panose="020B0606030504020204" pitchFamily="34" charset="0"/>
                        <a:cs typeface="Segoe UI" panose="020B0502040204020203" pitchFamily="34" charset="0"/>
                      </a:rPr>
                      <a:t> of the world population</a:t>
                    </a:r>
                    <a:endParaRPr kumimoji="0" lang="en-US" sz="1100" b="1" i="0" u="none" strike="noStrike" kern="1200" cap="none" spc="0" normalizeH="0" baseline="0" noProof="0" dirty="0">
                      <a:ln>
                        <a:noFill/>
                      </a:ln>
                      <a:solidFill>
                        <a:srgbClr val="083D65"/>
                      </a:solidFill>
                      <a:effectLst/>
                      <a:uLnTx/>
                      <a:uFillTx/>
                      <a:latin typeface="Segoe UI" panose="020B0502040204020203" pitchFamily="34" charset="0"/>
                      <a:ea typeface="Open Sans" panose="020B0606030504020204" pitchFamily="34" charset="0"/>
                      <a:cs typeface="Segoe UI" panose="020B0502040204020203" pitchFamily="34" charset="0"/>
                    </a:endParaRPr>
                  </a:p>
                </p:txBody>
              </p:sp>
            </p:grpSp>
            <p:grpSp>
              <p:nvGrpSpPr>
                <p:cNvPr id="7" name="Group 6">
                  <a:extLst>
                    <a:ext uri="{FF2B5EF4-FFF2-40B4-BE49-F238E27FC236}">
                      <a16:creationId xmlns="" xmlns:a16="http://schemas.microsoft.com/office/drawing/2014/main" id="{673B93D2-B665-4D4B-BEDB-506562677629}"/>
                    </a:ext>
                  </a:extLst>
                </p:cNvPr>
                <p:cNvGrpSpPr/>
                <p:nvPr/>
              </p:nvGrpSpPr>
              <p:grpSpPr>
                <a:xfrm>
                  <a:off x="617538" y="1927225"/>
                  <a:ext cx="577851" cy="576263"/>
                  <a:chOff x="617538" y="1927225"/>
                  <a:chExt cx="577851" cy="576263"/>
                </a:xfrm>
              </p:grpSpPr>
              <p:sp>
                <p:nvSpPr>
                  <p:cNvPr id="8" name="Oval 20">
                    <a:extLst>
                      <a:ext uri="{FF2B5EF4-FFF2-40B4-BE49-F238E27FC236}">
                        <a16:creationId xmlns="" xmlns:a16="http://schemas.microsoft.com/office/drawing/2014/main" id="{0A4D9DDB-2A97-4029-B998-D7B68279E0B5}"/>
                      </a:ext>
                    </a:extLst>
                  </p:cNvPr>
                  <p:cNvSpPr>
                    <a:spLocks noChangeArrowheads="1"/>
                  </p:cNvSpPr>
                  <p:nvPr/>
                </p:nvSpPr>
                <p:spPr bwMode="auto">
                  <a:xfrm>
                    <a:off x="617538" y="1927225"/>
                    <a:ext cx="577850" cy="5762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21">
                    <a:extLst>
                      <a:ext uri="{FF2B5EF4-FFF2-40B4-BE49-F238E27FC236}">
                        <a16:creationId xmlns="" xmlns:a16="http://schemas.microsoft.com/office/drawing/2014/main" id="{E819C346-A84C-409C-8019-90061AFEE009}"/>
                      </a:ext>
                    </a:extLst>
                  </p:cNvPr>
                  <p:cNvSpPr>
                    <a:spLocks/>
                  </p:cNvSpPr>
                  <p:nvPr/>
                </p:nvSpPr>
                <p:spPr bwMode="auto">
                  <a:xfrm>
                    <a:off x="720726" y="1943100"/>
                    <a:ext cx="474663" cy="560388"/>
                  </a:xfrm>
                  <a:custGeom>
                    <a:avLst/>
                    <a:gdLst>
                      <a:gd name="T0" fmla="*/ 469 w 469"/>
                      <a:gd name="T1" fmla="*/ 270 h 555"/>
                      <a:gd name="T2" fmla="*/ 183 w 469"/>
                      <a:gd name="T3" fmla="*/ 555 h 555"/>
                      <a:gd name="T4" fmla="*/ 0 w 469"/>
                      <a:gd name="T5" fmla="*/ 489 h 555"/>
                      <a:gd name="T6" fmla="*/ 93 w 469"/>
                      <a:gd name="T7" fmla="*/ 505 h 555"/>
                      <a:gd name="T8" fmla="*/ 378 w 469"/>
                      <a:gd name="T9" fmla="*/ 219 h 555"/>
                      <a:gd name="T10" fmla="*/ 276 w 469"/>
                      <a:gd name="T11" fmla="*/ 0 h 555"/>
                      <a:gd name="T12" fmla="*/ 469 w 469"/>
                      <a:gd name="T13" fmla="*/ 270 h 555"/>
                    </a:gdLst>
                    <a:ahLst/>
                    <a:cxnLst>
                      <a:cxn ang="0">
                        <a:pos x="T0" y="T1"/>
                      </a:cxn>
                      <a:cxn ang="0">
                        <a:pos x="T2" y="T3"/>
                      </a:cxn>
                      <a:cxn ang="0">
                        <a:pos x="T4" y="T5"/>
                      </a:cxn>
                      <a:cxn ang="0">
                        <a:pos x="T6" y="T7"/>
                      </a:cxn>
                      <a:cxn ang="0">
                        <a:pos x="T8" y="T9"/>
                      </a:cxn>
                      <a:cxn ang="0">
                        <a:pos x="T10" y="T11"/>
                      </a:cxn>
                      <a:cxn ang="0">
                        <a:pos x="T12" y="T13"/>
                      </a:cxn>
                    </a:cxnLst>
                    <a:rect l="0" t="0" r="r" b="b"/>
                    <a:pathLst>
                      <a:path w="469" h="555">
                        <a:moveTo>
                          <a:pt x="469" y="270"/>
                        </a:moveTo>
                        <a:cubicBezTo>
                          <a:pt x="469" y="428"/>
                          <a:pt x="341" y="555"/>
                          <a:pt x="183" y="555"/>
                        </a:cubicBezTo>
                        <a:cubicBezTo>
                          <a:pt x="114" y="555"/>
                          <a:pt x="50" y="531"/>
                          <a:pt x="0" y="489"/>
                        </a:cubicBezTo>
                        <a:cubicBezTo>
                          <a:pt x="29" y="499"/>
                          <a:pt x="61" y="505"/>
                          <a:pt x="93" y="505"/>
                        </a:cubicBezTo>
                        <a:cubicBezTo>
                          <a:pt x="251" y="505"/>
                          <a:pt x="378" y="377"/>
                          <a:pt x="378" y="219"/>
                        </a:cubicBezTo>
                        <a:cubicBezTo>
                          <a:pt x="378" y="131"/>
                          <a:pt x="339" y="53"/>
                          <a:pt x="276" y="0"/>
                        </a:cubicBezTo>
                        <a:cubicBezTo>
                          <a:pt x="388" y="39"/>
                          <a:pt x="469" y="145"/>
                          <a:pt x="469" y="270"/>
                        </a:cubicBezTo>
                        <a:close/>
                      </a:path>
                    </a:pathLst>
                  </a:custGeom>
                  <a:solidFill>
                    <a:srgbClr val="D1E3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Oval 22">
                    <a:extLst>
                      <a:ext uri="{FF2B5EF4-FFF2-40B4-BE49-F238E27FC236}">
                        <a16:creationId xmlns="" xmlns:a16="http://schemas.microsoft.com/office/drawing/2014/main" id="{191C88F5-CC9B-4459-9A9D-DAA16113D6D5}"/>
                      </a:ext>
                    </a:extLst>
                  </p:cNvPr>
                  <p:cNvSpPr>
                    <a:spLocks noChangeArrowheads="1"/>
                  </p:cNvSpPr>
                  <p:nvPr/>
                </p:nvSpPr>
                <p:spPr bwMode="auto">
                  <a:xfrm>
                    <a:off x="617538" y="1927225"/>
                    <a:ext cx="577850" cy="576263"/>
                  </a:xfrm>
                  <a:prstGeom prst="ellipse">
                    <a:avLst/>
                  </a:prstGeom>
                  <a:noFill/>
                  <a:ln w="25400" cap="rnd">
                    <a:solidFill>
                      <a:srgbClr val="7AC2F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23">
                    <a:extLst>
                      <a:ext uri="{FF2B5EF4-FFF2-40B4-BE49-F238E27FC236}">
                        <a16:creationId xmlns="" xmlns:a16="http://schemas.microsoft.com/office/drawing/2014/main" id="{0F8EAC3E-FE6B-4AC8-B472-C5E43CE9FEFF}"/>
                      </a:ext>
                    </a:extLst>
                  </p:cNvPr>
                  <p:cNvSpPr>
                    <a:spLocks/>
                  </p:cNvSpPr>
                  <p:nvPr/>
                </p:nvSpPr>
                <p:spPr bwMode="auto">
                  <a:xfrm>
                    <a:off x="773113" y="2081213"/>
                    <a:ext cx="261938" cy="268288"/>
                  </a:xfrm>
                  <a:custGeom>
                    <a:avLst/>
                    <a:gdLst>
                      <a:gd name="T0" fmla="*/ 260 w 260"/>
                      <a:gd name="T1" fmla="*/ 168 h 266"/>
                      <a:gd name="T2" fmla="*/ 132 w 260"/>
                      <a:gd name="T3" fmla="*/ 266 h 266"/>
                      <a:gd name="T4" fmla="*/ 0 w 260"/>
                      <a:gd name="T5" fmla="*/ 133 h 266"/>
                      <a:gd name="T6" fmla="*/ 132 w 260"/>
                      <a:gd name="T7" fmla="*/ 0 h 266"/>
                      <a:gd name="T8" fmla="*/ 206 w 260"/>
                      <a:gd name="T9" fmla="*/ 23 h 266"/>
                    </a:gdLst>
                    <a:ahLst/>
                    <a:cxnLst>
                      <a:cxn ang="0">
                        <a:pos x="T0" y="T1"/>
                      </a:cxn>
                      <a:cxn ang="0">
                        <a:pos x="T2" y="T3"/>
                      </a:cxn>
                      <a:cxn ang="0">
                        <a:pos x="T4" y="T5"/>
                      </a:cxn>
                      <a:cxn ang="0">
                        <a:pos x="T6" y="T7"/>
                      </a:cxn>
                      <a:cxn ang="0">
                        <a:pos x="T8" y="T9"/>
                      </a:cxn>
                    </a:cxnLst>
                    <a:rect l="0" t="0" r="r" b="b"/>
                    <a:pathLst>
                      <a:path w="260" h="266">
                        <a:moveTo>
                          <a:pt x="260" y="168"/>
                        </a:moveTo>
                        <a:cubicBezTo>
                          <a:pt x="245" y="224"/>
                          <a:pt x="193" y="266"/>
                          <a:pt x="132" y="266"/>
                        </a:cubicBezTo>
                        <a:cubicBezTo>
                          <a:pt x="59" y="266"/>
                          <a:pt x="0" y="206"/>
                          <a:pt x="0" y="133"/>
                        </a:cubicBezTo>
                        <a:cubicBezTo>
                          <a:pt x="0" y="60"/>
                          <a:pt x="59" y="0"/>
                          <a:pt x="132" y="0"/>
                        </a:cubicBezTo>
                        <a:cubicBezTo>
                          <a:pt x="160" y="0"/>
                          <a:pt x="185" y="9"/>
                          <a:pt x="206" y="23"/>
                        </a:cubicBezTo>
                      </a:path>
                    </a:pathLst>
                  </a:custGeom>
                  <a:noFill/>
                  <a:ln w="25400" cap="rnd">
                    <a:solidFill>
                      <a:srgbClr val="7AC2F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Line 24">
                    <a:extLst>
                      <a:ext uri="{FF2B5EF4-FFF2-40B4-BE49-F238E27FC236}">
                        <a16:creationId xmlns="" xmlns:a16="http://schemas.microsoft.com/office/drawing/2014/main" id="{CDB9360A-BA30-48B9-B671-2A36CE4D3A22}"/>
                      </a:ext>
                    </a:extLst>
                  </p:cNvPr>
                  <p:cNvSpPr>
                    <a:spLocks noChangeShapeType="1"/>
                  </p:cNvSpPr>
                  <p:nvPr/>
                </p:nvSpPr>
                <p:spPr bwMode="auto">
                  <a:xfrm flipV="1">
                    <a:off x="906463" y="2124075"/>
                    <a:ext cx="139700" cy="92075"/>
                  </a:xfrm>
                  <a:prstGeom prst="line">
                    <a:avLst/>
                  </a:prstGeom>
                  <a:noFill/>
                  <a:ln w="25400" cap="rnd">
                    <a:solidFill>
                      <a:srgbClr val="7AC2F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Line 25">
                    <a:extLst>
                      <a:ext uri="{FF2B5EF4-FFF2-40B4-BE49-F238E27FC236}">
                        <a16:creationId xmlns="" xmlns:a16="http://schemas.microsoft.com/office/drawing/2014/main" id="{416E22B5-F4DA-4B32-AF90-F591A9A60A83}"/>
                      </a:ext>
                    </a:extLst>
                  </p:cNvPr>
                  <p:cNvSpPr>
                    <a:spLocks noChangeShapeType="1"/>
                  </p:cNvSpPr>
                  <p:nvPr/>
                </p:nvSpPr>
                <p:spPr bwMode="auto">
                  <a:xfrm>
                    <a:off x="906463" y="2216150"/>
                    <a:ext cx="166688" cy="0"/>
                  </a:xfrm>
                  <a:prstGeom prst="line">
                    <a:avLst/>
                  </a:prstGeom>
                  <a:noFill/>
                  <a:ln w="25400" cap="rnd">
                    <a:solidFill>
                      <a:srgbClr val="7AC2F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Line 26">
                    <a:extLst>
                      <a:ext uri="{FF2B5EF4-FFF2-40B4-BE49-F238E27FC236}">
                        <a16:creationId xmlns="" xmlns:a16="http://schemas.microsoft.com/office/drawing/2014/main" id="{D2C41497-3ADA-4AA9-8324-900E2841F178}"/>
                      </a:ext>
                    </a:extLst>
                  </p:cNvPr>
                  <p:cNvSpPr>
                    <a:spLocks noChangeShapeType="1"/>
                  </p:cNvSpPr>
                  <p:nvPr/>
                </p:nvSpPr>
                <p:spPr bwMode="auto">
                  <a:xfrm flipV="1">
                    <a:off x="925513" y="2105025"/>
                    <a:ext cx="55563" cy="19050"/>
                  </a:xfrm>
                  <a:prstGeom prst="line">
                    <a:avLst/>
                  </a:prstGeom>
                  <a:noFill/>
                  <a:ln w="25400" cap="rnd">
                    <a:solidFill>
                      <a:srgbClr val="7AC2F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Line 27">
                    <a:extLst>
                      <a:ext uri="{FF2B5EF4-FFF2-40B4-BE49-F238E27FC236}">
                        <a16:creationId xmlns="" xmlns:a16="http://schemas.microsoft.com/office/drawing/2014/main" id="{A93E1BB8-C8C5-4EF8-B846-6D5E1A1BC35F}"/>
                      </a:ext>
                    </a:extLst>
                  </p:cNvPr>
                  <p:cNvSpPr>
                    <a:spLocks noChangeShapeType="1"/>
                  </p:cNvSpPr>
                  <p:nvPr/>
                </p:nvSpPr>
                <p:spPr bwMode="auto">
                  <a:xfrm flipH="1" flipV="1">
                    <a:off x="962026" y="2049463"/>
                    <a:ext cx="19050" cy="55563"/>
                  </a:xfrm>
                  <a:prstGeom prst="line">
                    <a:avLst/>
                  </a:prstGeom>
                  <a:noFill/>
                  <a:ln w="25400" cap="rnd">
                    <a:solidFill>
                      <a:srgbClr val="7AC2F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pic>
            <p:nvPicPr>
              <p:cNvPr id="20" name="Picture 19">
                <a:extLst>
                  <a:ext uri="{FF2B5EF4-FFF2-40B4-BE49-F238E27FC236}">
                    <a16:creationId xmlns="" xmlns:a16="http://schemas.microsoft.com/office/drawing/2014/main" id="{8C8DE8F7-2FCB-4D09-91D1-83DA72367DA5}"/>
                  </a:ext>
                </a:extLst>
              </p:cNvPr>
              <p:cNvPicPr>
                <a:picLocks noChangeAspect="1"/>
              </p:cNvPicPr>
              <p:nvPr/>
            </p:nvPicPr>
            <p:blipFill>
              <a:blip r:embed="rId7"/>
              <a:stretch>
                <a:fillRect/>
              </a:stretch>
            </p:blipFill>
            <p:spPr>
              <a:xfrm>
                <a:off x="543826" y="2482080"/>
                <a:ext cx="605940" cy="605234"/>
              </a:xfrm>
              <a:prstGeom prst="rect">
                <a:avLst/>
              </a:prstGeom>
            </p:spPr>
          </p:pic>
          <p:sp>
            <p:nvSpPr>
              <p:cNvPr id="24" name="Rectangle 23">
                <a:extLst>
                  <a:ext uri="{FF2B5EF4-FFF2-40B4-BE49-F238E27FC236}">
                    <a16:creationId xmlns="" xmlns:a16="http://schemas.microsoft.com/office/drawing/2014/main" id="{0274503B-5122-4623-AB9F-1245C2B01E9D}"/>
                  </a:ext>
                </a:extLst>
              </p:cNvPr>
              <p:cNvSpPr/>
              <p:nvPr/>
            </p:nvSpPr>
            <p:spPr>
              <a:xfrm>
                <a:off x="543826" y="3195474"/>
                <a:ext cx="2615697" cy="738664"/>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smtClean="0">
                    <a:ln>
                      <a:noFill/>
                    </a:ln>
                    <a:solidFill>
                      <a:srgbClr val="468DC3"/>
                    </a:solidFill>
                    <a:effectLst/>
                    <a:uLnTx/>
                    <a:uFillTx/>
                    <a:latin typeface="Segoe UI" panose="020B0502040204020203" pitchFamily="34" charset="0"/>
                    <a:ea typeface="Open Sans" panose="020B0606030504020204" pitchFamily="34" charset="0"/>
                    <a:cs typeface="Segoe UI" panose="020B0502040204020203" pitchFamily="34" charset="0"/>
                  </a:rPr>
                  <a:t>30</a:t>
                </a:r>
                <a:r>
                  <a:rPr kumimoji="0" lang="en-US" sz="4800" b="1" i="0" u="none" strike="noStrike" kern="1200" cap="none" spc="0" normalizeH="0" baseline="0" noProof="0" dirty="0">
                    <a:ln>
                      <a:noFill/>
                    </a:ln>
                    <a:solidFill>
                      <a:srgbClr val="468DC3"/>
                    </a:solidFill>
                    <a:effectLst/>
                    <a:uLnTx/>
                    <a:uFillTx/>
                    <a:latin typeface="Segoe UI" panose="020B0502040204020203" pitchFamily="34" charset="0"/>
                    <a:ea typeface="Open Sans" panose="020B0606030504020204" pitchFamily="34" charset="0"/>
                    <a:cs typeface="Segoe UI" panose="020B0502040204020203" pitchFamily="34" charset="0"/>
                  </a:rPr>
                  <a:t>% </a:t>
                </a:r>
              </a:p>
            </p:txBody>
          </p:sp>
          <p:cxnSp>
            <p:nvCxnSpPr>
              <p:cNvPr id="29" name="Straight Connector 28">
                <a:extLst>
                  <a:ext uri="{FF2B5EF4-FFF2-40B4-BE49-F238E27FC236}">
                    <a16:creationId xmlns="" xmlns:a16="http://schemas.microsoft.com/office/drawing/2014/main" id="{4173FF5B-9CE4-4488-B905-34CA6065C187}"/>
                  </a:ext>
                </a:extLst>
              </p:cNvPr>
              <p:cNvCxnSpPr>
                <a:cxnSpLocks/>
              </p:cNvCxnSpPr>
              <p:nvPr/>
            </p:nvCxnSpPr>
            <p:spPr>
              <a:xfrm>
                <a:off x="543826" y="4806728"/>
                <a:ext cx="303826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 xmlns:a16="http://schemas.microsoft.com/office/drawing/2014/main" id="{096F7EA7-DFFB-40E4-87D8-1C8AF2E5E4B4}"/>
                  </a:ext>
                </a:extLst>
              </p:cNvPr>
              <p:cNvSpPr/>
              <p:nvPr/>
            </p:nvSpPr>
            <p:spPr>
              <a:xfrm>
                <a:off x="536434" y="4947150"/>
                <a:ext cx="3081340" cy="553998"/>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dirty="0" smtClean="0">
                    <a:ln>
                      <a:noFill/>
                    </a:ln>
                    <a:solidFill>
                      <a:srgbClr val="083D65"/>
                    </a:solidFill>
                    <a:effectLst/>
                    <a:uLnTx/>
                    <a:uFillTx/>
                    <a:latin typeface="Segoe UI" panose="020B0502040204020203" pitchFamily="34" charset="0"/>
                    <a:ea typeface="Open Sans Light"/>
                    <a:cs typeface="Segoe UI" panose="020B0502040204020203" pitchFamily="34" charset="0"/>
                    <a:sym typeface="Open Sans Light"/>
                  </a:rPr>
                  <a:t>91.000 in New York and more than  31.000 in Florida</a:t>
                </a:r>
                <a:endParaRPr kumimoji="0" lang="en-US" sz="18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grpSp>
      </p:grpSp>
      <p:sp>
        <p:nvSpPr>
          <p:cNvPr id="53" name="Title 23">
            <a:extLst>
              <a:ext uri="{FF2B5EF4-FFF2-40B4-BE49-F238E27FC236}">
                <a16:creationId xmlns="" xmlns:a16="http://schemas.microsoft.com/office/drawing/2014/main" id="{C577D3CD-0834-4F02-8492-5C41D73D860A}"/>
              </a:ext>
            </a:extLst>
          </p:cNvPr>
          <p:cNvSpPr txBox="1">
            <a:spLocks/>
          </p:cNvSpPr>
          <p:nvPr/>
        </p:nvSpPr>
        <p:spPr>
          <a:xfrm>
            <a:off x="482601" y="241300"/>
            <a:ext cx="1122680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tx1">
                    <a:lumMod val="50000"/>
                    <a:lumOff val="50000"/>
                  </a:schemeClr>
                </a:solidFill>
                <a:latin typeface="Bahnschrift" panose="020B0502040204020203" pitchFamily="34" charset="0"/>
              </a:rPr>
              <a:t>Facts</a:t>
            </a:r>
            <a:endParaRPr lang="en-US" dirty="0">
              <a:solidFill>
                <a:schemeClr val="tx1">
                  <a:lumMod val="50000"/>
                  <a:lumOff val="50000"/>
                </a:schemeClr>
              </a:solidFill>
              <a:latin typeface="Bahnschrift" panose="020B0502040204020203" pitchFamily="34" charset="0"/>
            </a:endParaRPr>
          </a:p>
        </p:txBody>
      </p:sp>
      <p:sp>
        <p:nvSpPr>
          <p:cNvPr id="54" name="Rectangle 53">
            <a:extLst>
              <a:ext uri="{FF2B5EF4-FFF2-40B4-BE49-F238E27FC236}">
                <a16:creationId xmlns="" xmlns:a16="http://schemas.microsoft.com/office/drawing/2014/main" id="{24A8F3DC-D1FA-49B5-AE50-458D87DB47F2}"/>
              </a:ext>
            </a:extLst>
          </p:cNvPr>
          <p:cNvSpPr/>
          <p:nvPr/>
        </p:nvSpPr>
        <p:spPr>
          <a:xfrm>
            <a:off x="1320633" y="2502495"/>
            <a:ext cx="2837779" cy="830997"/>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83D65"/>
                </a:solidFill>
                <a:effectLst/>
                <a:uLnTx/>
                <a:uFillTx/>
                <a:latin typeface="Segoe UI" panose="020B0502040204020203" pitchFamily="34" charset="0"/>
                <a:ea typeface="Open Sans" panose="020B0606030504020204" pitchFamily="34" charset="0"/>
                <a:cs typeface="Segoe UI" panose="020B0502040204020203" pitchFamily="34" charset="0"/>
              </a:rPr>
              <a:t>1,6 billion people run the risk of living without </a:t>
            </a:r>
            <a:r>
              <a:rPr lang="en-US" b="1" dirty="0" smtClean="0">
                <a:solidFill>
                  <a:srgbClr val="083D65"/>
                </a:solidFill>
                <a:latin typeface="Segoe UI" panose="020B0502040204020203" pitchFamily="34" charset="0"/>
                <a:ea typeface="Open Sans" panose="020B0606030504020204" pitchFamily="34" charset="0"/>
                <a:cs typeface="Segoe UI" panose="020B0502040204020203" pitchFamily="34" charset="0"/>
              </a:rPr>
              <a:t>permanent housing</a:t>
            </a:r>
            <a:endParaRPr kumimoji="0" lang="en-US" sz="1800" b="1" i="0" u="none" strike="noStrike" kern="1200" cap="none" spc="0" normalizeH="0" baseline="0" noProof="0" dirty="0">
              <a:ln>
                <a:noFill/>
              </a:ln>
              <a:solidFill>
                <a:srgbClr val="083D65"/>
              </a:solidFill>
              <a:effectLst/>
              <a:uLnTx/>
              <a:uFillTx/>
              <a:latin typeface="Segoe UI" panose="020B0502040204020203" pitchFamily="34" charset="0"/>
              <a:ea typeface="Open Sans" panose="020B0606030504020204" pitchFamily="34" charset="0"/>
              <a:cs typeface="Segoe UI" panose="020B0502040204020203" pitchFamily="34" charset="0"/>
            </a:endParaRPr>
          </a:p>
        </p:txBody>
      </p:sp>
      <p:sp>
        <p:nvSpPr>
          <p:cNvPr id="55" name="Rectangle 54">
            <a:extLst>
              <a:ext uri="{FF2B5EF4-FFF2-40B4-BE49-F238E27FC236}">
                <a16:creationId xmlns="" xmlns:a16="http://schemas.microsoft.com/office/drawing/2014/main" id="{E7C77115-C020-45C7-9B68-C5123A1E78C2}"/>
              </a:ext>
            </a:extLst>
          </p:cNvPr>
          <p:cNvSpPr/>
          <p:nvPr/>
        </p:nvSpPr>
        <p:spPr>
          <a:xfrm>
            <a:off x="582120" y="3812545"/>
            <a:ext cx="2725161" cy="553998"/>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468DC3"/>
                </a:solidFill>
                <a:effectLst/>
                <a:uLnTx/>
                <a:uFillTx/>
                <a:latin typeface="Segoe UI" panose="020B0502040204020203" pitchFamily="34" charset="0"/>
                <a:ea typeface="Open Sans" panose="020B0606030504020204" pitchFamily="34" charset="0"/>
                <a:cs typeface="Segoe UI" panose="020B0502040204020203" pitchFamily="34" charset="0"/>
              </a:rPr>
              <a:t>San Francisco population </a:t>
            </a:r>
            <a:r>
              <a:rPr lang="en-US" b="1" dirty="0" smtClean="0">
                <a:solidFill>
                  <a:srgbClr val="468DC3"/>
                </a:solidFill>
                <a:latin typeface="Segoe UI" panose="020B0502040204020203" pitchFamily="34" charset="0"/>
                <a:ea typeface="Open Sans" panose="020B0606030504020204" pitchFamily="34" charset="0"/>
                <a:cs typeface="Segoe UI" panose="020B0502040204020203" pitchFamily="34" charset="0"/>
              </a:rPr>
              <a:t>is homeless</a:t>
            </a:r>
            <a:endParaRPr kumimoji="0" lang="en-US" sz="1800" b="1" i="0" u="none" strike="noStrike" kern="1200" cap="none" spc="0" normalizeH="0" baseline="0" noProof="0" dirty="0">
              <a:ln>
                <a:noFill/>
              </a:ln>
              <a:solidFill>
                <a:srgbClr val="468DC3"/>
              </a:solidFill>
              <a:effectLst/>
              <a:uLnTx/>
              <a:uFillTx/>
              <a:latin typeface="Segoe UI" panose="020B0502040204020203" pitchFamily="34" charset="0"/>
              <a:ea typeface="Open Sans" panose="020B0606030504020204" pitchFamily="34" charset="0"/>
              <a:cs typeface="Segoe UI" panose="020B0502040204020203" pitchFamily="34" charset="0"/>
            </a:endParaRPr>
          </a:p>
        </p:txBody>
      </p:sp>
    </p:spTree>
    <p:extLst>
      <p:ext uri="{BB962C8B-B14F-4D97-AF65-F5344CB8AC3E}">
        <p14:creationId xmlns:p14="http://schemas.microsoft.com/office/powerpoint/2010/main" val="883819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a:extLst>
              <a:ext uri="{FF2B5EF4-FFF2-40B4-BE49-F238E27FC236}">
                <a16:creationId xmlns="" xmlns:a16="http://schemas.microsoft.com/office/drawing/2014/main" id="{26519E81-C48F-4DC1-8447-5AA3137BE5EE}"/>
              </a:ext>
            </a:extLst>
          </p:cNvPr>
          <p:cNvSpPr/>
          <p:nvPr/>
        </p:nvSpPr>
        <p:spPr>
          <a:xfrm>
            <a:off x="6553200" y="5628"/>
            <a:ext cx="5638800" cy="6850560"/>
          </a:xfrm>
          <a:prstGeom prst="rect">
            <a:avLst/>
          </a:prstGeom>
          <a:solidFill>
            <a:srgbClr val="DCEC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 xmlns:a16="http://schemas.microsoft.com/office/drawing/2014/main" id="{F4A23E82-4ADA-4290-A732-46C59CED37BE}"/>
              </a:ext>
            </a:extLst>
          </p:cNvPr>
          <p:cNvSpPr/>
          <p:nvPr/>
        </p:nvSpPr>
        <p:spPr>
          <a:xfrm>
            <a:off x="7064944" y="848715"/>
            <a:ext cx="4513667" cy="3877985"/>
          </a:xfrm>
          <a:prstGeom prst="rect">
            <a:avLst/>
          </a:prstGeom>
        </p:spPr>
        <p:txBody>
          <a:bodyPr wrap="square" lIns="0" tIns="0" rIns="0" bIns="0">
            <a:spAutoFit/>
          </a:bodyPr>
          <a:lstStyle/>
          <a:p>
            <a:pPr lvl="0">
              <a:defRPr/>
            </a:pPr>
            <a:r>
              <a:rPr lang="en-US" sz="2800" dirty="0">
                <a:solidFill>
                  <a:srgbClr val="083D65"/>
                </a:solidFill>
                <a:latin typeface="Segoe UI" panose="020B0502040204020203" pitchFamily="34" charset="0"/>
                <a:cs typeface="Segoe UI" panose="020B0502040204020203" pitchFamily="34" charset="0"/>
              </a:rPr>
              <a:t>Reasons for homelessness include shortages of affordable housing, privatization of civic services, investment speculation in housing, unplanned and rapid urbanization, as well as poverty, unemployment, and family breakdown.</a:t>
            </a:r>
            <a:endParaRPr kumimoji="0" lang="en-US" sz="2800" b="0"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sp>
        <p:nvSpPr>
          <p:cNvPr id="25" name="Rectangle 24">
            <a:extLst>
              <a:ext uri="{FF2B5EF4-FFF2-40B4-BE49-F238E27FC236}">
                <a16:creationId xmlns="" xmlns:a16="http://schemas.microsoft.com/office/drawing/2014/main" id="{814E8360-63F3-4F18-817E-6FBC4551EF0D}"/>
              </a:ext>
            </a:extLst>
          </p:cNvPr>
          <p:cNvSpPr/>
          <p:nvPr/>
        </p:nvSpPr>
        <p:spPr>
          <a:xfrm>
            <a:off x="6999484" y="4726700"/>
            <a:ext cx="5087221" cy="1107996"/>
          </a:xfrm>
          <a:prstGeom prst="rect">
            <a:avLst/>
          </a:prstGeom>
        </p:spPr>
        <p:txBody>
          <a:bodyPr wrap="square" lIns="0" tIns="0" rIns="0" bIns="0">
            <a:spAutoFit/>
          </a:bodyPr>
          <a:lstStyle/>
          <a:p>
            <a:pPr lvl="0">
              <a:defRPr/>
            </a:pPr>
            <a:r>
              <a:rPr lang="en-US" sz="3600" b="1" dirty="0">
                <a:solidFill>
                  <a:srgbClr val="468DC3"/>
                </a:solidFill>
                <a:latin typeface="Segoe UI" panose="020B0502040204020203" pitchFamily="34" charset="0"/>
                <a:ea typeface="Open Sans" panose="020B0606030504020204" pitchFamily="34" charset="0"/>
                <a:cs typeface="Segoe UI" panose="020B0502040204020203" pitchFamily="34" charset="0"/>
              </a:rPr>
              <a:t>Let us do our bit for a sustainable tomorrow</a:t>
            </a:r>
            <a:endParaRPr kumimoji="0" lang="en-US" sz="3600" b="1" i="0" u="none" strike="noStrike" kern="1200" cap="none" spc="0" normalizeH="0" baseline="0" noProof="0" dirty="0">
              <a:ln>
                <a:noFill/>
              </a:ln>
              <a:solidFill>
                <a:srgbClr val="468DC3"/>
              </a:solidFill>
              <a:effectLst/>
              <a:uLnTx/>
              <a:uFillTx/>
              <a:latin typeface="Segoe UI" panose="020B0502040204020203" pitchFamily="34" charset="0"/>
              <a:ea typeface="Open Sans" panose="020B0606030504020204" pitchFamily="34" charset="0"/>
              <a:cs typeface="Segoe UI" panose="020B0502040204020203" pitchFamily="34" charset="0"/>
            </a:endParaRPr>
          </a:p>
        </p:txBody>
      </p:sp>
      <p:pic>
        <p:nvPicPr>
          <p:cNvPr id="68" name="Picture 67">
            <a:extLst>
              <a:ext uri="{FF2B5EF4-FFF2-40B4-BE49-F238E27FC236}">
                <a16:creationId xmlns="" xmlns:a16="http://schemas.microsoft.com/office/drawing/2014/main" id="{1B273EAB-7E0C-4A47-9226-FC530BF43B0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468" t="-6003" r="66869" b="-3962"/>
          <a:stretch/>
        </p:blipFill>
        <p:spPr>
          <a:xfrm>
            <a:off x="588644" y="1748425"/>
            <a:ext cx="853388" cy="846039"/>
          </a:xfrm>
          <a:custGeom>
            <a:avLst/>
            <a:gdLst>
              <a:gd name="connsiteX0" fmla="*/ 0 w 917575"/>
              <a:gd name="connsiteY0" fmla="*/ 0 h 909675"/>
              <a:gd name="connsiteX1" fmla="*/ 917575 w 917575"/>
              <a:gd name="connsiteY1" fmla="*/ 0 h 909675"/>
              <a:gd name="connsiteX2" fmla="*/ 917575 w 917575"/>
              <a:gd name="connsiteY2" fmla="*/ 909675 h 909675"/>
              <a:gd name="connsiteX3" fmla="*/ 0 w 917575"/>
              <a:gd name="connsiteY3" fmla="*/ 909675 h 909675"/>
            </a:gdLst>
            <a:ahLst/>
            <a:cxnLst>
              <a:cxn ang="0">
                <a:pos x="connsiteX0" y="connsiteY0"/>
              </a:cxn>
              <a:cxn ang="0">
                <a:pos x="connsiteX1" y="connsiteY1"/>
              </a:cxn>
              <a:cxn ang="0">
                <a:pos x="connsiteX2" y="connsiteY2"/>
              </a:cxn>
              <a:cxn ang="0">
                <a:pos x="connsiteX3" y="connsiteY3"/>
              </a:cxn>
            </a:cxnLst>
            <a:rect l="l" t="t" r="r" b="b"/>
            <a:pathLst>
              <a:path w="917575" h="909675">
                <a:moveTo>
                  <a:pt x="0" y="0"/>
                </a:moveTo>
                <a:lnTo>
                  <a:pt x="917575" y="0"/>
                </a:lnTo>
                <a:lnTo>
                  <a:pt x="917575" y="909675"/>
                </a:lnTo>
                <a:lnTo>
                  <a:pt x="0" y="909675"/>
                </a:lnTo>
                <a:close/>
              </a:path>
            </a:pathLst>
          </a:custGeom>
        </p:spPr>
      </p:pic>
      <p:cxnSp>
        <p:nvCxnSpPr>
          <p:cNvPr id="82" name="Straight Connector 81">
            <a:extLst>
              <a:ext uri="{FF2B5EF4-FFF2-40B4-BE49-F238E27FC236}">
                <a16:creationId xmlns="" xmlns:a16="http://schemas.microsoft.com/office/drawing/2014/main" id="{61D2AF1F-4132-440F-9D32-9AF207CE1448}"/>
              </a:ext>
            </a:extLst>
          </p:cNvPr>
          <p:cNvCxnSpPr>
            <a:cxnSpLocks/>
          </p:cNvCxnSpPr>
          <p:nvPr/>
        </p:nvCxnSpPr>
        <p:spPr>
          <a:xfrm>
            <a:off x="505514" y="2671236"/>
            <a:ext cx="55421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382805" y="1840239"/>
            <a:ext cx="4744060" cy="830997"/>
          </a:xfrm>
          <a:prstGeom prst="rect">
            <a:avLst/>
          </a:prstGeom>
          <a:noFill/>
        </p:spPr>
        <p:txBody>
          <a:bodyPr wrap="square" rtlCol="0">
            <a:spAutoFit/>
          </a:bodyPr>
          <a:lstStyle/>
          <a:p>
            <a:r>
              <a:rPr lang="en-US" sz="1600" dirty="0"/>
              <a:t>Increasing living costs and other expense when buying/ renting houses lead lots of people become unable to afford a permanent shelter.</a:t>
            </a:r>
          </a:p>
        </p:txBody>
      </p:sp>
      <p:pic>
        <p:nvPicPr>
          <p:cNvPr id="37" name="Picture 36">
            <a:extLst>
              <a:ext uri="{FF2B5EF4-FFF2-40B4-BE49-F238E27FC236}">
                <a16:creationId xmlns="" xmlns:a16="http://schemas.microsoft.com/office/drawing/2014/main" id="{1B273EAB-7E0C-4A47-9226-FC530BF43B0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468" t="-6003" r="66869" b="-3962"/>
          <a:stretch/>
        </p:blipFill>
        <p:spPr>
          <a:xfrm>
            <a:off x="564741" y="2722538"/>
            <a:ext cx="853388" cy="846039"/>
          </a:xfrm>
          <a:custGeom>
            <a:avLst/>
            <a:gdLst>
              <a:gd name="connsiteX0" fmla="*/ 0 w 917575"/>
              <a:gd name="connsiteY0" fmla="*/ 0 h 909675"/>
              <a:gd name="connsiteX1" fmla="*/ 917575 w 917575"/>
              <a:gd name="connsiteY1" fmla="*/ 0 h 909675"/>
              <a:gd name="connsiteX2" fmla="*/ 917575 w 917575"/>
              <a:gd name="connsiteY2" fmla="*/ 909675 h 909675"/>
              <a:gd name="connsiteX3" fmla="*/ 0 w 917575"/>
              <a:gd name="connsiteY3" fmla="*/ 909675 h 909675"/>
            </a:gdLst>
            <a:ahLst/>
            <a:cxnLst>
              <a:cxn ang="0">
                <a:pos x="connsiteX0" y="connsiteY0"/>
              </a:cxn>
              <a:cxn ang="0">
                <a:pos x="connsiteX1" y="connsiteY1"/>
              </a:cxn>
              <a:cxn ang="0">
                <a:pos x="connsiteX2" y="connsiteY2"/>
              </a:cxn>
              <a:cxn ang="0">
                <a:pos x="connsiteX3" y="connsiteY3"/>
              </a:cxn>
            </a:cxnLst>
            <a:rect l="l" t="t" r="r" b="b"/>
            <a:pathLst>
              <a:path w="917575" h="909675">
                <a:moveTo>
                  <a:pt x="0" y="0"/>
                </a:moveTo>
                <a:lnTo>
                  <a:pt x="917575" y="0"/>
                </a:lnTo>
                <a:lnTo>
                  <a:pt x="917575" y="909675"/>
                </a:lnTo>
                <a:lnTo>
                  <a:pt x="0" y="909675"/>
                </a:lnTo>
                <a:close/>
              </a:path>
            </a:pathLst>
          </a:custGeom>
        </p:spPr>
      </p:pic>
      <p:cxnSp>
        <p:nvCxnSpPr>
          <p:cNvPr id="39" name="Straight Connector 38">
            <a:extLst>
              <a:ext uri="{FF2B5EF4-FFF2-40B4-BE49-F238E27FC236}">
                <a16:creationId xmlns="" xmlns:a16="http://schemas.microsoft.com/office/drawing/2014/main" id="{61D2AF1F-4132-440F-9D32-9AF207CE1448}"/>
              </a:ext>
            </a:extLst>
          </p:cNvPr>
          <p:cNvCxnSpPr>
            <a:cxnSpLocks/>
          </p:cNvCxnSpPr>
          <p:nvPr/>
        </p:nvCxnSpPr>
        <p:spPr>
          <a:xfrm>
            <a:off x="564741" y="3612098"/>
            <a:ext cx="55421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358902" y="2679176"/>
            <a:ext cx="4511546" cy="584775"/>
          </a:xfrm>
          <a:prstGeom prst="rect">
            <a:avLst/>
          </a:prstGeom>
          <a:noFill/>
        </p:spPr>
        <p:txBody>
          <a:bodyPr wrap="square" rtlCol="0">
            <a:spAutoFit/>
          </a:bodyPr>
          <a:lstStyle/>
          <a:p>
            <a:r>
              <a:rPr lang="en-US" sz="1600" dirty="0"/>
              <a:t>Low education, </a:t>
            </a:r>
            <a:r>
              <a:rPr lang="en-US" sz="1600" dirty="0" smtClean="0"/>
              <a:t>unemployment</a:t>
            </a:r>
            <a:r>
              <a:rPr lang="en-US" sz="1600" dirty="0"/>
              <a:t>, illnesses, disasters also make them change their shelters</a:t>
            </a:r>
          </a:p>
        </p:txBody>
      </p:sp>
      <p:pic>
        <p:nvPicPr>
          <p:cNvPr id="42" name="Picture 41">
            <a:extLst>
              <a:ext uri="{FF2B5EF4-FFF2-40B4-BE49-F238E27FC236}">
                <a16:creationId xmlns="" xmlns:a16="http://schemas.microsoft.com/office/drawing/2014/main" id="{1B273EAB-7E0C-4A47-9226-FC530BF43B0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468" t="-6003" r="66869" b="-3962"/>
          <a:stretch/>
        </p:blipFill>
        <p:spPr>
          <a:xfrm>
            <a:off x="556428" y="3670501"/>
            <a:ext cx="853388" cy="846039"/>
          </a:xfrm>
          <a:custGeom>
            <a:avLst/>
            <a:gdLst>
              <a:gd name="connsiteX0" fmla="*/ 0 w 917575"/>
              <a:gd name="connsiteY0" fmla="*/ 0 h 909675"/>
              <a:gd name="connsiteX1" fmla="*/ 917575 w 917575"/>
              <a:gd name="connsiteY1" fmla="*/ 0 h 909675"/>
              <a:gd name="connsiteX2" fmla="*/ 917575 w 917575"/>
              <a:gd name="connsiteY2" fmla="*/ 909675 h 909675"/>
              <a:gd name="connsiteX3" fmla="*/ 0 w 917575"/>
              <a:gd name="connsiteY3" fmla="*/ 909675 h 909675"/>
            </a:gdLst>
            <a:ahLst/>
            <a:cxnLst>
              <a:cxn ang="0">
                <a:pos x="connsiteX0" y="connsiteY0"/>
              </a:cxn>
              <a:cxn ang="0">
                <a:pos x="connsiteX1" y="connsiteY1"/>
              </a:cxn>
              <a:cxn ang="0">
                <a:pos x="connsiteX2" y="connsiteY2"/>
              </a:cxn>
              <a:cxn ang="0">
                <a:pos x="connsiteX3" y="connsiteY3"/>
              </a:cxn>
            </a:cxnLst>
            <a:rect l="l" t="t" r="r" b="b"/>
            <a:pathLst>
              <a:path w="917575" h="909675">
                <a:moveTo>
                  <a:pt x="0" y="0"/>
                </a:moveTo>
                <a:lnTo>
                  <a:pt x="917575" y="0"/>
                </a:lnTo>
                <a:lnTo>
                  <a:pt x="917575" y="909675"/>
                </a:lnTo>
                <a:lnTo>
                  <a:pt x="0" y="909675"/>
                </a:lnTo>
                <a:close/>
              </a:path>
            </a:pathLst>
          </a:custGeom>
        </p:spPr>
      </p:pic>
      <p:cxnSp>
        <p:nvCxnSpPr>
          <p:cNvPr id="43" name="Straight Connector 42">
            <a:extLst>
              <a:ext uri="{FF2B5EF4-FFF2-40B4-BE49-F238E27FC236}">
                <a16:creationId xmlns="" xmlns:a16="http://schemas.microsoft.com/office/drawing/2014/main" id="{61D2AF1F-4132-440F-9D32-9AF207CE1448}"/>
              </a:ext>
            </a:extLst>
          </p:cNvPr>
          <p:cNvCxnSpPr>
            <a:cxnSpLocks/>
          </p:cNvCxnSpPr>
          <p:nvPr/>
        </p:nvCxnSpPr>
        <p:spPr>
          <a:xfrm>
            <a:off x="564741" y="4585000"/>
            <a:ext cx="55421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358903" y="3627140"/>
            <a:ext cx="4438394" cy="830997"/>
          </a:xfrm>
          <a:prstGeom prst="rect">
            <a:avLst/>
          </a:prstGeom>
          <a:noFill/>
        </p:spPr>
        <p:txBody>
          <a:bodyPr wrap="square" rtlCol="0">
            <a:spAutoFit/>
          </a:bodyPr>
          <a:lstStyle/>
          <a:p>
            <a:r>
              <a:rPr lang="en-US" sz="1600" dirty="0"/>
              <a:t>Children below the working age, </a:t>
            </a:r>
            <a:r>
              <a:rPr lang="en-US" sz="1600" dirty="0" smtClean="0"/>
              <a:t>immigrants </a:t>
            </a:r>
            <a:r>
              <a:rPr lang="en-US" sz="1600" dirty="0"/>
              <a:t>who are not assigned support from the government budget</a:t>
            </a:r>
          </a:p>
        </p:txBody>
      </p:sp>
      <p:pic>
        <p:nvPicPr>
          <p:cNvPr id="45" name="Picture 44">
            <a:extLst>
              <a:ext uri="{FF2B5EF4-FFF2-40B4-BE49-F238E27FC236}">
                <a16:creationId xmlns="" xmlns:a16="http://schemas.microsoft.com/office/drawing/2014/main" id="{1B273EAB-7E0C-4A47-9226-FC530BF43B0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468" t="-6003" r="66869" b="-3962"/>
          <a:stretch/>
        </p:blipFill>
        <p:spPr>
          <a:xfrm>
            <a:off x="576438" y="4643402"/>
            <a:ext cx="853388" cy="846039"/>
          </a:xfrm>
          <a:custGeom>
            <a:avLst/>
            <a:gdLst>
              <a:gd name="connsiteX0" fmla="*/ 0 w 917575"/>
              <a:gd name="connsiteY0" fmla="*/ 0 h 909675"/>
              <a:gd name="connsiteX1" fmla="*/ 917575 w 917575"/>
              <a:gd name="connsiteY1" fmla="*/ 0 h 909675"/>
              <a:gd name="connsiteX2" fmla="*/ 917575 w 917575"/>
              <a:gd name="connsiteY2" fmla="*/ 909675 h 909675"/>
              <a:gd name="connsiteX3" fmla="*/ 0 w 917575"/>
              <a:gd name="connsiteY3" fmla="*/ 909675 h 909675"/>
            </a:gdLst>
            <a:ahLst/>
            <a:cxnLst>
              <a:cxn ang="0">
                <a:pos x="connsiteX0" y="connsiteY0"/>
              </a:cxn>
              <a:cxn ang="0">
                <a:pos x="connsiteX1" y="connsiteY1"/>
              </a:cxn>
              <a:cxn ang="0">
                <a:pos x="connsiteX2" y="connsiteY2"/>
              </a:cxn>
              <a:cxn ang="0">
                <a:pos x="connsiteX3" y="connsiteY3"/>
              </a:cxn>
            </a:cxnLst>
            <a:rect l="l" t="t" r="r" b="b"/>
            <a:pathLst>
              <a:path w="917575" h="909675">
                <a:moveTo>
                  <a:pt x="0" y="0"/>
                </a:moveTo>
                <a:lnTo>
                  <a:pt x="917575" y="0"/>
                </a:lnTo>
                <a:lnTo>
                  <a:pt x="917575" y="909675"/>
                </a:lnTo>
                <a:lnTo>
                  <a:pt x="0" y="909675"/>
                </a:lnTo>
                <a:close/>
              </a:path>
            </a:pathLst>
          </a:custGeom>
        </p:spPr>
      </p:pic>
      <p:cxnSp>
        <p:nvCxnSpPr>
          <p:cNvPr id="46" name="Straight Connector 45">
            <a:extLst>
              <a:ext uri="{FF2B5EF4-FFF2-40B4-BE49-F238E27FC236}">
                <a16:creationId xmlns="" xmlns:a16="http://schemas.microsoft.com/office/drawing/2014/main" id="{61D2AF1F-4132-440F-9D32-9AF207CE1448}"/>
              </a:ext>
            </a:extLst>
          </p:cNvPr>
          <p:cNvCxnSpPr>
            <a:cxnSpLocks/>
          </p:cNvCxnSpPr>
          <p:nvPr/>
        </p:nvCxnSpPr>
        <p:spPr>
          <a:xfrm>
            <a:off x="584751" y="5524649"/>
            <a:ext cx="55421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378912" y="4600040"/>
            <a:ext cx="4747953" cy="584775"/>
          </a:xfrm>
          <a:prstGeom prst="rect">
            <a:avLst/>
          </a:prstGeom>
          <a:noFill/>
        </p:spPr>
        <p:txBody>
          <a:bodyPr wrap="square" rtlCol="0">
            <a:spAutoFit/>
          </a:bodyPr>
          <a:lstStyle/>
          <a:p>
            <a:r>
              <a:rPr lang="en-US" sz="1600" dirty="0" smtClean="0"/>
              <a:t>Ex-prisoners who are released back to the society, the addicts</a:t>
            </a:r>
            <a:endParaRPr lang="en-US" sz="1600" dirty="0"/>
          </a:p>
        </p:txBody>
      </p:sp>
      <p:sp>
        <p:nvSpPr>
          <p:cNvPr id="48" name="Title 23">
            <a:extLst>
              <a:ext uri="{FF2B5EF4-FFF2-40B4-BE49-F238E27FC236}">
                <a16:creationId xmlns="" xmlns:a16="http://schemas.microsoft.com/office/drawing/2014/main" id="{C577D3CD-0834-4F02-8492-5C41D73D860A}"/>
              </a:ext>
            </a:extLst>
          </p:cNvPr>
          <p:cNvSpPr txBox="1">
            <a:spLocks/>
          </p:cNvSpPr>
          <p:nvPr/>
        </p:nvSpPr>
        <p:spPr>
          <a:xfrm>
            <a:off x="1015338" y="122765"/>
            <a:ext cx="1122680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tx1">
                    <a:lumMod val="50000"/>
                    <a:lumOff val="50000"/>
                  </a:schemeClr>
                </a:solidFill>
                <a:latin typeface="Bahnschrift" panose="020B0502040204020203" pitchFamily="34" charset="0"/>
              </a:rPr>
              <a:t>Why are they homeless?</a:t>
            </a:r>
            <a:endParaRPr lang="en-US" dirty="0">
              <a:solidFill>
                <a:schemeClr val="tx1">
                  <a:lumMod val="50000"/>
                  <a:lumOff val="50000"/>
                </a:schemeClr>
              </a:solidFill>
              <a:latin typeface="Bahnschrift" panose="020B0502040204020203" pitchFamily="34" charset="0"/>
            </a:endParaRPr>
          </a:p>
        </p:txBody>
      </p:sp>
    </p:spTree>
    <p:extLst>
      <p:ext uri="{BB962C8B-B14F-4D97-AF65-F5344CB8AC3E}">
        <p14:creationId xmlns:p14="http://schemas.microsoft.com/office/powerpoint/2010/main" val="4032661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D8D812F3-81D5-4972-B8E6-F8534FFB3573}"/>
              </a:ext>
            </a:extLst>
          </p:cNvPr>
          <p:cNvGrpSpPr/>
          <p:nvPr/>
        </p:nvGrpSpPr>
        <p:grpSpPr>
          <a:xfrm>
            <a:off x="9365440" y="6100262"/>
            <a:ext cx="2609914" cy="1066864"/>
            <a:chOff x="1815290" y="1862105"/>
            <a:chExt cx="2609914" cy="1066864"/>
          </a:xfrm>
          <a:solidFill>
            <a:schemeClr val="accent3">
              <a:lumMod val="20000"/>
              <a:lumOff val="80000"/>
            </a:schemeClr>
          </a:solidFill>
        </p:grpSpPr>
        <p:sp>
          <p:nvSpPr>
            <p:cNvPr id="4" name="Oval 3">
              <a:extLst>
                <a:ext uri="{FF2B5EF4-FFF2-40B4-BE49-F238E27FC236}">
                  <a16:creationId xmlns="" xmlns:a16="http://schemas.microsoft.com/office/drawing/2014/main" id="{57CEC4F9-A97D-495B-95CE-5CF85D9BC3B2}"/>
                </a:ext>
              </a:extLst>
            </p:cNvPr>
            <p:cNvSpPr/>
            <p:nvPr/>
          </p:nvSpPr>
          <p:spPr>
            <a:xfrm>
              <a:off x="2424890" y="186210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 xmlns:a16="http://schemas.microsoft.com/office/drawing/2014/main" id="{96C991DF-FD89-4A2B-B677-F56990A2A629}"/>
                </a:ext>
              </a:extLst>
            </p:cNvPr>
            <p:cNvSpPr/>
            <p:nvPr/>
          </p:nvSpPr>
          <p:spPr>
            <a:xfrm>
              <a:off x="3034490" y="186210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 xmlns:a16="http://schemas.microsoft.com/office/drawing/2014/main" id="{E029DF62-C4E9-473E-A8CA-584A20A124F2}"/>
                </a:ext>
              </a:extLst>
            </p:cNvPr>
            <p:cNvSpPr/>
            <p:nvPr/>
          </p:nvSpPr>
          <p:spPr>
            <a:xfrm>
              <a:off x="3644090" y="186210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 xmlns:a16="http://schemas.microsoft.com/office/drawing/2014/main" id="{98A2B2E1-4184-4630-8E80-38540FA71912}"/>
                </a:ext>
              </a:extLst>
            </p:cNvPr>
            <p:cNvSpPr/>
            <p:nvPr/>
          </p:nvSpPr>
          <p:spPr>
            <a:xfrm>
              <a:off x="4253690" y="186210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 xmlns:a16="http://schemas.microsoft.com/office/drawing/2014/main" id="{C0969DCA-7EFA-4BB4-B5A7-8BDC5D963A0F}"/>
                </a:ext>
              </a:extLst>
            </p:cNvPr>
            <p:cNvSpPr/>
            <p:nvPr/>
          </p:nvSpPr>
          <p:spPr>
            <a:xfrm>
              <a:off x="2424890" y="2309780"/>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 xmlns:a16="http://schemas.microsoft.com/office/drawing/2014/main" id="{B7BAC60E-0115-40E6-B711-F75EBDDC38A3}"/>
                </a:ext>
              </a:extLst>
            </p:cNvPr>
            <p:cNvSpPr/>
            <p:nvPr/>
          </p:nvSpPr>
          <p:spPr>
            <a:xfrm>
              <a:off x="3034490" y="2309780"/>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 xmlns:a16="http://schemas.microsoft.com/office/drawing/2014/main" id="{C74E1703-3A4F-497E-BD1D-CBC2EB2FC13B}"/>
                </a:ext>
              </a:extLst>
            </p:cNvPr>
            <p:cNvSpPr/>
            <p:nvPr/>
          </p:nvSpPr>
          <p:spPr>
            <a:xfrm>
              <a:off x="3644090" y="2309780"/>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 xmlns:a16="http://schemas.microsoft.com/office/drawing/2014/main" id="{5515E3AD-B354-4574-88AF-C3BD3665050E}"/>
                </a:ext>
              </a:extLst>
            </p:cNvPr>
            <p:cNvSpPr/>
            <p:nvPr/>
          </p:nvSpPr>
          <p:spPr>
            <a:xfrm>
              <a:off x="4253690" y="2309780"/>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 xmlns:a16="http://schemas.microsoft.com/office/drawing/2014/main" id="{84DB8B36-D33A-4C22-893C-72C5A6121D5E}"/>
                </a:ext>
              </a:extLst>
            </p:cNvPr>
            <p:cNvSpPr/>
            <p:nvPr/>
          </p:nvSpPr>
          <p:spPr>
            <a:xfrm>
              <a:off x="2424890" y="275745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 xmlns:a16="http://schemas.microsoft.com/office/drawing/2014/main" id="{1E4196A4-5814-44E5-9A1E-D7AE2A7679DA}"/>
                </a:ext>
              </a:extLst>
            </p:cNvPr>
            <p:cNvSpPr/>
            <p:nvPr/>
          </p:nvSpPr>
          <p:spPr>
            <a:xfrm>
              <a:off x="3034490" y="275745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 xmlns:a16="http://schemas.microsoft.com/office/drawing/2014/main" id="{98677B29-41F9-4288-8F6F-9CF5AA21B05F}"/>
                </a:ext>
              </a:extLst>
            </p:cNvPr>
            <p:cNvSpPr/>
            <p:nvPr/>
          </p:nvSpPr>
          <p:spPr>
            <a:xfrm>
              <a:off x="3644090" y="275745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 xmlns:a16="http://schemas.microsoft.com/office/drawing/2014/main" id="{BCD59FB4-8B17-4280-ABA0-CF5808C703FE}"/>
                </a:ext>
              </a:extLst>
            </p:cNvPr>
            <p:cNvSpPr/>
            <p:nvPr/>
          </p:nvSpPr>
          <p:spPr>
            <a:xfrm>
              <a:off x="4253690" y="275745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 xmlns:a16="http://schemas.microsoft.com/office/drawing/2014/main" id="{B28373C5-7149-495E-B528-84E34E60BC34}"/>
                </a:ext>
              </a:extLst>
            </p:cNvPr>
            <p:cNvSpPr/>
            <p:nvPr/>
          </p:nvSpPr>
          <p:spPr>
            <a:xfrm>
              <a:off x="1815290" y="186210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 xmlns:a16="http://schemas.microsoft.com/office/drawing/2014/main" id="{715070C3-34E6-4F3A-969B-CB49CA631C89}"/>
                </a:ext>
              </a:extLst>
            </p:cNvPr>
            <p:cNvSpPr/>
            <p:nvPr/>
          </p:nvSpPr>
          <p:spPr>
            <a:xfrm>
              <a:off x="1815290" y="2309780"/>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 xmlns:a16="http://schemas.microsoft.com/office/drawing/2014/main" id="{62AC2485-F18A-4487-86A5-3FF49E82D00A}"/>
                </a:ext>
              </a:extLst>
            </p:cNvPr>
            <p:cNvSpPr/>
            <p:nvPr/>
          </p:nvSpPr>
          <p:spPr>
            <a:xfrm>
              <a:off x="1815290" y="275745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lide Number Placeholder 7">
            <a:extLst>
              <a:ext uri="{FF2B5EF4-FFF2-40B4-BE49-F238E27FC236}">
                <a16:creationId xmlns="" xmlns:a16="http://schemas.microsoft.com/office/drawing/2014/main" id="{924F98B0-9BD8-45EF-A8D5-0727CA54909E}"/>
              </a:ext>
            </a:extLst>
          </p:cNvPr>
          <p:cNvSpPr>
            <a:spLocks noGrp="1"/>
          </p:cNvSpPr>
          <p:nvPr>
            <p:ph type="sldNum" sz="quarter" idx="12"/>
          </p:nvPr>
        </p:nvSpPr>
        <p:spPr>
          <a:xfrm>
            <a:off x="8610600" y="6838482"/>
            <a:ext cx="2743200" cy="365125"/>
          </a:xfrm>
        </p:spPr>
        <p:txBody>
          <a:bodyPr/>
          <a:lstStyle/>
          <a:p>
            <a:fld id="{B6C20299-E5FC-4D0E-80FD-6D86FCBA10E6}" type="slidenum">
              <a:rPr lang="en-US" smtClean="0"/>
              <a:t>4</a:t>
            </a:fld>
            <a:endParaRPr lang="en-US"/>
          </a:p>
        </p:txBody>
      </p:sp>
      <p:sp>
        <p:nvSpPr>
          <p:cNvPr id="32" name="Rectangle 31"/>
          <p:cNvSpPr/>
          <p:nvPr/>
        </p:nvSpPr>
        <p:spPr>
          <a:xfrm>
            <a:off x="5348968" y="2051720"/>
            <a:ext cx="6614432" cy="6306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Ins="457200" rtlCol="0" anchor="ctr"/>
          <a:lstStyle/>
          <a:p>
            <a:r>
              <a:rPr lang="en-US" sz="1400" dirty="0" smtClean="0">
                <a:solidFill>
                  <a:schemeClr val="bg1"/>
                </a:solidFill>
              </a:rPr>
              <a:t>Accessible to a few certain areas</a:t>
            </a:r>
            <a:endParaRPr lang="en-US" sz="1400" dirty="0">
              <a:solidFill>
                <a:schemeClr val="bg1"/>
              </a:solidFill>
            </a:endParaRPr>
          </a:p>
        </p:txBody>
      </p:sp>
      <p:sp>
        <p:nvSpPr>
          <p:cNvPr id="34" name="Rectangle 33"/>
          <p:cNvSpPr/>
          <p:nvPr/>
        </p:nvSpPr>
        <p:spPr>
          <a:xfrm>
            <a:off x="5348968" y="1326076"/>
            <a:ext cx="6614432" cy="6306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Ins="457200" rtlCol="0" anchor="ctr"/>
          <a:lstStyle/>
          <a:p>
            <a:r>
              <a:rPr lang="en-US" sz="1400" dirty="0" smtClean="0">
                <a:solidFill>
                  <a:schemeClr val="bg1"/>
                </a:solidFill>
              </a:rPr>
              <a:t>Distribution places are usually confined to certain places</a:t>
            </a:r>
            <a:endParaRPr lang="en-US" sz="1400" dirty="0">
              <a:solidFill>
                <a:schemeClr val="bg1"/>
              </a:solidFill>
            </a:endParaRPr>
          </a:p>
        </p:txBody>
      </p:sp>
      <p:sp>
        <p:nvSpPr>
          <p:cNvPr id="43" name="Rectangle 42"/>
          <p:cNvSpPr/>
          <p:nvPr/>
        </p:nvSpPr>
        <p:spPr>
          <a:xfrm>
            <a:off x="5348968" y="2777364"/>
            <a:ext cx="6614432" cy="910913"/>
          </a:xfrm>
          <a:prstGeom prst="rect">
            <a:avLst/>
          </a:prstGeom>
          <a:pattFill prst="ltDnDiag">
            <a:fgClr>
              <a:schemeClr val="accent3"/>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bg1"/>
                </a:solidFill>
              </a:rPr>
              <a:t>Insecurity, unfairness in distribution may affect the distribution process</a:t>
            </a:r>
            <a:endParaRPr lang="en-US" sz="1600" dirty="0">
              <a:solidFill>
                <a:schemeClr val="bg1"/>
              </a:solidFill>
            </a:endParaRPr>
          </a:p>
        </p:txBody>
      </p:sp>
      <p:sp>
        <p:nvSpPr>
          <p:cNvPr id="47" name="Right Triangle 46"/>
          <p:cNvSpPr/>
          <p:nvPr/>
        </p:nvSpPr>
        <p:spPr>
          <a:xfrm rot="16200000" flipH="1">
            <a:off x="5385704" y="1920005"/>
            <a:ext cx="60242" cy="13371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Right Triangle 47"/>
          <p:cNvSpPr/>
          <p:nvPr/>
        </p:nvSpPr>
        <p:spPr>
          <a:xfrm rot="16200000" flipH="1">
            <a:off x="5385704" y="2644010"/>
            <a:ext cx="60242" cy="133713"/>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Right Triangle 48"/>
          <p:cNvSpPr/>
          <p:nvPr/>
        </p:nvSpPr>
        <p:spPr>
          <a:xfrm rot="16200000" flipH="1">
            <a:off x="5385704" y="3648514"/>
            <a:ext cx="60242" cy="133713"/>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Rectangle 57"/>
          <p:cNvSpPr/>
          <p:nvPr/>
        </p:nvSpPr>
        <p:spPr>
          <a:xfrm>
            <a:off x="0" y="4908819"/>
            <a:ext cx="12192000" cy="1753336"/>
          </a:xfrm>
          <a:prstGeom prst="rect">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879457" y="5417338"/>
            <a:ext cx="5038590" cy="1169551"/>
          </a:xfrm>
          <a:prstGeom prst="rect">
            <a:avLst/>
          </a:prstGeom>
        </p:spPr>
        <p:txBody>
          <a:bodyPr wrap="square">
            <a:spAutoFit/>
          </a:bodyPr>
          <a:lstStyle/>
          <a:p>
            <a:pPr algn="ctr"/>
            <a:r>
              <a:rPr lang="en-US" sz="1400" b="1" dirty="0" smtClean="0">
                <a:solidFill>
                  <a:schemeClr val="bg1"/>
                </a:solidFill>
              </a:rPr>
              <a:t>Every person needs food, water, personal commodities, clothes for daily survival. It will be unimaginable awful if those necessities are provided only once per week.  Provision of such necessities should instead take place everyday until they can reach a better condition.</a:t>
            </a:r>
            <a:endParaRPr lang="en-US" sz="1400" dirty="0">
              <a:solidFill>
                <a:schemeClr val="bg1"/>
              </a:solidFill>
            </a:endParaRPr>
          </a:p>
        </p:txBody>
      </p:sp>
      <p:sp>
        <p:nvSpPr>
          <p:cNvPr id="60" name="Rectangle 59"/>
          <p:cNvSpPr/>
          <p:nvPr/>
        </p:nvSpPr>
        <p:spPr>
          <a:xfrm>
            <a:off x="6273954" y="5417343"/>
            <a:ext cx="5038590" cy="1169551"/>
          </a:xfrm>
          <a:prstGeom prst="rect">
            <a:avLst/>
          </a:prstGeom>
        </p:spPr>
        <p:txBody>
          <a:bodyPr wrap="square">
            <a:spAutoFit/>
          </a:bodyPr>
          <a:lstStyle/>
          <a:p>
            <a:pPr algn="ctr"/>
            <a:r>
              <a:rPr lang="en-US" sz="1400" b="1" dirty="0" smtClean="0">
                <a:solidFill>
                  <a:schemeClr val="bg1"/>
                </a:solidFill>
              </a:rPr>
              <a:t>The distribution takes place under the risk of violence and insecurity.  The homeless have to wait in queues and some jump the queues struggling for the food. </a:t>
            </a:r>
          </a:p>
          <a:p>
            <a:pPr algn="ctr"/>
            <a:r>
              <a:rPr lang="en-US" sz="1400" b="1" dirty="0" smtClean="0">
                <a:solidFill>
                  <a:schemeClr val="bg1"/>
                </a:solidFill>
              </a:rPr>
              <a:t>Why not let them use the donated money to directly make the purchase themselves?</a:t>
            </a:r>
            <a:endParaRPr lang="en-US" sz="1400" dirty="0">
              <a:solidFill>
                <a:schemeClr val="bg1"/>
              </a:solidFill>
            </a:endParaRPr>
          </a:p>
        </p:txBody>
      </p:sp>
      <p:sp>
        <p:nvSpPr>
          <p:cNvPr id="61" name="Freeform 4456"/>
          <p:cNvSpPr>
            <a:spLocks noEditPoints="1"/>
          </p:cNvSpPr>
          <p:nvPr/>
        </p:nvSpPr>
        <p:spPr bwMode="auto">
          <a:xfrm>
            <a:off x="3221306" y="4940824"/>
            <a:ext cx="354893" cy="357483"/>
          </a:xfrm>
          <a:custGeom>
            <a:avLst/>
            <a:gdLst>
              <a:gd name="T0" fmla="*/ 248 w 688"/>
              <a:gd name="T1" fmla="*/ 567 h 688"/>
              <a:gd name="T2" fmla="*/ 240 w 688"/>
              <a:gd name="T3" fmla="*/ 560 h 688"/>
              <a:gd name="T4" fmla="*/ 240 w 688"/>
              <a:gd name="T5" fmla="*/ 548 h 688"/>
              <a:gd name="T6" fmla="*/ 248 w 688"/>
              <a:gd name="T7" fmla="*/ 539 h 688"/>
              <a:gd name="T8" fmla="*/ 328 w 688"/>
              <a:gd name="T9" fmla="*/ 300 h 688"/>
              <a:gd name="T10" fmla="*/ 275 w 688"/>
              <a:gd name="T11" fmla="*/ 296 h 688"/>
              <a:gd name="T12" fmla="*/ 270 w 688"/>
              <a:gd name="T13" fmla="*/ 288 h 688"/>
              <a:gd name="T14" fmla="*/ 272 w 688"/>
              <a:gd name="T15" fmla="*/ 276 h 688"/>
              <a:gd name="T16" fmla="*/ 280 w 688"/>
              <a:gd name="T17" fmla="*/ 270 h 688"/>
              <a:gd name="T18" fmla="*/ 350 w 688"/>
              <a:gd name="T19" fmla="*/ 271 h 688"/>
              <a:gd name="T20" fmla="*/ 357 w 688"/>
              <a:gd name="T21" fmla="*/ 278 h 688"/>
              <a:gd name="T22" fmla="*/ 433 w 688"/>
              <a:gd name="T23" fmla="*/ 538 h 688"/>
              <a:gd name="T24" fmla="*/ 444 w 688"/>
              <a:gd name="T25" fmla="*/ 544 h 688"/>
              <a:gd name="T26" fmla="*/ 448 w 688"/>
              <a:gd name="T27" fmla="*/ 553 h 688"/>
              <a:gd name="T28" fmla="*/ 444 w 688"/>
              <a:gd name="T29" fmla="*/ 564 h 688"/>
              <a:gd name="T30" fmla="*/ 433 w 688"/>
              <a:gd name="T31" fmla="*/ 568 h 688"/>
              <a:gd name="T32" fmla="*/ 346 w 688"/>
              <a:gd name="T33" fmla="*/ 125 h 688"/>
              <a:gd name="T34" fmla="*/ 358 w 688"/>
              <a:gd name="T35" fmla="*/ 143 h 688"/>
              <a:gd name="T36" fmla="*/ 353 w 688"/>
              <a:gd name="T37" fmla="*/ 166 h 688"/>
              <a:gd name="T38" fmla="*/ 335 w 688"/>
              <a:gd name="T39" fmla="*/ 179 h 688"/>
              <a:gd name="T40" fmla="*/ 312 w 688"/>
              <a:gd name="T41" fmla="*/ 174 h 688"/>
              <a:gd name="T42" fmla="*/ 300 w 688"/>
              <a:gd name="T43" fmla="*/ 155 h 688"/>
              <a:gd name="T44" fmla="*/ 304 w 688"/>
              <a:gd name="T45" fmla="*/ 133 h 688"/>
              <a:gd name="T46" fmla="*/ 323 w 688"/>
              <a:gd name="T47" fmla="*/ 120 h 688"/>
              <a:gd name="T48" fmla="*/ 308 w 688"/>
              <a:gd name="T49" fmla="*/ 2 h 688"/>
              <a:gd name="T50" fmla="*/ 242 w 688"/>
              <a:gd name="T51" fmla="*/ 16 h 688"/>
              <a:gd name="T52" fmla="*/ 180 w 688"/>
              <a:gd name="T53" fmla="*/ 42 h 688"/>
              <a:gd name="T54" fmla="*/ 125 w 688"/>
              <a:gd name="T55" fmla="*/ 79 h 688"/>
              <a:gd name="T56" fmla="*/ 78 w 688"/>
              <a:gd name="T57" fmla="*/ 126 h 688"/>
              <a:gd name="T58" fmla="*/ 42 w 688"/>
              <a:gd name="T59" fmla="*/ 181 h 688"/>
              <a:gd name="T60" fmla="*/ 15 w 688"/>
              <a:gd name="T61" fmla="*/ 242 h 688"/>
              <a:gd name="T62" fmla="*/ 1 w 688"/>
              <a:gd name="T63" fmla="*/ 309 h 688"/>
              <a:gd name="T64" fmla="*/ 1 w 688"/>
              <a:gd name="T65" fmla="*/ 379 h 688"/>
              <a:gd name="T66" fmla="*/ 15 w 688"/>
              <a:gd name="T67" fmla="*/ 446 h 688"/>
              <a:gd name="T68" fmla="*/ 42 w 688"/>
              <a:gd name="T69" fmla="*/ 508 h 688"/>
              <a:gd name="T70" fmla="*/ 78 w 688"/>
              <a:gd name="T71" fmla="*/ 563 h 688"/>
              <a:gd name="T72" fmla="*/ 125 w 688"/>
              <a:gd name="T73" fmla="*/ 610 h 688"/>
              <a:gd name="T74" fmla="*/ 180 w 688"/>
              <a:gd name="T75" fmla="*/ 646 h 688"/>
              <a:gd name="T76" fmla="*/ 242 w 688"/>
              <a:gd name="T77" fmla="*/ 673 h 688"/>
              <a:gd name="T78" fmla="*/ 308 w 688"/>
              <a:gd name="T79" fmla="*/ 686 h 688"/>
              <a:gd name="T80" fmla="*/ 379 w 688"/>
              <a:gd name="T81" fmla="*/ 686 h 688"/>
              <a:gd name="T82" fmla="*/ 446 w 688"/>
              <a:gd name="T83" fmla="*/ 673 h 688"/>
              <a:gd name="T84" fmla="*/ 507 w 688"/>
              <a:gd name="T85" fmla="*/ 646 h 688"/>
              <a:gd name="T86" fmla="*/ 563 w 688"/>
              <a:gd name="T87" fmla="*/ 610 h 688"/>
              <a:gd name="T88" fmla="*/ 609 w 688"/>
              <a:gd name="T89" fmla="*/ 563 h 688"/>
              <a:gd name="T90" fmla="*/ 646 w 688"/>
              <a:gd name="T91" fmla="*/ 508 h 688"/>
              <a:gd name="T92" fmla="*/ 672 w 688"/>
              <a:gd name="T93" fmla="*/ 446 h 688"/>
              <a:gd name="T94" fmla="*/ 686 w 688"/>
              <a:gd name="T95" fmla="*/ 379 h 688"/>
              <a:gd name="T96" fmla="*/ 686 w 688"/>
              <a:gd name="T97" fmla="*/ 309 h 688"/>
              <a:gd name="T98" fmla="*/ 672 w 688"/>
              <a:gd name="T99" fmla="*/ 242 h 688"/>
              <a:gd name="T100" fmla="*/ 646 w 688"/>
              <a:gd name="T101" fmla="*/ 181 h 688"/>
              <a:gd name="T102" fmla="*/ 609 w 688"/>
              <a:gd name="T103" fmla="*/ 126 h 688"/>
              <a:gd name="T104" fmla="*/ 563 w 688"/>
              <a:gd name="T105" fmla="*/ 79 h 688"/>
              <a:gd name="T106" fmla="*/ 507 w 688"/>
              <a:gd name="T107" fmla="*/ 42 h 688"/>
              <a:gd name="T108" fmla="*/ 446 w 688"/>
              <a:gd name="T109" fmla="*/ 16 h 688"/>
              <a:gd name="T110" fmla="*/ 379 w 688"/>
              <a:gd name="T111" fmla="*/ 2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88" h="688">
                <a:moveTo>
                  <a:pt x="433" y="568"/>
                </a:moveTo>
                <a:lnTo>
                  <a:pt x="254" y="568"/>
                </a:lnTo>
                <a:lnTo>
                  <a:pt x="250" y="568"/>
                </a:lnTo>
                <a:lnTo>
                  <a:pt x="248" y="567"/>
                </a:lnTo>
                <a:lnTo>
                  <a:pt x="245" y="566"/>
                </a:lnTo>
                <a:lnTo>
                  <a:pt x="243" y="564"/>
                </a:lnTo>
                <a:lnTo>
                  <a:pt x="242" y="562"/>
                </a:lnTo>
                <a:lnTo>
                  <a:pt x="240" y="560"/>
                </a:lnTo>
                <a:lnTo>
                  <a:pt x="240" y="556"/>
                </a:lnTo>
                <a:lnTo>
                  <a:pt x="239" y="553"/>
                </a:lnTo>
                <a:lnTo>
                  <a:pt x="240" y="551"/>
                </a:lnTo>
                <a:lnTo>
                  <a:pt x="240" y="548"/>
                </a:lnTo>
                <a:lnTo>
                  <a:pt x="242" y="546"/>
                </a:lnTo>
                <a:lnTo>
                  <a:pt x="243" y="544"/>
                </a:lnTo>
                <a:lnTo>
                  <a:pt x="245" y="541"/>
                </a:lnTo>
                <a:lnTo>
                  <a:pt x="248" y="539"/>
                </a:lnTo>
                <a:lnTo>
                  <a:pt x="250" y="539"/>
                </a:lnTo>
                <a:lnTo>
                  <a:pt x="254" y="538"/>
                </a:lnTo>
                <a:lnTo>
                  <a:pt x="328" y="538"/>
                </a:lnTo>
                <a:lnTo>
                  <a:pt x="328" y="300"/>
                </a:lnTo>
                <a:lnTo>
                  <a:pt x="283" y="300"/>
                </a:lnTo>
                <a:lnTo>
                  <a:pt x="280" y="299"/>
                </a:lnTo>
                <a:lnTo>
                  <a:pt x="278" y="299"/>
                </a:lnTo>
                <a:lnTo>
                  <a:pt x="275" y="296"/>
                </a:lnTo>
                <a:lnTo>
                  <a:pt x="273" y="295"/>
                </a:lnTo>
                <a:lnTo>
                  <a:pt x="272" y="293"/>
                </a:lnTo>
                <a:lnTo>
                  <a:pt x="270" y="290"/>
                </a:lnTo>
                <a:lnTo>
                  <a:pt x="270" y="288"/>
                </a:lnTo>
                <a:lnTo>
                  <a:pt x="269" y="285"/>
                </a:lnTo>
                <a:lnTo>
                  <a:pt x="270" y="281"/>
                </a:lnTo>
                <a:lnTo>
                  <a:pt x="270" y="278"/>
                </a:lnTo>
                <a:lnTo>
                  <a:pt x="272" y="276"/>
                </a:lnTo>
                <a:lnTo>
                  <a:pt x="273" y="274"/>
                </a:lnTo>
                <a:lnTo>
                  <a:pt x="275" y="272"/>
                </a:lnTo>
                <a:lnTo>
                  <a:pt x="278" y="271"/>
                </a:lnTo>
                <a:lnTo>
                  <a:pt x="280" y="270"/>
                </a:lnTo>
                <a:lnTo>
                  <a:pt x="283" y="270"/>
                </a:lnTo>
                <a:lnTo>
                  <a:pt x="343" y="270"/>
                </a:lnTo>
                <a:lnTo>
                  <a:pt x="347" y="270"/>
                </a:lnTo>
                <a:lnTo>
                  <a:pt x="350" y="271"/>
                </a:lnTo>
                <a:lnTo>
                  <a:pt x="352" y="272"/>
                </a:lnTo>
                <a:lnTo>
                  <a:pt x="354" y="274"/>
                </a:lnTo>
                <a:lnTo>
                  <a:pt x="356" y="276"/>
                </a:lnTo>
                <a:lnTo>
                  <a:pt x="357" y="278"/>
                </a:lnTo>
                <a:lnTo>
                  <a:pt x="358" y="281"/>
                </a:lnTo>
                <a:lnTo>
                  <a:pt x="358" y="285"/>
                </a:lnTo>
                <a:lnTo>
                  <a:pt x="358" y="538"/>
                </a:lnTo>
                <a:lnTo>
                  <a:pt x="433" y="538"/>
                </a:lnTo>
                <a:lnTo>
                  <a:pt x="437" y="539"/>
                </a:lnTo>
                <a:lnTo>
                  <a:pt x="439" y="539"/>
                </a:lnTo>
                <a:lnTo>
                  <a:pt x="442" y="541"/>
                </a:lnTo>
                <a:lnTo>
                  <a:pt x="444" y="544"/>
                </a:lnTo>
                <a:lnTo>
                  <a:pt x="446" y="546"/>
                </a:lnTo>
                <a:lnTo>
                  <a:pt x="447" y="548"/>
                </a:lnTo>
                <a:lnTo>
                  <a:pt x="448" y="551"/>
                </a:lnTo>
                <a:lnTo>
                  <a:pt x="448" y="553"/>
                </a:lnTo>
                <a:lnTo>
                  <a:pt x="448" y="556"/>
                </a:lnTo>
                <a:lnTo>
                  <a:pt x="447" y="560"/>
                </a:lnTo>
                <a:lnTo>
                  <a:pt x="446" y="562"/>
                </a:lnTo>
                <a:lnTo>
                  <a:pt x="444" y="564"/>
                </a:lnTo>
                <a:lnTo>
                  <a:pt x="442" y="566"/>
                </a:lnTo>
                <a:lnTo>
                  <a:pt x="439" y="567"/>
                </a:lnTo>
                <a:lnTo>
                  <a:pt x="437" y="568"/>
                </a:lnTo>
                <a:lnTo>
                  <a:pt x="433" y="568"/>
                </a:lnTo>
                <a:close/>
                <a:moveTo>
                  <a:pt x="328" y="120"/>
                </a:moveTo>
                <a:lnTo>
                  <a:pt x="335" y="120"/>
                </a:lnTo>
                <a:lnTo>
                  <a:pt x="340" y="122"/>
                </a:lnTo>
                <a:lnTo>
                  <a:pt x="346" y="125"/>
                </a:lnTo>
                <a:lnTo>
                  <a:pt x="350" y="128"/>
                </a:lnTo>
                <a:lnTo>
                  <a:pt x="353" y="133"/>
                </a:lnTo>
                <a:lnTo>
                  <a:pt x="356" y="138"/>
                </a:lnTo>
                <a:lnTo>
                  <a:pt x="358" y="143"/>
                </a:lnTo>
                <a:lnTo>
                  <a:pt x="358" y="150"/>
                </a:lnTo>
                <a:lnTo>
                  <a:pt x="358" y="155"/>
                </a:lnTo>
                <a:lnTo>
                  <a:pt x="356" y="162"/>
                </a:lnTo>
                <a:lnTo>
                  <a:pt x="353" y="166"/>
                </a:lnTo>
                <a:lnTo>
                  <a:pt x="350" y="171"/>
                </a:lnTo>
                <a:lnTo>
                  <a:pt x="346" y="174"/>
                </a:lnTo>
                <a:lnTo>
                  <a:pt x="340" y="178"/>
                </a:lnTo>
                <a:lnTo>
                  <a:pt x="335" y="179"/>
                </a:lnTo>
                <a:lnTo>
                  <a:pt x="328" y="180"/>
                </a:lnTo>
                <a:lnTo>
                  <a:pt x="323" y="179"/>
                </a:lnTo>
                <a:lnTo>
                  <a:pt x="317" y="178"/>
                </a:lnTo>
                <a:lnTo>
                  <a:pt x="312" y="174"/>
                </a:lnTo>
                <a:lnTo>
                  <a:pt x="307" y="171"/>
                </a:lnTo>
                <a:lnTo>
                  <a:pt x="304" y="166"/>
                </a:lnTo>
                <a:lnTo>
                  <a:pt x="301" y="162"/>
                </a:lnTo>
                <a:lnTo>
                  <a:pt x="300" y="155"/>
                </a:lnTo>
                <a:lnTo>
                  <a:pt x="298" y="150"/>
                </a:lnTo>
                <a:lnTo>
                  <a:pt x="300" y="143"/>
                </a:lnTo>
                <a:lnTo>
                  <a:pt x="301" y="138"/>
                </a:lnTo>
                <a:lnTo>
                  <a:pt x="304" y="133"/>
                </a:lnTo>
                <a:lnTo>
                  <a:pt x="307" y="128"/>
                </a:lnTo>
                <a:lnTo>
                  <a:pt x="312" y="125"/>
                </a:lnTo>
                <a:lnTo>
                  <a:pt x="317" y="122"/>
                </a:lnTo>
                <a:lnTo>
                  <a:pt x="323" y="120"/>
                </a:lnTo>
                <a:lnTo>
                  <a:pt x="328" y="120"/>
                </a:lnTo>
                <a:close/>
                <a:moveTo>
                  <a:pt x="343" y="0"/>
                </a:moveTo>
                <a:lnTo>
                  <a:pt x="326" y="0"/>
                </a:lnTo>
                <a:lnTo>
                  <a:pt x="308" y="2"/>
                </a:lnTo>
                <a:lnTo>
                  <a:pt x="291" y="4"/>
                </a:lnTo>
                <a:lnTo>
                  <a:pt x="274" y="8"/>
                </a:lnTo>
                <a:lnTo>
                  <a:pt x="258" y="11"/>
                </a:lnTo>
                <a:lnTo>
                  <a:pt x="242" y="16"/>
                </a:lnTo>
                <a:lnTo>
                  <a:pt x="226" y="21"/>
                </a:lnTo>
                <a:lnTo>
                  <a:pt x="210" y="28"/>
                </a:lnTo>
                <a:lnTo>
                  <a:pt x="195" y="34"/>
                </a:lnTo>
                <a:lnTo>
                  <a:pt x="180" y="42"/>
                </a:lnTo>
                <a:lnTo>
                  <a:pt x="166" y="50"/>
                </a:lnTo>
                <a:lnTo>
                  <a:pt x="152" y="59"/>
                </a:lnTo>
                <a:lnTo>
                  <a:pt x="138" y="69"/>
                </a:lnTo>
                <a:lnTo>
                  <a:pt x="125" y="79"/>
                </a:lnTo>
                <a:lnTo>
                  <a:pt x="112" y="90"/>
                </a:lnTo>
                <a:lnTo>
                  <a:pt x="101" y="102"/>
                </a:lnTo>
                <a:lnTo>
                  <a:pt x="89" y="113"/>
                </a:lnTo>
                <a:lnTo>
                  <a:pt x="78" y="126"/>
                </a:lnTo>
                <a:lnTo>
                  <a:pt x="68" y="139"/>
                </a:lnTo>
                <a:lnTo>
                  <a:pt x="59" y="152"/>
                </a:lnTo>
                <a:lnTo>
                  <a:pt x="49" y="166"/>
                </a:lnTo>
                <a:lnTo>
                  <a:pt x="42" y="181"/>
                </a:lnTo>
                <a:lnTo>
                  <a:pt x="33" y="196"/>
                </a:lnTo>
                <a:lnTo>
                  <a:pt x="27" y="211"/>
                </a:lnTo>
                <a:lnTo>
                  <a:pt x="20" y="227"/>
                </a:lnTo>
                <a:lnTo>
                  <a:pt x="15" y="242"/>
                </a:lnTo>
                <a:lnTo>
                  <a:pt x="11" y="259"/>
                </a:lnTo>
                <a:lnTo>
                  <a:pt x="6" y="275"/>
                </a:lnTo>
                <a:lnTo>
                  <a:pt x="3" y="292"/>
                </a:lnTo>
                <a:lnTo>
                  <a:pt x="1" y="309"/>
                </a:lnTo>
                <a:lnTo>
                  <a:pt x="0" y="326"/>
                </a:lnTo>
                <a:lnTo>
                  <a:pt x="0" y="345"/>
                </a:lnTo>
                <a:lnTo>
                  <a:pt x="0" y="362"/>
                </a:lnTo>
                <a:lnTo>
                  <a:pt x="1" y="379"/>
                </a:lnTo>
                <a:lnTo>
                  <a:pt x="3" y="396"/>
                </a:lnTo>
                <a:lnTo>
                  <a:pt x="6" y="413"/>
                </a:lnTo>
                <a:lnTo>
                  <a:pt x="11" y="430"/>
                </a:lnTo>
                <a:lnTo>
                  <a:pt x="15" y="446"/>
                </a:lnTo>
                <a:lnTo>
                  <a:pt x="20" y="462"/>
                </a:lnTo>
                <a:lnTo>
                  <a:pt x="27" y="478"/>
                </a:lnTo>
                <a:lnTo>
                  <a:pt x="33" y="493"/>
                </a:lnTo>
                <a:lnTo>
                  <a:pt x="42" y="508"/>
                </a:lnTo>
                <a:lnTo>
                  <a:pt x="49" y="522"/>
                </a:lnTo>
                <a:lnTo>
                  <a:pt x="59" y="536"/>
                </a:lnTo>
                <a:lnTo>
                  <a:pt x="68" y="550"/>
                </a:lnTo>
                <a:lnTo>
                  <a:pt x="78" y="563"/>
                </a:lnTo>
                <a:lnTo>
                  <a:pt x="89" y="576"/>
                </a:lnTo>
                <a:lnTo>
                  <a:pt x="101" y="587"/>
                </a:lnTo>
                <a:lnTo>
                  <a:pt x="112" y="598"/>
                </a:lnTo>
                <a:lnTo>
                  <a:pt x="125" y="610"/>
                </a:lnTo>
                <a:lnTo>
                  <a:pt x="138" y="620"/>
                </a:lnTo>
                <a:lnTo>
                  <a:pt x="152" y="629"/>
                </a:lnTo>
                <a:lnTo>
                  <a:pt x="166" y="638"/>
                </a:lnTo>
                <a:lnTo>
                  <a:pt x="180" y="646"/>
                </a:lnTo>
                <a:lnTo>
                  <a:pt x="195" y="654"/>
                </a:lnTo>
                <a:lnTo>
                  <a:pt x="210" y="661"/>
                </a:lnTo>
                <a:lnTo>
                  <a:pt x="226" y="667"/>
                </a:lnTo>
                <a:lnTo>
                  <a:pt x="242" y="673"/>
                </a:lnTo>
                <a:lnTo>
                  <a:pt x="258" y="677"/>
                </a:lnTo>
                <a:lnTo>
                  <a:pt x="274" y="681"/>
                </a:lnTo>
                <a:lnTo>
                  <a:pt x="291" y="684"/>
                </a:lnTo>
                <a:lnTo>
                  <a:pt x="308" y="686"/>
                </a:lnTo>
                <a:lnTo>
                  <a:pt x="326" y="688"/>
                </a:lnTo>
                <a:lnTo>
                  <a:pt x="343" y="688"/>
                </a:lnTo>
                <a:lnTo>
                  <a:pt x="362" y="688"/>
                </a:lnTo>
                <a:lnTo>
                  <a:pt x="379" y="686"/>
                </a:lnTo>
                <a:lnTo>
                  <a:pt x="396" y="684"/>
                </a:lnTo>
                <a:lnTo>
                  <a:pt x="413" y="681"/>
                </a:lnTo>
                <a:lnTo>
                  <a:pt x="429" y="677"/>
                </a:lnTo>
                <a:lnTo>
                  <a:pt x="446" y="673"/>
                </a:lnTo>
                <a:lnTo>
                  <a:pt x="462" y="667"/>
                </a:lnTo>
                <a:lnTo>
                  <a:pt x="477" y="661"/>
                </a:lnTo>
                <a:lnTo>
                  <a:pt x="492" y="654"/>
                </a:lnTo>
                <a:lnTo>
                  <a:pt x="507" y="646"/>
                </a:lnTo>
                <a:lnTo>
                  <a:pt x="522" y="638"/>
                </a:lnTo>
                <a:lnTo>
                  <a:pt x="536" y="629"/>
                </a:lnTo>
                <a:lnTo>
                  <a:pt x="549" y="620"/>
                </a:lnTo>
                <a:lnTo>
                  <a:pt x="563" y="610"/>
                </a:lnTo>
                <a:lnTo>
                  <a:pt x="575" y="598"/>
                </a:lnTo>
                <a:lnTo>
                  <a:pt x="586" y="587"/>
                </a:lnTo>
                <a:lnTo>
                  <a:pt x="598" y="576"/>
                </a:lnTo>
                <a:lnTo>
                  <a:pt x="609" y="563"/>
                </a:lnTo>
                <a:lnTo>
                  <a:pt x="619" y="550"/>
                </a:lnTo>
                <a:lnTo>
                  <a:pt x="629" y="536"/>
                </a:lnTo>
                <a:lnTo>
                  <a:pt x="638" y="522"/>
                </a:lnTo>
                <a:lnTo>
                  <a:pt x="646" y="508"/>
                </a:lnTo>
                <a:lnTo>
                  <a:pt x="654" y="493"/>
                </a:lnTo>
                <a:lnTo>
                  <a:pt x="660" y="478"/>
                </a:lnTo>
                <a:lnTo>
                  <a:pt x="667" y="462"/>
                </a:lnTo>
                <a:lnTo>
                  <a:pt x="672" y="446"/>
                </a:lnTo>
                <a:lnTo>
                  <a:pt x="676" y="430"/>
                </a:lnTo>
                <a:lnTo>
                  <a:pt x="680" y="413"/>
                </a:lnTo>
                <a:lnTo>
                  <a:pt x="684" y="396"/>
                </a:lnTo>
                <a:lnTo>
                  <a:pt x="686" y="379"/>
                </a:lnTo>
                <a:lnTo>
                  <a:pt x="687" y="362"/>
                </a:lnTo>
                <a:lnTo>
                  <a:pt x="688" y="345"/>
                </a:lnTo>
                <a:lnTo>
                  <a:pt x="687" y="326"/>
                </a:lnTo>
                <a:lnTo>
                  <a:pt x="686" y="309"/>
                </a:lnTo>
                <a:lnTo>
                  <a:pt x="684" y="292"/>
                </a:lnTo>
                <a:lnTo>
                  <a:pt x="680" y="275"/>
                </a:lnTo>
                <a:lnTo>
                  <a:pt x="676" y="259"/>
                </a:lnTo>
                <a:lnTo>
                  <a:pt x="672" y="242"/>
                </a:lnTo>
                <a:lnTo>
                  <a:pt x="667" y="227"/>
                </a:lnTo>
                <a:lnTo>
                  <a:pt x="660" y="211"/>
                </a:lnTo>
                <a:lnTo>
                  <a:pt x="654" y="196"/>
                </a:lnTo>
                <a:lnTo>
                  <a:pt x="646" y="181"/>
                </a:lnTo>
                <a:lnTo>
                  <a:pt x="638" y="166"/>
                </a:lnTo>
                <a:lnTo>
                  <a:pt x="629" y="152"/>
                </a:lnTo>
                <a:lnTo>
                  <a:pt x="619" y="139"/>
                </a:lnTo>
                <a:lnTo>
                  <a:pt x="609" y="126"/>
                </a:lnTo>
                <a:lnTo>
                  <a:pt x="598" y="113"/>
                </a:lnTo>
                <a:lnTo>
                  <a:pt x="586" y="102"/>
                </a:lnTo>
                <a:lnTo>
                  <a:pt x="575" y="90"/>
                </a:lnTo>
                <a:lnTo>
                  <a:pt x="563" y="79"/>
                </a:lnTo>
                <a:lnTo>
                  <a:pt x="549" y="69"/>
                </a:lnTo>
                <a:lnTo>
                  <a:pt x="536" y="59"/>
                </a:lnTo>
                <a:lnTo>
                  <a:pt x="522" y="50"/>
                </a:lnTo>
                <a:lnTo>
                  <a:pt x="507" y="42"/>
                </a:lnTo>
                <a:lnTo>
                  <a:pt x="492" y="34"/>
                </a:lnTo>
                <a:lnTo>
                  <a:pt x="477" y="28"/>
                </a:lnTo>
                <a:lnTo>
                  <a:pt x="462" y="21"/>
                </a:lnTo>
                <a:lnTo>
                  <a:pt x="446" y="16"/>
                </a:lnTo>
                <a:lnTo>
                  <a:pt x="429" y="11"/>
                </a:lnTo>
                <a:lnTo>
                  <a:pt x="413" y="8"/>
                </a:lnTo>
                <a:lnTo>
                  <a:pt x="396" y="4"/>
                </a:lnTo>
                <a:lnTo>
                  <a:pt x="379" y="2"/>
                </a:lnTo>
                <a:lnTo>
                  <a:pt x="362" y="0"/>
                </a:lnTo>
                <a:lnTo>
                  <a:pt x="34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4456"/>
          <p:cNvSpPr>
            <a:spLocks noEditPoints="1"/>
          </p:cNvSpPr>
          <p:nvPr/>
        </p:nvSpPr>
        <p:spPr bwMode="auto">
          <a:xfrm>
            <a:off x="8615803" y="4940829"/>
            <a:ext cx="354893" cy="357483"/>
          </a:xfrm>
          <a:custGeom>
            <a:avLst/>
            <a:gdLst>
              <a:gd name="T0" fmla="*/ 248 w 688"/>
              <a:gd name="T1" fmla="*/ 567 h 688"/>
              <a:gd name="T2" fmla="*/ 240 w 688"/>
              <a:gd name="T3" fmla="*/ 560 h 688"/>
              <a:gd name="T4" fmla="*/ 240 w 688"/>
              <a:gd name="T5" fmla="*/ 548 h 688"/>
              <a:gd name="T6" fmla="*/ 248 w 688"/>
              <a:gd name="T7" fmla="*/ 539 h 688"/>
              <a:gd name="T8" fmla="*/ 328 w 688"/>
              <a:gd name="T9" fmla="*/ 300 h 688"/>
              <a:gd name="T10" fmla="*/ 275 w 688"/>
              <a:gd name="T11" fmla="*/ 296 h 688"/>
              <a:gd name="T12" fmla="*/ 270 w 688"/>
              <a:gd name="T13" fmla="*/ 288 h 688"/>
              <a:gd name="T14" fmla="*/ 272 w 688"/>
              <a:gd name="T15" fmla="*/ 276 h 688"/>
              <a:gd name="T16" fmla="*/ 280 w 688"/>
              <a:gd name="T17" fmla="*/ 270 h 688"/>
              <a:gd name="T18" fmla="*/ 350 w 688"/>
              <a:gd name="T19" fmla="*/ 271 h 688"/>
              <a:gd name="T20" fmla="*/ 357 w 688"/>
              <a:gd name="T21" fmla="*/ 278 h 688"/>
              <a:gd name="T22" fmla="*/ 433 w 688"/>
              <a:gd name="T23" fmla="*/ 538 h 688"/>
              <a:gd name="T24" fmla="*/ 444 w 688"/>
              <a:gd name="T25" fmla="*/ 544 h 688"/>
              <a:gd name="T26" fmla="*/ 448 w 688"/>
              <a:gd name="T27" fmla="*/ 553 h 688"/>
              <a:gd name="T28" fmla="*/ 444 w 688"/>
              <a:gd name="T29" fmla="*/ 564 h 688"/>
              <a:gd name="T30" fmla="*/ 433 w 688"/>
              <a:gd name="T31" fmla="*/ 568 h 688"/>
              <a:gd name="T32" fmla="*/ 346 w 688"/>
              <a:gd name="T33" fmla="*/ 125 h 688"/>
              <a:gd name="T34" fmla="*/ 358 w 688"/>
              <a:gd name="T35" fmla="*/ 143 h 688"/>
              <a:gd name="T36" fmla="*/ 353 w 688"/>
              <a:gd name="T37" fmla="*/ 166 h 688"/>
              <a:gd name="T38" fmla="*/ 335 w 688"/>
              <a:gd name="T39" fmla="*/ 179 h 688"/>
              <a:gd name="T40" fmla="*/ 312 w 688"/>
              <a:gd name="T41" fmla="*/ 174 h 688"/>
              <a:gd name="T42" fmla="*/ 300 w 688"/>
              <a:gd name="T43" fmla="*/ 155 h 688"/>
              <a:gd name="T44" fmla="*/ 304 w 688"/>
              <a:gd name="T45" fmla="*/ 133 h 688"/>
              <a:gd name="T46" fmla="*/ 323 w 688"/>
              <a:gd name="T47" fmla="*/ 120 h 688"/>
              <a:gd name="T48" fmla="*/ 308 w 688"/>
              <a:gd name="T49" fmla="*/ 2 h 688"/>
              <a:gd name="T50" fmla="*/ 242 w 688"/>
              <a:gd name="T51" fmla="*/ 16 h 688"/>
              <a:gd name="T52" fmla="*/ 180 w 688"/>
              <a:gd name="T53" fmla="*/ 42 h 688"/>
              <a:gd name="T54" fmla="*/ 125 w 688"/>
              <a:gd name="T55" fmla="*/ 79 h 688"/>
              <a:gd name="T56" fmla="*/ 78 w 688"/>
              <a:gd name="T57" fmla="*/ 126 h 688"/>
              <a:gd name="T58" fmla="*/ 42 w 688"/>
              <a:gd name="T59" fmla="*/ 181 h 688"/>
              <a:gd name="T60" fmla="*/ 15 w 688"/>
              <a:gd name="T61" fmla="*/ 242 h 688"/>
              <a:gd name="T62" fmla="*/ 1 w 688"/>
              <a:gd name="T63" fmla="*/ 309 h 688"/>
              <a:gd name="T64" fmla="*/ 1 w 688"/>
              <a:gd name="T65" fmla="*/ 379 h 688"/>
              <a:gd name="T66" fmla="*/ 15 w 688"/>
              <a:gd name="T67" fmla="*/ 446 h 688"/>
              <a:gd name="T68" fmla="*/ 42 w 688"/>
              <a:gd name="T69" fmla="*/ 508 h 688"/>
              <a:gd name="T70" fmla="*/ 78 w 688"/>
              <a:gd name="T71" fmla="*/ 563 h 688"/>
              <a:gd name="T72" fmla="*/ 125 w 688"/>
              <a:gd name="T73" fmla="*/ 610 h 688"/>
              <a:gd name="T74" fmla="*/ 180 w 688"/>
              <a:gd name="T75" fmla="*/ 646 h 688"/>
              <a:gd name="T76" fmla="*/ 242 w 688"/>
              <a:gd name="T77" fmla="*/ 673 h 688"/>
              <a:gd name="T78" fmla="*/ 308 w 688"/>
              <a:gd name="T79" fmla="*/ 686 h 688"/>
              <a:gd name="T80" fmla="*/ 379 w 688"/>
              <a:gd name="T81" fmla="*/ 686 h 688"/>
              <a:gd name="T82" fmla="*/ 446 w 688"/>
              <a:gd name="T83" fmla="*/ 673 h 688"/>
              <a:gd name="T84" fmla="*/ 507 w 688"/>
              <a:gd name="T85" fmla="*/ 646 h 688"/>
              <a:gd name="T86" fmla="*/ 563 w 688"/>
              <a:gd name="T87" fmla="*/ 610 h 688"/>
              <a:gd name="T88" fmla="*/ 609 w 688"/>
              <a:gd name="T89" fmla="*/ 563 h 688"/>
              <a:gd name="T90" fmla="*/ 646 w 688"/>
              <a:gd name="T91" fmla="*/ 508 h 688"/>
              <a:gd name="T92" fmla="*/ 672 w 688"/>
              <a:gd name="T93" fmla="*/ 446 h 688"/>
              <a:gd name="T94" fmla="*/ 686 w 688"/>
              <a:gd name="T95" fmla="*/ 379 h 688"/>
              <a:gd name="T96" fmla="*/ 686 w 688"/>
              <a:gd name="T97" fmla="*/ 309 h 688"/>
              <a:gd name="T98" fmla="*/ 672 w 688"/>
              <a:gd name="T99" fmla="*/ 242 h 688"/>
              <a:gd name="T100" fmla="*/ 646 w 688"/>
              <a:gd name="T101" fmla="*/ 181 h 688"/>
              <a:gd name="T102" fmla="*/ 609 w 688"/>
              <a:gd name="T103" fmla="*/ 126 h 688"/>
              <a:gd name="T104" fmla="*/ 563 w 688"/>
              <a:gd name="T105" fmla="*/ 79 h 688"/>
              <a:gd name="T106" fmla="*/ 507 w 688"/>
              <a:gd name="T107" fmla="*/ 42 h 688"/>
              <a:gd name="T108" fmla="*/ 446 w 688"/>
              <a:gd name="T109" fmla="*/ 16 h 688"/>
              <a:gd name="T110" fmla="*/ 379 w 688"/>
              <a:gd name="T111" fmla="*/ 2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88" h="688">
                <a:moveTo>
                  <a:pt x="433" y="568"/>
                </a:moveTo>
                <a:lnTo>
                  <a:pt x="254" y="568"/>
                </a:lnTo>
                <a:lnTo>
                  <a:pt x="250" y="568"/>
                </a:lnTo>
                <a:lnTo>
                  <a:pt x="248" y="567"/>
                </a:lnTo>
                <a:lnTo>
                  <a:pt x="245" y="566"/>
                </a:lnTo>
                <a:lnTo>
                  <a:pt x="243" y="564"/>
                </a:lnTo>
                <a:lnTo>
                  <a:pt x="242" y="562"/>
                </a:lnTo>
                <a:lnTo>
                  <a:pt x="240" y="560"/>
                </a:lnTo>
                <a:lnTo>
                  <a:pt x="240" y="556"/>
                </a:lnTo>
                <a:lnTo>
                  <a:pt x="239" y="553"/>
                </a:lnTo>
                <a:lnTo>
                  <a:pt x="240" y="551"/>
                </a:lnTo>
                <a:lnTo>
                  <a:pt x="240" y="548"/>
                </a:lnTo>
                <a:lnTo>
                  <a:pt x="242" y="546"/>
                </a:lnTo>
                <a:lnTo>
                  <a:pt x="243" y="544"/>
                </a:lnTo>
                <a:lnTo>
                  <a:pt x="245" y="541"/>
                </a:lnTo>
                <a:lnTo>
                  <a:pt x="248" y="539"/>
                </a:lnTo>
                <a:lnTo>
                  <a:pt x="250" y="539"/>
                </a:lnTo>
                <a:lnTo>
                  <a:pt x="254" y="538"/>
                </a:lnTo>
                <a:lnTo>
                  <a:pt x="328" y="538"/>
                </a:lnTo>
                <a:lnTo>
                  <a:pt x="328" y="300"/>
                </a:lnTo>
                <a:lnTo>
                  <a:pt x="283" y="300"/>
                </a:lnTo>
                <a:lnTo>
                  <a:pt x="280" y="299"/>
                </a:lnTo>
                <a:lnTo>
                  <a:pt x="278" y="299"/>
                </a:lnTo>
                <a:lnTo>
                  <a:pt x="275" y="296"/>
                </a:lnTo>
                <a:lnTo>
                  <a:pt x="273" y="295"/>
                </a:lnTo>
                <a:lnTo>
                  <a:pt x="272" y="293"/>
                </a:lnTo>
                <a:lnTo>
                  <a:pt x="270" y="290"/>
                </a:lnTo>
                <a:lnTo>
                  <a:pt x="270" y="288"/>
                </a:lnTo>
                <a:lnTo>
                  <a:pt x="269" y="285"/>
                </a:lnTo>
                <a:lnTo>
                  <a:pt x="270" y="281"/>
                </a:lnTo>
                <a:lnTo>
                  <a:pt x="270" y="278"/>
                </a:lnTo>
                <a:lnTo>
                  <a:pt x="272" y="276"/>
                </a:lnTo>
                <a:lnTo>
                  <a:pt x="273" y="274"/>
                </a:lnTo>
                <a:lnTo>
                  <a:pt x="275" y="272"/>
                </a:lnTo>
                <a:lnTo>
                  <a:pt x="278" y="271"/>
                </a:lnTo>
                <a:lnTo>
                  <a:pt x="280" y="270"/>
                </a:lnTo>
                <a:lnTo>
                  <a:pt x="283" y="270"/>
                </a:lnTo>
                <a:lnTo>
                  <a:pt x="343" y="270"/>
                </a:lnTo>
                <a:lnTo>
                  <a:pt x="347" y="270"/>
                </a:lnTo>
                <a:lnTo>
                  <a:pt x="350" y="271"/>
                </a:lnTo>
                <a:lnTo>
                  <a:pt x="352" y="272"/>
                </a:lnTo>
                <a:lnTo>
                  <a:pt x="354" y="274"/>
                </a:lnTo>
                <a:lnTo>
                  <a:pt x="356" y="276"/>
                </a:lnTo>
                <a:lnTo>
                  <a:pt x="357" y="278"/>
                </a:lnTo>
                <a:lnTo>
                  <a:pt x="358" y="281"/>
                </a:lnTo>
                <a:lnTo>
                  <a:pt x="358" y="285"/>
                </a:lnTo>
                <a:lnTo>
                  <a:pt x="358" y="538"/>
                </a:lnTo>
                <a:lnTo>
                  <a:pt x="433" y="538"/>
                </a:lnTo>
                <a:lnTo>
                  <a:pt x="437" y="539"/>
                </a:lnTo>
                <a:lnTo>
                  <a:pt x="439" y="539"/>
                </a:lnTo>
                <a:lnTo>
                  <a:pt x="442" y="541"/>
                </a:lnTo>
                <a:lnTo>
                  <a:pt x="444" y="544"/>
                </a:lnTo>
                <a:lnTo>
                  <a:pt x="446" y="546"/>
                </a:lnTo>
                <a:lnTo>
                  <a:pt x="447" y="548"/>
                </a:lnTo>
                <a:lnTo>
                  <a:pt x="448" y="551"/>
                </a:lnTo>
                <a:lnTo>
                  <a:pt x="448" y="553"/>
                </a:lnTo>
                <a:lnTo>
                  <a:pt x="448" y="556"/>
                </a:lnTo>
                <a:lnTo>
                  <a:pt x="447" y="560"/>
                </a:lnTo>
                <a:lnTo>
                  <a:pt x="446" y="562"/>
                </a:lnTo>
                <a:lnTo>
                  <a:pt x="444" y="564"/>
                </a:lnTo>
                <a:lnTo>
                  <a:pt x="442" y="566"/>
                </a:lnTo>
                <a:lnTo>
                  <a:pt x="439" y="567"/>
                </a:lnTo>
                <a:lnTo>
                  <a:pt x="437" y="568"/>
                </a:lnTo>
                <a:lnTo>
                  <a:pt x="433" y="568"/>
                </a:lnTo>
                <a:close/>
                <a:moveTo>
                  <a:pt x="328" y="120"/>
                </a:moveTo>
                <a:lnTo>
                  <a:pt x="335" y="120"/>
                </a:lnTo>
                <a:lnTo>
                  <a:pt x="340" y="122"/>
                </a:lnTo>
                <a:lnTo>
                  <a:pt x="346" y="125"/>
                </a:lnTo>
                <a:lnTo>
                  <a:pt x="350" y="128"/>
                </a:lnTo>
                <a:lnTo>
                  <a:pt x="353" y="133"/>
                </a:lnTo>
                <a:lnTo>
                  <a:pt x="356" y="138"/>
                </a:lnTo>
                <a:lnTo>
                  <a:pt x="358" y="143"/>
                </a:lnTo>
                <a:lnTo>
                  <a:pt x="358" y="150"/>
                </a:lnTo>
                <a:lnTo>
                  <a:pt x="358" y="155"/>
                </a:lnTo>
                <a:lnTo>
                  <a:pt x="356" y="162"/>
                </a:lnTo>
                <a:lnTo>
                  <a:pt x="353" y="166"/>
                </a:lnTo>
                <a:lnTo>
                  <a:pt x="350" y="171"/>
                </a:lnTo>
                <a:lnTo>
                  <a:pt x="346" y="174"/>
                </a:lnTo>
                <a:lnTo>
                  <a:pt x="340" y="178"/>
                </a:lnTo>
                <a:lnTo>
                  <a:pt x="335" y="179"/>
                </a:lnTo>
                <a:lnTo>
                  <a:pt x="328" y="180"/>
                </a:lnTo>
                <a:lnTo>
                  <a:pt x="323" y="179"/>
                </a:lnTo>
                <a:lnTo>
                  <a:pt x="317" y="178"/>
                </a:lnTo>
                <a:lnTo>
                  <a:pt x="312" y="174"/>
                </a:lnTo>
                <a:lnTo>
                  <a:pt x="307" y="171"/>
                </a:lnTo>
                <a:lnTo>
                  <a:pt x="304" y="166"/>
                </a:lnTo>
                <a:lnTo>
                  <a:pt x="301" y="162"/>
                </a:lnTo>
                <a:lnTo>
                  <a:pt x="300" y="155"/>
                </a:lnTo>
                <a:lnTo>
                  <a:pt x="298" y="150"/>
                </a:lnTo>
                <a:lnTo>
                  <a:pt x="300" y="143"/>
                </a:lnTo>
                <a:lnTo>
                  <a:pt x="301" y="138"/>
                </a:lnTo>
                <a:lnTo>
                  <a:pt x="304" y="133"/>
                </a:lnTo>
                <a:lnTo>
                  <a:pt x="307" y="128"/>
                </a:lnTo>
                <a:lnTo>
                  <a:pt x="312" y="125"/>
                </a:lnTo>
                <a:lnTo>
                  <a:pt x="317" y="122"/>
                </a:lnTo>
                <a:lnTo>
                  <a:pt x="323" y="120"/>
                </a:lnTo>
                <a:lnTo>
                  <a:pt x="328" y="120"/>
                </a:lnTo>
                <a:close/>
                <a:moveTo>
                  <a:pt x="343" y="0"/>
                </a:moveTo>
                <a:lnTo>
                  <a:pt x="326" y="0"/>
                </a:lnTo>
                <a:lnTo>
                  <a:pt x="308" y="2"/>
                </a:lnTo>
                <a:lnTo>
                  <a:pt x="291" y="4"/>
                </a:lnTo>
                <a:lnTo>
                  <a:pt x="274" y="8"/>
                </a:lnTo>
                <a:lnTo>
                  <a:pt x="258" y="11"/>
                </a:lnTo>
                <a:lnTo>
                  <a:pt x="242" y="16"/>
                </a:lnTo>
                <a:lnTo>
                  <a:pt x="226" y="21"/>
                </a:lnTo>
                <a:lnTo>
                  <a:pt x="210" y="28"/>
                </a:lnTo>
                <a:lnTo>
                  <a:pt x="195" y="34"/>
                </a:lnTo>
                <a:lnTo>
                  <a:pt x="180" y="42"/>
                </a:lnTo>
                <a:lnTo>
                  <a:pt x="166" y="50"/>
                </a:lnTo>
                <a:lnTo>
                  <a:pt x="152" y="59"/>
                </a:lnTo>
                <a:lnTo>
                  <a:pt x="138" y="69"/>
                </a:lnTo>
                <a:lnTo>
                  <a:pt x="125" y="79"/>
                </a:lnTo>
                <a:lnTo>
                  <a:pt x="112" y="90"/>
                </a:lnTo>
                <a:lnTo>
                  <a:pt x="101" y="102"/>
                </a:lnTo>
                <a:lnTo>
                  <a:pt x="89" y="113"/>
                </a:lnTo>
                <a:lnTo>
                  <a:pt x="78" y="126"/>
                </a:lnTo>
                <a:lnTo>
                  <a:pt x="68" y="139"/>
                </a:lnTo>
                <a:lnTo>
                  <a:pt x="59" y="152"/>
                </a:lnTo>
                <a:lnTo>
                  <a:pt x="49" y="166"/>
                </a:lnTo>
                <a:lnTo>
                  <a:pt x="42" y="181"/>
                </a:lnTo>
                <a:lnTo>
                  <a:pt x="33" y="196"/>
                </a:lnTo>
                <a:lnTo>
                  <a:pt x="27" y="211"/>
                </a:lnTo>
                <a:lnTo>
                  <a:pt x="20" y="227"/>
                </a:lnTo>
                <a:lnTo>
                  <a:pt x="15" y="242"/>
                </a:lnTo>
                <a:lnTo>
                  <a:pt x="11" y="259"/>
                </a:lnTo>
                <a:lnTo>
                  <a:pt x="6" y="275"/>
                </a:lnTo>
                <a:lnTo>
                  <a:pt x="3" y="292"/>
                </a:lnTo>
                <a:lnTo>
                  <a:pt x="1" y="309"/>
                </a:lnTo>
                <a:lnTo>
                  <a:pt x="0" y="326"/>
                </a:lnTo>
                <a:lnTo>
                  <a:pt x="0" y="345"/>
                </a:lnTo>
                <a:lnTo>
                  <a:pt x="0" y="362"/>
                </a:lnTo>
                <a:lnTo>
                  <a:pt x="1" y="379"/>
                </a:lnTo>
                <a:lnTo>
                  <a:pt x="3" y="396"/>
                </a:lnTo>
                <a:lnTo>
                  <a:pt x="6" y="413"/>
                </a:lnTo>
                <a:lnTo>
                  <a:pt x="11" y="430"/>
                </a:lnTo>
                <a:lnTo>
                  <a:pt x="15" y="446"/>
                </a:lnTo>
                <a:lnTo>
                  <a:pt x="20" y="462"/>
                </a:lnTo>
                <a:lnTo>
                  <a:pt x="27" y="478"/>
                </a:lnTo>
                <a:lnTo>
                  <a:pt x="33" y="493"/>
                </a:lnTo>
                <a:lnTo>
                  <a:pt x="42" y="508"/>
                </a:lnTo>
                <a:lnTo>
                  <a:pt x="49" y="522"/>
                </a:lnTo>
                <a:lnTo>
                  <a:pt x="59" y="536"/>
                </a:lnTo>
                <a:lnTo>
                  <a:pt x="68" y="550"/>
                </a:lnTo>
                <a:lnTo>
                  <a:pt x="78" y="563"/>
                </a:lnTo>
                <a:lnTo>
                  <a:pt x="89" y="576"/>
                </a:lnTo>
                <a:lnTo>
                  <a:pt x="101" y="587"/>
                </a:lnTo>
                <a:lnTo>
                  <a:pt x="112" y="598"/>
                </a:lnTo>
                <a:lnTo>
                  <a:pt x="125" y="610"/>
                </a:lnTo>
                <a:lnTo>
                  <a:pt x="138" y="620"/>
                </a:lnTo>
                <a:lnTo>
                  <a:pt x="152" y="629"/>
                </a:lnTo>
                <a:lnTo>
                  <a:pt x="166" y="638"/>
                </a:lnTo>
                <a:lnTo>
                  <a:pt x="180" y="646"/>
                </a:lnTo>
                <a:lnTo>
                  <a:pt x="195" y="654"/>
                </a:lnTo>
                <a:lnTo>
                  <a:pt x="210" y="661"/>
                </a:lnTo>
                <a:lnTo>
                  <a:pt x="226" y="667"/>
                </a:lnTo>
                <a:lnTo>
                  <a:pt x="242" y="673"/>
                </a:lnTo>
                <a:lnTo>
                  <a:pt x="258" y="677"/>
                </a:lnTo>
                <a:lnTo>
                  <a:pt x="274" y="681"/>
                </a:lnTo>
                <a:lnTo>
                  <a:pt x="291" y="684"/>
                </a:lnTo>
                <a:lnTo>
                  <a:pt x="308" y="686"/>
                </a:lnTo>
                <a:lnTo>
                  <a:pt x="326" y="688"/>
                </a:lnTo>
                <a:lnTo>
                  <a:pt x="343" y="688"/>
                </a:lnTo>
                <a:lnTo>
                  <a:pt x="362" y="688"/>
                </a:lnTo>
                <a:lnTo>
                  <a:pt x="379" y="686"/>
                </a:lnTo>
                <a:lnTo>
                  <a:pt x="396" y="684"/>
                </a:lnTo>
                <a:lnTo>
                  <a:pt x="413" y="681"/>
                </a:lnTo>
                <a:lnTo>
                  <a:pt x="429" y="677"/>
                </a:lnTo>
                <a:lnTo>
                  <a:pt x="446" y="673"/>
                </a:lnTo>
                <a:lnTo>
                  <a:pt x="462" y="667"/>
                </a:lnTo>
                <a:lnTo>
                  <a:pt x="477" y="661"/>
                </a:lnTo>
                <a:lnTo>
                  <a:pt x="492" y="654"/>
                </a:lnTo>
                <a:lnTo>
                  <a:pt x="507" y="646"/>
                </a:lnTo>
                <a:lnTo>
                  <a:pt x="522" y="638"/>
                </a:lnTo>
                <a:lnTo>
                  <a:pt x="536" y="629"/>
                </a:lnTo>
                <a:lnTo>
                  <a:pt x="549" y="620"/>
                </a:lnTo>
                <a:lnTo>
                  <a:pt x="563" y="610"/>
                </a:lnTo>
                <a:lnTo>
                  <a:pt x="575" y="598"/>
                </a:lnTo>
                <a:lnTo>
                  <a:pt x="586" y="587"/>
                </a:lnTo>
                <a:lnTo>
                  <a:pt x="598" y="576"/>
                </a:lnTo>
                <a:lnTo>
                  <a:pt x="609" y="563"/>
                </a:lnTo>
                <a:lnTo>
                  <a:pt x="619" y="550"/>
                </a:lnTo>
                <a:lnTo>
                  <a:pt x="629" y="536"/>
                </a:lnTo>
                <a:lnTo>
                  <a:pt x="638" y="522"/>
                </a:lnTo>
                <a:lnTo>
                  <a:pt x="646" y="508"/>
                </a:lnTo>
                <a:lnTo>
                  <a:pt x="654" y="493"/>
                </a:lnTo>
                <a:lnTo>
                  <a:pt x="660" y="478"/>
                </a:lnTo>
                <a:lnTo>
                  <a:pt x="667" y="462"/>
                </a:lnTo>
                <a:lnTo>
                  <a:pt x="672" y="446"/>
                </a:lnTo>
                <a:lnTo>
                  <a:pt x="676" y="430"/>
                </a:lnTo>
                <a:lnTo>
                  <a:pt x="680" y="413"/>
                </a:lnTo>
                <a:lnTo>
                  <a:pt x="684" y="396"/>
                </a:lnTo>
                <a:lnTo>
                  <a:pt x="686" y="379"/>
                </a:lnTo>
                <a:lnTo>
                  <a:pt x="687" y="362"/>
                </a:lnTo>
                <a:lnTo>
                  <a:pt x="688" y="345"/>
                </a:lnTo>
                <a:lnTo>
                  <a:pt x="687" y="326"/>
                </a:lnTo>
                <a:lnTo>
                  <a:pt x="686" y="309"/>
                </a:lnTo>
                <a:lnTo>
                  <a:pt x="684" y="292"/>
                </a:lnTo>
                <a:lnTo>
                  <a:pt x="680" y="275"/>
                </a:lnTo>
                <a:lnTo>
                  <a:pt x="676" y="259"/>
                </a:lnTo>
                <a:lnTo>
                  <a:pt x="672" y="242"/>
                </a:lnTo>
                <a:lnTo>
                  <a:pt x="667" y="227"/>
                </a:lnTo>
                <a:lnTo>
                  <a:pt x="660" y="211"/>
                </a:lnTo>
                <a:lnTo>
                  <a:pt x="654" y="196"/>
                </a:lnTo>
                <a:lnTo>
                  <a:pt x="646" y="181"/>
                </a:lnTo>
                <a:lnTo>
                  <a:pt x="638" y="166"/>
                </a:lnTo>
                <a:lnTo>
                  <a:pt x="629" y="152"/>
                </a:lnTo>
                <a:lnTo>
                  <a:pt x="619" y="139"/>
                </a:lnTo>
                <a:lnTo>
                  <a:pt x="609" y="126"/>
                </a:lnTo>
                <a:lnTo>
                  <a:pt x="598" y="113"/>
                </a:lnTo>
                <a:lnTo>
                  <a:pt x="586" y="102"/>
                </a:lnTo>
                <a:lnTo>
                  <a:pt x="575" y="90"/>
                </a:lnTo>
                <a:lnTo>
                  <a:pt x="563" y="79"/>
                </a:lnTo>
                <a:lnTo>
                  <a:pt x="549" y="69"/>
                </a:lnTo>
                <a:lnTo>
                  <a:pt x="536" y="59"/>
                </a:lnTo>
                <a:lnTo>
                  <a:pt x="522" y="50"/>
                </a:lnTo>
                <a:lnTo>
                  <a:pt x="507" y="42"/>
                </a:lnTo>
                <a:lnTo>
                  <a:pt x="492" y="34"/>
                </a:lnTo>
                <a:lnTo>
                  <a:pt x="477" y="28"/>
                </a:lnTo>
                <a:lnTo>
                  <a:pt x="462" y="21"/>
                </a:lnTo>
                <a:lnTo>
                  <a:pt x="446" y="16"/>
                </a:lnTo>
                <a:lnTo>
                  <a:pt x="429" y="11"/>
                </a:lnTo>
                <a:lnTo>
                  <a:pt x="413" y="8"/>
                </a:lnTo>
                <a:lnTo>
                  <a:pt x="396" y="4"/>
                </a:lnTo>
                <a:lnTo>
                  <a:pt x="379" y="2"/>
                </a:lnTo>
                <a:lnTo>
                  <a:pt x="362" y="0"/>
                </a:lnTo>
                <a:lnTo>
                  <a:pt x="34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63" name="Straight Connector 62"/>
          <p:cNvCxnSpPr/>
          <p:nvPr/>
        </p:nvCxnSpPr>
        <p:spPr>
          <a:xfrm>
            <a:off x="6096000" y="5168201"/>
            <a:ext cx="0" cy="1234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 xmlns:a16="http://schemas.microsoft.com/office/drawing/2014/main" id="{315C2952-0F34-4031-A8C2-F41E359AFE9D}"/>
              </a:ext>
            </a:extLst>
          </p:cNvPr>
          <p:cNvSpPr/>
          <p:nvPr/>
        </p:nvSpPr>
        <p:spPr>
          <a:xfrm>
            <a:off x="12453257" y="1028700"/>
            <a:ext cx="1161143" cy="529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itle 23">
            <a:extLst>
              <a:ext uri="{FF2B5EF4-FFF2-40B4-BE49-F238E27FC236}">
                <a16:creationId xmlns="" xmlns:a16="http://schemas.microsoft.com/office/drawing/2014/main" id="{C577D3CD-0834-4F02-8492-5C41D73D860A}"/>
              </a:ext>
            </a:extLst>
          </p:cNvPr>
          <p:cNvSpPr txBox="1">
            <a:spLocks/>
          </p:cNvSpPr>
          <p:nvPr/>
        </p:nvSpPr>
        <p:spPr>
          <a:xfrm>
            <a:off x="608935" y="81200"/>
            <a:ext cx="11226800" cy="1218795"/>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latin typeface="Bahnschrift" panose="020B0502040204020203" pitchFamily="34" charset="0"/>
              </a:rPr>
              <a:t>Help </a:t>
            </a:r>
            <a:r>
              <a:rPr lang="en-US" dirty="0">
                <a:latin typeface="Bahnschrift" panose="020B0502040204020203" pitchFamily="34" charset="0"/>
              </a:rPr>
              <a:t>the homeless </a:t>
            </a:r>
            <a:r>
              <a:rPr lang="en-US" dirty="0" smtClean="0">
                <a:latin typeface="Bahnschrift" panose="020B0502040204020203" pitchFamily="34" charset="0"/>
              </a:rPr>
              <a:t>better access </a:t>
            </a:r>
            <a:r>
              <a:rPr lang="en-US" dirty="0">
                <a:latin typeface="Bahnschrift" panose="020B0502040204020203" pitchFamily="34" charset="0"/>
              </a:rPr>
              <a:t>basic daily human </a:t>
            </a:r>
            <a:r>
              <a:rPr lang="en-US" dirty="0" smtClean="0">
                <a:latin typeface="Bahnschrift" panose="020B0502040204020203" pitchFamily="34" charset="0"/>
              </a:rPr>
              <a:t>necessities</a:t>
            </a:r>
            <a:endParaRPr lang="en-US" dirty="0">
              <a:latin typeface="Bahnschrift" panose="020B0502040204020203" pitchFamily="34" charset="0"/>
            </a:endParaRPr>
          </a:p>
        </p:txBody>
      </p:sp>
      <p:sp>
        <p:nvSpPr>
          <p:cNvPr id="66" name="Hexagon 65">
            <a:extLst>
              <a:ext uri="{FF2B5EF4-FFF2-40B4-BE49-F238E27FC236}">
                <a16:creationId xmlns="" xmlns:a16="http://schemas.microsoft.com/office/drawing/2014/main" id="{C56F5FD9-A20B-4AEC-BCD0-2245F91CB53C}"/>
              </a:ext>
            </a:extLst>
          </p:cNvPr>
          <p:cNvSpPr/>
          <p:nvPr/>
        </p:nvSpPr>
        <p:spPr>
          <a:xfrm>
            <a:off x="1130673" y="1977677"/>
            <a:ext cx="2514600" cy="21677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The cons of traditional fund</a:t>
            </a:r>
            <a:endParaRPr lang="en-US" dirty="0">
              <a:solidFill>
                <a:schemeClr val="bg1"/>
              </a:solidFill>
            </a:endParaRPr>
          </a:p>
        </p:txBody>
      </p:sp>
      <p:sp>
        <p:nvSpPr>
          <p:cNvPr id="68" name="Rectangle 67"/>
          <p:cNvSpPr/>
          <p:nvPr/>
        </p:nvSpPr>
        <p:spPr>
          <a:xfrm>
            <a:off x="5361079" y="3855428"/>
            <a:ext cx="6614432" cy="63066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Ins="457200" rtlCol="0" anchor="ctr"/>
          <a:lstStyle/>
          <a:p>
            <a:r>
              <a:rPr lang="en-US" sz="1400" dirty="0" smtClean="0">
                <a:solidFill>
                  <a:schemeClr val="bg1"/>
                </a:solidFill>
              </a:rPr>
              <a:t>Inflation that makes the government budget go to waste</a:t>
            </a:r>
            <a:endParaRPr lang="en-US" sz="1400" dirty="0">
              <a:solidFill>
                <a:schemeClr val="bg1"/>
              </a:solidFill>
            </a:endParaRPr>
          </a:p>
        </p:txBody>
      </p:sp>
      <p:sp>
        <p:nvSpPr>
          <p:cNvPr id="70" name="Right Triangle 69"/>
          <p:cNvSpPr/>
          <p:nvPr/>
        </p:nvSpPr>
        <p:spPr>
          <a:xfrm rot="16200000" flipH="1">
            <a:off x="5397815" y="4447718"/>
            <a:ext cx="60242" cy="133713"/>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49248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 xmlns:a16="http://schemas.microsoft.com/office/drawing/2014/main" id="{C577D3CD-0834-4F02-8492-5C41D73D860A}"/>
              </a:ext>
            </a:extLst>
          </p:cNvPr>
          <p:cNvSpPr txBox="1">
            <a:spLocks/>
          </p:cNvSpPr>
          <p:nvPr/>
        </p:nvSpPr>
        <p:spPr>
          <a:xfrm>
            <a:off x="482601" y="241300"/>
            <a:ext cx="1122680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tx1">
                    <a:lumMod val="50000"/>
                    <a:lumOff val="50000"/>
                  </a:schemeClr>
                </a:solidFill>
                <a:latin typeface="Bahnschrift" panose="020B0502040204020203" pitchFamily="34" charset="0"/>
              </a:rPr>
              <a:t>Scope of action</a:t>
            </a:r>
            <a:endParaRPr lang="en-US" dirty="0">
              <a:solidFill>
                <a:schemeClr val="tx1">
                  <a:lumMod val="50000"/>
                  <a:lumOff val="50000"/>
                </a:schemeClr>
              </a:solidFill>
              <a:latin typeface="Bahnschrift" panose="020B0502040204020203" pitchFamily="34" charset="0"/>
            </a:endParaRPr>
          </a:p>
        </p:txBody>
      </p:sp>
      <p:grpSp>
        <p:nvGrpSpPr>
          <p:cNvPr id="2" name="Group 1">
            <a:extLst>
              <a:ext uri="{FF2B5EF4-FFF2-40B4-BE49-F238E27FC236}">
                <a16:creationId xmlns="" xmlns:a16="http://schemas.microsoft.com/office/drawing/2014/main" id="{D8D812F3-81D5-4972-B8E6-F8534FFB3573}"/>
              </a:ext>
            </a:extLst>
          </p:cNvPr>
          <p:cNvGrpSpPr/>
          <p:nvPr/>
        </p:nvGrpSpPr>
        <p:grpSpPr>
          <a:xfrm>
            <a:off x="9365440" y="5618130"/>
            <a:ext cx="2609914" cy="1066864"/>
            <a:chOff x="1815290" y="1862105"/>
            <a:chExt cx="2609914" cy="1066864"/>
          </a:xfrm>
          <a:solidFill>
            <a:schemeClr val="accent3">
              <a:lumMod val="20000"/>
              <a:lumOff val="80000"/>
            </a:schemeClr>
          </a:solidFill>
        </p:grpSpPr>
        <p:sp>
          <p:nvSpPr>
            <p:cNvPr id="4" name="Oval 3">
              <a:extLst>
                <a:ext uri="{FF2B5EF4-FFF2-40B4-BE49-F238E27FC236}">
                  <a16:creationId xmlns="" xmlns:a16="http://schemas.microsoft.com/office/drawing/2014/main" id="{57CEC4F9-A97D-495B-95CE-5CF85D9BC3B2}"/>
                </a:ext>
              </a:extLst>
            </p:cNvPr>
            <p:cNvSpPr/>
            <p:nvPr/>
          </p:nvSpPr>
          <p:spPr>
            <a:xfrm>
              <a:off x="2424890" y="186210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 xmlns:a16="http://schemas.microsoft.com/office/drawing/2014/main" id="{96C991DF-FD89-4A2B-B677-F56990A2A629}"/>
                </a:ext>
              </a:extLst>
            </p:cNvPr>
            <p:cNvSpPr/>
            <p:nvPr/>
          </p:nvSpPr>
          <p:spPr>
            <a:xfrm>
              <a:off x="3034490" y="186210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 xmlns:a16="http://schemas.microsoft.com/office/drawing/2014/main" id="{E029DF62-C4E9-473E-A8CA-584A20A124F2}"/>
                </a:ext>
              </a:extLst>
            </p:cNvPr>
            <p:cNvSpPr/>
            <p:nvPr/>
          </p:nvSpPr>
          <p:spPr>
            <a:xfrm>
              <a:off x="3644090" y="186210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 xmlns:a16="http://schemas.microsoft.com/office/drawing/2014/main" id="{98A2B2E1-4184-4630-8E80-38540FA71912}"/>
                </a:ext>
              </a:extLst>
            </p:cNvPr>
            <p:cNvSpPr/>
            <p:nvPr/>
          </p:nvSpPr>
          <p:spPr>
            <a:xfrm>
              <a:off x="4253690" y="186210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 xmlns:a16="http://schemas.microsoft.com/office/drawing/2014/main" id="{C0969DCA-7EFA-4BB4-B5A7-8BDC5D963A0F}"/>
                </a:ext>
              </a:extLst>
            </p:cNvPr>
            <p:cNvSpPr/>
            <p:nvPr/>
          </p:nvSpPr>
          <p:spPr>
            <a:xfrm>
              <a:off x="2424890" y="2309780"/>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 xmlns:a16="http://schemas.microsoft.com/office/drawing/2014/main" id="{B7BAC60E-0115-40E6-B711-F75EBDDC38A3}"/>
                </a:ext>
              </a:extLst>
            </p:cNvPr>
            <p:cNvSpPr/>
            <p:nvPr/>
          </p:nvSpPr>
          <p:spPr>
            <a:xfrm>
              <a:off x="3034490" y="2309780"/>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 xmlns:a16="http://schemas.microsoft.com/office/drawing/2014/main" id="{C74E1703-3A4F-497E-BD1D-CBC2EB2FC13B}"/>
                </a:ext>
              </a:extLst>
            </p:cNvPr>
            <p:cNvSpPr/>
            <p:nvPr/>
          </p:nvSpPr>
          <p:spPr>
            <a:xfrm>
              <a:off x="3644090" y="2309780"/>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 xmlns:a16="http://schemas.microsoft.com/office/drawing/2014/main" id="{5515E3AD-B354-4574-88AF-C3BD3665050E}"/>
                </a:ext>
              </a:extLst>
            </p:cNvPr>
            <p:cNvSpPr/>
            <p:nvPr/>
          </p:nvSpPr>
          <p:spPr>
            <a:xfrm>
              <a:off x="4253690" y="2309780"/>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 xmlns:a16="http://schemas.microsoft.com/office/drawing/2014/main" id="{84DB8B36-D33A-4C22-893C-72C5A6121D5E}"/>
                </a:ext>
              </a:extLst>
            </p:cNvPr>
            <p:cNvSpPr/>
            <p:nvPr/>
          </p:nvSpPr>
          <p:spPr>
            <a:xfrm>
              <a:off x="2424890" y="275745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 xmlns:a16="http://schemas.microsoft.com/office/drawing/2014/main" id="{1E4196A4-5814-44E5-9A1E-D7AE2A7679DA}"/>
                </a:ext>
              </a:extLst>
            </p:cNvPr>
            <p:cNvSpPr/>
            <p:nvPr/>
          </p:nvSpPr>
          <p:spPr>
            <a:xfrm>
              <a:off x="3034490" y="275745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 xmlns:a16="http://schemas.microsoft.com/office/drawing/2014/main" id="{98677B29-41F9-4288-8F6F-9CF5AA21B05F}"/>
                </a:ext>
              </a:extLst>
            </p:cNvPr>
            <p:cNvSpPr/>
            <p:nvPr/>
          </p:nvSpPr>
          <p:spPr>
            <a:xfrm>
              <a:off x="3644090" y="275745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 xmlns:a16="http://schemas.microsoft.com/office/drawing/2014/main" id="{BCD59FB4-8B17-4280-ABA0-CF5808C703FE}"/>
                </a:ext>
              </a:extLst>
            </p:cNvPr>
            <p:cNvSpPr/>
            <p:nvPr/>
          </p:nvSpPr>
          <p:spPr>
            <a:xfrm>
              <a:off x="4253690" y="275745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 xmlns:a16="http://schemas.microsoft.com/office/drawing/2014/main" id="{B28373C5-7149-495E-B528-84E34E60BC34}"/>
                </a:ext>
              </a:extLst>
            </p:cNvPr>
            <p:cNvSpPr/>
            <p:nvPr/>
          </p:nvSpPr>
          <p:spPr>
            <a:xfrm>
              <a:off x="1815290" y="186210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 xmlns:a16="http://schemas.microsoft.com/office/drawing/2014/main" id="{715070C3-34E6-4F3A-969B-CB49CA631C89}"/>
                </a:ext>
              </a:extLst>
            </p:cNvPr>
            <p:cNvSpPr/>
            <p:nvPr/>
          </p:nvSpPr>
          <p:spPr>
            <a:xfrm>
              <a:off x="1815290" y="2309780"/>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 xmlns:a16="http://schemas.microsoft.com/office/drawing/2014/main" id="{62AC2485-F18A-4487-86A5-3FF49E82D00A}"/>
                </a:ext>
              </a:extLst>
            </p:cNvPr>
            <p:cNvSpPr/>
            <p:nvPr/>
          </p:nvSpPr>
          <p:spPr>
            <a:xfrm>
              <a:off x="1815290" y="275745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 xmlns:a16="http://schemas.microsoft.com/office/drawing/2014/main" id="{924F98B0-9BD8-45EF-A8D5-0727CA54909E}"/>
              </a:ext>
            </a:extLst>
          </p:cNvPr>
          <p:cNvSpPr>
            <a:spLocks noGrp="1"/>
          </p:cNvSpPr>
          <p:nvPr>
            <p:ph type="sldNum" sz="quarter" idx="12"/>
          </p:nvPr>
        </p:nvSpPr>
        <p:spPr/>
        <p:txBody>
          <a:bodyPr/>
          <a:lstStyle/>
          <a:p>
            <a:fld id="{B6C20299-E5FC-4D0E-80FD-6D86FCBA10E6}" type="slidenum">
              <a:rPr lang="en-US" smtClean="0"/>
              <a:t>5</a:t>
            </a:fld>
            <a:endParaRPr lang="en-US"/>
          </a:p>
        </p:txBody>
      </p:sp>
      <p:sp>
        <p:nvSpPr>
          <p:cNvPr id="68" name="Rectangle 67">
            <a:extLst>
              <a:ext uri="{FF2B5EF4-FFF2-40B4-BE49-F238E27FC236}">
                <a16:creationId xmlns="" xmlns:a16="http://schemas.microsoft.com/office/drawing/2014/main" id="{FCC7C302-370C-4B10-A395-9BF1524EBB61}"/>
              </a:ext>
            </a:extLst>
          </p:cNvPr>
          <p:cNvSpPr/>
          <p:nvPr/>
        </p:nvSpPr>
        <p:spPr>
          <a:xfrm>
            <a:off x="12453257" y="1028700"/>
            <a:ext cx="1161143" cy="529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 xmlns:a16="http://schemas.microsoft.com/office/drawing/2014/main" id="{BE441A70-6CCD-4F57-8F9C-56C3E22E8102}"/>
              </a:ext>
            </a:extLst>
          </p:cNvPr>
          <p:cNvSpPr/>
          <p:nvPr/>
        </p:nvSpPr>
        <p:spPr>
          <a:xfrm>
            <a:off x="278331" y="2005468"/>
            <a:ext cx="2743200" cy="88332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 xmlns:a16="http://schemas.microsoft.com/office/drawing/2014/main" id="{B8B50209-35B1-4131-B489-EEDD457DD99B}"/>
              </a:ext>
            </a:extLst>
          </p:cNvPr>
          <p:cNvSpPr/>
          <p:nvPr/>
        </p:nvSpPr>
        <p:spPr>
          <a:xfrm>
            <a:off x="989531" y="1344157"/>
            <a:ext cx="1320800" cy="1320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5F959BFC-AAC1-4AD4-854D-1E9789D2F461}"/>
              </a:ext>
            </a:extLst>
          </p:cNvPr>
          <p:cNvSpPr/>
          <p:nvPr/>
        </p:nvSpPr>
        <p:spPr>
          <a:xfrm>
            <a:off x="278331" y="2888794"/>
            <a:ext cx="2743200" cy="26250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lumOff val="50000"/>
                  </a:schemeClr>
                </a:solidFill>
              </a:rPr>
              <a:t>Urban zones with high density of stores, supermarkets.</a:t>
            </a:r>
            <a:endParaRPr lang="en-US" sz="1400" dirty="0">
              <a:solidFill>
                <a:schemeClr val="tx1">
                  <a:lumMod val="50000"/>
                  <a:lumOff val="50000"/>
                </a:schemeClr>
              </a:solidFill>
            </a:endParaRPr>
          </a:p>
        </p:txBody>
      </p:sp>
      <p:sp>
        <p:nvSpPr>
          <p:cNvPr id="58" name="Isosceles Triangle 57">
            <a:extLst>
              <a:ext uri="{FF2B5EF4-FFF2-40B4-BE49-F238E27FC236}">
                <a16:creationId xmlns="" xmlns:a16="http://schemas.microsoft.com/office/drawing/2014/main" id="{96885A87-226D-48CC-BCB0-D74B52349C2F}"/>
              </a:ext>
            </a:extLst>
          </p:cNvPr>
          <p:cNvSpPr/>
          <p:nvPr/>
        </p:nvSpPr>
        <p:spPr>
          <a:xfrm>
            <a:off x="3253901" y="2005468"/>
            <a:ext cx="2743200" cy="88332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 xmlns:a16="http://schemas.microsoft.com/office/drawing/2014/main" id="{F8F28EB6-63BA-4455-975E-EEAEDC65AC2B}"/>
              </a:ext>
            </a:extLst>
          </p:cNvPr>
          <p:cNvSpPr/>
          <p:nvPr/>
        </p:nvSpPr>
        <p:spPr>
          <a:xfrm>
            <a:off x="3965101" y="1344157"/>
            <a:ext cx="1320800" cy="1320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 xmlns:a16="http://schemas.microsoft.com/office/drawing/2014/main" id="{2086AEE4-1B68-4539-B245-5E698BA4A697}"/>
              </a:ext>
            </a:extLst>
          </p:cNvPr>
          <p:cNvSpPr/>
          <p:nvPr/>
        </p:nvSpPr>
        <p:spPr>
          <a:xfrm>
            <a:off x="3253901" y="2888794"/>
            <a:ext cx="2743200" cy="26250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Solutions </a:t>
            </a:r>
            <a:r>
              <a:rPr lang="en-US" sz="1400" dirty="0" smtClean="0">
                <a:solidFill>
                  <a:schemeClr val="tx1"/>
                </a:solidFill>
              </a:rPr>
              <a:t>are not limited to </a:t>
            </a:r>
            <a:r>
              <a:rPr lang="en-US" sz="1400" dirty="0">
                <a:solidFill>
                  <a:schemeClr val="tx1"/>
                </a:solidFill>
              </a:rPr>
              <a:t>the organizations in the </a:t>
            </a:r>
            <a:r>
              <a:rPr lang="en-US" sz="1400" dirty="0" smtClean="0">
                <a:solidFill>
                  <a:schemeClr val="tx1"/>
                </a:solidFill>
              </a:rPr>
              <a:t>US</a:t>
            </a:r>
            <a:r>
              <a:rPr lang="en-US" sz="1400" dirty="0">
                <a:solidFill>
                  <a:schemeClr val="tx1"/>
                </a:solidFill>
              </a:rPr>
              <a:t>. </a:t>
            </a:r>
            <a:r>
              <a:rPr lang="en-US" sz="1400" dirty="0" smtClean="0">
                <a:solidFill>
                  <a:schemeClr val="tx1"/>
                </a:solidFill>
              </a:rPr>
              <a:t>Anywhere that makes sure preconditions </a:t>
            </a:r>
            <a:r>
              <a:rPr lang="en-US" sz="1400" dirty="0">
                <a:solidFill>
                  <a:schemeClr val="tx1"/>
                </a:solidFill>
              </a:rPr>
              <a:t>are </a:t>
            </a:r>
            <a:r>
              <a:rPr lang="en-US" sz="1400" dirty="0" smtClean="0">
                <a:solidFill>
                  <a:schemeClr val="tx1"/>
                </a:solidFill>
              </a:rPr>
              <a:t>satisfied is enough.</a:t>
            </a:r>
            <a:endParaRPr lang="en-US" sz="1400" dirty="0">
              <a:solidFill>
                <a:schemeClr val="tx1"/>
              </a:solidFill>
            </a:endParaRPr>
          </a:p>
        </p:txBody>
      </p:sp>
      <p:sp>
        <p:nvSpPr>
          <p:cNvPr id="61" name="Isosceles Triangle 60">
            <a:extLst>
              <a:ext uri="{FF2B5EF4-FFF2-40B4-BE49-F238E27FC236}">
                <a16:creationId xmlns="" xmlns:a16="http://schemas.microsoft.com/office/drawing/2014/main" id="{4060C5D4-C1FF-47D3-8B77-FBA39FF789E0}"/>
              </a:ext>
            </a:extLst>
          </p:cNvPr>
          <p:cNvSpPr/>
          <p:nvPr/>
        </p:nvSpPr>
        <p:spPr>
          <a:xfrm>
            <a:off x="6229471" y="2005468"/>
            <a:ext cx="2743200" cy="88332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 xmlns:a16="http://schemas.microsoft.com/office/drawing/2014/main" id="{8C4914AD-A0B3-42CB-91FA-3C28C9ED6D9E}"/>
              </a:ext>
            </a:extLst>
          </p:cNvPr>
          <p:cNvSpPr/>
          <p:nvPr/>
        </p:nvSpPr>
        <p:spPr>
          <a:xfrm>
            <a:off x="6940671" y="1344157"/>
            <a:ext cx="1320800" cy="1320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 xmlns:a16="http://schemas.microsoft.com/office/drawing/2014/main" id="{F9F3C143-A376-4C60-8B8F-217B312F5896}"/>
              </a:ext>
            </a:extLst>
          </p:cNvPr>
          <p:cNvSpPr/>
          <p:nvPr/>
        </p:nvSpPr>
        <p:spPr>
          <a:xfrm>
            <a:off x="6229471" y="2888794"/>
            <a:ext cx="2743200" cy="26250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lumOff val="50000"/>
                  </a:schemeClr>
                </a:solidFill>
              </a:rPr>
              <a:t>The homeless who are considered in shortage of shelter and food by the government/ certain organizations.</a:t>
            </a:r>
            <a:endParaRPr lang="en-US" sz="1400" dirty="0">
              <a:solidFill>
                <a:schemeClr val="tx1">
                  <a:lumMod val="50000"/>
                  <a:lumOff val="50000"/>
                </a:schemeClr>
              </a:solidFill>
            </a:endParaRPr>
          </a:p>
        </p:txBody>
      </p:sp>
      <p:sp>
        <p:nvSpPr>
          <p:cNvPr id="74" name="Isosceles Triangle 73">
            <a:extLst>
              <a:ext uri="{FF2B5EF4-FFF2-40B4-BE49-F238E27FC236}">
                <a16:creationId xmlns="" xmlns:a16="http://schemas.microsoft.com/office/drawing/2014/main" id="{E42C75D8-5FFE-4CA4-852F-A7A05DE7B957}"/>
              </a:ext>
            </a:extLst>
          </p:cNvPr>
          <p:cNvSpPr/>
          <p:nvPr/>
        </p:nvSpPr>
        <p:spPr>
          <a:xfrm>
            <a:off x="9205040" y="2005468"/>
            <a:ext cx="2743200" cy="88332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 xmlns:a16="http://schemas.microsoft.com/office/drawing/2014/main" id="{1BE757FB-B515-45D0-8098-1792B54089C7}"/>
              </a:ext>
            </a:extLst>
          </p:cNvPr>
          <p:cNvSpPr/>
          <p:nvPr/>
        </p:nvSpPr>
        <p:spPr>
          <a:xfrm>
            <a:off x="9916240" y="1344157"/>
            <a:ext cx="1320800" cy="1320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 xmlns:a16="http://schemas.microsoft.com/office/drawing/2014/main" id="{C59E1BDC-A4ED-4135-B251-055B6631BD19}"/>
              </a:ext>
            </a:extLst>
          </p:cNvPr>
          <p:cNvSpPr/>
          <p:nvPr/>
        </p:nvSpPr>
        <p:spPr>
          <a:xfrm>
            <a:off x="9205040" y="2888794"/>
            <a:ext cx="2743200" cy="262504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lumOff val="50000"/>
                  </a:schemeClr>
                </a:solidFill>
              </a:rPr>
              <a:t>Non-profit organizations that need an application for managing, making donations for the homeless</a:t>
            </a:r>
            <a:endParaRPr lang="en-US" sz="1400" dirty="0">
              <a:solidFill>
                <a:schemeClr val="tx1">
                  <a:lumMod val="50000"/>
                  <a:lumOff val="50000"/>
                </a:schemeClr>
              </a:solidFill>
            </a:endParaRPr>
          </a:p>
        </p:txBody>
      </p:sp>
      <p:grpSp>
        <p:nvGrpSpPr>
          <p:cNvPr id="77" name="Group 76">
            <a:extLst>
              <a:ext uri="{FF2B5EF4-FFF2-40B4-BE49-F238E27FC236}">
                <a16:creationId xmlns="" xmlns:a16="http://schemas.microsoft.com/office/drawing/2014/main" id="{61AA1834-E4EC-45A8-9B12-E9D63387D973}"/>
              </a:ext>
            </a:extLst>
          </p:cNvPr>
          <p:cNvGrpSpPr/>
          <p:nvPr/>
        </p:nvGrpSpPr>
        <p:grpSpPr>
          <a:xfrm>
            <a:off x="1368597" y="1759171"/>
            <a:ext cx="562668" cy="490772"/>
            <a:chOff x="9312275" y="5386388"/>
            <a:chExt cx="285750" cy="249238"/>
          </a:xfrm>
          <a:solidFill>
            <a:schemeClr val="bg1"/>
          </a:solidFill>
        </p:grpSpPr>
        <p:sp>
          <p:nvSpPr>
            <p:cNvPr id="96" name="Freeform 3445">
              <a:extLst>
                <a:ext uri="{FF2B5EF4-FFF2-40B4-BE49-F238E27FC236}">
                  <a16:creationId xmlns="" xmlns:a16="http://schemas.microsoft.com/office/drawing/2014/main" id="{653810FF-A5B3-43B4-AE7D-3DF5BC283F64}"/>
                </a:ext>
              </a:extLst>
            </p:cNvPr>
            <p:cNvSpPr>
              <a:spLocks/>
            </p:cNvSpPr>
            <p:nvPr/>
          </p:nvSpPr>
          <p:spPr bwMode="auto">
            <a:xfrm>
              <a:off x="9312275" y="5386388"/>
              <a:ext cx="225425" cy="249238"/>
            </a:xfrm>
            <a:custGeom>
              <a:avLst/>
              <a:gdLst>
                <a:gd name="T0" fmla="*/ 384 w 569"/>
                <a:gd name="T1" fmla="*/ 376 h 628"/>
                <a:gd name="T2" fmla="*/ 359 w 569"/>
                <a:gd name="T3" fmla="*/ 309 h 628"/>
                <a:gd name="T4" fmla="*/ 379 w 569"/>
                <a:gd name="T5" fmla="*/ 290 h 628"/>
                <a:gd name="T6" fmla="*/ 397 w 569"/>
                <a:gd name="T7" fmla="*/ 253 h 628"/>
                <a:gd name="T8" fmla="*/ 406 w 569"/>
                <a:gd name="T9" fmla="*/ 213 h 628"/>
                <a:gd name="T10" fmla="*/ 415 w 569"/>
                <a:gd name="T11" fmla="*/ 203 h 628"/>
                <a:gd name="T12" fmla="*/ 420 w 569"/>
                <a:gd name="T13" fmla="*/ 184 h 628"/>
                <a:gd name="T14" fmla="*/ 416 w 569"/>
                <a:gd name="T15" fmla="*/ 154 h 628"/>
                <a:gd name="T16" fmla="*/ 411 w 569"/>
                <a:gd name="T17" fmla="*/ 123 h 628"/>
                <a:gd name="T18" fmla="*/ 420 w 569"/>
                <a:gd name="T19" fmla="*/ 78 h 628"/>
                <a:gd name="T20" fmla="*/ 415 w 569"/>
                <a:gd name="T21" fmla="*/ 46 h 628"/>
                <a:gd name="T22" fmla="*/ 402 w 569"/>
                <a:gd name="T23" fmla="*/ 28 h 628"/>
                <a:gd name="T24" fmla="*/ 382 w 569"/>
                <a:gd name="T25" fmla="*/ 15 h 628"/>
                <a:gd name="T26" fmla="*/ 341 w 569"/>
                <a:gd name="T27" fmla="*/ 3 h 628"/>
                <a:gd name="T28" fmla="*/ 291 w 569"/>
                <a:gd name="T29" fmla="*/ 1 h 628"/>
                <a:gd name="T30" fmla="*/ 245 w 569"/>
                <a:gd name="T31" fmla="*/ 10 h 628"/>
                <a:gd name="T32" fmla="*/ 213 w 569"/>
                <a:gd name="T33" fmla="*/ 27 h 628"/>
                <a:gd name="T34" fmla="*/ 200 w 569"/>
                <a:gd name="T35" fmla="*/ 42 h 628"/>
                <a:gd name="T36" fmla="*/ 181 w 569"/>
                <a:gd name="T37" fmla="*/ 44 h 628"/>
                <a:gd name="T38" fmla="*/ 163 w 569"/>
                <a:gd name="T39" fmla="*/ 56 h 628"/>
                <a:gd name="T40" fmla="*/ 154 w 569"/>
                <a:gd name="T41" fmla="*/ 86 h 628"/>
                <a:gd name="T42" fmla="*/ 164 w 569"/>
                <a:gd name="T43" fmla="*/ 139 h 628"/>
                <a:gd name="T44" fmla="*/ 160 w 569"/>
                <a:gd name="T45" fmla="*/ 141 h 628"/>
                <a:gd name="T46" fmla="*/ 153 w 569"/>
                <a:gd name="T47" fmla="*/ 154 h 628"/>
                <a:gd name="T48" fmla="*/ 149 w 569"/>
                <a:gd name="T49" fmla="*/ 184 h 628"/>
                <a:gd name="T50" fmla="*/ 153 w 569"/>
                <a:gd name="T51" fmla="*/ 202 h 628"/>
                <a:gd name="T52" fmla="*/ 163 w 569"/>
                <a:gd name="T53" fmla="*/ 213 h 628"/>
                <a:gd name="T54" fmla="*/ 169 w 569"/>
                <a:gd name="T55" fmla="*/ 236 h 628"/>
                <a:gd name="T56" fmla="*/ 180 w 569"/>
                <a:gd name="T57" fmla="*/ 268 h 628"/>
                <a:gd name="T58" fmla="*/ 203 w 569"/>
                <a:gd name="T59" fmla="*/ 299 h 628"/>
                <a:gd name="T60" fmla="*/ 215 w 569"/>
                <a:gd name="T61" fmla="*/ 367 h 628"/>
                <a:gd name="T62" fmla="*/ 177 w 569"/>
                <a:gd name="T63" fmla="*/ 381 h 628"/>
                <a:gd name="T64" fmla="*/ 111 w 569"/>
                <a:gd name="T65" fmla="*/ 404 h 628"/>
                <a:gd name="T66" fmla="*/ 47 w 569"/>
                <a:gd name="T67" fmla="*/ 434 h 628"/>
                <a:gd name="T68" fmla="*/ 22 w 569"/>
                <a:gd name="T69" fmla="*/ 456 h 628"/>
                <a:gd name="T70" fmla="*/ 10 w 569"/>
                <a:gd name="T71" fmla="*/ 487 h 628"/>
                <a:gd name="T72" fmla="*/ 1 w 569"/>
                <a:gd name="T73" fmla="*/ 557 h 628"/>
                <a:gd name="T74" fmla="*/ 0 w 569"/>
                <a:gd name="T75" fmla="*/ 620 h 628"/>
                <a:gd name="T76" fmla="*/ 11 w 569"/>
                <a:gd name="T77" fmla="*/ 628 h 628"/>
                <a:gd name="T78" fmla="*/ 565 w 569"/>
                <a:gd name="T79" fmla="*/ 624 h 628"/>
                <a:gd name="T80" fmla="*/ 569 w 569"/>
                <a:gd name="T81" fmla="*/ 597 h 628"/>
                <a:gd name="T82" fmla="*/ 562 w 569"/>
                <a:gd name="T83" fmla="*/ 510 h 628"/>
                <a:gd name="T84" fmla="*/ 551 w 569"/>
                <a:gd name="T85" fmla="*/ 461 h 628"/>
                <a:gd name="T86" fmla="*/ 537 w 569"/>
                <a:gd name="T87" fmla="*/ 444 h 628"/>
                <a:gd name="T88" fmla="*/ 484 w 569"/>
                <a:gd name="T89" fmla="*/ 413 h 628"/>
                <a:gd name="T90" fmla="*/ 408 w 569"/>
                <a:gd name="T91" fmla="*/ 385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9" h="628">
                  <a:moveTo>
                    <a:pt x="408" y="385"/>
                  </a:moveTo>
                  <a:lnTo>
                    <a:pt x="397" y="380"/>
                  </a:lnTo>
                  <a:lnTo>
                    <a:pt x="384" y="376"/>
                  </a:lnTo>
                  <a:lnTo>
                    <a:pt x="372" y="372"/>
                  </a:lnTo>
                  <a:lnTo>
                    <a:pt x="359" y="367"/>
                  </a:lnTo>
                  <a:lnTo>
                    <a:pt x="359" y="309"/>
                  </a:lnTo>
                  <a:lnTo>
                    <a:pt x="366" y="306"/>
                  </a:lnTo>
                  <a:lnTo>
                    <a:pt x="371" y="299"/>
                  </a:lnTo>
                  <a:lnTo>
                    <a:pt x="379" y="290"/>
                  </a:lnTo>
                  <a:lnTo>
                    <a:pt x="385" y="280"/>
                  </a:lnTo>
                  <a:lnTo>
                    <a:pt x="390" y="268"/>
                  </a:lnTo>
                  <a:lnTo>
                    <a:pt x="397" y="253"/>
                  </a:lnTo>
                  <a:lnTo>
                    <a:pt x="400" y="236"/>
                  </a:lnTo>
                  <a:lnTo>
                    <a:pt x="402" y="216"/>
                  </a:lnTo>
                  <a:lnTo>
                    <a:pt x="406" y="213"/>
                  </a:lnTo>
                  <a:lnTo>
                    <a:pt x="409" y="211"/>
                  </a:lnTo>
                  <a:lnTo>
                    <a:pt x="412" y="207"/>
                  </a:lnTo>
                  <a:lnTo>
                    <a:pt x="415" y="203"/>
                  </a:lnTo>
                  <a:lnTo>
                    <a:pt x="417" y="198"/>
                  </a:lnTo>
                  <a:lnTo>
                    <a:pt x="418" y="191"/>
                  </a:lnTo>
                  <a:lnTo>
                    <a:pt x="420" y="184"/>
                  </a:lnTo>
                  <a:lnTo>
                    <a:pt x="420" y="177"/>
                  </a:lnTo>
                  <a:lnTo>
                    <a:pt x="418" y="164"/>
                  </a:lnTo>
                  <a:lnTo>
                    <a:pt x="416" y="154"/>
                  </a:lnTo>
                  <a:lnTo>
                    <a:pt x="411" y="145"/>
                  </a:lnTo>
                  <a:lnTo>
                    <a:pt x="406" y="140"/>
                  </a:lnTo>
                  <a:lnTo>
                    <a:pt x="411" y="123"/>
                  </a:lnTo>
                  <a:lnTo>
                    <a:pt x="417" y="101"/>
                  </a:lnTo>
                  <a:lnTo>
                    <a:pt x="418" y="90"/>
                  </a:lnTo>
                  <a:lnTo>
                    <a:pt x="420" y="78"/>
                  </a:lnTo>
                  <a:lnTo>
                    <a:pt x="420" y="65"/>
                  </a:lnTo>
                  <a:lnTo>
                    <a:pt x="417" y="53"/>
                  </a:lnTo>
                  <a:lnTo>
                    <a:pt x="415" y="46"/>
                  </a:lnTo>
                  <a:lnTo>
                    <a:pt x="412" y="40"/>
                  </a:lnTo>
                  <a:lnTo>
                    <a:pt x="407" y="33"/>
                  </a:lnTo>
                  <a:lnTo>
                    <a:pt x="402" y="28"/>
                  </a:lnTo>
                  <a:lnTo>
                    <a:pt x="397" y="23"/>
                  </a:lnTo>
                  <a:lnTo>
                    <a:pt x="390" y="19"/>
                  </a:lnTo>
                  <a:lnTo>
                    <a:pt x="382" y="15"/>
                  </a:lnTo>
                  <a:lnTo>
                    <a:pt x="375" y="11"/>
                  </a:lnTo>
                  <a:lnTo>
                    <a:pt x="359" y="6"/>
                  </a:lnTo>
                  <a:lnTo>
                    <a:pt x="341" y="3"/>
                  </a:lnTo>
                  <a:lnTo>
                    <a:pt x="325" y="1"/>
                  </a:lnTo>
                  <a:lnTo>
                    <a:pt x="307" y="0"/>
                  </a:lnTo>
                  <a:lnTo>
                    <a:pt x="291" y="1"/>
                  </a:lnTo>
                  <a:lnTo>
                    <a:pt x="276" y="3"/>
                  </a:lnTo>
                  <a:lnTo>
                    <a:pt x="259" y="5"/>
                  </a:lnTo>
                  <a:lnTo>
                    <a:pt x="245" y="10"/>
                  </a:lnTo>
                  <a:lnTo>
                    <a:pt x="231" y="15"/>
                  </a:lnTo>
                  <a:lnTo>
                    <a:pt x="218" y="23"/>
                  </a:lnTo>
                  <a:lnTo>
                    <a:pt x="213" y="27"/>
                  </a:lnTo>
                  <a:lnTo>
                    <a:pt x="208" y="32"/>
                  </a:lnTo>
                  <a:lnTo>
                    <a:pt x="204" y="37"/>
                  </a:lnTo>
                  <a:lnTo>
                    <a:pt x="200" y="42"/>
                  </a:lnTo>
                  <a:lnTo>
                    <a:pt x="194" y="42"/>
                  </a:lnTo>
                  <a:lnTo>
                    <a:pt x="186" y="42"/>
                  </a:lnTo>
                  <a:lnTo>
                    <a:pt x="181" y="44"/>
                  </a:lnTo>
                  <a:lnTo>
                    <a:pt x="176" y="46"/>
                  </a:lnTo>
                  <a:lnTo>
                    <a:pt x="168" y="51"/>
                  </a:lnTo>
                  <a:lnTo>
                    <a:pt x="163" y="56"/>
                  </a:lnTo>
                  <a:lnTo>
                    <a:pt x="158" y="65"/>
                  </a:lnTo>
                  <a:lnTo>
                    <a:pt x="155" y="76"/>
                  </a:lnTo>
                  <a:lnTo>
                    <a:pt x="154" y="86"/>
                  </a:lnTo>
                  <a:lnTo>
                    <a:pt x="155" y="98"/>
                  </a:lnTo>
                  <a:lnTo>
                    <a:pt x="159" y="119"/>
                  </a:lnTo>
                  <a:lnTo>
                    <a:pt x="164" y="139"/>
                  </a:lnTo>
                  <a:lnTo>
                    <a:pt x="164" y="139"/>
                  </a:lnTo>
                  <a:lnTo>
                    <a:pt x="164" y="139"/>
                  </a:lnTo>
                  <a:lnTo>
                    <a:pt x="160" y="141"/>
                  </a:lnTo>
                  <a:lnTo>
                    <a:pt x="158" y="145"/>
                  </a:lnTo>
                  <a:lnTo>
                    <a:pt x="155" y="149"/>
                  </a:lnTo>
                  <a:lnTo>
                    <a:pt x="153" y="154"/>
                  </a:lnTo>
                  <a:lnTo>
                    <a:pt x="149" y="164"/>
                  </a:lnTo>
                  <a:lnTo>
                    <a:pt x="149" y="177"/>
                  </a:lnTo>
                  <a:lnTo>
                    <a:pt x="149" y="184"/>
                  </a:lnTo>
                  <a:lnTo>
                    <a:pt x="150" y="190"/>
                  </a:lnTo>
                  <a:lnTo>
                    <a:pt x="151" y="196"/>
                  </a:lnTo>
                  <a:lnTo>
                    <a:pt x="153" y="202"/>
                  </a:lnTo>
                  <a:lnTo>
                    <a:pt x="155" y="205"/>
                  </a:lnTo>
                  <a:lnTo>
                    <a:pt x="159" y="211"/>
                  </a:lnTo>
                  <a:lnTo>
                    <a:pt x="163" y="213"/>
                  </a:lnTo>
                  <a:lnTo>
                    <a:pt x="167" y="216"/>
                  </a:lnTo>
                  <a:lnTo>
                    <a:pt x="167" y="226"/>
                  </a:lnTo>
                  <a:lnTo>
                    <a:pt x="169" y="236"/>
                  </a:lnTo>
                  <a:lnTo>
                    <a:pt x="171" y="245"/>
                  </a:lnTo>
                  <a:lnTo>
                    <a:pt x="173" y="253"/>
                  </a:lnTo>
                  <a:lnTo>
                    <a:pt x="180" y="268"/>
                  </a:lnTo>
                  <a:lnTo>
                    <a:pt x="187" y="281"/>
                  </a:lnTo>
                  <a:lnTo>
                    <a:pt x="195" y="291"/>
                  </a:lnTo>
                  <a:lnTo>
                    <a:pt x="203" y="299"/>
                  </a:lnTo>
                  <a:lnTo>
                    <a:pt x="209" y="306"/>
                  </a:lnTo>
                  <a:lnTo>
                    <a:pt x="215" y="311"/>
                  </a:lnTo>
                  <a:lnTo>
                    <a:pt x="215" y="367"/>
                  </a:lnTo>
                  <a:lnTo>
                    <a:pt x="203" y="372"/>
                  </a:lnTo>
                  <a:lnTo>
                    <a:pt x="190" y="376"/>
                  </a:lnTo>
                  <a:lnTo>
                    <a:pt x="177" y="381"/>
                  </a:lnTo>
                  <a:lnTo>
                    <a:pt x="164" y="385"/>
                  </a:lnTo>
                  <a:lnTo>
                    <a:pt x="137" y="395"/>
                  </a:lnTo>
                  <a:lnTo>
                    <a:pt x="111" y="404"/>
                  </a:lnTo>
                  <a:lnTo>
                    <a:pt x="87" y="413"/>
                  </a:lnTo>
                  <a:lnTo>
                    <a:pt x="65" y="424"/>
                  </a:lnTo>
                  <a:lnTo>
                    <a:pt x="47" y="434"/>
                  </a:lnTo>
                  <a:lnTo>
                    <a:pt x="32" y="444"/>
                  </a:lnTo>
                  <a:lnTo>
                    <a:pt x="25" y="449"/>
                  </a:lnTo>
                  <a:lnTo>
                    <a:pt x="22" y="456"/>
                  </a:lnTo>
                  <a:lnTo>
                    <a:pt x="18" y="462"/>
                  </a:lnTo>
                  <a:lnTo>
                    <a:pt x="14" y="467"/>
                  </a:lnTo>
                  <a:lnTo>
                    <a:pt x="10" y="487"/>
                  </a:lnTo>
                  <a:lnTo>
                    <a:pt x="6" y="510"/>
                  </a:lnTo>
                  <a:lnTo>
                    <a:pt x="4" y="533"/>
                  </a:lnTo>
                  <a:lnTo>
                    <a:pt x="1" y="557"/>
                  </a:lnTo>
                  <a:lnTo>
                    <a:pt x="0" y="597"/>
                  </a:lnTo>
                  <a:lnTo>
                    <a:pt x="0" y="616"/>
                  </a:lnTo>
                  <a:lnTo>
                    <a:pt x="0" y="620"/>
                  </a:lnTo>
                  <a:lnTo>
                    <a:pt x="2" y="624"/>
                  </a:lnTo>
                  <a:lnTo>
                    <a:pt x="6" y="627"/>
                  </a:lnTo>
                  <a:lnTo>
                    <a:pt x="11" y="628"/>
                  </a:lnTo>
                  <a:lnTo>
                    <a:pt x="557" y="628"/>
                  </a:lnTo>
                  <a:lnTo>
                    <a:pt x="561" y="627"/>
                  </a:lnTo>
                  <a:lnTo>
                    <a:pt x="565" y="624"/>
                  </a:lnTo>
                  <a:lnTo>
                    <a:pt x="567" y="620"/>
                  </a:lnTo>
                  <a:lnTo>
                    <a:pt x="569" y="616"/>
                  </a:lnTo>
                  <a:lnTo>
                    <a:pt x="569" y="597"/>
                  </a:lnTo>
                  <a:lnTo>
                    <a:pt x="567" y="557"/>
                  </a:lnTo>
                  <a:lnTo>
                    <a:pt x="565" y="533"/>
                  </a:lnTo>
                  <a:lnTo>
                    <a:pt x="562" y="510"/>
                  </a:lnTo>
                  <a:lnTo>
                    <a:pt x="558" y="487"/>
                  </a:lnTo>
                  <a:lnTo>
                    <a:pt x="555" y="467"/>
                  </a:lnTo>
                  <a:lnTo>
                    <a:pt x="551" y="461"/>
                  </a:lnTo>
                  <a:lnTo>
                    <a:pt x="547" y="456"/>
                  </a:lnTo>
                  <a:lnTo>
                    <a:pt x="543" y="449"/>
                  </a:lnTo>
                  <a:lnTo>
                    <a:pt x="537" y="444"/>
                  </a:lnTo>
                  <a:lnTo>
                    <a:pt x="522" y="433"/>
                  </a:lnTo>
                  <a:lnTo>
                    <a:pt x="504" y="422"/>
                  </a:lnTo>
                  <a:lnTo>
                    <a:pt x="484" y="413"/>
                  </a:lnTo>
                  <a:lnTo>
                    <a:pt x="461" y="404"/>
                  </a:lnTo>
                  <a:lnTo>
                    <a:pt x="435" y="394"/>
                  </a:lnTo>
                  <a:lnTo>
                    <a:pt x="408"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3446">
              <a:extLst>
                <a:ext uri="{FF2B5EF4-FFF2-40B4-BE49-F238E27FC236}">
                  <a16:creationId xmlns="" xmlns:a16="http://schemas.microsoft.com/office/drawing/2014/main" id="{47ABE082-791D-4501-BFAE-080BC3D1927F}"/>
                </a:ext>
              </a:extLst>
            </p:cNvPr>
            <p:cNvSpPr>
              <a:spLocks/>
            </p:cNvSpPr>
            <p:nvPr/>
          </p:nvSpPr>
          <p:spPr bwMode="auto">
            <a:xfrm>
              <a:off x="9485313" y="5387975"/>
              <a:ext cx="112712" cy="247650"/>
            </a:xfrm>
            <a:custGeom>
              <a:avLst/>
              <a:gdLst>
                <a:gd name="T0" fmla="*/ 258 w 281"/>
                <a:gd name="T1" fmla="*/ 450 h 625"/>
                <a:gd name="T2" fmla="*/ 234 w 281"/>
                <a:gd name="T3" fmla="*/ 428 h 625"/>
                <a:gd name="T4" fmla="*/ 199 w 281"/>
                <a:gd name="T5" fmla="*/ 408 h 625"/>
                <a:gd name="T6" fmla="*/ 103 w 281"/>
                <a:gd name="T7" fmla="*/ 367 h 625"/>
                <a:gd name="T8" fmla="*/ 65 w 281"/>
                <a:gd name="T9" fmla="*/ 319 h 625"/>
                <a:gd name="T10" fmla="*/ 86 w 281"/>
                <a:gd name="T11" fmla="*/ 301 h 625"/>
                <a:gd name="T12" fmla="*/ 108 w 281"/>
                <a:gd name="T13" fmla="*/ 265 h 625"/>
                <a:gd name="T14" fmla="*/ 113 w 281"/>
                <a:gd name="T15" fmla="*/ 238 h 625"/>
                <a:gd name="T16" fmla="*/ 122 w 281"/>
                <a:gd name="T17" fmla="*/ 223 h 625"/>
                <a:gd name="T18" fmla="*/ 130 w 281"/>
                <a:gd name="T19" fmla="*/ 209 h 625"/>
                <a:gd name="T20" fmla="*/ 132 w 281"/>
                <a:gd name="T21" fmla="*/ 188 h 625"/>
                <a:gd name="T22" fmla="*/ 123 w 281"/>
                <a:gd name="T23" fmla="*/ 157 h 625"/>
                <a:gd name="T24" fmla="*/ 118 w 281"/>
                <a:gd name="T25" fmla="*/ 151 h 625"/>
                <a:gd name="T26" fmla="*/ 131 w 281"/>
                <a:gd name="T27" fmla="*/ 97 h 625"/>
                <a:gd name="T28" fmla="*/ 130 w 281"/>
                <a:gd name="T29" fmla="*/ 59 h 625"/>
                <a:gd name="T30" fmla="*/ 117 w 281"/>
                <a:gd name="T31" fmla="*/ 35 h 625"/>
                <a:gd name="T32" fmla="*/ 94 w 281"/>
                <a:gd name="T33" fmla="*/ 15 h 625"/>
                <a:gd name="T34" fmla="*/ 65 w 281"/>
                <a:gd name="T35" fmla="*/ 2 h 625"/>
                <a:gd name="T36" fmla="*/ 38 w 281"/>
                <a:gd name="T37" fmla="*/ 0 h 625"/>
                <a:gd name="T38" fmla="*/ 13 w 281"/>
                <a:gd name="T39" fmla="*/ 7 h 625"/>
                <a:gd name="T40" fmla="*/ 0 w 281"/>
                <a:gd name="T41" fmla="*/ 20 h 625"/>
                <a:gd name="T42" fmla="*/ 5 w 281"/>
                <a:gd name="T43" fmla="*/ 32 h 625"/>
                <a:gd name="T44" fmla="*/ 18 w 281"/>
                <a:gd name="T45" fmla="*/ 32 h 625"/>
                <a:gd name="T46" fmla="*/ 38 w 281"/>
                <a:gd name="T47" fmla="*/ 24 h 625"/>
                <a:gd name="T48" fmla="*/ 67 w 281"/>
                <a:gd name="T49" fmla="*/ 28 h 625"/>
                <a:gd name="T50" fmla="*/ 89 w 281"/>
                <a:gd name="T51" fmla="*/ 41 h 625"/>
                <a:gd name="T52" fmla="*/ 103 w 281"/>
                <a:gd name="T53" fmla="*/ 56 h 625"/>
                <a:gd name="T54" fmla="*/ 108 w 281"/>
                <a:gd name="T55" fmla="*/ 75 h 625"/>
                <a:gd name="T56" fmla="*/ 105 w 281"/>
                <a:gd name="T57" fmla="*/ 107 h 625"/>
                <a:gd name="T58" fmla="*/ 92 w 281"/>
                <a:gd name="T59" fmla="*/ 152 h 625"/>
                <a:gd name="T60" fmla="*/ 94 w 281"/>
                <a:gd name="T61" fmla="*/ 166 h 625"/>
                <a:gd name="T62" fmla="*/ 104 w 281"/>
                <a:gd name="T63" fmla="*/ 172 h 625"/>
                <a:gd name="T64" fmla="*/ 109 w 281"/>
                <a:gd name="T65" fmla="*/ 188 h 625"/>
                <a:gd name="T66" fmla="*/ 104 w 281"/>
                <a:gd name="T67" fmla="*/ 206 h 625"/>
                <a:gd name="T68" fmla="*/ 94 w 281"/>
                <a:gd name="T69" fmla="*/ 210 h 625"/>
                <a:gd name="T70" fmla="*/ 90 w 281"/>
                <a:gd name="T71" fmla="*/ 231 h 625"/>
                <a:gd name="T72" fmla="*/ 85 w 281"/>
                <a:gd name="T73" fmla="*/ 259 h 625"/>
                <a:gd name="T74" fmla="*/ 55 w 281"/>
                <a:gd name="T75" fmla="*/ 297 h 625"/>
                <a:gd name="T76" fmla="*/ 44 w 281"/>
                <a:gd name="T77" fmla="*/ 306 h 625"/>
                <a:gd name="T78" fmla="*/ 41 w 281"/>
                <a:gd name="T79" fmla="*/ 360 h 625"/>
                <a:gd name="T80" fmla="*/ 46 w 281"/>
                <a:gd name="T81" fmla="*/ 371 h 625"/>
                <a:gd name="T82" fmla="*/ 119 w 281"/>
                <a:gd name="T83" fmla="*/ 399 h 625"/>
                <a:gd name="T84" fmla="*/ 222 w 281"/>
                <a:gd name="T85" fmla="*/ 449 h 625"/>
                <a:gd name="T86" fmla="*/ 241 w 281"/>
                <a:gd name="T87" fmla="*/ 467 h 625"/>
                <a:gd name="T88" fmla="*/ 250 w 281"/>
                <a:gd name="T89" fmla="*/ 503 h 625"/>
                <a:gd name="T90" fmla="*/ 257 w 281"/>
                <a:gd name="T91" fmla="*/ 574 h 625"/>
                <a:gd name="T92" fmla="*/ 204 w 281"/>
                <a:gd name="T93" fmla="*/ 602 h 625"/>
                <a:gd name="T94" fmla="*/ 196 w 281"/>
                <a:gd name="T95" fmla="*/ 613 h 625"/>
                <a:gd name="T96" fmla="*/ 204 w 281"/>
                <a:gd name="T97" fmla="*/ 624 h 625"/>
                <a:gd name="T98" fmla="*/ 273 w 281"/>
                <a:gd name="T99" fmla="*/ 624 h 625"/>
                <a:gd name="T100" fmla="*/ 281 w 281"/>
                <a:gd name="T101" fmla="*/ 613 h 625"/>
                <a:gd name="T102" fmla="*/ 277 w 281"/>
                <a:gd name="T103" fmla="*/ 530 h 625"/>
                <a:gd name="T104" fmla="*/ 267 w 281"/>
                <a:gd name="T105" fmla="*/ 464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1" h="625">
                  <a:moveTo>
                    <a:pt x="267" y="464"/>
                  </a:moveTo>
                  <a:lnTo>
                    <a:pt x="263" y="457"/>
                  </a:lnTo>
                  <a:lnTo>
                    <a:pt x="258" y="450"/>
                  </a:lnTo>
                  <a:lnTo>
                    <a:pt x="252" y="443"/>
                  </a:lnTo>
                  <a:lnTo>
                    <a:pt x="244" y="435"/>
                  </a:lnTo>
                  <a:lnTo>
                    <a:pt x="234" y="428"/>
                  </a:lnTo>
                  <a:lnTo>
                    <a:pt x="223" y="421"/>
                  </a:lnTo>
                  <a:lnTo>
                    <a:pt x="212" y="414"/>
                  </a:lnTo>
                  <a:lnTo>
                    <a:pt x="199" y="408"/>
                  </a:lnTo>
                  <a:lnTo>
                    <a:pt x="169" y="394"/>
                  </a:lnTo>
                  <a:lnTo>
                    <a:pt x="137" y="381"/>
                  </a:lnTo>
                  <a:lnTo>
                    <a:pt x="103" y="367"/>
                  </a:lnTo>
                  <a:lnTo>
                    <a:pt x="65" y="353"/>
                  </a:lnTo>
                  <a:lnTo>
                    <a:pt x="65" y="353"/>
                  </a:lnTo>
                  <a:lnTo>
                    <a:pt x="65" y="319"/>
                  </a:lnTo>
                  <a:lnTo>
                    <a:pt x="72" y="315"/>
                  </a:lnTo>
                  <a:lnTo>
                    <a:pt x="78" y="309"/>
                  </a:lnTo>
                  <a:lnTo>
                    <a:pt x="86" y="301"/>
                  </a:lnTo>
                  <a:lnTo>
                    <a:pt x="94" y="292"/>
                  </a:lnTo>
                  <a:lnTo>
                    <a:pt x="101" y="279"/>
                  </a:lnTo>
                  <a:lnTo>
                    <a:pt x="108" y="265"/>
                  </a:lnTo>
                  <a:lnTo>
                    <a:pt x="110" y="256"/>
                  </a:lnTo>
                  <a:lnTo>
                    <a:pt x="112" y="247"/>
                  </a:lnTo>
                  <a:lnTo>
                    <a:pt x="113" y="238"/>
                  </a:lnTo>
                  <a:lnTo>
                    <a:pt x="114" y="228"/>
                  </a:lnTo>
                  <a:lnTo>
                    <a:pt x="118" y="226"/>
                  </a:lnTo>
                  <a:lnTo>
                    <a:pt x="122" y="223"/>
                  </a:lnTo>
                  <a:lnTo>
                    <a:pt x="125" y="219"/>
                  </a:lnTo>
                  <a:lnTo>
                    <a:pt x="127" y="215"/>
                  </a:lnTo>
                  <a:lnTo>
                    <a:pt x="130" y="209"/>
                  </a:lnTo>
                  <a:lnTo>
                    <a:pt x="131" y="202"/>
                  </a:lnTo>
                  <a:lnTo>
                    <a:pt x="132" y="196"/>
                  </a:lnTo>
                  <a:lnTo>
                    <a:pt x="132" y="188"/>
                  </a:lnTo>
                  <a:lnTo>
                    <a:pt x="131" y="177"/>
                  </a:lnTo>
                  <a:lnTo>
                    <a:pt x="128" y="166"/>
                  </a:lnTo>
                  <a:lnTo>
                    <a:pt x="123" y="157"/>
                  </a:lnTo>
                  <a:lnTo>
                    <a:pt x="117" y="151"/>
                  </a:lnTo>
                  <a:lnTo>
                    <a:pt x="118" y="151"/>
                  </a:lnTo>
                  <a:lnTo>
                    <a:pt x="118" y="151"/>
                  </a:lnTo>
                  <a:lnTo>
                    <a:pt x="123" y="133"/>
                  </a:lnTo>
                  <a:lnTo>
                    <a:pt x="130" y="110"/>
                  </a:lnTo>
                  <a:lnTo>
                    <a:pt x="131" y="97"/>
                  </a:lnTo>
                  <a:lnTo>
                    <a:pt x="132" y="84"/>
                  </a:lnTo>
                  <a:lnTo>
                    <a:pt x="132" y="71"/>
                  </a:lnTo>
                  <a:lnTo>
                    <a:pt x="130" y="59"/>
                  </a:lnTo>
                  <a:lnTo>
                    <a:pt x="127" y="51"/>
                  </a:lnTo>
                  <a:lnTo>
                    <a:pt x="122" y="43"/>
                  </a:lnTo>
                  <a:lnTo>
                    <a:pt x="117" y="35"/>
                  </a:lnTo>
                  <a:lnTo>
                    <a:pt x="110" y="28"/>
                  </a:lnTo>
                  <a:lnTo>
                    <a:pt x="103" y="21"/>
                  </a:lnTo>
                  <a:lnTo>
                    <a:pt x="94" y="15"/>
                  </a:lnTo>
                  <a:lnTo>
                    <a:pt x="85" y="10"/>
                  </a:lnTo>
                  <a:lnTo>
                    <a:pt x="76" y="6"/>
                  </a:lnTo>
                  <a:lnTo>
                    <a:pt x="65" y="2"/>
                  </a:lnTo>
                  <a:lnTo>
                    <a:pt x="56" y="1"/>
                  </a:lnTo>
                  <a:lnTo>
                    <a:pt x="47" y="0"/>
                  </a:lnTo>
                  <a:lnTo>
                    <a:pt x="38" y="0"/>
                  </a:lnTo>
                  <a:lnTo>
                    <a:pt x="29" y="2"/>
                  </a:lnTo>
                  <a:lnTo>
                    <a:pt x="22" y="3"/>
                  </a:lnTo>
                  <a:lnTo>
                    <a:pt x="13" y="7"/>
                  </a:lnTo>
                  <a:lnTo>
                    <a:pt x="5" y="12"/>
                  </a:lnTo>
                  <a:lnTo>
                    <a:pt x="1" y="15"/>
                  </a:lnTo>
                  <a:lnTo>
                    <a:pt x="0" y="20"/>
                  </a:lnTo>
                  <a:lnTo>
                    <a:pt x="0" y="24"/>
                  </a:lnTo>
                  <a:lnTo>
                    <a:pt x="1" y="29"/>
                  </a:lnTo>
                  <a:lnTo>
                    <a:pt x="5" y="32"/>
                  </a:lnTo>
                  <a:lnTo>
                    <a:pt x="9" y="34"/>
                  </a:lnTo>
                  <a:lnTo>
                    <a:pt x="14" y="34"/>
                  </a:lnTo>
                  <a:lnTo>
                    <a:pt x="18" y="32"/>
                  </a:lnTo>
                  <a:lnTo>
                    <a:pt x="26" y="29"/>
                  </a:lnTo>
                  <a:lnTo>
                    <a:pt x="32" y="26"/>
                  </a:lnTo>
                  <a:lnTo>
                    <a:pt x="38" y="24"/>
                  </a:lnTo>
                  <a:lnTo>
                    <a:pt x="45" y="24"/>
                  </a:lnTo>
                  <a:lnTo>
                    <a:pt x="56" y="25"/>
                  </a:lnTo>
                  <a:lnTo>
                    <a:pt x="67" y="28"/>
                  </a:lnTo>
                  <a:lnTo>
                    <a:pt x="74" y="32"/>
                  </a:lnTo>
                  <a:lnTo>
                    <a:pt x="82" y="35"/>
                  </a:lnTo>
                  <a:lnTo>
                    <a:pt x="89" y="41"/>
                  </a:lnTo>
                  <a:lnTo>
                    <a:pt x="94" y="46"/>
                  </a:lnTo>
                  <a:lnTo>
                    <a:pt x="99" y="51"/>
                  </a:lnTo>
                  <a:lnTo>
                    <a:pt x="103" y="56"/>
                  </a:lnTo>
                  <a:lnTo>
                    <a:pt x="105" y="61"/>
                  </a:lnTo>
                  <a:lnTo>
                    <a:pt x="107" y="65"/>
                  </a:lnTo>
                  <a:lnTo>
                    <a:pt x="108" y="75"/>
                  </a:lnTo>
                  <a:lnTo>
                    <a:pt x="108" y="86"/>
                  </a:lnTo>
                  <a:lnTo>
                    <a:pt x="108" y="97"/>
                  </a:lnTo>
                  <a:lnTo>
                    <a:pt x="105" y="107"/>
                  </a:lnTo>
                  <a:lnTo>
                    <a:pt x="100" y="127"/>
                  </a:lnTo>
                  <a:lnTo>
                    <a:pt x="95" y="142"/>
                  </a:lnTo>
                  <a:lnTo>
                    <a:pt x="92" y="152"/>
                  </a:lnTo>
                  <a:lnTo>
                    <a:pt x="91" y="159"/>
                  </a:lnTo>
                  <a:lnTo>
                    <a:pt x="91" y="163"/>
                  </a:lnTo>
                  <a:lnTo>
                    <a:pt x="94" y="166"/>
                  </a:lnTo>
                  <a:lnTo>
                    <a:pt x="98" y="169"/>
                  </a:lnTo>
                  <a:lnTo>
                    <a:pt x="103" y="170"/>
                  </a:lnTo>
                  <a:lnTo>
                    <a:pt x="104" y="172"/>
                  </a:lnTo>
                  <a:lnTo>
                    <a:pt x="107" y="175"/>
                  </a:lnTo>
                  <a:lnTo>
                    <a:pt x="108" y="181"/>
                  </a:lnTo>
                  <a:lnTo>
                    <a:pt x="109" y="188"/>
                  </a:lnTo>
                  <a:lnTo>
                    <a:pt x="108" y="197"/>
                  </a:lnTo>
                  <a:lnTo>
                    <a:pt x="105" y="204"/>
                  </a:lnTo>
                  <a:lnTo>
                    <a:pt x="104" y="206"/>
                  </a:lnTo>
                  <a:lnTo>
                    <a:pt x="103" y="208"/>
                  </a:lnTo>
                  <a:lnTo>
                    <a:pt x="98" y="208"/>
                  </a:lnTo>
                  <a:lnTo>
                    <a:pt x="94" y="210"/>
                  </a:lnTo>
                  <a:lnTo>
                    <a:pt x="91" y="214"/>
                  </a:lnTo>
                  <a:lnTo>
                    <a:pt x="91" y="219"/>
                  </a:lnTo>
                  <a:lnTo>
                    <a:pt x="90" y="231"/>
                  </a:lnTo>
                  <a:lnTo>
                    <a:pt x="89" y="241"/>
                  </a:lnTo>
                  <a:lnTo>
                    <a:pt x="87" y="250"/>
                  </a:lnTo>
                  <a:lnTo>
                    <a:pt x="85" y="259"/>
                  </a:lnTo>
                  <a:lnTo>
                    <a:pt x="78" y="273"/>
                  </a:lnTo>
                  <a:lnTo>
                    <a:pt x="71" y="283"/>
                  </a:lnTo>
                  <a:lnTo>
                    <a:pt x="55" y="297"/>
                  </a:lnTo>
                  <a:lnTo>
                    <a:pt x="49" y="301"/>
                  </a:lnTo>
                  <a:lnTo>
                    <a:pt x="45" y="304"/>
                  </a:lnTo>
                  <a:lnTo>
                    <a:pt x="44" y="306"/>
                  </a:lnTo>
                  <a:lnTo>
                    <a:pt x="41" y="309"/>
                  </a:lnTo>
                  <a:lnTo>
                    <a:pt x="41" y="313"/>
                  </a:lnTo>
                  <a:lnTo>
                    <a:pt x="41" y="360"/>
                  </a:lnTo>
                  <a:lnTo>
                    <a:pt x="41" y="364"/>
                  </a:lnTo>
                  <a:lnTo>
                    <a:pt x="44" y="368"/>
                  </a:lnTo>
                  <a:lnTo>
                    <a:pt x="46" y="371"/>
                  </a:lnTo>
                  <a:lnTo>
                    <a:pt x="49" y="372"/>
                  </a:lnTo>
                  <a:lnTo>
                    <a:pt x="58" y="376"/>
                  </a:lnTo>
                  <a:lnTo>
                    <a:pt x="119" y="399"/>
                  </a:lnTo>
                  <a:lnTo>
                    <a:pt x="177" y="423"/>
                  </a:lnTo>
                  <a:lnTo>
                    <a:pt x="202" y="436"/>
                  </a:lnTo>
                  <a:lnTo>
                    <a:pt x="222" y="449"/>
                  </a:lnTo>
                  <a:lnTo>
                    <a:pt x="230" y="454"/>
                  </a:lnTo>
                  <a:lnTo>
                    <a:pt x="236" y="461"/>
                  </a:lnTo>
                  <a:lnTo>
                    <a:pt x="241" y="467"/>
                  </a:lnTo>
                  <a:lnTo>
                    <a:pt x="244" y="472"/>
                  </a:lnTo>
                  <a:lnTo>
                    <a:pt x="248" y="486"/>
                  </a:lnTo>
                  <a:lnTo>
                    <a:pt x="250" y="503"/>
                  </a:lnTo>
                  <a:lnTo>
                    <a:pt x="253" y="520"/>
                  </a:lnTo>
                  <a:lnTo>
                    <a:pt x="254" y="539"/>
                  </a:lnTo>
                  <a:lnTo>
                    <a:pt x="257" y="574"/>
                  </a:lnTo>
                  <a:lnTo>
                    <a:pt x="257" y="601"/>
                  </a:lnTo>
                  <a:lnTo>
                    <a:pt x="209" y="601"/>
                  </a:lnTo>
                  <a:lnTo>
                    <a:pt x="204" y="602"/>
                  </a:lnTo>
                  <a:lnTo>
                    <a:pt x="200" y="604"/>
                  </a:lnTo>
                  <a:lnTo>
                    <a:pt x="198" y="608"/>
                  </a:lnTo>
                  <a:lnTo>
                    <a:pt x="196" y="613"/>
                  </a:lnTo>
                  <a:lnTo>
                    <a:pt x="198" y="617"/>
                  </a:lnTo>
                  <a:lnTo>
                    <a:pt x="200" y="621"/>
                  </a:lnTo>
                  <a:lnTo>
                    <a:pt x="204" y="624"/>
                  </a:lnTo>
                  <a:lnTo>
                    <a:pt x="209" y="625"/>
                  </a:lnTo>
                  <a:lnTo>
                    <a:pt x="270" y="625"/>
                  </a:lnTo>
                  <a:lnTo>
                    <a:pt x="273" y="624"/>
                  </a:lnTo>
                  <a:lnTo>
                    <a:pt x="277" y="621"/>
                  </a:lnTo>
                  <a:lnTo>
                    <a:pt x="280" y="617"/>
                  </a:lnTo>
                  <a:lnTo>
                    <a:pt x="281" y="613"/>
                  </a:lnTo>
                  <a:lnTo>
                    <a:pt x="281" y="594"/>
                  </a:lnTo>
                  <a:lnTo>
                    <a:pt x="280" y="554"/>
                  </a:lnTo>
                  <a:lnTo>
                    <a:pt x="277" y="530"/>
                  </a:lnTo>
                  <a:lnTo>
                    <a:pt x="275" y="507"/>
                  </a:lnTo>
                  <a:lnTo>
                    <a:pt x="271" y="484"/>
                  </a:lnTo>
                  <a:lnTo>
                    <a:pt x="267" y="4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8" name="Group 97">
            <a:extLst>
              <a:ext uri="{FF2B5EF4-FFF2-40B4-BE49-F238E27FC236}">
                <a16:creationId xmlns="" xmlns:a16="http://schemas.microsoft.com/office/drawing/2014/main" id="{80A02694-7ECA-4118-944C-5726D76B50B6}"/>
              </a:ext>
            </a:extLst>
          </p:cNvPr>
          <p:cNvGrpSpPr/>
          <p:nvPr/>
        </p:nvGrpSpPr>
        <p:grpSpPr>
          <a:xfrm>
            <a:off x="4344167" y="1759171"/>
            <a:ext cx="562668" cy="490772"/>
            <a:chOff x="9312275" y="5386388"/>
            <a:chExt cx="285750" cy="249238"/>
          </a:xfrm>
          <a:solidFill>
            <a:schemeClr val="bg1"/>
          </a:solidFill>
        </p:grpSpPr>
        <p:sp>
          <p:nvSpPr>
            <p:cNvPr id="99" name="Freeform 3445">
              <a:extLst>
                <a:ext uri="{FF2B5EF4-FFF2-40B4-BE49-F238E27FC236}">
                  <a16:creationId xmlns="" xmlns:a16="http://schemas.microsoft.com/office/drawing/2014/main" id="{18CAD25E-8A7E-49A4-B740-04DE09174F2F}"/>
                </a:ext>
              </a:extLst>
            </p:cNvPr>
            <p:cNvSpPr>
              <a:spLocks/>
            </p:cNvSpPr>
            <p:nvPr/>
          </p:nvSpPr>
          <p:spPr bwMode="auto">
            <a:xfrm>
              <a:off x="9312275" y="5386388"/>
              <a:ext cx="225425" cy="249238"/>
            </a:xfrm>
            <a:custGeom>
              <a:avLst/>
              <a:gdLst>
                <a:gd name="T0" fmla="*/ 384 w 569"/>
                <a:gd name="T1" fmla="*/ 376 h 628"/>
                <a:gd name="T2" fmla="*/ 359 w 569"/>
                <a:gd name="T3" fmla="*/ 309 h 628"/>
                <a:gd name="T4" fmla="*/ 379 w 569"/>
                <a:gd name="T5" fmla="*/ 290 h 628"/>
                <a:gd name="T6" fmla="*/ 397 w 569"/>
                <a:gd name="T7" fmla="*/ 253 h 628"/>
                <a:gd name="T8" fmla="*/ 406 w 569"/>
                <a:gd name="T9" fmla="*/ 213 h 628"/>
                <a:gd name="T10" fmla="*/ 415 w 569"/>
                <a:gd name="T11" fmla="*/ 203 h 628"/>
                <a:gd name="T12" fmla="*/ 420 w 569"/>
                <a:gd name="T13" fmla="*/ 184 h 628"/>
                <a:gd name="T14" fmla="*/ 416 w 569"/>
                <a:gd name="T15" fmla="*/ 154 h 628"/>
                <a:gd name="T16" fmla="*/ 411 w 569"/>
                <a:gd name="T17" fmla="*/ 123 h 628"/>
                <a:gd name="T18" fmla="*/ 420 w 569"/>
                <a:gd name="T19" fmla="*/ 78 h 628"/>
                <a:gd name="T20" fmla="*/ 415 w 569"/>
                <a:gd name="T21" fmla="*/ 46 h 628"/>
                <a:gd name="T22" fmla="*/ 402 w 569"/>
                <a:gd name="T23" fmla="*/ 28 h 628"/>
                <a:gd name="T24" fmla="*/ 382 w 569"/>
                <a:gd name="T25" fmla="*/ 15 h 628"/>
                <a:gd name="T26" fmla="*/ 341 w 569"/>
                <a:gd name="T27" fmla="*/ 3 h 628"/>
                <a:gd name="T28" fmla="*/ 291 w 569"/>
                <a:gd name="T29" fmla="*/ 1 h 628"/>
                <a:gd name="T30" fmla="*/ 245 w 569"/>
                <a:gd name="T31" fmla="*/ 10 h 628"/>
                <a:gd name="T32" fmla="*/ 213 w 569"/>
                <a:gd name="T33" fmla="*/ 27 h 628"/>
                <a:gd name="T34" fmla="*/ 200 w 569"/>
                <a:gd name="T35" fmla="*/ 42 h 628"/>
                <a:gd name="T36" fmla="*/ 181 w 569"/>
                <a:gd name="T37" fmla="*/ 44 h 628"/>
                <a:gd name="T38" fmla="*/ 163 w 569"/>
                <a:gd name="T39" fmla="*/ 56 h 628"/>
                <a:gd name="T40" fmla="*/ 154 w 569"/>
                <a:gd name="T41" fmla="*/ 86 h 628"/>
                <a:gd name="T42" fmla="*/ 164 w 569"/>
                <a:gd name="T43" fmla="*/ 139 h 628"/>
                <a:gd name="T44" fmla="*/ 160 w 569"/>
                <a:gd name="T45" fmla="*/ 141 h 628"/>
                <a:gd name="T46" fmla="*/ 153 w 569"/>
                <a:gd name="T47" fmla="*/ 154 h 628"/>
                <a:gd name="T48" fmla="*/ 149 w 569"/>
                <a:gd name="T49" fmla="*/ 184 h 628"/>
                <a:gd name="T50" fmla="*/ 153 w 569"/>
                <a:gd name="T51" fmla="*/ 202 h 628"/>
                <a:gd name="T52" fmla="*/ 163 w 569"/>
                <a:gd name="T53" fmla="*/ 213 h 628"/>
                <a:gd name="T54" fmla="*/ 169 w 569"/>
                <a:gd name="T55" fmla="*/ 236 h 628"/>
                <a:gd name="T56" fmla="*/ 180 w 569"/>
                <a:gd name="T57" fmla="*/ 268 h 628"/>
                <a:gd name="T58" fmla="*/ 203 w 569"/>
                <a:gd name="T59" fmla="*/ 299 h 628"/>
                <a:gd name="T60" fmla="*/ 215 w 569"/>
                <a:gd name="T61" fmla="*/ 367 h 628"/>
                <a:gd name="T62" fmla="*/ 177 w 569"/>
                <a:gd name="T63" fmla="*/ 381 h 628"/>
                <a:gd name="T64" fmla="*/ 111 w 569"/>
                <a:gd name="T65" fmla="*/ 404 h 628"/>
                <a:gd name="T66" fmla="*/ 47 w 569"/>
                <a:gd name="T67" fmla="*/ 434 h 628"/>
                <a:gd name="T68" fmla="*/ 22 w 569"/>
                <a:gd name="T69" fmla="*/ 456 h 628"/>
                <a:gd name="T70" fmla="*/ 10 w 569"/>
                <a:gd name="T71" fmla="*/ 487 h 628"/>
                <a:gd name="T72" fmla="*/ 1 w 569"/>
                <a:gd name="T73" fmla="*/ 557 h 628"/>
                <a:gd name="T74" fmla="*/ 0 w 569"/>
                <a:gd name="T75" fmla="*/ 620 h 628"/>
                <a:gd name="T76" fmla="*/ 11 w 569"/>
                <a:gd name="T77" fmla="*/ 628 h 628"/>
                <a:gd name="T78" fmla="*/ 565 w 569"/>
                <a:gd name="T79" fmla="*/ 624 h 628"/>
                <a:gd name="T80" fmla="*/ 569 w 569"/>
                <a:gd name="T81" fmla="*/ 597 h 628"/>
                <a:gd name="T82" fmla="*/ 562 w 569"/>
                <a:gd name="T83" fmla="*/ 510 h 628"/>
                <a:gd name="T84" fmla="*/ 551 w 569"/>
                <a:gd name="T85" fmla="*/ 461 h 628"/>
                <a:gd name="T86" fmla="*/ 537 w 569"/>
                <a:gd name="T87" fmla="*/ 444 h 628"/>
                <a:gd name="T88" fmla="*/ 484 w 569"/>
                <a:gd name="T89" fmla="*/ 413 h 628"/>
                <a:gd name="T90" fmla="*/ 408 w 569"/>
                <a:gd name="T91" fmla="*/ 385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9" h="628">
                  <a:moveTo>
                    <a:pt x="408" y="385"/>
                  </a:moveTo>
                  <a:lnTo>
                    <a:pt x="397" y="380"/>
                  </a:lnTo>
                  <a:lnTo>
                    <a:pt x="384" y="376"/>
                  </a:lnTo>
                  <a:lnTo>
                    <a:pt x="372" y="372"/>
                  </a:lnTo>
                  <a:lnTo>
                    <a:pt x="359" y="367"/>
                  </a:lnTo>
                  <a:lnTo>
                    <a:pt x="359" y="309"/>
                  </a:lnTo>
                  <a:lnTo>
                    <a:pt x="366" y="306"/>
                  </a:lnTo>
                  <a:lnTo>
                    <a:pt x="371" y="299"/>
                  </a:lnTo>
                  <a:lnTo>
                    <a:pt x="379" y="290"/>
                  </a:lnTo>
                  <a:lnTo>
                    <a:pt x="385" y="280"/>
                  </a:lnTo>
                  <a:lnTo>
                    <a:pt x="390" y="268"/>
                  </a:lnTo>
                  <a:lnTo>
                    <a:pt x="397" y="253"/>
                  </a:lnTo>
                  <a:lnTo>
                    <a:pt x="400" y="236"/>
                  </a:lnTo>
                  <a:lnTo>
                    <a:pt x="402" y="216"/>
                  </a:lnTo>
                  <a:lnTo>
                    <a:pt x="406" y="213"/>
                  </a:lnTo>
                  <a:lnTo>
                    <a:pt x="409" y="211"/>
                  </a:lnTo>
                  <a:lnTo>
                    <a:pt x="412" y="207"/>
                  </a:lnTo>
                  <a:lnTo>
                    <a:pt x="415" y="203"/>
                  </a:lnTo>
                  <a:lnTo>
                    <a:pt x="417" y="198"/>
                  </a:lnTo>
                  <a:lnTo>
                    <a:pt x="418" y="191"/>
                  </a:lnTo>
                  <a:lnTo>
                    <a:pt x="420" y="184"/>
                  </a:lnTo>
                  <a:lnTo>
                    <a:pt x="420" y="177"/>
                  </a:lnTo>
                  <a:lnTo>
                    <a:pt x="418" y="164"/>
                  </a:lnTo>
                  <a:lnTo>
                    <a:pt x="416" y="154"/>
                  </a:lnTo>
                  <a:lnTo>
                    <a:pt x="411" y="145"/>
                  </a:lnTo>
                  <a:lnTo>
                    <a:pt x="406" y="140"/>
                  </a:lnTo>
                  <a:lnTo>
                    <a:pt x="411" y="123"/>
                  </a:lnTo>
                  <a:lnTo>
                    <a:pt x="417" y="101"/>
                  </a:lnTo>
                  <a:lnTo>
                    <a:pt x="418" y="90"/>
                  </a:lnTo>
                  <a:lnTo>
                    <a:pt x="420" y="78"/>
                  </a:lnTo>
                  <a:lnTo>
                    <a:pt x="420" y="65"/>
                  </a:lnTo>
                  <a:lnTo>
                    <a:pt x="417" y="53"/>
                  </a:lnTo>
                  <a:lnTo>
                    <a:pt x="415" y="46"/>
                  </a:lnTo>
                  <a:lnTo>
                    <a:pt x="412" y="40"/>
                  </a:lnTo>
                  <a:lnTo>
                    <a:pt x="407" y="33"/>
                  </a:lnTo>
                  <a:lnTo>
                    <a:pt x="402" y="28"/>
                  </a:lnTo>
                  <a:lnTo>
                    <a:pt x="397" y="23"/>
                  </a:lnTo>
                  <a:lnTo>
                    <a:pt x="390" y="19"/>
                  </a:lnTo>
                  <a:lnTo>
                    <a:pt x="382" y="15"/>
                  </a:lnTo>
                  <a:lnTo>
                    <a:pt x="375" y="11"/>
                  </a:lnTo>
                  <a:lnTo>
                    <a:pt x="359" y="6"/>
                  </a:lnTo>
                  <a:lnTo>
                    <a:pt x="341" y="3"/>
                  </a:lnTo>
                  <a:lnTo>
                    <a:pt x="325" y="1"/>
                  </a:lnTo>
                  <a:lnTo>
                    <a:pt x="307" y="0"/>
                  </a:lnTo>
                  <a:lnTo>
                    <a:pt x="291" y="1"/>
                  </a:lnTo>
                  <a:lnTo>
                    <a:pt x="276" y="3"/>
                  </a:lnTo>
                  <a:lnTo>
                    <a:pt x="259" y="5"/>
                  </a:lnTo>
                  <a:lnTo>
                    <a:pt x="245" y="10"/>
                  </a:lnTo>
                  <a:lnTo>
                    <a:pt x="231" y="15"/>
                  </a:lnTo>
                  <a:lnTo>
                    <a:pt x="218" y="23"/>
                  </a:lnTo>
                  <a:lnTo>
                    <a:pt x="213" y="27"/>
                  </a:lnTo>
                  <a:lnTo>
                    <a:pt x="208" y="32"/>
                  </a:lnTo>
                  <a:lnTo>
                    <a:pt x="204" y="37"/>
                  </a:lnTo>
                  <a:lnTo>
                    <a:pt x="200" y="42"/>
                  </a:lnTo>
                  <a:lnTo>
                    <a:pt x="194" y="42"/>
                  </a:lnTo>
                  <a:lnTo>
                    <a:pt x="186" y="42"/>
                  </a:lnTo>
                  <a:lnTo>
                    <a:pt x="181" y="44"/>
                  </a:lnTo>
                  <a:lnTo>
                    <a:pt x="176" y="46"/>
                  </a:lnTo>
                  <a:lnTo>
                    <a:pt x="168" y="51"/>
                  </a:lnTo>
                  <a:lnTo>
                    <a:pt x="163" y="56"/>
                  </a:lnTo>
                  <a:lnTo>
                    <a:pt x="158" y="65"/>
                  </a:lnTo>
                  <a:lnTo>
                    <a:pt x="155" y="76"/>
                  </a:lnTo>
                  <a:lnTo>
                    <a:pt x="154" y="86"/>
                  </a:lnTo>
                  <a:lnTo>
                    <a:pt x="155" y="98"/>
                  </a:lnTo>
                  <a:lnTo>
                    <a:pt x="159" y="119"/>
                  </a:lnTo>
                  <a:lnTo>
                    <a:pt x="164" y="139"/>
                  </a:lnTo>
                  <a:lnTo>
                    <a:pt x="164" y="139"/>
                  </a:lnTo>
                  <a:lnTo>
                    <a:pt x="164" y="139"/>
                  </a:lnTo>
                  <a:lnTo>
                    <a:pt x="160" y="141"/>
                  </a:lnTo>
                  <a:lnTo>
                    <a:pt x="158" y="145"/>
                  </a:lnTo>
                  <a:lnTo>
                    <a:pt x="155" y="149"/>
                  </a:lnTo>
                  <a:lnTo>
                    <a:pt x="153" y="154"/>
                  </a:lnTo>
                  <a:lnTo>
                    <a:pt x="149" y="164"/>
                  </a:lnTo>
                  <a:lnTo>
                    <a:pt x="149" y="177"/>
                  </a:lnTo>
                  <a:lnTo>
                    <a:pt x="149" y="184"/>
                  </a:lnTo>
                  <a:lnTo>
                    <a:pt x="150" y="190"/>
                  </a:lnTo>
                  <a:lnTo>
                    <a:pt x="151" y="196"/>
                  </a:lnTo>
                  <a:lnTo>
                    <a:pt x="153" y="202"/>
                  </a:lnTo>
                  <a:lnTo>
                    <a:pt x="155" y="205"/>
                  </a:lnTo>
                  <a:lnTo>
                    <a:pt x="159" y="211"/>
                  </a:lnTo>
                  <a:lnTo>
                    <a:pt x="163" y="213"/>
                  </a:lnTo>
                  <a:lnTo>
                    <a:pt x="167" y="216"/>
                  </a:lnTo>
                  <a:lnTo>
                    <a:pt x="167" y="226"/>
                  </a:lnTo>
                  <a:lnTo>
                    <a:pt x="169" y="236"/>
                  </a:lnTo>
                  <a:lnTo>
                    <a:pt x="171" y="245"/>
                  </a:lnTo>
                  <a:lnTo>
                    <a:pt x="173" y="253"/>
                  </a:lnTo>
                  <a:lnTo>
                    <a:pt x="180" y="268"/>
                  </a:lnTo>
                  <a:lnTo>
                    <a:pt x="187" y="281"/>
                  </a:lnTo>
                  <a:lnTo>
                    <a:pt x="195" y="291"/>
                  </a:lnTo>
                  <a:lnTo>
                    <a:pt x="203" y="299"/>
                  </a:lnTo>
                  <a:lnTo>
                    <a:pt x="209" y="306"/>
                  </a:lnTo>
                  <a:lnTo>
                    <a:pt x="215" y="311"/>
                  </a:lnTo>
                  <a:lnTo>
                    <a:pt x="215" y="367"/>
                  </a:lnTo>
                  <a:lnTo>
                    <a:pt x="203" y="372"/>
                  </a:lnTo>
                  <a:lnTo>
                    <a:pt x="190" y="376"/>
                  </a:lnTo>
                  <a:lnTo>
                    <a:pt x="177" y="381"/>
                  </a:lnTo>
                  <a:lnTo>
                    <a:pt x="164" y="385"/>
                  </a:lnTo>
                  <a:lnTo>
                    <a:pt x="137" y="395"/>
                  </a:lnTo>
                  <a:lnTo>
                    <a:pt x="111" y="404"/>
                  </a:lnTo>
                  <a:lnTo>
                    <a:pt x="87" y="413"/>
                  </a:lnTo>
                  <a:lnTo>
                    <a:pt x="65" y="424"/>
                  </a:lnTo>
                  <a:lnTo>
                    <a:pt x="47" y="434"/>
                  </a:lnTo>
                  <a:lnTo>
                    <a:pt x="32" y="444"/>
                  </a:lnTo>
                  <a:lnTo>
                    <a:pt x="25" y="449"/>
                  </a:lnTo>
                  <a:lnTo>
                    <a:pt x="22" y="456"/>
                  </a:lnTo>
                  <a:lnTo>
                    <a:pt x="18" y="462"/>
                  </a:lnTo>
                  <a:lnTo>
                    <a:pt x="14" y="467"/>
                  </a:lnTo>
                  <a:lnTo>
                    <a:pt x="10" y="487"/>
                  </a:lnTo>
                  <a:lnTo>
                    <a:pt x="6" y="510"/>
                  </a:lnTo>
                  <a:lnTo>
                    <a:pt x="4" y="533"/>
                  </a:lnTo>
                  <a:lnTo>
                    <a:pt x="1" y="557"/>
                  </a:lnTo>
                  <a:lnTo>
                    <a:pt x="0" y="597"/>
                  </a:lnTo>
                  <a:lnTo>
                    <a:pt x="0" y="616"/>
                  </a:lnTo>
                  <a:lnTo>
                    <a:pt x="0" y="620"/>
                  </a:lnTo>
                  <a:lnTo>
                    <a:pt x="2" y="624"/>
                  </a:lnTo>
                  <a:lnTo>
                    <a:pt x="6" y="627"/>
                  </a:lnTo>
                  <a:lnTo>
                    <a:pt x="11" y="628"/>
                  </a:lnTo>
                  <a:lnTo>
                    <a:pt x="557" y="628"/>
                  </a:lnTo>
                  <a:lnTo>
                    <a:pt x="561" y="627"/>
                  </a:lnTo>
                  <a:lnTo>
                    <a:pt x="565" y="624"/>
                  </a:lnTo>
                  <a:lnTo>
                    <a:pt x="567" y="620"/>
                  </a:lnTo>
                  <a:lnTo>
                    <a:pt x="569" y="616"/>
                  </a:lnTo>
                  <a:lnTo>
                    <a:pt x="569" y="597"/>
                  </a:lnTo>
                  <a:lnTo>
                    <a:pt x="567" y="557"/>
                  </a:lnTo>
                  <a:lnTo>
                    <a:pt x="565" y="533"/>
                  </a:lnTo>
                  <a:lnTo>
                    <a:pt x="562" y="510"/>
                  </a:lnTo>
                  <a:lnTo>
                    <a:pt x="558" y="487"/>
                  </a:lnTo>
                  <a:lnTo>
                    <a:pt x="555" y="467"/>
                  </a:lnTo>
                  <a:lnTo>
                    <a:pt x="551" y="461"/>
                  </a:lnTo>
                  <a:lnTo>
                    <a:pt x="547" y="456"/>
                  </a:lnTo>
                  <a:lnTo>
                    <a:pt x="543" y="449"/>
                  </a:lnTo>
                  <a:lnTo>
                    <a:pt x="537" y="444"/>
                  </a:lnTo>
                  <a:lnTo>
                    <a:pt x="522" y="433"/>
                  </a:lnTo>
                  <a:lnTo>
                    <a:pt x="504" y="422"/>
                  </a:lnTo>
                  <a:lnTo>
                    <a:pt x="484" y="413"/>
                  </a:lnTo>
                  <a:lnTo>
                    <a:pt x="461" y="404"/>
                  </a:lnTo>
                  <a:lnTo>
                    <a:pt x="435" y="394"/>
                  </a:lnTo>
                  <a:lnTo>
                    <a:pt x="408"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3446">
              <a:extLst>
                <a:ext uri="{FF2B5EF4-FFF2-40B4-BE49-F238E27FC236}">
                  <a16:creationId xmlns="" xmlns:a16="http://schemas.microsoft.com/office/drawing/2014/main" id="{D6C2F786-F0E0-4FC4-A854-882F012BB7FB}"/>
                </a:ext>
              </a:extLst>
            </p:cNvPr>
            <p:cNvSpPr>
              <a:spLocks/>
            </p:cNvSpPr>
            <p:nvPr/>
          </p:nvSpPr>
          <p:spPr bwMode="auto">
            <a:xfrm>
              <a:off x="9485313" y="5387975"/>
              <a:ext cx="112712" cy="247650"/>
            </a:xfrm>
            <a:custGeom>
              <a:avLst/>
              <a:gdLst>
                <a:gd name="T0" fmla="*/ 258 w 281"/>
                <a:gd name="T1" fmla="*/ 450 h 625"/>
                <a:gd name="T2" fmla="*/ 234 w 281"/>
                <a:gd name="T3" fmla="*/ 428 h 625"/>
                <a:gd name="T4" fmla="*/ 199 w 281"/>
                <a:gd name="T5" fmla="*/ 408 h 625"/>
                <a:gd name="T6" fmla="*/ 103 w 281"/>
                <a:gd name="T7" fmla="*/ 367 h 625"/>
                <a:gd name="T8" fmla="*/ 65 w 281"/>
                <a:gd name="T9" fmla="*/ 319 h 625"/>
                <a:gd name="T10" fmla="*/ 86 w 281"/>
                <a:gd name="T11" fmla="*/ 301 h 625"/>
                <a:gd name="T12" fmla="*/ 108 w 281"/>
                <a:gd name="T13" fmla="*/ 265 h 625"/>
                <a:gd name="T14" fmla="*/ 113 w 281"/>
                <a:gd name="T15" fmla="*/ 238 h 625"/>
                <a:gd name="T16" fmla="*/ 122 w 281"/>
                <a:gd name="T17" fmla="*/ 223 h 625"/>
                <a:gd name="T18" fmla="*/ 130 w 281"/>
                <a:gd name="T19" fmla="*/ 209 h 625"/>
                <a:gd name="T20" fmla="*/ 132 w 281"/>
                <a:gd name="T21" fmla="*/ 188 h 625"/>
                <a:gd name="T22" fmla="*/ 123 w 281"/>
                <a:gd name="T23" fmla="*/ 157 h 625"/>
                <a:gd name="T24" fmla="*/ 118 w 281"/>
                <a:gd name="T25" fmla="*/ 151 h 625"/>
                <a:gd name="T26" fmla="*/ 131 w 281"/>
                <a:gd name="T27" fmla="*/ 97 h 625"/>
                <a:gd name="T28" fmla="*/ 130 w 281"/>
                <a:gd name="T29" fmla="*/ 59 h 625"/>
                <a:gd name="T30" fmla="*/ 117 w 281"/>
                <a:gd name="T31" fmla="*/ 35 h 625"/>
                <a:gd name="T32" fmla="*/ 94 w 281"/>
                <a:gd name="T33" fmla="*/ 15 h 625"/>
                <a:gd name="T34" fmla="*/ 65 w 281"/>
                <a:gd name="T35" fmla="*/ 2 h 625"/>
                <a:gd name="T36" fmla="*/ 38 w 281"/>
                <a:gd name="T37" fmla="*/ 0 h 625"/>
                <a:gd name="T38" fmla="*/ 13 w 281"/>
                <a:gd name="T39" fmla="*/ 7 h 625"/>
                <a:gd name="T40" fmla="*/ 0 w 281"/>
                <a:gd name="T41" fmla="*/ 20 h 625"/>
                <a:gd name="T42" fmla="*/ 5 w 281"/>
                <a:gd name="T43" fmla="*/ 32 h 625"/>
                <a:gd name="T44" fmla="*/ 18 w 281"/>
                <a:gd name="T45" fmla="*/ 32 h 625"/>
                <a:gd name="T46" fmla="*/ 38 w 281"/>
                <a:gd name="T47" fmla="*/ 24 h 625"/>
                <a:gd name="T48" fmla="*/ 67 w 281"/>
                <a:gd name="T49" fmla="*/ 28 h 625"/>
                <a:gd name="T50" fmla="*/ 89 w 281"/>
                <a:gd name="T51" fmla="*/ 41 h 625"/>
                <a:gd name="T52" fmla="*/ 103 w 281"/>
                <a:gd name="T53" fmla="*/ 56 h 625"/>
                <a:gd name="T54" fmla="*/ 108 w 281"/>
                <a:gd name="T55" fmla="*/ 75 h 625"/>
                <a:gd name="T56" fmla="*/ 105 w 281"/>
                <a:gd name="T57" fmla="*/ 107 h 625"/>
                <a:gd name="T58" fmla="*/ 92 w 281"/>
                <a:gd name="T59" fmla="*/ 152 h 625"/>
                <a:gd name="T60" fmla="*/ 94 w 281"/>
                <a:gd name="T61" fmla="*/ 166 h 625"/>
                <a:gd name="T62" fmla="*/ 104 w 281"/>
                <a:gd name="T63" fmla="*/ 172 h 625"/>
                <a:gd name="T64" fmla="*/ 109 w 281"/>
                <a:gd name="T65" fmla="*/ 188 h 625"/>
                <a:gd name="T66" fmla="*/ 104 w 281"/>
                <a:gd name="T67" fmla="*/ 206 h 625"/>
                <a:gd name="T68" fmla="*/ 94 w 281"/>
                <a:gd name="T69" fmla="*/ 210 h 625"/>
                <a:gd name="T70" fmla="*/ 90 w 281"/>
                <a:gd name="T71" fmla="*/ 231 h 625"/>
                <a:gd name="T72" fmla="*/ 85 w 281"/>
                <a:gd name="T73" fmla="*/ 259 h 625"/>
                <a:gd name="T74" fmla="*/ 55 w 281"/>
                <a:gd name="T75" fmla="*/ 297 h 625"/>
                <a:gd name="T76" fmla="*/ 44 w 281"/>
                <a:gd name="T77" fmla="*/ 306 h 625"/>
                <a:gd name="T78" fmla="*/ 41 w 281"/>
                <a:gd name="T79" fmla="*/ 360 h 625"/>
                <a:gd name="T80" fmla="*/ 46 w 281"/>
                <a:gd name="T81" fmla="*/ 371 h 625"/>
                <a:gd name="T82" fmla="*/ 119 w 281"/>
                <a:gd name="T83" fmla="*/ 399 h 625"/>
                <a:gd name="T84" fmla="*/ 222 w 281"/>
                <a:gd name="T85" fmla="*/ 449 h 625"/>
                <a:gd name="T86" fmla="*/ 241 w 281"/>
                <a:gd name="T87" fmla="*/ 467 h 625"/>
                <a:gd name="T88" fmla="*/ 250 w 281"/>
                <a:gd name="T89" fmla="*/ 503 h 625"/>
                <a:gd name="T90" fmla="*/ 257 w 281"/>
                <a:gd name="T91" fmla="*/ 574 h 625"/>
                <a:gd name="T92" fmla="*/ 204 w 281"/>
                <a:gd name="T93" fmla="*/ 602 h 625"/>
                <a:gd name="T94" fmla="*/ 196 w 281"/>
                <a:gd name="T95" fmla="*/ 613 h 625"/>
                <a:gd name="T96" fmla="*/ 204 w 281"/>
                <a:gd name="T97" fmla="*/ 624 h 625"/>
                <a:gd name="T98" fmla="*/ 273 w 281"/>
                <a:gd name="T99" fmla="*/ 624 h 625"/>
                <a:gd name="T100" fmla="*/ 281 w 281"/>
                <a:gd name="T101" fmla="*/ 613 h 625"/>
                <a:gd name="T102" fmla="*/ 277 w 281"/>
                <a:gd name="T103" fmla="*/ 530 h 625"/>
                <a:gd name="T104" fmla="*/ 267 w 281"/>
                <a:gd name="T105" fmla="*/ 464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1" h="625">
                  <a:moveTo>
                    <a:pt x="267" y="464"/>
                  </a:moveTo>
                  <a:lnTo>
                    <a:pt x="263" y="457"/>
                  </a:lnTo>
                  <a:lnTo>
                    <a:pt x="258" y="450"/>
                  </a:lnTo>
                  <a:lnTo>
                    <a:pt x="252" y="443"/>
                  </a:lnTo>
                  <a:lnTo>
                    <a:pt x="244" y="435"/>
                  </a:lnTo>
                  <a:lnTo>
                    <a:pt x="234" y="428"/>
                  </a:lnTo>
                  <a:lnTo>
                    <a:pt x="223" y="421"/>
                  </a:lnTo>
                  <a:lnTo>
                    <a:pt x="212" y="414"/>
                  </a:lnTo>
                  <a:lnTo>
                    <a:pt x="199" y="408"/>
                  </a:lnTo>
                  <a:lnTo>
                    <a:pt x="169" y="394"/>
                  </a:lnTo>
                  <a:lnTo>
                    <a:pt x="137" y="381"/>
                  </a:lnTo>
                  <a:lnTo>
                    <a:pt x="103" y="367"/>
                  </a:lnTo>
                  <a:lnTo>
                    <a:pt x="65" y="353"/>
                  </a:lnTo>
                  <a:lnTo>
                    <a:pt x="65" y="353"/>
                  </a:lnTo>
                  <a:lnTo>
                    <a:pt x="65" y="319"/>
                  </a:lnTo>
                  <a:lnTo>
                    <a:pt x="72" y="315"/>
                  </a:lnTo>
                  <a:lnTo>
                    <a:pt x="78" y="309"/>
                  </a:lnTo>
                  <a:lnTo>
                    <a:pt x="86" y="301"/>
                  </a:lnTo>
                  <a:lnTo>
                    <a:pt x="94" y="292"/>
                  </a:lnTo>
                  <a:lnTo>
                    <a:pt x="101" y="279"/>
                  </a:lnTo>
                  <a:lnTo>
                    <a:pt x="108" y="265"/>
                  </a:lnTo>
                  <a:lnTo>
                    <a:pt x="110" y="256"/>
                  </a:lnTo>
                  <a:lnTo>
                    <a:pt x="112" y="247"/>
                  </a:lnTo>
                  <a:lnTo>
                    <a:pt x="113" y="238"/>
                  </a:lnTo>
                  <a:lnTo>
                    <a:pt x="114" y="228"/>
                  </a:lnTo>
                  <a:lnTo>
                    <a:pt x="118" y="226"/>
                  </a:lnTo>
                  <a:lnTo>
                    <a:pt x="122" y="223"/>
                  </a:lnTo>
                  <a:lnTo>
                    <a:pt x="125" y="219"/>
                  </a:lnTo>
                  <a:lnTo>
                    <a:pt x="127" y="215"/>
                  </a:lnTo>
                  <a:lnTo>
                    <a:pt x="130" y="209"/>
                  </a:lnTo>
                  <a:lnTo>
                    <a:pt x="131" y="202"/>
                  </a:lnTo>
                  <a:lnTo>
                    <a:pt x="132" y="196"/>
                  </a:lnTo>
                  <a:lnTo>
                    <a:pt x="132" y="188"/>
                  </a:lnTo>
                  <a:lnTo>
                    <a:pt x="131" y="177"/>
                  </a:lnTo>
                  <a:lnTo>
                    <a:pt x="128" y="166"/>
                  </a:lnTo>
                  <a:lnTo>
                    <a:pt x="123" y="157"/>
                  </a:lnTo>
                  <a:lnTo>
                    <a:pt x="117" y="151"/>
                  </a:lnTo>
                  <a:lnTo>
                    <a:pt x="118" y="151"/>
                  </a:lnTo>
                  <a:lnTo>
                    <a:pt x="118" y="151"/>
                  </a:lnTo>
                  <a:lnTo>
                    <a:pt x="123" y="133"/>
                  </a:lnTo>
                  <a:lnTo>
                    <a:pt x="130" y="110"/>
                  </a:lnTo>
                  <a:lnTo>
                    <a:pt x="131" y="97"/>
                  </a:lnTo>
                  <a:lnTo>
                    <a:pt x="132" y="84"/>
                  </a:lnTo>
                  <a:lnTo>
                    <a:pt x="132" y="71"/>
                  </a:lnTo>
                  <a:lnTo>
                    <a:pt x="130" y="59"/>
                  </a:lnTo>
                  <a:lnTo>
                    <a:pt x="127" y="51"/>
                  </a:lnTo>
                  <a:lnTo>
                    <a:pt x="122" y="43"/>
                  </a:lnTo>
                  <a:lnTo>
                    <a:pt x="117" y="35"/>
                  </a:lnTo>
                  <a:lnTo>
                    <a:pt x="110" y="28"/>
                  </a:lnTo>
                  <a:lnTo>
                    <a:pt x="103" y="21"/>
                  </a:lnTo>
                  <a:lnTo>
                    <a:pt x="94" y="15"/>
                  </a:lnTo>
                  <a:lnTo>
                    <a:pt x="85" y="10"/>
                  </a:lnTo>
                  <a:lnTo>
                    <a:pt x="76" y="6"/>
                  </a:lnTo>
                  <a:lnTo>
                    <a:pt x="65" y="2"/>
                  </a:lnTo>
                  <a:lnTo>
                    <a:pt x="56" y="1"/>
                  </a:lnTo>
                  <a:lnTo>
                    <a:pt x="47" y="0"/>
                  </a:lnTo>
                  <a:lnTo>
                    <a:pt x="38" y="0"/>
                  </a:lnTo>
                  <a:lnTo>
                    <a:pt x="29" y="2"/>
                  </a:lnTo>
                  <a:lnTo>
                    <a:pt x="22" y="3"/>
                  </a:lnTo>
                  <a:lnTo>
                    <a:pt x="13" y="7"/>
                  </a:lnTo>
                  <a:lnTo>
                    <a:pt x="5" y="12"/>
                  </a:lnTo>
                  <a:lnTo>
                    <a:pt x="1" y="15"/>
                  </a:lnTo>
                  <a:lnTo>
                    <a:pt x="0" y="20"/>
                  </a:lnTo>
                  <a:lnTo>
                    <a:pt x="0" y="24"/>
                  </a:lnTo>
                  <a:lnTo>
                    <a:pt x="1" y="29"/>
                  </a:lnTo>
                  <a:lnTo>
                    <a:pt x="5" y="32"/>
                  </a:lnTo>
                  <a:lnTo>
                    <a:pt x="9" y="34"/>
                  </a:lnTo>
                  <a:lnTo>
                    <a:pt x="14" y="34"/>
                  </a:lnTo>
                  <a:lnTo>
                    <a:pt x="18" y="32"/>
                  </a:lnTo>
                  <a:lnTo>
                    <a:pt x="26" y="29"/>
                  </a:lnTo>
                  <a:lnTo>
                    <a:pt x="32" y="26"/>
                  </a:lnTo>
                  <a:lnTo>
                    <a:pt x="38" y="24"/>
                  </a:lnTo>
                  <a:lnTo>
                    <a:pt x="45" y="24"/>
                  </a:lnTo>
                  <a:lnTo>
                    <a:pt x="56" y="25"/>
                  </a:lnTo>
                  <a:lnTo>
                    <a:pt x="67" y="28"/>
                  </a:lnTo>
                  <a:lnTo>
                    <a:pt x="74" y="32"/>
                  </a:lnTo>
                  <a:lnTo>
                    <a:pt x="82" y="35"/>
                  </a:lnTo>
                  <a:lnTo>
                    <a:pt x="89" y="41"/>
                  </a:lnTo>
                  <a:lnTo>
                    <a:pt x="94" y="46"/>
                  </a:lnTo>
                  <a:lnTo>
                    <a:pt x="99" y="51"/>
                  </a:lnTo>
                  <a:lnTo>
                    <a:pt x="103" y="56"/>
                  </a:lnTo>
                  <a:lnTo>
                    <a:pt x="105" y="61"/>
                  </a:lnTo>
                  <a:lnTo>
                    <a:pt x="107" y="65"/>
                  </a:lnTo>
                  <a:lnTo>
                    <a:pt x="108" y="75"/>
                  </a:lnTo>
                  <a:lnTo>
                    <a:pt x="108" y="86"/>
                  </a:lnTo>
                  <a:lnTo>
                    <a:pt x="108" y="97"/>
                  </a:lnTo>
                  <a:lnTo>
                    <a:pt x="105" y="107"/>
                  </a:lnTo>
                  <a:lnTo>
                    <a:pt x="100" y="127"/>
                  </a:lnTo>
                  <a:lnTo>
                    <a:pt x="95" y="142"/>
                  </a:lnTo>
                  <a:lnTo>
                    <a:pt x="92" y="152"/>
                  </a:lnTo>
                  <a:lnTo>
                    <a:pt x="91" y="159"/>
                  </a:lnTo>
                  <a:lnTo>
                    <a:pt x="91" y="163"/>
                  </a:lnTo>
                  <a:lnTo>
                    <a:pt x="94" y="166"/>
                  </a:lnTo>
                  <a:lnTo>
                    <a:pt x="98" y="169"/>
                  </a:lnTo>
                  <a:lnTo>
                    <a:pt x="103" y="170"/>
                  </a:lnTo>
                  <a:lnTo>
                    <a:pt x="104" y="172"/>
                  </a:lnTo>
                  <a:lnTo>
                    <a:pt x="107" y="175"/>
                  </a:lnTo>
                  <a:lnTo>
                    <a:pt x="108" y="181"/>
                  </a:lnTo>
                  <a:lnTo>
                    <a:pt x="109" y="188"/>
                  </a:lnTo>
                  <a:lnTo>
                    <a:pt x="108" y="197"/>
                  </a:lnTo>
                  <a:lnTo>
                    <a:pt x="105" y="204"/>
                  </a:lnTo>
                  <a:lnTo>
                    <a:pt x="104" y="206"/>
                  </a:lnTo>
                  <a:lnTo>
                    <a:pt x="103" y="208"/>
                  </a:lnTo>
                  <a:lnTo>
                    <a:pt x="98" y="208"/>
                  </a:lnTo>
                  <a:lnTo>
                    <a:pt x="94" y="210"/>
                  </a:lnTo>
                  <a:lnTo>
                    <a:pt x="91" y="214"/>
                  </a:lnTo>
                  <a:lnTo>
                    <a:pt x="91" y="219"/>
                  </a:lnTo>
                  <a:lnTo>
                    <a:pt x="90" y="231"/>
                  </a:lnTo>
                  <a:lnTo>
                    <a:pt x="89" y="241"/>
                  </a:lnTo>
                  <a:lnTo>
                    <a:pt x="87" y="250"/>
                  </a:lnTo>
                  <a:lnTo>
                    <a:pt x="85" y="259"/>
                  </a:lnTo>
                  <a:lnTo>
                    <a:pt x="78" y="273"/>
                  </a:lnTo>
                  <a:lnTo>
                    <a:pt x="71" y="283"/>
                  </a:lnTo>
                  <a:lnTo>
                    <a:pt x="55" y="297"/>
                  </a:lnTo>
                  <a:lnTo>
                    <a:pt x="49" y="301"/>
                  </a:lnTo>
                  <a:lnTo>
                    <a:pt x="45" y="304"/>
                  </a:lnTo>
                  <a:lnTo>
                    <a:pt x="44" y="306"/>
                  </a:lnTo>
                  <a:lnTo>
                    <a:pt x="41" y="309"/>
                  </a:lnTo>
                  <a:lnTo>
                    <a:pt x="41" y="313"/>
                  </a:lnTo>
                  <a:lnTo>
                    <a:pt x="41" y="360"/>
                  </a:lnTo>
                  <a:lnTo>
                    <a:pt x="41" y="364"/>
                  </a:lnTo>
                  <a:lnTo>
                    <a:pt x="44" y="368"/>
                  </a:lnTo>
                  <a:lnTo>
                    <a:pt x="46" y="371"/>
                  </a:lnTo>
                  <a:lnTo>
                    <a:pt x="49" y="372"/>
                  </a:lnTo>
                  <a:lnTo>
                    <a:pt x="58" y="376"/>
                  </a:lnTo>
                  <a:lnTo>
                    <a:pt x="119" y="399"/>
                  </a:lnTo>
                  <a:lnTo>
                    <a:pt x="177" y="423"/>
                  </a:lnTo>
                  <a:lnTo>
                    <a:pt x="202" y="436"/>
                  </a:lnTo>
                  <a:lnTo>
                    <a:pt x="222" y="449"/>
                  </a:lnTo>
                  <a:lnTo>
                    <a:pt x="230" y="454"/>
                  </a:lnTo>
                  <a:lnTo>
                    <a:pt x="236" y="461"/>
                  </a:lnTo>
                  <a:lnTo>
                    <a:pt x="241" y="467"/>
                  </a:lnTo>
                  <a:lnTo>
                    <a:pt x="244" y="472"/>
                  </a:lnTo>
                  <a:lnTo>
                    <a:pt x="248" y="486"/>
                  </a:lnTo>
                  <a:lnTo>
                    <a:pt x="250" y="503"/>
                  </a:lnTo>
                  <a:lnTo>
                    <a:pt x="253" y="520"/>
                  </a:lnTo>
                  <a:lnTo>
                    <a:pt x="254" y="539"/>
                  </a:lnTo>
                  <a:lnTo>
                    <a:pt x="257" y="574"/>
                  </a:lnTo>
                  <a:lnTo>
                    <a:pt x="257" y="601"/>
                  </a:lnTo>
                  <a:lnTo>
                    <a:pt x="209" y="601"/>
                  </a:lnTo>
                  <a:lnTo>
                    <a:pt x="204" y="602"/>
                  </a:lnTo>
                  <a:lnTo>
                    <a:pt x="200" y="604"/>
                  </a:lnTo>
                  <a:lnTo>
                    <a:pt x="198" y="608"/>
                  </a:lnTo>
                  <a:lnTo>
                    <a:pt x="196" y="613"/>
                  </a:lnTo>
                  <a:lnTo>
                    <a:pt x="198" y="617"/>
                  </a:lnTo>
                  <a:lnTo>
                    <a:pt x="200" y="621"/>
                  </a:lnTo>
                  <a:lnTo>
                    <a:pt x="204" y="624"/>
                  </a:lnTo>
                  <a:lnTo>
                    <a:pt x="209" y="625"/>
                  </a:lnTo>
                  <a:lnTo>
                    <a:pt x="270" y="625"/>
                  </a:lnTo>
                  <a:lnTo>
                    <a:pt x="273" y="624"/>
                  </a:lnTo>
                  <a:lnTo>
                    <a:pt x="277" y="621"/>
                  </a:lnTo>
                  <a:lnTo>
                    <a:pt x="280" y="617"/>
                  </a:lnTo>
                  <a:lnTo>
                    <a:pt x="281" y="613"/>
                  </a:lnTo>
                  <a:lnTo>
                    <a:pt x="281" y="594"/>
                  </a:lnTo>
                  <a:lnTo>
                    <a:pt x="280" y="554"/>
                  </a:lnTo>
                  <a:lnTo>
                    <a:pt x="277" y="530"/>
                  </a:lnTo>
                  <a:lnTo>
                    <a:pt x="275" y="507"/>
                  </a:lnTo>
                  <a:lnTo>
                    <a:pt x="271" y="484"/>
                  </a:lnTo>
                  <a:lnTo>
                    <a:pt x="267" y="4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1" name="Group 100">
            <a:extLst>
              <a:ext uri="{FF2B5EF4-FFF2-40B4-BE49-F238E27FC236}">
                <a16:creationId xmlns="" xmlns:a16="http://schemas.microsoft.com/office/drawing/2014/main" id="{2F846FA0-971A-4C41-8980-874C8294A4B0}"/>
              </a:ext>
            </a:extLst>
          </p:cNvPr>
          <p:cNvGrpSpPr/>
          <p:nvPr/>
        </p:nvGrpSpPr>
        <p:grpSpPr>
          <a:xfrm>
            <a:off x="7319737" y="1759171"/>
            <a:ext cx="562668" cy="490772"/>
            <a:chOff x="9312275" y="5386388"/>
            <a:chExt cx="285750" cy="249238"/>
          </a:xfrm>
          <a:solidFill>
            <a:schemeClr val="bg1"/>
          </a:solidFill>
        </p:grpSpPr>
        <p:sp>
          <p:nvSpPr>
            <p:cNvPr id="102" name="Freeform 3445">
              <a:extLst>
                <a:ext uri="{FF2B5EF4-FFF2-40B4-BE49-F238E27FC236}">
                  <a16:creationId xmlns="" xmlns:a16="http://schemas.microsoft.com/office/drawing/2014/main" id="{7EE67846-A28F-4D7F-8CA3-795E456491D6}"/>
                </a:ext>
              </a:extLst>
            </p:cNvPr>
            <p:cNvSpPr>
              <a:spLocks/>
            </p:cNvSpPr>
            <p:nvPr/>
          </p:nvSpPr>
          <p:spPr bwMode="auto">
            <a:xfrm>
              <a:off x="9312275" y="5386388"/>
              <a:ext cx="225425" cy="249238"/>
            </a:xfrm>
            <a:custGeom>
              <a:avLst/>
              <a:gdLst>
                <a:gd name="T0" fmla="*/ 384 w 569"/>
                <a:gd name="T1" fmla="*/ 376 h 628"/>
                <a:gd name="T2" fmla="*/ 359 w 569"/>
                <a:gd name="T3" fmla="*/ 309 h 628"/>
                <a:gd name="T4" fmla="*/ 379 w 569"/>
                <a:gd name="T5" fmla="*/ 290 h 628"/>
                <a:gd name="T6" fmla="*/ 397 w 569"/>
                <a:gd name="T7" fmla="*/ 253 h 628"/>
                <a:gd name="T8" fmla="*/ 406 w 569"/>
                <a:gd name="T9" fmla="*/ 213 h 628"/>
                <a:gd name="T10" fmla="*/ 415 w 569"/>
                <a:gd name="T11" fmla="*/ 203 h 628"/>
                <a:gd name="T12" fmla="*/ 420 w 569"/>
                <a:gd name="T13" fmla="*/ 184 h 628"/>
                <a:gd name="T14" fmla="*/ 416 w 569"/>
                <a:gd name="T15" fmla="*/ 154 h 628"/>
                <a:gd name="T16" fmla="*/ 411 w 569"/>
                <a:gd name="T17" fmla="*/ 123 h 628"/>
                <a:gd name="T18" fmla="*/ 420 w 569"/>
                <a:gd name="T19" fmla="*/ 78 h 628"/>
                <a:gd name="T20" fmla="*/ 415 w 569"/>
                <a:gd name="T21" fmla="*/ 46 h 628"/>
                <a:gd name="T22" fmla="*/ 402 w 569"/>
                <a:gd name="T23" fmla="*/ 28 h 628"/>
                <a:gd name="T24" fmla="*/ 382 w 569"/>
                <a:gd name="T25" fmla="*/ 15 h 628"/>
                <a:gd name="T26" fmla="*/ 341 w 569"/>
                <a:gd name="T27" fmla="*/ 3 h 628"/>
                <a:gd name="T28" fmla="*/ 291 w 569"/>
                <a:gd name="T29" fmla="*/ 1 h 628"/>
                <a:gd name="T30" fmla="*/ 245 w 569"/>
                <a:gd name="T31" fmla="*/ 10 h 628"/>
                <a:gd name="T32" fmla="*/ 213 w 569"/>
                <a:gd name="T33" fmla="*/ 27 h 628"/>
                <a:gd name="T34" fmla="*/ 200 w 569"/>
                <a:gd name="T35" fmla="*/ 42 h 628"/>
                <a:gd name="T36" fmla="*/ 181 w 569"/>
                <a:gd name="T37" fmla="*/ 44 h 628"/>
                <a:gd name="T38" fmla="*/ 163 w 569"/>
                <a:gd name="T39" fmla="*/ 56 h 628"/>
                <a:gd name="T40" fmla="*/ 154 w 569"/>
                <a:gd name="T41" fmla="*/ 86 h 628"/>
                <a:gd name="T42" fmla="*/ 164 w 569"/>
                <a:gd name="T43" fmla="*/ 139 h 628"/>
                <a:gd name="T44" fmla="*/ 160 w 569"/>
                <a:gd name="T45" fmla="*/ 141 h 628"/>
                <a:gd name="T46" fmla="*/ 153 w 569"/>
                <a:gd name="T47" fmla="*/ 154 h 628"/>
                <a:gd name="T48" fmla="*/ 149 w 569"/>
                <a:gd name="T49" fmla="*/ 184 h 628"/>
                <a:gd name="T50" fmla="*/ 153 w 569"/>
                <a:gd name="T51" fmla="*/ 202 h 628"/>
                <a:gd name="T52" fmla="*/ 163 w 569"/>
                <a:gd name="T53" fmla="*/ 213 h 628"/>
                <a:gd name="T54" fmla="*/ 169 w 569"/>
                <a:gd name="T55" fmla="*/ 236 h 628"/>
                <a:gd name="T56" fmla="*/ 180 w 569"/>
                <a:gd name="T57" fmla="*/ 268 h 628"/>
                <a:gd name="T58" fmla="*/ 203 w 569"/>
                <a:gd name="T59" fmla="*/ 299 h 628"/>
                <a:gd name="T60" fmla="*/ 215 w 569"/>
                <a:gd name="T61" fmla="*/ 367 h 628"/>
                <a:gd name="T62" fmla="*/ 177 w 569"/>
                <a:gd name="T63" fmla="*/ 381 h 628"/>
                <a:gd name="T64" fmla="*/ 111 w 569"/>
                <a:gd name="T65" fmla="*/ 404 h 628"/>
                <a:gd name="T66" fmla="*/ 47 w 569"/>
                <a:gd name="T67" fmla="*/ 434 h 628"/>
                <a:gd name="T68" fmla="*/ 22 w 569"/>
                <a:gd name="T69" fmla="*/ 456 h 628"/>
                <a:gd name="T70" fmla="*/ 10 w 569"/>
                <a:gd name="T71" fmla="*/ 487 h 628"/>
                <a:gd name="T72" fmla="*/ 1 w 569"/>
                <a:gd name="T73" fmla="*/ 557 h 628"/>
                <a:gd name="T74" fmla="*/ 0 w 569"/>
                <a:gd name="T75" fmla="*/ 620 h 628"/>
                <a:gd name="T76" fmla="*/ 11 w 569"/>
                <a:gd name="T77" fmla="*/ 628 h 628"/>
                <a:gd name="T78" fmla="*/ 565 w 569"/>
                <a:gd name="T79" fmla="*/ 624 h 628"/>
                <a:gd name="T80" fmla="*/ 569 w 569"/>
                <a:gd name="T81" fmla="*/ 597 h 628"/>
                <a:gd name="T82" fmla="*/ 562 w 569"/>
                <a:gd name="T83" fmla="*/ 510 h 628"/>
                <a:gd name="T84" fmla="*/ 551 w 569"/>
                <a:gd name="T85" fmla="*/ 461 h 628"/>
                <a:gd name="T86" fmla="*/ 537 w 569"/>
                <a:gd name="T87" fmla="*/ 444 h 628"/>
                <a:gd name="T88" fmla="*/ 484 w 569"/>
                <a:gd name="T89" fmla="*/ 413 h 628"/>
                <a:gd name="T90" fmla="*/ 408 w 569"/>
                <a:gd name="T91" fmla="*/ 385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9" h="628">
                  <a:moveTo>
                    <a:pt x="408" y="385"/>
                  </a:moveTo>
                  <a:lnTo>
                    <a:pt x="397" y="380"/>
                  </a:lnTo>
                  <a:lnTo>
                    <a:pt x="384" y="376"/>
                  </a:lnTo>
                  <a:lnTo>
                    <a:pt x="372" y="372"/>
                  </a:lnTo>
                  <a:lnTo>
                    <a:pt x="359" y="367"/>
                  </a:lnTo>
                  <a:lnTo>
                    <a:pt x="359" y="309"/>
                  </a:lnTo>
                  <a:lnTo>
                    <a:pt x="366" y="306"/>
                  </a:lnTo>
                  <a:lnTo>
                    <a:pt x="371" y="299"/>
                  </a:lnTo>
                  <a:lnTo>
                    <a:pt x="379" y="290"/>
                  </a:lnTo>
                  <a:lnTo>
                    <a:pt x="385" y="280"/>
                  </a:lnTo>
                  <a:lnTo>
                    <a:pt x="390" y="268"/>
                  </a:lnTo>
                  <a:lnTo>
                    <a:pt x="397" y="253"/>
                  </a:lnTo>
                  <a:lnTo>
                    <a:pt x="400" y="236"/>
                  </a:lnTo>
                  <a:lnTo>
                    <a:pt x="402" y="216"/>
                  </a:lnTo>
                  <a:lnTo>
                    <a:pt x="406" y="213"/>
                  </a:lnTo>
                  <a:lnTo>
                    <a:pt x="409" y="211"/>
                  </a:lnTo>
                  <a:lnTo>
                    <a:pt x="412" y="207"/>
                  </a:lnTo>
                  <a:lnTo>
                    <a:pt x="415" y="203"/>
                  </a:lnTo>
                  <a:lnTo>
                    <a:pt x="417" y="198"/>
                  </a:lnTo>
                  <a:lnTo>
                    <a:pt x="418" y="191"/>
                  </a:lnTo>
                  <a:lnTo>
                    <a:pt x="420" y="184"/>
                  </a:lnTo>
                  <a:lnTo>
                    <a:pt x="420" y="177"/>
                  </a:lnTo>
                  <a:lnTo>
                    <a:pt x="418" y="164"/>
                  </a:lnTo>
                  <a:lnTo>
                    <a:pt x="416" y="154"/>
                  </a:lnTo>
                  <a:lnTo>
                    <a:pt x="411" y="145"/>
                  </a:lnTo>
                  <a:lnTo>
                    <a:pt x="406" y="140"/>
                  </a:lnTo>
                  <a:lnTo>
                    <a:pt x="411" y="123"/>
                  </a:lnTo>
                  <a:lnTo>
                    <a:pt x="417" y="101"/>
                  </a:lnTo>
                  <a:lnTo>
                    <a:pt x="418" y="90"/>
                  </a:lnTo>
                  <a:lnTo>
                    <a:pt x="420" y="78"/>
                  </a:lnTo>
                  <a:lnTo>
                    <a:pt x="420" y="65"/>
                  </a:lnTo>
                  <a:lnTo>
                    <a:pt x="417" y="53"/>
                  </a:lnTo>
                  <a:lnTo>
                    <a:pt x="415" y="46"/>
                  </a:lnTo>
                  <a:lnTo>
                    <a:pt x="412" y="40"/>
                  </a:lnTo>
                  <a:lnTo>
                    <a:pt x="407" y="33"/>
                  </a:lnTo>
                  <a:lnTo>
                    <a:pt x="402" y="28"/>
                  </a:lnTo>
                  <a:lnTo>
                    <a:pt x="397" y="23"/>
                  </a:lnTo>
                  <a:lnTo>
                    <a:pt x="390" y="19"/>
                  </a:lnTo>
                  <a:lnTo>
                    <a:pt x="382" y="15"/>
                  </a:lnTo>
                  <a:lnTo>
                    <a:pt x="375" y="11"/>
                  </a:lnTo>
                  <a:lnTo>
                    <a:pt x="359" y="6"/>
                  </a:lnTo>
                  <a:lnTo>
                    <a:pt x="341" y="3"/>
                  </a:lnTo>
                  <a:lnTo>
                    <a:pt x="325" y="1"/>
                  </a:lnTo>
                  <a:lnTo>
                    <a:pt x="307" y="0"/>
                  </a:lnTo>
                  <a:lnTo>
                    <a:pt x="291" y="1"/>
                  </a:lnTo>
                  <a:lnTo>
                    <a:pt x="276" y="3"/>
                  </a:lnTo>
                  <a:lnTo>
                    <a:pt x="259" y="5"/>
                  </a:lnTo>
                  <a:lnTo>
                    <a:pt x="245" y="10"/>
                  </a:lnTo>
                  <a:lnTo>
                    <a:pt x="231" y="15"/>
                  </a:lnTo>
                  <a:lnTo>
                    <a:pt x="218" y="23"/>
                  </a:lnTo>
                  <a:lnTo>
                    <a:pt x="213" y="27"/>
                  </a:lnTo>
                  <a:lnTo>
                    <a:pt x="208" y="32"/>
                  </a:lnTo>
                  <a:lnTo>
                    <a:pt x="204" y="37"/>
                  </a:lnTo>
                  <a:lnTo>
                    <a:pt x="200" y="42"/>
                  </a:lnTo>
                  <a:lnTo>
                    <a:pt x="194" y="42"/>
                  </a:lnTo>
                  <a:lnTo>
                    <a:pt x="186" y="42"/>
                  </a:lnTo>
                  <a:lnTo>
                    <a:pt x="181" y="44"/>
                  </a:lnTo>
                  <a:lnTo>
                    <a:pt x="176" y="46"/>
                  </a:lnTo>
                  <a:lnTo>
                    <a:pt x="168" y="51"/>
                  </a:lnTo>
                  <a:lnTo>
                    <a:pt x="163" y="56"/>
                  </a:lnTo>
                  <a:lnTo>
                    <a:pt x="158" y="65"/>
                  </a:lnTo>
                  <a:lnTo>
                    <a:pt x="155" y="76"/>
                  </a:lnTo>
                  <a:lnTo>
                    <a:pt x="154" y="86"/>
                  </a:lnTo>
                  <a:lnTo>
                    <a:pt x="155" y="98"/>
                  </a:lnTo>
                  <a:lnTo>
                    <a:pt x="159" y="119"/>
                  </a:lnTo>
                  <a:lnTo>
                    <a:pt x="164" y="139"/>
                  </a:lnTo>
                  <a:lnTo>
                    <a:pt x="164" y="139"/>
                  </a:lnTo>
                  <a:lnTo>
                    <a:pt x="164" y="139"/>
                  </a:lnTo>
                  <a:lnTo>
                    <a:pt x="160" y="141"/>
                  </a:lnTo>
                  <a:lnTo>
                    <a:pt x="158" y="145"/>
                  </a:lnTo>
                  <a:lnTo>
                    <a:pt x="155" y="149"/>
                  </a:lnTo>
                  <a:lnTo>
                    <a:pt x="153" y="154"/>
                  </a:lnTo>
                  <a:lnTo>
                    <a:pt x="149" y="164"/>
                  </a:lnTo>
                  <a:lnTo>
                    <a:pt x="149" y="177"/>
                  </a:lnTo>
                  <a:lnTo>
                    <a:pt x="149" y="184"/>
                  </a:lnTo>
                  <a:lnTo>
                    <a:pt x="150" y="190"/>
                  </a:lnTo>
                  <a:lnTo>
                    <a:pt x="151" y="196"/>
                  </a:lnTo>
                  <a:lnTo>
                    <a:pt x="153" y="202"/>
                  </a:lnTo>
                  <a:lnTo>
                    <a:pt x="155" y="205"/>
                  </a:lnTo>
                  <a:lnTo>
                    <a:pt x="159" y="211"/>
                  </a:lnTo>
                  <a:lnTo>
                    <a:pt x="163" y="213"/>
                  </a:lnTo>
                  <a:lnTo>
                    <a:pt x="167" y="216"/>
                  </a:lnTo>
                  <a:lnTo>
                    <a:pt x="167" y="226"/>
                  </a:lnTo>
                  <a:lnTo>
                    <a:pt x="169" y="236"/>
                  </a:lnTo>
                  <a:lnTo>
                    <a:pt x="171" y="245"/>
                  </a:lnTo>
                  <a:lnTo>
                    <a:pt x="173" y="253"/>
                  </a:lnTo>
                  <a:lnTo>
                    <a:pt x="180" y="268"/>
                  </a:lnTo>
                  <a:lnTo>
                    <a:pt x="187" y="281"/>
                  </a:lnTo>
                  <a:lnTo>
                    <a:pt x="195" y="291"/>
                  </a:lnTo>
                  <a:lnTo>
                    <a:pt x="203" y="299"/>
                  </a:lnTo>
                  <a:lnTo>
                    <a:pt x="209" y="306"/>
                  </a:lnTo>
                  <a:lnTo>
                    <a:pt x="215" y="311"/>
                  </a:lnTo>
                  <a:lnTo>
                    <a:pt x="215" y="367"/>
                  </a:lnTo>
                  <a:lnTo>
                    <a:pt x="203" y="372"/>
                  </a:lnTo>
                  <a:lnTo>
                    <a:pt x="190" y="376"/>
                  </a:lnTo>
                  <a:lnTo>
                    <a:pt x="177" y="381"/>
                  </a:lnTo>
                  <a:lnTo>
                    <a:pt x="164" y="385"/>
                  </a:lnTo>
                  <a:lnTo>
                    <a:pt x="137" y="395"/>
                  </a:lnTo>
                  <a:lnTo>
                    <a:pt x="111" y="404"/>
                  </a:lnTo>
                  <a:lnTo>
                    <a:pt x="87" y="413"/>
                  </a:lnTo>
                  <a:lnTo>
                    <a:pt x="65" y="424"/>
                  </a:lnTo>
                  <a:lnTo>
                    <a:pt x="47" y="434"/>
                  </a:lnTo>
                  <a:lnTo>
                    <a:pt x="32" y="444"/>
                  </a:lnTo>
                  <a:lnTo>
                    <a:pt x="25" y="449"/>
                  </a:lnTo>
                  <a:lnTo>
                    <a:pt x="22" y="456"/>
                  </a:lnTo>
                  <a:lnTo>
                    <a:pt x="18" y="462"/>
                  </a:lnTo>
                  <a:lnTo>
                    <a:pt x="14" y="467"/>
                  </a:lnTo>
                  <a:lnTo>
                    <a:pt x="10" y="487"/>
                  </a:lnTo>
                  <a:lnTo>
                    <a:pt x="6" y="510"/>
                  </a:lnTo>
                  <a:lnTo>
                    <a:pt x="4" y="533"/>
                  </a:lnTo>
                  <a:lnTo>
                    <a:pt x="1" y="557"/>
                  </a:lnTo>
                  <a:lnTo>
                    <a:pt x="0" y="597"/>
                  </a:lnTo>
                  <a:lnTo>
                    <a:pt x="0" y="616"/>
                  </a:lnTo>
                  <a:lnTo>
                    <a:pt x="0" y="620"/>
                  </a:lnTo>
                  <a:lnTo>
                    <a:pt x="2" y="624"/>
                  </a:lnTo>
                  <a:lnTo>
                    <a:pt x="6" y="627"/>
                  </a:lnTo>
                  <a:lnTo>
                    <a:pt x="11" y="628"/>
                  </a:lnTo>
                  <a:lnTo>
                    <a:pt x="557" y="628"/>
                  </a:lnTo>
                  <a:lnTo>
                    <a:pt x="561" y="627"/>
                  </a:lnTo>
                  <a:lnTo>
                    <a:pt x="565" y="624"/>
                  </a:lnTo>
                  <a:lnTo>
                    <a:pt x="567" y="620"/>
                  </a:lnTo>
                  <a:lnTo>
                    <a:pt x="569" y="616"/>
                  </a:lnTo>
                  <a:lnTo>
                    <a:pt x="569" y="597"/>
                  </a:lnTo>
                  <a:lnTo>
                    <a:pt x="567" y="557"/>
                  </a:lnTo>
                  <a:lnTo>
                    <a:pt x="565" y="533"/>
                  </a:lnTo>
                  <a:lnTo>
                    <a:pt x="562" y="510"/>
                  </a:lnTo>
                  <a:lnTo>
                    <a:pt x="558" y="487"/>
                  </a:lnTo>
                  <a:lnTo>
                    <a:pt x="555" y="467"/>
                  </a:lnTo>
                  <a:lnTo>
                    <a:pt x="551" y="461"/>
                  </a:lnTo>
                  <a:lnTo>
                    <a:pt x="547" y="456"/>
                  </a:lnTo>
                  <a:lnTo>
                    <a:pt x="543" y="449"/>
                  </a:lnTo>
                  <a:lnTo>
                    <a:pt x="537" y="444"/>
                  </a:lnTo>
                  <a:lnTo>
                    <a:pt x="522" y="433"/>
                  </a:lnTo>
                  <a:lnTo>
                    <a:pt x="504" y="422"/>
                  </a:lnTo>
                  <a:lnTo>
                    <a:pt x="484" y="413"/>
                  </a:lnTo>
                  <a:lnTo>
                    <a:pt x="461" y="404"/>
                  </a:lnTo>
                  <a:lnTo>
                    <a:pt x="435" y="394"/>
                  </a:lnTo>
                  <a:lnTo>
                    <a:pt x="408"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446">
              <a:extLst>
                <a:ext uri="{FF2B5EF4-FFF2-40B4-BE49-F238E27FC236}">
                  <a16:creationId xmlns="" xmlns:a16="http://schemas.microsoft.com/office/drawing/2014/main" id="{17F22064-6155-4CF3-9F9C-F4F8643DF726}"/>
                </a:ext>
              </a:extLst>
            </p:cNvPr>
            <p:cNvSpPr>
              <a:spLocks/>
            </p:cNvSpPr>
            <p:nvPr/>
          </p:nvSpPr>
          <p:spPr bwMode="auto">
            <a:xfrm>
              <a:off x="9485313" y="5387975"/>
              <a:ext cx="112712" cy="247650"/>
            </a:xfrm>
            <a:custGeom>
              <a:avLst/>
              <a:gdLst>
                <a:gd name="T0" fmla="*/ 258 w 281"/>
                <a:gd name="T1" fmla="*/ 450 h 625"/>
                <a:gd name="T2" fmla="*/ 234 w 281"/>
                <a:gd name="T3" fmla="*/ 428 h 625"/>
                <a:gd name="T4" fmla="*/ 199 w 281"/>
                <a:gd name="T5" fmla="*/ 408 h 625"/>
                <a:gd name="T6" fmla="*/ 103 w 281"/>
                <a:gd name="T7" fmla="*/ 367 h 625"/>
                <a:gd name="T8" fmla="*/ 65 w 281"/>
                <a:gd name="T9" fmla="*/ 319 h 625"/>
                <a:gd name="T10" fmla="*/ 86 w 281"/>
                <a:gd name="T11" fmla="*/ 301 h 625"/>
                <a:gd name="T12" fmla="*/ 108 w 281"/>
                <a:gd name="T13" fmla="*/ 265 h 625"/>
                <a:gd name="T14" fmla="*/ 113 w 281"/>
                <a:gd name="T15" fmla="*/ 238 h 625"/>
                <a:gd name="T16" fmla="*/ 122 w 281"/>
                <a:gd name="T17" fmla="*/ 223 h 625"/>
                <a:gd name="T18" fmla="*/ 130 w 281"/>
                <a:gd name="T19" fmla="*/ 209 h 625"/>
                <a:gd name="T20" fmla="*/ 132 w 281"/>
                <a:gd name="T21" fmla="*/ 188 h 625"/>
                <a:gd name="T22" fmla="*/ 123 w 281"/>
                <a:gd name="T23" fmla="*/ 157 h 625"/>
                <a:gd name="T24" fmla="*/ 118 w 281"/>
                <a:gd name="T25" fmla="*/ 151 h 625"/>
                <a:gd name="T26" fmla="*/ 131 w 281"/>
                <a:gd name="T27" fmla="*/ 97 h 625"/>
                <a:gd name="T28" fmla="*/ 130 w 281"/>
                <a:gd name="T29" fmla="*/ 59 h 625"/>
                <a:gd name="T30" fmla="*/ 117 w 281"/>
                <a:gd name="T31" fmla="*/ 35 h 625"/>
                <a:gd name="T32" fmla="*/ 94 w 281"/>
                <a:gd name="T33" fmla="*/ 15 h 625"/>
                <a:gd name="T34" fmla="*/ 65 w 281"/>
                <a:gd name="T35" fmla="*/ 2 h 625"/>
                <a:gd name="T36" fmla="*/ 38 w 281"/>
                <a:gd name="T37" fmla="*/ 0 h 625"/>
                <a:gd name="T38" fmla="*/ 13 w 281"/>
                <a:gd name="T39" fmla="*/ 7 h 625"/>
                <a:gd name="T40" fmla="*/ 0 w 281"/>
                <a:gd name="T41" fmla="*/ 20 h 625"/>
                <a:gd name="T42" fmla="*/ 5 w 281"/>
                <a:gd name="T43" fmla="*/ 32 h 625"/>
                <a:gd name="T44" fmla="*/ 18 w 281"/>
                <a:gd name="T45" fmla="*/ 32 h 625"/>
                <a:gd name="T46" fmla="*/ 38 w 281"/>
                <a:gd name="T47" fmla="*/ 24 h 625"/>
                <a:gd name="T48" fmla="*/ 67 w 281"/>
                <a:gd name="T49" fmla="*/ 28 h 625"/>
                <a:gd name="T50" fmla="*/ 89 w 281"/>
                <a:gd name="T51" fmla="*/ 41 h 625"/>
                <a:gd name="T52" fmla="*/ 103 w 281"/>
                <a:gd name="T53" fmla="*/ 56 h 625"/>
                <a:gd name="T54" fmla="*/ 108 w 281"/>
                <a:gd name="T55" fmla="*/ 75 h 625"/>
                <a:gd name="T56" fmla="*/ 105 w 281"/>
                <a:gd name="T57" fmla="*/ 107 h 625"/>
                <a:gd name="T58" fmla="*/ 92 w 281"/>
                <a:gd name="T59" fmla="*/ 152 h 625"/>
                <a:gd name="T60" fmla="*/ 94 w 281"/>
                <a:gd name="T61" fmla="*/ 166 h 625"/>
                <a:gd name="T62" fmla="*/ 104 w 281"/>
                <a:gd name="T63" fmla="*/ 172 h 625"/>
                <a:gd name="T64" fmla="*/ 109 w 281"/>
                <a:gd name="T65" fmla="*/ 188 h 625"/>
                <a:gd name="T66" fmla="*/ 104 w 281"/>
                <a:gd name="T67" fmla="*/ 206 h 625"/>
                <a:gd name="T68" fmla="*/ 94 w 281"/>
                <a:gd name="T69" fmla="*/ 210 h 625"/>
                <a:gd name="T70" fmla="*/ 90 w 281"/>
                <a:gd name="T71" fmla="*/ 231 h 625"/>
                <a:gd name="T72" fmla="*/ 85 w 281"/>
                <a:gd name="T73" fmla="*/ 259 h 625"/>
                <a:gd name="T74" fmla="*/ 55 w 281"/>
                <a:gd name="T75" fmla="*/ 297 h 625"/>
                <a:gd name="T76" fmla="*/ 44 w 281"/>
                <a:gd name="T77" fmla="*/ 306 h 625"/>
                <a:gd name="T78" fmla="*/ 41 w 281"/>
                <a:gd name="T79" fmla="*/ 360 h 625"/>
                <a:gd name="T80" fmla="*/ 46 w 281"/>
                <a:gd name="T81" fmla="*/ 371 h 625"/>
                <a:gd name="T82" fmla="*/ 119 w 281"/>
                <a:gd name="T83" fmla="*/ 399 h 625"/>
                <a:gd name="T84" fmla="*/ 222 w 281"/>
                <a:gd name="T85" fmla="*/ 449 h 625"/>
                <a:gd name="T86" fmla="*/ 241 w 281"/>
                <a:gd name="T87" fmla="*/ 467 h 625"/>
                <a:gd name="T88" fmla="*/ 250 w 281"/>
                <a:gd name="T89" fmla="*/ 503 h 625"/>
                <a:gd name="T90" fmla="*/ 257 w 281"/>
                <a:gd name="T91" fmla="*/ 574 h 625"/>
                <a:gd name="T92" fmla="*/ 204 w 281"/>
                <a:gd name="T93" fmla="*/ 602 h 625"/>
                <a:gd name="T94" fmla="*/ 196 w 281"/>
                <a:gd name="T95" fmla="*/ 613 h 625"/>
                <a:gd name="T96" fmla="*/ 204 w 281"/>
                <a:gd name="T97" fmla="*/ 624 h 625"/>
                <a:gd name="T98" fmla="*/ 273 w 281"/>
                <a:gd name="T99" fmla="*/ 624 h 625"/>
                <a:gd name="T100" fmla="*/ 281 w 281"/>
                <a:gd name="T101" fmla="*/ 613 h 625"/>
                <a:gd name="T102" fmla="*/ 277 w 281"/>
                <a:gd name="T103" fmla="*/ 530 h 625"/>
                <a:gd name="T104" fmla="*/ 267 w 281"/>
                <a:gd name="T105" fmla="*/ 464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1" h="625">
                  <a:moveTo>
                    <a:pt x="267" y="464"/>
                  </a:moveTo>
                  <a:lnTo>
                    <a:pt x="263" y="457"/>
                  </a:lnTo>
                  <a:lnTo>
                    <a:pt x="258" y="450"/>
                  </a:lnTo>
                  <a:lnTo>
                    <a:pt x="252" y="443"/>
                  </a:lnTo>
                  <a:lnTo>
                    <a:pt x="244" y="435"/>
                  </a:lnTo>
                  <a:lnTo>
                    <a:pt x="234" y="428"/>
                  </a:lnTo>
                  <a:lnTo>
                    <a:pt x="223" y="421"/>
                  </a:lnTo>
                  <a:lnTo>
                    <a:pt x="212" y="414"/>
                  </a:lnTo>
                  <a:lnTo>
                    <a:pt x="199" y="408"/>
                  </a:lnTo>
                  <a:lnTo>
                    <a:pt x="169" y="394"/>
                  </a:lnTo>
                  <a:lnTo>
                    <a:pt x="137" y="381"/>
                  </a:lnTo>
                  <a:lnTo>
                    <a:pt x="103" y="367"/>
                  </a:lnTo>
                  <a:lnTo>
                    <a:pt x="65" y="353"/>
                  </a:lnTo>
                  <a:lnTo>
                    <a:pt x="65" y="353"/>
                  </a:lnTo>
                  <a:lnTo>
                    <a:pt x="65" y="319"/>
                  </a:lnTo>
                  <a:lnTo>
                    <a:pt x="72" y="315"/>
                  </a:lnTo>
                  <a:lnTo>
                    <a:pt x="78" y="309"/>
                  </a:lnTo>
                  <a:lnTo>
                    <a:pt x="86" y="301"/>
                  </a:lnTo>
                  <a:lnTo>
                    <a:pt x="94" y="292"/>
                  </a:lnTo>
                  <a:lnTo>
                    <a:pt x="101" y="279"/>
                  </a:lnTo>
                  <a:lnTo>
                    <a:pt x="108" y="265"/>
                  </a:lnTo>
                  <a:lnTo>
                    <a:pt x="110" y="256"/>
                  </a:lnTo>
                  <a:lnTo>
                    <a:pt x="112" y="247"/>
                  </a:lnTo>
                  <a:lnTo>
                    <a:pt x="113" y="238"/>
                  </a:lnTo>
                  <a:lnTo>
                    <a:pt x="114" y="228"/>
                  </a:lnTo>
                  <a:lnTo>
                    <a:pt x="118" y="226"/>
                  </a:lnTo>
                  <a:lnTo>
                    <a:pt x="122" y="223"/>
                  </a:lnTo>
                  <a:lnTo>
                    <a:pt x="125" y="219"/>
                  </a:lnTo>
                  <a:lnTo>
                    <a:pt x="127" y="215"/>
                  </a:lnTo>
                  <a:lnTo>
                    <a:pt x="130" y="209"/>
                  </a:lnTo>
                  <a:lnTo>
                    <a:pt x="131" y="202"/>
                  </a:lnTo>
                  <a:lnTo>
                    <a:pt x="132" y="196"/>
                  </a:lnTo>
                  <a:lnTo>
                    <a:pt x="132" y="188"/>
                  </a:lnTo>
                  <a:lnTo>
                    <a:pt x="131" y="177"/>
                  </a:lnTo>
                  <a:lnTo>
                    <a:pt x="128" y="166"/>
                  </a:lnTo>
                  <a:lnTo>
                    <a:pt x="123" y="157"/>
                  </a:lnTo>
                  <a:lnTo>
                    <a:pt x="117" y="151"/>
                  </a:lnTo>
                  <a:lnTo>
                    <a:pt x="118" y="151"/>
                  </a:lnTo>
                  <a:lnTo>
                    <a:pt x="118" y="151"/>
                  </a:lnTo>
                  <a:lnTo>
                    <a:pt x="123" y="133"/>
                  </a:lnTo>
                  <a:lnTo>
                    <a:pt x="130" y="110"/>
                  </a:lnTo>
                  <a:lnTo>
                    <a:pt x="131" y="97"/>
                  </a:lnTo>
                  <a:lnTo>
                    <a:pt x="132" y="84"/>
                  </a:lnTo>
                  <a:lnTo>
                    <a:pt x="132" y="71"/>
                  </a:lnTo>
                  <a:lnTo>
                    <a:pt x="130" y="59"/>
                  </a:lnTo>
                  <a:lnTo>
                    <a:pt x="127" y="51"/>
                  </a:lnTo>
                  <a:lnTo>
                    <a:pt x="122" y="43"/>
                  </a:lnTo>
                  <a:lnTo>
                    <a:pt x="117" y="35"/>
                  </a:lnTo>
                  <a:lnTo>
                    <a:pt x="110" y="28"/>
                  </a:lnTo>
                  <a:lnTo>
                    <a:pt x="103" y="21"/>
                  </a:lnTo>
                  <a:lnTo>
                    <a:pt x="94" y="15"/>
                  </a:lnTo>
                  <a:lnTo>
                    <a:pt x="85" y="10"/>
                  </a:lnTo>
                  <a:lnTo>
                    <a:pt x="76" y="6"/>
                  </a:lnTo>
                  <a:lnTo>
                    <a:pt x="65" y="2"/>
                  </a:lnTo>
                  <a:lnTo>
                    <a:pt x="56" y="1"/>
                  </a:lnTo>
                  <a:lnTo>
                    <a:pt x="47" y="0"/>
                  </a:lnTo>
                  <a:lnTo>
                    <a:pt x="38" y="0"/>
                  </a:lnTo>
                  <a:lnTo>
                    <a:pt x="29" y="2"/>
                  </a:lnTo>
                  <a:lnTo>
                    <a:pt x="22" y="3"/>
                  </a:lnTo>
                  <a:lnTo>
                    <a:pt x="13" y="7"/>
                  </a:lnTo>
                  <a:lnTo>
                    <a:pt x="5" y="12"/>
                  </a:lnTo>
                  <a:lnTo>
                    <a:pt x="1" y="15"/>
                  </a:lnTo>
                  <a:lnTo>
                    <a:pt x="0" y="20"/>
                  </a:lnTo>
                  <a:lnTo>
                    <a:pt x="0" y="24"/>
                  </a:lnTo>
                  <a:lnTo>
                    <a:pt x="1" y="29"/>
                  </a:lnTo>
                  <a:lnTo>
                    <a:pt x="5" y="32"/>
                  </a:lnTo>
                  <a:lnTo>
                    <a:pt x="9" y="34"/>
                  </a:lnTo>
                  <a:lnTo>
                    <a:pt x="14" y="34"/>
                  </a:lnTo>
                  <a:lnTo>
                    <a:pt x="18" y="32"/>
                  </a:lnTo>
                  <a:lnTo>
                    <a:pt x="26" y="29"/>
                  </a:lnTo>
                  <a:lnTo>
                    <a:pt x="32" y="26"/>
                  </a:lnTo>
                  <a:lnTo>
                    <a:pt x="38" y="24"/>
                  </a:lnTo>
                  <a:lnTo>
                    <a:pt x="45" y="24"/>
                  </a:lnTo>
                  <a:lnTo>
                    <a:pt x="56" y="25"/>
                  </a:lnTo>
                  <a:lnTo>
                    <a:pt x="67" y="28"/>
                  </a:lnTo>
                  <a:lnTo>
                    <a:pt x="74" y="32"/>
                  </a:lnTo>
                  <a:lnTo>
                    <a:pt x="82" y="35"/>
                  </a:lnTo>
                  <a:lnTo>
                    <a:pt x="89" y="41"/>
                  </a:lnTo>
                  <a:lnTo>
                    <a:pt x="94" y="46"/>
                  </a:lnTo>
                  <a:lnTo>
                    <a:pt x="99" y="51"/>
                  </a:lnTo>
                  <a:lnTo>
                    <a:pt x="103" y="56"/>
                  </a:lnTo>
                  <a:lnTo>
                    <a:pt x="105" y="61"/>
                  </a:lnTo>
                  <a:lnTo>
                    <a:pt x="107" y="65"/>
                  </a:lnTo>
                  <a:lnTo>
                    <a:pt x="108" y="75"/>
                  </a:lnTo>
                  <a:lnTo>
                    <a:pt x="108" y="86"/>
                  </a:lnTo>
                  <a:lnTo>
                    <a:pt x="108" y="97"/>
                  </a:lnTo>
                  <a:lnTo>
                    <a:pt x="105" y="107"/>
                  </a:lnTo>
                  <a:lnTo>
                    <a:pt x="100" y="127"/>
                  </a:lnTo>
                  <a:lnTo>
                    <a:pt x="95" y="142"/>
                  </a:lnTo>
                  <a:lnTo>
                    <a:pt x="92" y="152"/>
                  </a:lnTo>
                  <a:lnTo>
                    <a:pt x="91" y="159"/>
                  </a:lnTo>
                  <a:lnTo>
                    <a:pt x="91" y="163"/>
                  </a:lnTo>
                  <a:lnTo>
                    <a:pt x="94" y="166"/>
                  </a:lnTo>
                  <a:lnTo>
                    <a:pt x="98" y="169"/>
                  </a:lnTo>
                  <a:lnTo>
                    <a:pt x="103" y="170"/>
                  </a:lnTo>
                  <a:lnTo>
                    <a:pt x="104" y="172"/>
                  </a:lnTo>
                  <a:lnTo>
                    <a:pt x="107" y="175"/>
                  </a:lnTo>
                  <a:lnTo>
                    <a:pt x="108" y="181"/>
                  </a:lnTo>
                  <a:lnTo>
                    <a:pt x="109" y="188"/>
                  </a:lnTo>
                  <a:lnTo>
                    <a:pt x="108" y="197"/>
                  </a:lnTo>
                  <a:lnTo>
                    <a:pt x="105" y="204"/>
                  </a:lnTo>
                  <a:lnTo>
                    <a:pt x="104" y="206"/>
                  </a:lnTo>
                  <a:lnTo>
                    <a:pt x="103" y="208"/>
                  </a:lnTo>
                  <a:lnTo>
                    <a:pt x="98" y="208"/>
                  </a:lnTo>
                  <a:lnTo>
                    <a:pt x="94" y="210"/>
                  </a:lnTo>
                  <a:lnTo>
                    <a:pt x="91" y="214"/>
                  </a:lnTo>
                  <a:lnTo>
                    <a:pt x="91" y="219"/>
                  </a:lnTo>
                  <a:lnTo>
                    <a:pt x="90" y="231"/>
                  </a:lnTo>
                  <a:lnTo>
                    <a:pt x="89" y="241"/>
                  </a:lnTo>
                  <a:lnTo>
                    <a:pt x="87" y="250"/>
                  </a:lnTo>
                  <a:lnTo>
                    <a:pt x="85" y="259"/>
                  </a:lnTo>
                  <a:lnTo>
                    <a:pt x="78" y="273"/>
                  </a:lnTo>
                  <a:lnTo>
                    <a:pt x="71" y="283"/>
                  </a:lnTo>
                  <a:lnTo>
                    <a:pt x="55" y="297"/>
                  </a:lnTo>
                  <a:lnTo>
                    <a:pt x="49" y="301"/>
                  </a:lnTo>
                  <a:lnTo>
                    <a:pt x="45" y="304"/>
                  </a:lnTo>
                  <a:lnTo>
                    <a:pt x="44" y="306"/>
                  </a:lnTo>
                  <a:lnTo>
                    <a:pt x="41" y="309"/>
                  </a:lnTo>
                  <a:lnTo>
                    <a:pt x="41" y="313"/>
                  </a:lnTo>
                  <a:lnTo>
                    <a:pt x="41" y="360"/>
                  </a:lnTo>
                  <a:lnTo>
                    <a:pt x="41" y="364"/>
                  </a:lnTo>
                  <a:lnTo>
                    <a:pt x="44" y="368"/>
                  </a:lnTo>
                  <a:lnTo>
                    <a:pt x="46" y="371"/>
                  </a:lnTo>
                  <a:lnTo>
                    <a:pt x="49" y="372"/>
                  </a:lnTo>
                  <a:lnTo>
                    <a:pt x="58" y="376"/>
                  </a:lnTo>
                  <a:lnTo>
                    <a:pt x="119" y="399"/>
                  </a:lnTo>
                  <a:lnTo>
                    <a:pt x="177" y="423"/>
                  </a:lnTo>
                  <a:lnTo>
                    <a:pt x="202" y="436"/>
                  </a:lnTo>
                  <a:lnTo>
                    <a:pt x="222" y="449"/>
                  </a:lnTo>
                  <a:lnTo>
                    <a:pt x="230" y="454"/>
                  </a:lnTo>
                  <a:lnTo>
                    <a:pt x="236" y="461"/>
                  </a:lnTo>
                  <a:lnTo>
                    <a:pt x="241" y="467"/>
                  </a:lnTo>
                  <a:lnTo>
                    <a:pt x="244" y="472"/>
                  </a:lnTo>
                  <a:lnTo>
                    <a:pt x="248" y="486"/>
                  </a:lnTo>
                  <a:lnTo>
                    <a:pt x="250" y="503"/>
                  </a:lnTo>
                  <a:lnTo>
                    <a:pt x="253" y="520"/>
                  </a:lnTo>
                  <a:lnTo>
                    <a:pt x="254" y="539"/>
                  </a:lnTo>
                  <a:lnTo>
                    <a:pt x="257" y="574"/>
                  </a:lnTo>
                  <a:lnTo>
                    <a:pt x="257" y="601"/>
                  </a:lnTo>
                  <a:lnTo>
                    <a:pt x="209" y="601"/>
                  </a:lnTo>
                  <a:lnTo>
                    <a:pt x="204" y="602"/>
                  </a:lnTo>
                  <a:lnTo>
                    <a:pt x="200" y="604"/>
                  </a:lnTo>
                  <a:lnTo>
                    <a:pt x="198" y="608"/>
                  </a:lnTo>
                  <a:lnTo>
                    <a:pt x="196" y="613"/>
                  </a:lnTo>
                  <a:lnTo>
                    <a:pt x="198" y="617"/>
                  </a:lnTo>
                  <a:lnTo>
                    <a:pt x="200" y="621"/>
                  </a:lnTo>
                  <a:lnTo>
                    <a:pt x="204" y="624"/>
                  </a:lnTo>
                  <a:lnTo>
                    <a:pt x="209" y="625"/>
                  </a:lnTo>
                  <a:lnTo>
                    <a:pt x="270" y="625"/>
                  </a:lnTo>
                  <a:lnTo>
                    <a:pt x="273" y="624"/>
                  </a:lnTo>
                  <a:lnTo>
                    <a:pt x="277" y="621"/>
                  </a:lnTo>
                  <a:lnTo>
                    <a:pt x="280" y="617"/>
                  </a:lnTo>
                  <a:lnTo>
                    <a:pt x="281" y="613"/>
                  </a:lnTo>
                  <a:lnTo>
                    <a:pt x="281" y="594"/>
                  </a:lnTo>
                  <a:lnTo>
                    <a:pt x="280" y="554"/>
                  </a:lnTo>
                  <a:lnTo>
                    <a:pt x="277" y="530"/>
                  </a:lnTo>
                  <a:lnTo>
                    <a:pt x="275" y="507"/>
                  </a:lnTo>
                  <a:lnTo>
                    <a:pt x="271" y="484"/>
                  </a:lnTo>
                  <a:lnTo>
                    <a:pt x="267" y="4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4" name="Group 103">
            <a:extLst>
              <a:ext uri="{FF2B5EF4-FFF2-40B4-BE49-F238E27FC236}">
                <a16:creationId xmlns="" xmlns:a16="http://schemas.microsoft.com/office/drawing/2014/main" id="{4FC92B5E-526E-4220-9BAB-F014361BB99A}"/>
              </a:ext>
            </a:extLst>
          </p:cNvPr>
          <p:cNvGrpSpPr/>
          <p:nvPr/>
        </p:nvGrpSpPr>
        <p:grpSpPr>
          <a:xfrm>
            <a:off x="10303306" y="1759171"/>
            <a:ext cx="562668" cy="490772"/>
            <a:chOff x="9312275" y="5386388"/>
            <a:chExt cx="285750" cy="249238"/>
          </a:xfrm>
          <a:solidFill>
            <a:schemeClr val="bg1"/>
          </a:solidFill>
        </p:grpSpPr>
        <p:sp>
          <p:nvSpPr>
            <p:cNvPr id="105" name="Freeform 3445">
              <a:extLst>
                <a:ext uri="{FF2B5EF4-FFF2-40B4-BE49-F238E27FC236}">
                  <a16:creationId xmlns="" xmlns:a16="http://schemas.microsoft.com/office/drawing/2014/main" id="{D09EE235-5090-4E6C-8EFB-6DF577E99FE3}"/>
                </a:ext>
              </a:extLst>
            </p:cNvPr>
            <p:cNvSpPr>
              <a:spLocks/>
            </p:cNvSpPr>
            <p:nvPr/>
          </p:nvSpPr>
          <p:spPr bwMode="auto">
            <a:xfrm>
              <a:off x="9312275" y="5386388"/>
              <a:ext cx="225425" cy="249238"/>
            </a:xfrm>
            <a:custGeom>
              <a:avLst/>
              <a:gdLst>
                <a:gd name="T0" fmla="*/ 384 w 569"/>
                <a:gd name="T1" fmla="*/ 376 h 628"/>
                <a:gd name="T2" fmla="*/ 359 w 569"/>
                <a:gd name="T3" fmla="*/ 309 h 628"/>
                <a:gd name="T4" fmla="*/ 379 w 569"/>
                <a:gd name="T5" fmla="*/ 290 h 628"/>
                <a:gd name="T6" fmla="*/ 397 w 569"/>
                <a:gd name="T7" fmla="*/ 253 h 628"/>
                <a:gd name="T8" fmla="*/ 406 w 569"/>
                <a:gd name="T9" fmla="*/ 213 h 628"/>
                <a:gd name="T10" fmla="*/ 415 w 569"/>
                <a:gd name="T11" fmla="*/ 203 h 628"/>
                <a:gd name="T12" fmla="*/ 420 w 569"/>
                <a:gd name="T13" fmla="*/ 184 h 628"/>
                <a:gd name="T14" fmla="*/ 416 w 569"/>
                <a:gd name="T15" fmla="*/ 154 h 628"/>
                <a:gd name="T16" fmla="*/ 411 w 569"/>
                <a:gd name="T17" fmla="*/ 123 h 628"/>
                <a:gd name="T18" fmla="*/ 420 w 569"/>
                <a:gd name="T19" fmla="*/ 78 h 628"/>
                <a:gd name="T20" fmla="*/ 415 w 569"/>
                <a:gd name="T21" fmla="*/ 46 h 628"/>
                <a:gd name="T22" fmla="*/ 402 w 569"/>
                <a:gd name="T23" fmla="*/ 28 h 628"/>
                <a:gd name="T24" fmla="*/ 382 w 569"/>
                <a:gd name="T25" fmla="*/ 15 h 628"/>
                <a:gd name="T26" fmla="*/ 341 w 569"/>
                <a:gd name="T27" fmla="*/ 3 h 628"/>
                <a:gd name="T28" fmla="*/ 291 w 569"/>
                <a:gd name="T29" fmla="*/ 1 h 628"/>
                <a:gd name="T30" fmla="*/ 245 w 569"/>
                <a:gd name="T31" fmla="*/ 10 h 628"/>
                <a:gd name="T32" fmla="*/ 213 w 569"/>
                <a:gd name="T33" fmla="*/ 27 h 628"/>
                <a:gd name="T34" fmla="*/ 200 w 569"/>
                <a:gd name="T35" fmla="*/ 42 h 628"/>
                <a:gd name="T36" fmla="*/ 181 w 569"/>
                <a:gd name="T37" fmla="*/ 44 h 628"/>
                <a:gd name="T38" fmla="*/ 163 w 569"/>
                <a:gd name="T39" fmla="*/ 56 h 628"/>
                <a:gd name="T40" fmla="*/ 154 w 569"/>
                <a:gd name="T41" fmla="*/ 86 h 628"/>
                <a:gd name="T42" fmla="*/ 164 w 569"/>
                <a:gd name="T43" fmla="*/ 139 h 628"/>
                <a:gd name="T44" fmla="*/ 160 w 569"/>
                <a:gd name="T45" fmla="*/ 141 h 628"/>
                <a:gd name="T46" fmla="*/ 153 w 569"/>
                <a:gd name="T47" fmla="*/ 154 h 628"/>
                <a:gd name="T48" fmla="*/ 149 w 569"/>
                <a:gd name="T49" fmla="*/ 184 h 628"/>
                <a:gd name="T50" fmla="*/ 153 w 569"/>
                <a:gd name="T51" fmla="*/ 202 h 628"/>
                <a:gd name="T52" fmla="*/ 163 w 569"/>
                <a:gd name="T53" fmla="*/ 213 h 628"/>
                <a:gd name="T54" fmla="*/ 169 w 569"/>
                <a:gd name="T55" fmla="*/ 236 h 628"/>
                <a:gd name="T56" fmla="*/ 180 w 569"/>
                <a:gd name="T57" fmla="*/ 268 h 628"/>
                <a:gd name="T58" fmla="*/ 203 w 569"/>
                <a:gd name="T59" fmla="*/ 299 h 628"/>
                <a:gd name="T60" fmla="*/ 215 w 569"/>
                <a:gd name="T61" fmla="*/ 367 h 628"/>
                <a:gd name="T62" fmla="*/ 177 w 569"/>
                <a:gd name="T63" fmla="*/ 381 h 628"/>
                <a:gd name="T64" fmla="*/ 111 w 569"/>
                <a:gd name="T65" fmla="*/ 404 h 628"/>
                <a:gd name="T66" fmla="*/ 47 w 569"/>
                <a:gd name="T67" fmla="*/ 434 h 628"/>
                <a:gd name="T68" fmla="*/ 22 w 569"/>
                <a:gd name="T69" fmla="*/ 456 h 628"/>
                <a:gd name="T70" fmla="*/ 10 w 569"/>
                <a:gd name="T71" fmla="*/ 487 h 628"/>
                <a:gd name="T72" fmla="*/ 1 w 569"/>
                <a:gd name="T73" fmla="*/ 557 h 628"/>
                <a:gd name="T74" fmla="*/ 0 w 569"/>
                <a:gd name="T75" fmla="*/ 620 h 628"/>
                <a:gd name="T76" fmla="*/ 11 w 569"/>
                <a:gd name="T77" fmla="*/ 628 h 628"/>
                <a:gd name="T78" fmla="*/ 565 w 569"/>
                <a:gd name="T79" fmla="*/ 624 h 628"/>
                <a:gd name="T80" fmla="*/ 569 w 569"/>
                <a:gd name="T81" fmla="*/ 597 h 628"/>
                <a:gd name="T82" fmla="*/ 562 w 569"/>
                <a:gd name="T83" fmla="*/ 510 h 628"/>
                <a:gd name="T84" fmla="*/ 551 w 569"/>
                <a:gd name="T85" fmla="*/ 461 h 628"/>
                <a:gd name="T86" fmla="*/ 537 w 569"/>
                <a:gd name="T87" fmla="*/ 444 h 628"/>
                <a:gd name="T88" fmla="*/ 484 w 569"/>
                <a:gd name="T89" fmla="*/ 413 h 628"/>
                <a:gd name="T90" fmla="*/ 408 w 569"/>
                <a:gd name="T91" fmla="*/ 385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9" h="628">
                  <a:moveTo>
                    <a:pt x="408" y="385"/>
                  </a:moveTo>
                  <a:lnTo>
                    <a:pt x="397" y="380"/>
                  </a:lnTo>
                  <a:lnTo>
                    <a:pt x="384" y="376"/>
                  </a:lnTo>
                  <a:lnTo>
                    <a:pt x="372" y="372"/>
                  </a:lnTo>
                  <a:lnTo>
                    <a:pt x="359" y="367"/>
                  </a:lnTo>
                  <a:lnTo>
                    <a:pt x="359" y="309"/>
                  </a:lnTo>
                  <a:lnTo>
                    <a:pt x="366" y="306"/>
                  </a:lnTo>
                  <a:lnTo>
                    <a:pt x="371" y="299"/>
                  </a:lnTo>
                  <a:lnTo>
                    <a:pt x="379" y="290"/>
                  </a:lnTo>
                  <a:lnTo>
                    <a:pt x="385" y="280"/>
                  </a:lnTo>
                  <a:lnTo>
                    <a:pt x="390" y="268"/>
                  </a:lnTo>
                  <a:lnTo>
                    <a:pt x="397" y="253"/>
                  </a:lnTo>
                  <a:lnTo>
                    <a:pt x="400" y="236"/>
                  </a:lnTo>
                  <a:lnTo>
                    <a:pt x="402" y="216"/>
                  </a:lnTo>
                  <a:lnTo>
                    <a:pt x="406" y="213"/>
                  </a:lnTo>
                  <a:lnTo>
                    <a:pt x="409" y="211"/>
                  </a:lnTo>
                  <a:lnTo>
                    <a:pt x="412" y="207"/>
                  </a:lnTo>
                  <a:lnTo>
                    <a:pt x="415" y="203"/>
                  </a:lnTo>
                  <a:lnTo>
                    <a:pt x="417" y="198"/>
                  </a:lnTo>
                  <a:lnTo>
                    <a:pt x="418" y="191"/>
                  </a:lnTo>
                  <a:lnTo>
                    <a:pt x="420" y="184"/>
                  </a:lnTo>
                  <a:lnTo>
                    <a:pt x="420" y="177"/>
                  </a:lnTo>
                  <a:lnTo>
                    <a:pt x="418" y="164"/>
                  </a:lnTo>
                  <a:lnTo>
                    <a:pt x="416" y="154"/>
                  </a:lnTo>
                  <a:lnTo>
                    <a:pt x="411" y="145"/>
                  </a:lnTo>
                  <a:lnTo>
                    <a:pt x="406" y="140"/>
                  </a:lnTo>
                  <a:lnTo>
                    <a:pt x="411" y="123"/>
                  </a:lnTo>
                  <a:lnTo>
                    <a:pt x="417" y="101"/>
                  </a:lnTo>
                  <a:lnTo>
                    <a:pt x="418" y="90"/>
                  </a:lnTo>
                  <a:lnTo>
                    <a:pt x="420" y="78"/>
                  </a:lnTo>
                  <a:lnTo>
                    <a:pt x="420" y="65"/>
                  </a:lnTo>
                  <a:lnTo>
                    <a:pt x="417" y="53"/>
                  </a:lnTo>
                  <a:lnTo>
                    <a:pt x="415" y="46"/>
                  </a:lnTo>
                  <a:lnTo>
                    <a:pt x="412" y="40"/>
                  </a:lnTo>
                  <a:lnTo>
                    <a:pt x="407" y="33"/>
                  </a:lnTo>
                  <a:lnTo>
                    <a:pt x="402" y="28"/>
                  </a:lnTo>
                  <a:lnTo>
                    <a:pt x="397" y="23"/>
                  </a:lnTo>
                  <a:lnTo>
                    <a:pt x="390" y="19"/>
                  </a:lnTo>
                  <a:lnTo>
                    <a:pt x="382" y="15"/>
                  </a:lnTo>
                  <a:lnTo>
                    <a:pt x="375" y="11"/>
                  </a:lnTo>
                  <a:lnTo>
                    <a:pt x="359" y="6"/>
                  </a:lnTo>
                  <a:lnTo>
                    <a:pt x="341" y="3"/>
                  </a:lnTo>
                  <a:lnTo>
                    <a:pt x="325" y="1"/>
                  </a:lnTo>
                  <a:lnTo>
                    <a:pt x="307" y="0"/>
                  </a:lnTo>
                  <a:lnTo>
                    <a:pt x="291" y="1"/>
                  </a:lnTo>
                  <a:lnTo>
                    <a:pt x="276" y="3"/>
                  </a:lnTo>
                  <a:lnTo>
                    <a:pt x="259" y="5"/>
                  </a:lnTo>
                  <a:lnTo>
                    <a:pt x="245" y="10"/>
                  </a:lnTo>
                  <a:lnTo>
                    <a:pt x="231" y="15"/>
                  </a:lnTo>
                  <a:lnTo>
                    <a:pt x="218" y="23"/>
                  </a:lnTo>
                  <a:lnTo>
                    <a:pt x="213" y="27"/>
                  </a:lnTo>
                  <a:lnTo>
                    <a:pt x="208" y="32"/>
                  </a:lnTo>
                  <a:lnTo>
                    <a:pt x="204" y="37"/>
                  </a:lnTo>
                  <a:lnTo>
                    <a:pt x="200" y="42"/>
                  </a:lnTo>
                  <a:lnTo>
                    <a:pt x="194" y="42"/>
                  </a:lnTo>
                  <a:lnTo>
                    <a:pt x="186" y="42"/>
                  </a:lnTo>
                  <a:lnTo>
                    <a:pt x="181" y="44"/>
                  </a:lnTo>
                  <a:lnTo>
                    <a:pt x="176" y="46"/>
                  </a:lnTo>
                  <a:lnTo>
                    <a:pt x="168" y="51"/>
                  </a:lnTo>
                  <a:lnTo>
                    <a:pt x="163" y="56"/>
                  </a:lnTo>
                  <a:lnTo>
                    <a:pt x="158" y="65"/>
                  </a:lnTo>
                  <a:lnTo>
                    <a:pt x="155" y="76"/>
                  </a:lnTo>
                  <a:lnTo>
                    <a:pt x="154" y="86"/>
                  </a:lnTo>
                  <a:lnTo>
                    <a:pt x="155" y="98"/>
                  </a:lnTo>
                  <a:lnTo>
                    <a:pt x="159" y="119"/>
                  </a:lnTo>
                  <a:lnTo>
                    <a:pt x="164" y="139"/>
                  </a:lnTo>
                  <a:lnTo>
                    <a:pt x="164" y="139"/>
                  </a:lnTo>
                  <a:lnTo>
                    <a:pt x="164" y="139"/>
                  </a:lnTo>
                  <a:lnTo>
                    <a:pt x="160" y="141"/>
                  </a:lnTo>
                  <a:lnTo>
                    <a:pt x="158" y="145"/>
                  </a:lnTo>
                  <a:lnTo>
                    <a:pt x="155" y="149"/>
                  </a:lnTo>
                  <a:lnTo>
                    <a:pt x="153" y="154"/>
                  </a:lnTo>
                  <a:lnTo>
                    <a:pt x="149" y="164"/>
                  </a:lnTo>
                  <a:lnTo>
                    <a:pt x="149" y="177"/>
                  </a:lnTo>
                  <a:lnTo>
                    <a:pt x="149" y="184"/>
                  </a:lnTo>
                  <a:lnTo>
                    <a:pt x="150" y="190"/>
                  </a:lnTo>
                  <a:lnTo>
                    <a:pt x="151" y="196"/>
                  </a:lnTo>
                  <a:lnTo>
                    <a:pt x="153" y="202"/>
                  </a:lnTo>
                  <a:lnTo>
                    <a:pt x="155" y="205"/>
                  </a:lnTo>
                  <a:lnTo>
                    <a:pt x="159" y="211"/>
                  </a:lnTo>
                  <a:lnTo>
                    <a:pt x="163" y="213"/>
                  </a:lnTo>
                  <a:lnTo>
                    <a:pt x="167" y="216"/>
                  </a:lnTo>
                  <a:lnTo>
                    <a:pt x="167" y="226"/>
                  </a:lnTo>
                  <a:lnTo>
                    <a:pt x="169" y="236"/>
                  </a:lnTo>
                  <a:lnTo>
                    <a:pt x="171" y="245"/>
                  </a:lnTo>
                  <a:lnTo>
                    <a:pt x="173" y="253"/>
                  </a:lnTo>
                  <a:lnTo>
                    <a:pt x="180" y="268"/>
                  </a:lnTo>
                  <a:lnTo>
                    <a:pt x="187" y="281"/>
                  </a:lnTo>
                  <a:lnTo>
                    <a:pt x="195" y="291"/>
                  </a:lnTo>
                  <a:lnTo>
                    <a:pt x="203" y="299"/>
                  </a:lnTo>
                  <a:lnTo>
                    <a:pt x="209" y="306"/>
                  </a:lnTo>
                  <a:lnTo>
                    <a:pt x="215" y="311"/>
                  </a:lnTo>
                  <a:lnTo>
                    <a:pt x="215" y="367"/>
                  </a:lnTo>
                  <a:lnTo>
                    <a:pt x="203" y="372"/>
                  </a:lnTo>
                  <a:lnTo>
                    <a:pt x="190" y="376"/>
                  </a:lnTo>
                  <a:lnTo>
                    <a:pt x="177" y="381"/>
                  </a:lnTo>
                  <a:lnTo>
                    <a:pt x="164" y="385"/>
                  </a:lnTo>
                  <a:lnTo>
                    <a:pt x="137" y="395"/>
                  </a:lnTo>
                  <a:lnTo>
                    <a:pt x="111" y="404"/>
                  </a:lnTo>
                  <a:lnTo>
                    <a:pt x="87" y="413"/>
                  </a:lnTo>
                  <a:lnTo>
                    <a:pt x="65" y="424"/>
                  </a:lnTo>
                  <a:lnTo>
                    <a:pt x="47" y="434"/>
                  </a:lnTo>
                  <a:lnTo>
                    <a:pt x="32" y="444"/>
                  </a:lnTo>
                  <a:lnTo>
                    <a:pt x="25" y="449"/>
                  </a:lnTo>
                  <a:lnTo>
                    <a:pt x="22" y="456"/>
                  </a:lnTo>
                  <a:lnTo>
                    <a:pt x="18" y="462"/>
                  </a:lnTo>
                  <a:lnTo>
                    <a:pt x="14" y="467"/>
                  </a:lnTo>
                  <a:lnTo>
                    <a:pt x="10" y="487"/>
                  </a:lnTo>
                  <a:lnTo>
                    <a:pt x="6" y="510"/>
                  </a:lnTo>
                  <a:lnTo>
                    <a:pt x="4" y="533"/>
                  </a:lnTo>
                  <a:lnTo>
                    <a:pt x="1" y="557"/>
                  </a:lnTo>
                  <a:lnTo>
                    <a:pt x="0" y="597"/>
                  </a:lnTo>
                  <a:lnTo>
                    <a:pt x="0" y="616"/>
                  </a:lnTo>
                  <a:lnTo>
                    <a:pt x="0" y="620"/>
                  </a:lnTo>
                  <a:lnTo>
                    <a:pt x="2" y="624"/>
                  </a:lnTo>
                  <a:lnTo>
                    <a:pt x="6" y="627"/>
                  </a:lnTo>
                  <a:lnTo>
                    <a:pt x="11" y="628"/>
                  </a:lnTo>
                  <a:lnTo>
                    <a:pt x="557" y="628"/>
                  </a:lnTo>
                  <a:lnTo>
                    <a:pt x="561" y="627"/>
                  </a:lnTo>
                  <a:lnTo>
                    <a:pt x="565" y="624"/>
                  </a:lnTo>
                  <a:lnTo>
                    <a:pt x="567" y="620"/>
                  </a:lnTo>
                  <a:lnTo>
                    <a:pt x="569" y="616"/>
                  </a:lnTo>
                  <a:lnTo>
                    <a:pt x="569" y="597"/>
                  </a:lnTo>
                  <a:lnTo>
                    <a:pt x="567" y="557"/>
                  </a:lnTo>
                  <a:lnTo>
                    <a:pt x="565" y="533"/>
                  </a:lnTo>
                  <a:lnTo>
                    <a:pt x="562" y="510"/>
                  </a:lnTo>
                  <a:lnTo>
                    <a:pt x="558" y="487"/>
                  </a:lnTo>
                  <a:lnTo>
                    <a:pt x="555" y="467"/>
                  </a:lnTo>
                  <a:lnTo>
                    <a:pt x="551" y="461"/>
                  </a:lnTo>
                  <a:lnTo>
                    <a:pt x="547" y="456"/>
                  </a:lnTo>
                  <a:lnTo>
                    <a:pt x="543" y="449"/>
                  </a:lnTo>
                  <a:lnTo>
                    <a:pt x="537" y="444"/>
                  </a:lnTo>
                  <a:lnTo>
                    <a:pt x="522" y="433"/>
                  </a:lnTo>
                  <a:lnTo>
                    <a:pt x="504" y="422"/>
                  </a:lnTo>
                  <a:lnTo>
                    <a:pt x="484" y="413"/>
                  </a:lnTo>
                  <a:lnTo>
                    <a:pt x="461" y="404"/>
                  </a:lnTo>
                  <a:lnTo>
                    <a:pt x="435" y="394"/>
                  </a:lnTo>
                  <a:lnTo>
                    <a:pt x="408"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3446">
              <a:extLst>
                <a:ext uri="{FF2B5EF4-FFF2-40B4-BE49-F238E27FC236}">
                  <a16:creationId xmlns="" xmlns:a16="http://schemas.microsoft.com/office/drawing/2014/main" id="{C29BF48D-3D36-45F2-ABF9-9987E931AD3E}"/>
                </a:ext>
              </a:extLst>
            </p:cNvPr>
            <p:cNvSpPr>
              <a:spLocks/>
            </p:cNvSpPr>
            <p:nvPr/>
          </p:nvSpPr>
          <p:spPr bwMode="auto">
            <a:xfrm>
              <a:off x="9485313" y="5387975"/>
              <a:ext cx="112712" cy="247650"/>
            </a:xfrm>
            <a:custGeom>
              <a:avLst/>
              <a:gdLst>
                <a:gd name="T0" fmla="*/ 258 w 281"/>
                <a:gd name="T1" fmla="*/ 450 h 625"/>
                <a:gd name="T2" fmla="*/ 234 w 281"/>
                <a:gd name="T3" fmla="*/ 428 h 625"/>
                <a:gd name="T4" fmla="*/ 199 w 281"/>
                <a:gd name="T5" fmla="*/ 408 h 625"/>
                <a:gd name="T6" fmla="*/ 103 w 281"/>
                <a:gd name="T7" fmla="*/ 367 h 625"/>
                <a:gd name="T8" fmla="*/ 65 w 281"/>
                <a:gd name="T9" fmla="*/ 319 h 625"/>
                <a:gd name="T10" fmla="*/ 86 w 281"/>
                <a:gd name="T11" fmla="*/ 301 h 625"/>
                <a:gd name="T12" fmla="*/ 108 w 281"/>
                <a:gd name="T13" fmla="*/ 265 h 625"/>
                <a:gd name="T14" fmla="*/ 113 w 281"/>
                <a:gd name="T15" fmla="*/ 238 h 625"/>
                <a:gd name="T16" fmla="*/ 122 w 281"/>
                <a:gd name="T17" fmla="*/ 223 h 625"/>
                <a:gd name="T18" fmla="*/ 130 w 281"/>
                <a:gd name="T19" fmla="*/ 209 h 625"/>
                <a:gd name="T20" fmla="*/ 132 w 281"/>
                <a:gd name="T21" fmla="*/ 188 h 625"/>
                <a:gd name="T22" fmla="*/ 123 w 281"/>
                <a:gd name="T23" fmla="*/ 157 h 625"/>
                <a:gd name="T24" fmla="*/ 118 w 281"/>
                <a:gd name="T25" fmla="*/ 151 h 625"/>
                <a:gd name="T26" fmla="*/ 131 w 281"/>
                <a:gd name="T27" fmla="*/ 97 h 625"/>
                <a:gd name="T28" fmla="*/ 130 w 281"/>
                <a:gd name="T29" fmla="*/ 59 h 625"/>
                <a:gd name="T30" fmla="*/ 117 w 281"/>
                <a:gd name="T31" fmla="*/ 35 h 625"/>
                <a:gd name="T32" fmla="*/ 94 w 281"/>
                <a:gd name="T33" fmla="*/ 15 h 625"/>
                <a:gd name="T34" fmla="*/ 65 w 281"/>
                <a:gd name="T35" fmla="*/ 2 h 625"/>
                <a:gd name="T36" fmla="*/ 38 w 281"/>
                <a:gd name="T37" fmla="*/ 0 h 625"/>
                <a:gd name="T38" fmla="*/ 13 w 281"/>
                <a:gd name="T39" fmla="*/ 7 h 625"/>
                <a:gd name="T40" fmla="*/ 0 w 281"/>
                <a:gd name="T41" fmla="*/ 20 h 625"/>
                <a:gd name="T42" fmla="*/ 5 w 281"/>
                <a:gd name="T43" fmla="*/ 32 h 625"/>
                <a:gd name="T44" fmla="*/ 18 w 281"/>
                <a:gd name="T45" fmla="*/ 32 h 625"/>
                <a:gd name="T46" fmla="*/ 38 w 281"/>
                <a:gd name="T47" fmla="*/ 24 h 625"/>
                <a:gd name="T48" fmla="*/ 67 w 281"/>
                <a:gd name="T49" fmla="*/ 28 h 625"/>
                <a:gd name="T50" fmla="*/ 89 w 281"/>
                <a:gd name="T51" fmla="*/ 41 h 625"/>
                <a:gd name="T52" fmla="*/ 103 w 281"/>
                <a:gd name="T53" fmla="*/ 56 h 625"/>
                <a:gd name="T54" fmla="*/ 108 w 281"/>
                <a:gd name="T55" fmla="*/ 75 h 625"/>
                <a:gd name="T56" fmla="*/ 105 w 281"/>
                <a:gd name="T57" fmla="*/ 107 h 625"/>
                <a:gd name="T58" fmla="*/ 92 w 281"/>
                <a:gd name="T59" fmla="*/ 152 h 625"/>
                <a:gd name="T60" fmla="*/ 94 w 281"/>
                <a:gd name="T61" fmla="*/ 166 h 625"/>
                <a:gd name="T62" fmla="*/ 104 w 281"/>
                <a:gd name="T63" fmla="*/ 172 h 625"/>
                <a:gd name="T64" fmla="*/ 109 w 281"/>
                <a:gd name="T65" fmla="*/ 188 h 625"/>
                <a:gd name="T66" fmla="*/ 104 w 281"/>
                <a:gd name="T67" fmla="*/ 206 h 625"/>
                <a:gd name="T68" fmla="*/ 94 w 281"/>
                <a:gd name="T69" fmla="*/ 210 h 625"/>
                <a:gd name="T70" fmla="*/ 90 w 281"/>
                <a:gd name="T71" fmla="*/ 231 h 625"/>
                <a:gd name="T72" fmla="*/ 85 w 281"/>
                <a:gd name="T73" fmla="*/ 259 h 625"/>
                <a:gd name="T74" fmla="*/ 55 w 281"/>
                <a:gd name="T75" fmla="*/ 297 h 625"/>
                <a:gd name="T76" fmla="*/ 44 w 281"/>
                <a:gd name="T77" fmla="*/ 306 h 625"/>
                <a:gd name="T78" fmla="*/ 41 w 281"/>
                <a:gd name="T79" fmla="*/ 360 h 625"/>
                <a:gd name="T80" fmla="*/ 46 w 281"/>
                <a:gd name="T81" fmla="*/ 371 h 625"/>
                <a:gd name="T82" fmla="*/ 119 w 281"/>
                <a:gd name="T83" fmla="*/ 399 h 625"/>
                <a:gd name="T84" fmla="*/ 222 w 281"/>
                <a:gd name="T85" fmla="*/ 449 h 625"/>
                <a:gd name="T86" fmla="*/ 241 w 281"/>
                <a:gd name="T87" fmla="*/ 467 h 625"/>
                <a:gd name="T88" fmla="*/ 250 w 281"/>
                <a:gd name="T89" fmla="*/ 503 h 625"/>
                <a:gd name="T90" fmla="*/ 257 w 281"/>
                <a:gd name="T91" fmla="*/ 574 h 625"/>
                <a:gd name="T92" fmla="*/ 204 w 281"/>
                <a:gd name="T93" fmla="*/ 602 h 625"/>
                <a:gd name="T94" fmla="*/ 196 w 281"/>
                <a:gd name="T95" fmla="*/ 613 h 625"/>
                <a:gd name="T96" fmla="*/ 204 w 281"/>
                <a:gd name="T97" fmla="*/ 624 h 625"/>
                <a:gd name="T98" fmla="*/ 273 w 281"/>
                <a:gd name="T99" fmla="*/ 624 h 625"/>
                <a:gd name="T100" fmla="*/ 281 w 281"/>
                <a:gd name="T101" fmla="*/ 613 h 625"/>
                <a:gd name="T102" fmla="*/ 277 w 281"/>
                <a:gd name="T103" fmla="*/ 530 h 625"/>
                <a:gd name="T104" fmla="*/ 267 w 281"/>
                <a:gd name="T105" fmla="*/ 464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1" h="625">
                  <a:moveTo>
                    <a:pt x="267" y="464"/>
                  </a:moveTo>
                  <a:lnTo>
                    <a:pt x="263" y="457"/>
                  </a:lnTo>
                  <a:lnTo>
                    <a:pt x="258" y="450"/>
                  </a:lnTo>
                  <a:lnTo>
                    <a:pt x="252" y="443"/>
                  </a:lnTo>
                  <a:lnTo>
                    <a:pt x="244" y="435"/>
                  </a:lnTo>
                  <a:lnTo>
                    <a:pt x="234" y="428"/>
                  </a:lnTo>
                  <a:lnTo>
                    <a:pt x="223" y="421"/>
                  </a:lnTo>
                  <a:lnTo>
                    <a:pt x="212" y="414"/>
                  </a:lnTo>
                  <a:lnTo>
                    <a:pt x="199" y="408"/>
                  </a:lnTo>
                  <a:lnTo>
                    <a:pt x="169" y="394"/>
                  </a:lnTo>
                  <a:lnTo>
                    <a:pt x="137" y="381"/>
                  </a:lnTo>
                  <a:lnTo>
                    <a:pt x="103" y="367"/>
                  </a:lnTo>
                  <a:lnTo>
                    <a:pt x="65" y="353"/>
                  </a:lnTo>
                  <a:lnTo>
                    <a:pt x="65" y="353"/>
                  </a:lnTo>
                  <a:lnTo>
                    <a:pt x="65" y="319"/>
                  </a:lnTo>
                  <a:lnTo>
                    <a:pt x="72" y="315"/>
                  </a:lnTo>
                  <a:lnTo>
                    <a:pt x="78" y="309"/>
                  </a:lnTo>
                  <a:lnTo>
                    <a:pt x="86" y="301"/>
                  </a:lnTo>
                  <a:lnTo>
                    <a:pt x="94" y="292"/>
                  </a:lnTo>
                  <a:lnTo>
                    <a:pt x="101" y="279"/>
                  </a:lnTo>
                  <a:lnTo>
                    <a:pt x="108" y="265"/>
                  </a:lnTo>
                  <a:lnTo>
                    <a:pt x="110" y="256"/>
                  </a:lnTo>
                  <a:lnTo>
                    <a:pt x="112" y="247"/>
                  </a:lnTo>
                  <a:lnTo>
                    <a:pt x="113" y="238"/>
                  </a:lnTo>
                  <a:lnTo>
                    <a:pt x="114" y="228"/>
                  </a:lnTo>
                  <a:lnTo>
                    <a:pt x="118" y="226"/>
                  </a:lnTo>
                  <a:lnTo>
                    <a:pt x="122" y="223"/>
                  </a:lnTo>
                  <a:lnTo>
                    <a:pt x="125" y="219"/>
                  </a:lnTo>
                  <a:lnTo>
                    <a:pt x="127" y="215"/>
                  </a:lnTo>
                  <a:lnTo>
                    <a:pt x="130" y="209"/>
                  </a:lnTo>
                  <a:lnTo>
                    <a:pt x="131" y="202"/>
                  </a:lnTo>
                  <a:lnTo>
                    <a:pt x="132" y="196"/>
                  </a:lnTo>
                  <a:lnTo>
                    <a:pt x="132" y="188"/>
                  </a:lnTo>
                  <a:lnTo>
                    <a:pt x="131" y="177"/>
                  </a:lnTo>
                  <a:lnTo>
                    <a:pt x="128" y="166"/>
                  </a:lnTo>
                  <a:lnTo>
                    <a:pt x="123" y="157"/>
                  </a:lnTo>
                  <a:lnTo>
                    <a:pt x="117" y="151"/>
                  </a:lnTo>
                  <a:lnTo>
                    <a:pt x="118" y="151"/>
                  </a:lnTo>
                  <a:lnTo>
                    <a:pt x="118" y="151"/>
                  </a:lnTo>
                  <a:lnTo>
                    <a:pt x="123" y="133"/>
                  </a:lnTo>
                  <a:lnTo>
                    <a:pt x="130" y="110"/>
                  </a:lnTo>
                  <a:lnTo>
                    <a:pt x="131" y="97"/>
                  </a:lnTo>
                  <a:lnTo>
                    <a:pt x="132" y="84"/>
                  </a:lnTo>
                  <a:lnTo>
                    <a:pt x="132" y="71"/>
                  </a:lnTo>
                  <a:lnTo>
                    <a:pt x="130" y="59"/>
                  </a:lnTo>
                  <a:lnTo>
                    <a:pt x="127" y="51"/>
                  </a:lnTo>
                  <a:lnTo>
                    <a:pt x="122" y="43"/>
                  </a:lnTo>
                  <a:lnTo>
                    <a:pt x="117" y="35"/>
                  </a:lnTo>
                  <a:lnTo>
                    <a:pt x="110" y="28"/>
                  </a:lnTo>
                  <a:lnTo>
                    <a:pt x="103" y="21"/>
                  </a:lnTo>
                  <a:lnTo>
                    <a:pt x="94" y="15"/>
                  </a:lnTo>
                  <a:lnTo>
                    <a:pt x="85" y="10"/>
                  </a:lnTo>
                  <a:lnTo>
                    <a:pt x="76" y="6"/>
                  </a:lnTo>
                  <a:lnTo>
                    <a:pt x="65" y="2"/>
                  </a:lnTo>
                  <a:lnTo>
                    <a:pt x="56" y="1"/>
                  </a:lnTo>
                  <a:lnTo>
                    <a:pt x="47" y="0"/>
                  </a:lnTo>
                  <a:lnTo>
                    <a:pt x="38" y="0"/>
                  </a:lnTo>
                  <a:lnTo>
                    <a:pt x="29" y="2"/>
                  </a:lnTo>
                  <a:lnTo>
                    <a:pt x="22" y="3"/>
                  </a:lnTo>
                  <a:lnTo>
                    <a:pt x="13" y="7"/>
                  </a:lnTo>
                  <a:lnTo>
                    <a:pt x="5" y="12"/>
                  </a:lnTo>
                  <a:lnTo>
                    <a:pt x="1" y="15"/>
                  </a:lnTo>
                  <a:lnTo>
                    <a:pt x="0" y="20"/>
                  </a:lnTo>
                  <a:lnTo>
                    <a:pt x="0" y="24"/>
                  </a:lnTo>
                  <a:lnTo>
                    <a:pt x="1" y="29"/>
                  </a:lnTo>
                  <a:lnTo>
                    <a:pt x="5" y="32"/>
                  </a:lnTo>
                  <a:lnTo>
                    <a:pt x="9" y="34"/>
                  </a:lnTo>
                  <a:lnTo>
                    <a:pt x="14" y="34"/>
                  </a:lnTo>
                  <a:lnTo>
                    <a:pt x="18" y="32"/>
                  </a:lnTo>
                  <a:lnTo>
                    <a:pt x="26" y="29"/>
                  </a:lnTo>
                  <a:lnTo>
                    <a:pt x="32" y="26"/>
                  </a:lnTo>
                  <a:lnTo>
                    <a:pt x="38" y="24"/>
                  </a:lnTo>
                  <a:lnTo>
                    <a:pt x="45" y="24"/>
                  </a:lnTo>
                  <a:lnTo>
                    <a:pt x="56" y="25"/>
                  </a:lnTo>
                  <a:lnTo>
                    <a:pt x="67" y="28"/>
                  </a:lnTo>
                  <a:lnTo>
                    <a:pt x="74" y="32"/>
                  </a:lnTo>
                  <a:lnTo>
                    <a:pt x="82" y="35"/>
                  </a:lnTo>
                  <a:lnTo>
                    <a:pt x="89" y="41"/>
                  </a:lnTo>
                  <a:lnTo>
                    <a:pt x="94" y="46"/>
                  </a:lnTo>
                  <a:lnTo>
                    <a:pt x="99" y="51"/>
                  </a:lnTo>
                  <a:lnTo>
                    <a:pt x="103" y="56"/>
                  </a:lnTo>
                  <a:lnTo>
                    <a:pt x="105" y="61"/>
                  </a:lnTo>
                  <a:lnTo>
                    <a:pt x="107" y="65"/>
                  </a:lnTo>
                  <a:lnTo>
                    <a:pt x="108" y="75"/>
                  </a:lnTo>
                  <a:lnTo>
                    <a:pt x="108" y="86"/>
                  </a:lnTo>
                  <a:lnTo>
                    <a:pt x="108" y="97"/>
                  </a:lnTo>
                  <a:lnTo>
                    <a:pt x="105" y="107"/>
                  </a:lnTo>
                  <a:lnTo>
                    <a:pt x="100" y="127"/>
                  </a:lnTo>
                  <a:lnTo>
                    <a:pt x="95" y="142"/>
                  </a:lnTo>
                  <a:lnTo>
                    <a:pt x="92" y="152"/>
                  </a:lnTo>
                  <a:lnTo>
                    <a:pt x="91" y="159"/>
                  </a:lnTo>
                  <a:lnTo>
                    <a:pt x="91" y="163"/>
                  </a:lnTo>
                  <a:lnTo>
                    <a:pt x="94" y="166"/>
                  </a:lnTo>
                  <a:lnTo>
                    <a:pt x="98" y="169"/>
                  </a:lnTo>
                  <a:lnTo>
                    <a:pt x="103" y="170"/>
                  </a:lnTo>
                  <a:lnTo>
                    <a:pt x="104" y="172"/>
                  </a:lnTo>
                  <a:lnTo>
                    <a:pt x="107" y="175"/>
                  </a:lnTo>
                  <a:lnTo>
                    <a:pt x="108" y="181"/>
                  </a:lnTo>
                  <a:lnTo>
                    <a:pt x="109" y="188"/>
                  </a:lnTo>
                  <a:lnTo>
                    <a:pt x="108" y="197"/>
                  </a:lnTo>
                  <a:lnTo>
                    <a:pt x="105" y="204"/>
                  </a:lnTo>
                  <a:lnTo>
                    <a:pt x="104" y="206"/>
                  </a:lnTo>
                  <a:lnTo>
                    <a:pt x="103" y="208"/>
                  </a:lnTo>
                  <a:lnTo>
                    <a:pt x="98" y="208"/>
                  </a:lnTo>
                  <a:lnTo>
                    <a:pt x="94" y="210"/>
                  </a:lnTo>
                  <a:lnTo>
                    <a:pt x="91" y="214"/>
                  </a:lnTo>
                  <a:lnTo>
                    <a:pt x="91" y="219"/>
                  </a:lnTo>
                  <a:lnTo>
                    <a:pt x="90" y="231"/>
                  </a:lnTo>
                  <a:lnTo>
                    <a:pt x="89" y="241"/>
                  </a:lnTo>
                  <a:lnTo>
                    <a:pt x="87" y="250"/>
                  </a:lnTo>
                  <a:lnTo>
                    <a:pt x="85" y="259"/>
                  </a:lnTo>
                  <a:lnTo>
                    <a:pt x="78" y="273"/>
                  </a:lnTo>
                  <a:lnTo>
                    <a:pt x="71" y="283"/>
                  </a:lnTo>
                  <a:lnTo>
                    <a:pt x="55" y="297"/>
                  </a:lnTo>
                  <a:lnTo>
                    <a:pt x="49" y="301"/>
                  </a:lnTo>
                  <a:lnTo>
                    <a:pt x="45" y="304"/>
                  </a:lnTo>
                  <a:lnTo>
                    <a:pt x="44" y="306"/>
                  </a:lnTo>
                  <a:lnTo>
                    <a:pt x="41" y="309"/>
                  </a:lnTo>
                  <a:lnTo>
                    <a:pt x="41" y="313"/>
                  </a:lnTo>
                  <a:lnTo>
                    <a:pt x="41" y="360"/>
                  </a:lnTo>
                  <a:lnTo>
                    <a:pt x="41" y="364"/>
                  </a:lnTo>
                  <a:lnTo>
                    <a:pt x="44" y="368"/>
                  </a:lnTo>
                  <a:lnTo>
                    <a:pt x="46" y="371"/>
                  </a:lnTo>
                  <a:lnTo>
                    <a:pt x="49" y="372"/>
                  </a:lnTo>
                  <a:lnTo>
                    <a:pt x="58" y="376"/>
                  </a:lnTo>
                  <a:lnTo>
                    <a:pt x="119" y="399"/>
                  </a:lnTo>
                  <a:lnTo>
                    <a:pt x="177" y="423"/>
                  </a:lnTo>
                  <a:lnTo>
                    <a:pt x="202" y="436"/>
                  </a:lnTo>
                  <a:lnTo>
                    <a:pt x="222" y="449"/>
                  </a:lnTo>
                  <a:lnTo>
                    <a:pt x="230" y="454"/>
                  </a:lnTo>
                  <a:lnTo>
                    <a:pt x="236" y="461"/>
                  </a:lnTo>
                  <a:lnTo>
                    <a:pt x="241" y="467"/>
                  </a:lnTo>
                  <a:lnTo>
                    <a:pt x="244" y="472"/>
                  </a:lnTo>
                  <a:lnTo>
                    <a:pt x="248" y="486"/>
                  </a:lnTo>
                  <a:lnTo>
                    <a:pt x="250" y="503"/>
                  </a:lnTo>
                  <a:lnTo>
                    <a:pt x="253" y="520"/>
                  </a:lnTo>
                  <a:lnTo>
                    <a:pt x="254" y="539"/>
                  </a:lnTo>
                  <a:lnTo>
                    <a:pt x="257" y="574"/>
                  </a:lnTo>
                  <a:lnTo>
                    <a:pt x="257" y="601"/>
                  </a:lnTo>
                  <a:lnTo>
                    <a:pt x="209" y="601"/>
                  </a:lnTo>
                  <a:lnTo>
                    <a:pt x="204" y="602"/>
                  </a:lnTo>
                  <a:lnTo>
                    <a:pt x="200" y="604"/>
                  </a:lnTo>
                  <a:lnTo>
                    <a:pt x="198" y="608"/>
                  </a:lnTo>
                  <a:lnTo>
                    <a:pt x="196" y="613"/>
                  </a:lnTo>
                  <a:lnTo>
                    <a:pt x="198" y="617"/>
                  </a:lnTo>
                  <a:lnTo>
                    <a:pt x="200" y="621"/>
                  </a:lnTo>
                  <a:lnTo>
                    <a:pt x="204" y="624"/>
                  </a:lnTo>
                  <a:lnTo>
                    <a:pt x="209" y="625"/>
                  </a:lnTo>
                  <a:lnTo>
                    <a:pt x="270" y="625"/>
                  </a:lnTo>
                  <a:lnTo>
                    <a:pt x="273" y="624"/>
                  </a:lnTo>
                  <a:lnTo>
                    <a:pt x="277" y="621"/>
                  </a:lnTo>
                  <a:lnTo>
                    <a:pt x="280" y="617"/>
                  </a:lnTo>
                  <a:lnTo>
                    <a:pt x="281" y="613"/>
                  </a:lnTo>
                  <a:lnTo>
                    <a:pt x="281" y="594"/>
                  </a:lnTo>
                  <a:lnTo>
                    <a:pt x="280" y="554"/>
                  </a:lnTo>
                  <a:lnTo>
                    <a:pt x="277" y="530"/>
                  </a:lnTo>
                  <a:lnTo>
                    <a:pt x="275" y="507"/>
                  </a:lnTo>
                  <a:lnTo>
                    <a:pt x="271" y="484"/>
                  </a:lnTo>
                  <a:lnTo>
                    <a:pt x="267" y="4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7" name="Rectangle 106">
            <a:extLst>
              <a:ext uri="{FF2B5EF4-FFF2-40B4-BE49-F238E27FC236}">
                <a16:creationId xmlns="" xmlns:a16="http://schemas.microsoft.com/office/drawing/2014/main" id="{C76FDE4C-15B8-465E-8FF2-7030FF746B07}"/>
              </a:ext>
            </a:extLst>
          </p:cNvPr>
          <p:cNvSpPr/>
          <p:nvPr/>
        </p:nvSpPr>
        <p:spPr>
          <a:xfrm>
            <a:off x="278331" y="5513843"/>
            <a:ext cx="2743200" cy="495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Preconditions</a:t>
            </a:r>
            <a:endParaRPr lang="en-US" dirty="0"/>
          </a:p>
        </p:txBody>
      </p:sp>
      <p:sp>
        <p:nvSpPr>
          <p:cNvPr id="108" name="Rectangle 107">
            <a:extLst>
              <a:ext uri="{FF2B5EF4-FFF2-40B4-BE49-F238E27FC236}">
                <a16:creationId xmlns="" xmlns:a16="http://schemas.microsoft.com/office/drawing/2014/main" id="{32F2672F-E931-40CE-89B5-F4DA7F99E5E9}"/>
              </a:ext>
            </a:extLst>
          </p:cNvPr>
          <p:cNvSpPr/>
          <p:nvPr/>
        </p:nvSpPr>
        <p:spPr>
          <a:xfrm>
            <a:off x="3253901" y="5513843"/>
            <a:ext cx="2743200" cy="4953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Technology transfer location</a:t>
            </a:r>
            <a:endParaRPr lang="en-US" dirty="0">
              <a:solidFill>
                <a:schemeClr val="bg1"/>
              </a:solidFill>
            </a:endParaRPr>
          </a:p>
        </p:txBody>
      </p:sp>
      <p:sp>
        <p:nvSpPr>
          <p:cNvPr id="109" name="Rectangle 108">
            <a:extLst>
              <a:ext uri="{FF2B5EF4-FFF2-40B4-BE49-F238E27FC236}">
                <a16:creationId xmlns="" xmlns:a16="http://schemas.microsoft.com/office/drawing/2014/main" id="{C0F96BA5-DED5-426E-B1B3-46B68750CC59}"/>
              </a:ext>
            </a:extLst>
          </p:cNvPr>
          <p:cNvSpPr/>
          <p:nvPr/>
        </p:nvSpPr>
        <p:spPr>
          <a:xfrm>
            <a:off x="6229470" y="5513843"/>
            <a:ext cx="2743200" cy="495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a:t>
            </a:r>
            <a:endParaRPr lang="en-US" dirty="0"/>
          </a:p>
        </p:txBody>
      </p:sp>
      <p:sp>
        <p:nvSpPr>
          <p:cNvPr id="110" name="Rectangle 109">
            <a:extLst>
              <a:ext uri="{FF2B5EF4-FFF2-40B4-BE49-F238E27FC236}">
                <a16:creationId xmlns="" xmlns:a16="http://schemas.microsoft.com/office/drawing/2014/main" id="{5309129B-499B-4587-8DFC-F844F7D750F9}"/>
              </a:ext>
            </a:extLst>
          </p:cNvPr>
          <p:cNvSpPr/>
          <p:nvPr/>
        </p:nvSpPr>
        <p:spPr>
          <a:xfrm>
            <a:off x="9205040" y="5513843"/>
            <a:ext cx="2743200" cy="4953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Operational unit</a:t>
            </a:r>
            <a:endParaRPr lang="en-US" dirty="0"/>
          </a:p>
        </p:txBody>
      </p:sp>
    </p:spTree>
    <p:extLst>
      <p:ext uri="{BB962C8B-B14F-4D97-AF65-F5344CB8AC3E}">
        <p14:creationId xmlns:p14="http://schemas.microsoft.com/office/powerpoint/2010/main" val="2431146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 xmlns:a16="http://schemas.microsoft.com/office/drawing/2014/main" id="{1AA2A670-4772-4504-9A86-BE460BACA39F}"/>
              </a:ext>
            </a:extLst>
          </p:cNvPr>
          <p:cNvSpPr/>
          <p:nvPr/>
        </p:nvSpPr>
        <p:spPr>
          <a:xfrm>
            <a:off x="2766616" y="108763"/>
            <a:ext cx="6726506" cy="430887"/>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noProof="0" dirty="0" smtClean="0">
                <a:solidFill>
                  <a:srgbClr val="083D65"/>
                </a:solidFill>
                <a:latin typeface="Segoe UI" panose="020B0502040204020203" pitchFamily="34" charset="0"/>
                <a:cs typeface="Segoe UI" panose="020B0502040204020203" pitchFamily="34" charset="0"/>
              </a:rPr>
              <a:t>The technology solution</a:t>
            </a:r>
            <a:endParaRPr kumimoji="0" lang="en-US" sz="2800" b="1"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sp>
        <p:nvSpPr>
          <p:cNvPr id="55" name="Rectangle 54">
            <a:extLst>
              <a:ext uri="{FF2B5EF4-FFF2-40B4-BE49-F238E27FC236}">
                <a16:creationId xmlns="" xmlns:a16="http://schemas.microsoft.com/office/drawing/2014/main" id="{B9810A48-58EE-4653-9094-4015568448A4}"/>
              </a:ext>
            </a:extLst>
          </p:cNvPr>
          <p:cNvSpPr/>
          <p:nvPr/>
        </p:nvSpPr>
        <p:spPr>
          <a:xfrm>
            <a:off x="672664" y="1371075"/>
            <a:ext cx="2360745" cy="492443"/>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smtClean="0">
                <a:ln w="22225">
                  <a:noFill/>
                </a:ln>
                <a:solidFill>
                  <a:srgbClr val="083D65"/>
                </a:solidFill>
                <a:latin typeface="Segoe UI" panose="020B0502040204020203" pitchFamily="34" charset="0"/>
                <a:ea typeface="Open Sans" panose="020B0606030504020204" pitchFamily="34" charset="0"/>
                <a:cs typeface="Segoe UI" panose="020B0502040204020203" pitchFamily="34" charset="0"/>
              </a:rPr>
              <a:t>Donator</a:t>
            </a:r>
            <a:endParaRPr kumimoji="0" lang="en-US" sz="3200" b="1" i="0" u="none" strike="noStrike" kern="1200" cap="none" spc="0" normalizeH="0" baseline="0" noProof="0" dirty="0">
              <a:ln w="22225">
                <a:noFill/>
              </a:ln>
              <a:solidFill>
                <a:srgbClr val="083D65"/>
              </a:solidFill>
              <a:effectLst/>
              <a:uLnTx/>
              <a:uFillTx/>
              <a:latin typeface="Segoe UI" panose="020B0502040204020203" pitchFamily="34" charset="0"/>
              <a:ea typeface="Open Sans" panose="020B0606030504020204" pitchFamily="34" charset="0"/>
              <a:cs typeface="Segoe UI" panose="020B0502040204020203" pitchFamily="34" charset="0"/>
            </a:endParaRPr>
          </a:p>
        </p:txBody>
      </p:sp>
      <p:sp>
        <p:nvSpPr>
          <p:cNvPr id="119" name="Rectangle 118">
            <a:extLst>
              <a:ext uri="{FF2B5EF4-FFF2-40B4-BE49-F238E27FC236}">
                <a16:creationId xmlns="" xmlns:a16="http://schemas.microsoft.com/office/drawing/2014/main" id="{5C998BA0-6D9C-4E71-AABD-0B1CE27665CD}"/>
              </a:ext>
            </a:extLst>
          </p:cNvPr>
          <p:cNvSpPr/>
          <p:nvPr/>
        </p:nvSpPr>
        <p:spPr>
          <a:xfrm>
            <a:off x="707227" y="2188571"/>
            <a:ext cx="2388988" cy="3016210"/>
          </a:xfrm>
          <a:prstGeom prst="rect">
            <a:avLst/>
          </a:prstGeom>
        </p:spPr>
        <p:txBody>
          <a:bodyPr wrap="square" lIns="0" tIns="0" rIns="0" bIns="0">
            <a:spAutoFit/>
          </a:bodyPr>
          <a:lstStyle/>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1400" dirty="0" smtClean="0">
                <a:latin typeface="Segoe UI" panose="020B0502040204020203" pitchFamily="34" charset="0"/>
                <a:cs typeface="Segoe UI" panose="020B0502040204020203" pitchFamily="34" charset="0"/>
              </a:rPr>
              <a:t>Can easily make donation</a:t>
            </a:r>
            <a:endParaRPr kumimoji="0" lang="en-US" sz="1400" b="0" i="0" u="none" strike="noStrike" kern="1200" cap="none" spc="0" normalizeH="0" baseline="0" noProof="0" dirty="0">
              <a:ln>
                <a:noFill/>
              </a:ln>
              <a:effectLst/>
              <a:uLnTx/>
              <a:uFillTx/>
              <a:latin typeface="Segoe UI" panose="020B0502040204020203" pitchFamily="34" charset="0"/>
              <a:cs typeface="Segoe UI" panose="020B0502040204020203" pitchFamily="34" charset="0"/>
            </a:endParaRP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1400" dirty="0" smtClean="0">
                <a:latin typeface="Segoe UI" panose="020B0502040204020203" pitchFamily="34" charset="0"/>
                <a:cs typeface="Segoe UI" panose="020B0502040204020203" pitchFamily="34" charset="0"/>
              </a:rPr>
              <a:t>Can know for sure that the money is used for the right purpose</a:t>
            </a:r>
            <a:endParaRPr kumimoji="0" lang="en-US" sz="1400" b="0" i="0" u="none" strike="noStrike" kern="1200" cap="none" spc="0" normalizeH="0" baseline="0" noProof="0" dirty="0">
              <a:ln>
                <a:noFill/>
              </a:ln>
              <a:effectLst/>
              <a:uLnTx/>
              <a:uFillTx/>
              <a:latin typeface="Segoe UI" panose="020B0502040204020203" pitchFamily="34" charset="0"/>
              <a:cs typeface="Segoe UI" panose="020B0502040204020203" pitchFamily="34" charset="0"/>
            </a:endParaRP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effectLst/>
                <a:uLnTx/>
                <a:uFillTx/>
                <a:latin typeface="Segoe UI" panose="020B0502040204020203" pitchFamily="34" charset="0"/>
                <a:ea typeface="+mn-ea"/>
                <a:cs typeface="Segoe UI" panose="020B0502040204020203" pitchFamily="34" charset="0"/>
              </a:rPr>
              <a:t>Can easily follow</a:t>
            </a:r>
            <a:r>
              <a:rPr kumimoji="0" lang="en-US" sz="1400" b="0" i="0" u="none" strike="noStrike" kern="1200" cap="none" spc="0" normalizeH="0" noProof="0" dirty="0" smtClean="0">
                <a:ln>
                  <a:noFill/>
                </a:ln>
                <a:effectLst/>
                <a:uLnTx/>
                <a:uFillTx/>
                <a:latin typeface="Segoe UI" panose="020B0502040204020203" pitchFamily="34" charset="0"/>
                <a:ea typeface="+mn-ea"/>
                <a:cs typeface="Segoe UI" panose="020B0502040204020203" pitchFamily="34" charset="0"/>
              </a:rPr>
              <a:t> the activities related to the fund resources</a:t>
            </a:r>
            <a:endParaRPr kumimoji="0" lang="en-US" sz="1400" b="0" i="0" u="none" strike="noStrike" kern="1200" cap="none" spc="0" normalizeH="0" baseline="0" noProof="0" dirty="0">
              <a:ln>
                <a:noFill/>
              </a:ln>
              <a:effectLst/>
              <a:uLnTx/>
              <a:uFillTx/>
              <a:latin typeface="Segoe UI" panose="020B0502040204020203" pitchFamily="34" charset="0"/>
              <a:ea typeface="+mn-ea"/>
              <a:cs typeface="Segoe UI" panose="020B0502040204020203" pitchFamily="34" charset="0"/>
            </a:endParaRPr>
          </a:p>
        </p:txBody>
      </p:sp>
      <p:sp>
        <p:nvSpPr>
          <p:cNvPr id="13" name="Rectangle 12">
            <a:extLst>
              <a:ext uri="{FF2B5EF4-FFF2-40B4-BE49-F238E27FC236}">
                <a16:creationId xmlns="" xmlns:a16="http://schemas.microsoft.com/office/drawing/2014/main" id="{FFF60778-A552-4178-967A-D6012B06C7A5}"/>
              </a:ext>
            </a:extLst>
          </p:cNvPr>
          <p:cNvSpPr/>
          <p:nvPr/>
        </p:nvSpPr>
        <p:spPr>
          <a:xfrm>
            <a:off x="600617" y="5459472"/>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Rectangle 167">
            <a:extLst>
              <a:ext uri="{FF2B5EF4-FFF2-40B4-BE49-F238E27FC236}">
                <a16:creationId xmlns="" xmlns:a16="http://schemas.microsoft.com/office/drawing/2014/main" id="{C018E09C-793B-4B90-8ABF-2FDE455E5932}"/>
              </a:ext>
            </a:extLst>
          </p:cNvPr>
          <p:cNvSpPr/>
          <p:nvPr/>
        </p:nvSpPr>
        <p:spPr>
          <a:xfrm>
            <a:off x="600617" y="1217205"/>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 xmlns:a16="http://schemas.microsoft.com/office/drawing/2014/main" id="{A4577D3E-B848-40A4-BDA3-371D139FFCD7}"/>
              </a:ext>
            </a:extLst>
          </p:cNvPr>
          <p:cNvSpPr/>
          <p:nvPr/>
        </p:nvSpPr>
        <p:spPr>
          <a:xfrm>
            <a:off x="3363956" y="1371073"/>
            <a:ext cx="2153840" cy="492443"/>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w="22225">
                  <a:noFill/>
                </a:ln>
                <a:solidFill>
                  <a:srgbClr val="083D65"/>
                </a:solidFill>
                <a:effectLst/>
                <a:uLnTx/>
                <a:uFillTx/>
                <a:latin typeface="Segoe UI" panose="020B0502040204020203" pitchFamily="34" charset="0"/>
                <a:ea typeface="Open Sans" panose="020B0606030504020204" pitchFamily="34" charset="0"/>
                <a:cs typeface="Segoe UI" panose="020B0502040204020203" pitchFamily="34" charset="0"/>
              </a:rPr>
              <a:t>Homeless</a:t>
            </a:r>
            <a:endParaRPr kumimoji="0" lang="en-US" sz="3200" b="1" i="0" u="none" strike="noStrike" kern="1200" cap="none" spc="0" normalizeH="0" baseline="0" noProof="0" dirty="0">
              <a:ln w="22225">
                <a:noFill/>
              </a:ln>
              <a:solidFill>
                <a:srgbClr val="083D65"/>
              </a:solidFill>
              <a:effectLst/>
              <a:uLnTx/>
              <a:uFillTx/>
              <a:latin typeface="Segoe UI" panose="020B0502040204020203" pitchFamily="34" charset="0"/>
              <a:ea typeface="Open Sans" panose="020B0606030504020204" pitchFamily="34" charset="0"/>
              <a:cs typeface="Segoe UI" panose="020B0502040204020203" pitchFamily="34" charset="0"/>
            </a:endParaRPr>
          </a:p>
        </p:txBody>
      </p:sp>
      <p:sp>
        <p:nvSpPr>
          <p:cNvPr id="120" name="Rectangle 119">
            <a:extLst>
              <a:ext uri="{FF2B5EF4-FFF2-40B4-BE49-F238E27FC236}">
                <a16:creationId xmlns="" xmlns:a16="http://schemas.microsoft.com/office/drawing/2014/main" id="{9AD4C567-68CB-4D4E-B46F-AE6B623D0433}"/>
              </a:ext>
            </a:extLst>
          </p:cNvPr>
          <p:cNvSpPr/>
          <p:nvPr/>
        </p:nvSpPr>
        <p:spPr>
          <a:xfrm>
            <a:off x="3336050" y="2142870"/>
            <a:ext cx="2290617" cy="2154436"/>
          </a:xfrm>
          <a:prstGeom prst="rect">
            <a:avLst/>
          </a:prstGeom>
        </p:spPr>
        <p:txBody>
          <a:bodyPr wrap="square" lIns="0" tIns="0" rIns="0" bIns="0">
            <a:spAutoFit/>
          </a:bodyPr>
          <a:lstStyle/>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1400" dirty="0" smtClean="0">
                <a:latin typeface="Segoe UI" panose="020B0502040204020203" pitchFamily="34" charset="0"/>
                <a:cs typeface="Segoe UI" panose="020B0502040204020203" pitchFamily="34" charset="0"/>
              </a:rPr>
              <a:t>Purchase necessities daily with the fund money from anywhere in the country</a:t>
            </a: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1400" dirty="0" smtClean="0">
                <a:latin typeface="Segoe UI" panose="020B0502040204020203" pitchFamily="34" charset="0"/>
                <a:cs typeface="Segoe UI" panose="020B0502040204020203" pitchFamily="34" charset="0"/>
              </a:rPr>
              <a:t>Treated in fairness</a:t>
            </a:r>
            <a:endParaRPr kumimoji="0" lang="en-US" sz="1400" b="0" i="0" u="none" strike="noStrike" kern="1200" cap="none" spc="0" normalizeH="0" baseline="0" noProof="0" dirty="0">
              <a:ln>
                <a:noFill/>
              </a:ln>
              <a:effectLst/>
              <a:uLnTx/>
              <a:uFillTx/>
              <a:latin typeface="Segoe UI" panose="020B0502040204020203" pitchFamily="34" charset="0"/>
              <a:cs typeface="Segoe UI" panose="020B0502040204020203" pitchFamily="34" charset="0"/>
            </a:endParaRPr>
          </a:p>
        </p:txBody>
      </p:sp>
      <p:sp>
        <p:nvSpPr>
          <p:cNvPr id="166" name="Rectangle 165">
            <a:extLst>
              <a:ext uri="{FF2B5EF4-FFF2-40B4-BE49-F238E27FC236}">
                <a16:creationId xmlns="" xmlns:a16="http://schemas.microsoft.com/office/drawing/2014/main" id="{187C9854-6707-49B5-AAB0-8B1D104C416C}"/>
              </a:ext>
            </a:extLst>
          </p:cNvPr>
          <p:cNvSpPr/>
          <p:nvPr/>
        </p:nvSpPr>
        <p:spPr>
          <a:xfrm>
            <a:off x="3188457" y="5459472"/>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9" name="Rectangle 168">
            <a:extLst>
              <a:ext uri="{FF2B5EF4-FFF2-40B4-BE49-F238E27FC236}">
                <a16:creationId xmlns="" xmlns:a16="http://schemas.microsoft.com/office/drawing/2014/main" id="{0F3AED94-9359-4B1F-8C66-3940EF11161C}"/>
              </a:ext>
            </a:extLst>
          </p:cNvPr>
          <p:cNvSpPr/>
          <p:nvPr/>
        </p:nvSpPr>
        <p:spPr>
          <a:xfrm>
            <a:off x="3188457" y="1217205"/>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Rectangle 75">
            <a:extLst>
              <a:ext uri="{FF2B5EF4-FFF2-40B4-BE49-F238E27FC236}">
                <a16:creationId xmlns="" xmlns:a16="http://schemas.microsoft.com/office/drawing/2014/main" id="{D0F8E0FA-CCB1-49A3-A9B0-3F4C9A67031D}"/>
              </a:ext>
            </a:extLst>
          </p:cNvPr>
          <p:cNvSpPr/>
          <p:nvPr/>
        </p:nvSpPr>
        <p:spPr>
          <a:xfrm>
            <a:off x="5943601" y="1367030"/>
            <a:ext cx="2443020" cy="492443"/>
          </a:xfrm>
          <a:prstGeom prst="rect">
            <a:avLst/>
          </a:prstGeom>
          <a:noFill/>
        </p:spPr>
        <p:txBody>
          <a:bodyPr wrap="square" lIns="0" tIns="0" rIns="0" bIns="0">
            <a:spAutoFit/>
          </a:bodyPr>
          <a:lstStyle/>
          <a:p>
            <a:pPr lvl="0" algn="ctr">
              <a:defRPr/>
            </a:pPr>
            <a:r>
              <a:rPr lang="en-US" sz="3200" b="1" dirty="0" smtClean="0">
                <a:ln w="22225">
                  <a:noFill/>
                </a:ln>
                <a:solidFill>
                  <a:srgbClr val="083D65"/>
                </a:solidFill>
                <a:latin typeface="Segoe UI" panose="020B0502040204020203" pitchFamily="34" charset="0"/>
                <a:ea typeface="Open Sans" panose="020B0606030504020204" pitchFamily="34" charset="0"/>
                <a:cs typeface="Segoe UI" panose="020B0502040204020203" pitchFamily="34" charset="0"/>
              </a:rPr>
              <a:t>Government</a:t>
            </a:r>
            <a:endParaRPr kumimoji="0" lang="en-US" sz="3200" b="1" i="0" u="none" strike="noStrike" kern="1200" cap="none" spc="0" normalizeH="0" baseline="0" noProof="0" dirty="0">
              <a:ln w="22225">
                <a:noFill/>
              </a:ln>
              <a:solidFill>
                <a:srgbClr val="083D65"/>
              </a:solidFill>
              <a:effectLst/>
              <a:uLnTx/>
              <a:uFillTx/>
              <a:latin typeface="Segoe UI" panose="020B0502040204020203" pitchFamily="34" charset="0"/>
              <a:ea typeface="Open Sans" panose="020B0606030504020204" pitchFamily="34" charset="0"/>
              <a:cs typeface="Segoe UI" panose="020B0502040204020203" pitchFamily="34" charset="0"/>
            </a:endParaRPr>
          </a:p>
        </p:txBody>
      </p:sp>
      <p:sp>
        <p:nvSpPr>
          <p:cNvPr id="121" name="Rectangle 120">
            <a:extLst>
              <a:ext uri="{FF2B5EF4-FFF2-40B4-BE49-F238E27FC236}">
                <a16:creationId xmlns="" xmlns:a16="http://schemas.microsoft.com/office/drawing/2014/main" id="{8F2E9147-0F90-4A93-A6A8-A2641F87607B}"/>
              </a:ext>
            </a:extLst>
          </p:cNvPr>
          <p:cNvSpPr/>
          <p:nvPr/>
        </p:nvSpPr>
        <p:spPr>
          <a:xfrm>
            <a:off x="5899752" y="2067153"/>
            <a:ext cx="2351564" cy="3447098"/>
          </a:xfrm>
          <a:prstGeom prst="rect">
            <a:avLst/>
          </a:prstGeom>
        </p:spPr>
        <p:txBody>
          <a:bodyPr wrap="square" lIns="0" tIns="0" rIns="0" bIns="0">
            <a:spAutoFit/>
          </a:bodyPr>
          <a:lstStyle/>
          <a:p>
            <a:pPr marL="285750" lvl="0" indent="-285750">
              <a:lnSpc>
                <a:spcPct val="200000"/>
              </a:lnSpc>
              <a:buFont typeface="Arial" panose="020B0604020202020204" pitchFamily="34" charset="0"/>
              <a:buChar char="•"/>
              <a:defRPr/>
            </a:pPr>
            <a:r>
              <a:rPr lang="en-US" sz="1400" dirty="0">
                <a:latin typeface="Segoe UI" panose="020B0502040204020203" pitchFamily="34" charset="0"/>
                <a:cs typeface="Segoe UI" panose="020B0502040204020203" pitchFamily="34" charset="0"/>
              </a:rPr>
              <a:t>Develop a system which is publicized so that anyone can track the data if they want to.</a:t>
            </a: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smtClean="0">
                <a:ln>
                  <a:noFill/>
                </a:ln>
                <a:effectLst/>
                <a:uLnTx/>
                <a:uFillTx/>
                <a:latin typeface="Segoe UI" panose="020B0502040204020203" pitchFamily="34" charset="0"/>
                <a:ea typeface="+mn-ea"/>
                <a:cs typeface="Segoe UI" panose="020B0502040204020203" pitchFamily="34" charset="0"/>
              </a:rPr>
              <a:t>Find the right solution for the homeless and maintain with low operation costs</a:t>
            </a:r>
            <a:endParaRPr kumimoji="0" lang="en-US" sz="1400" b="0" i="0" u="none" strike="noStrike" kern="1200" cap="none" spc="0" normalizeH="0" baseline="0" noProof="0" dirty="0">
              <a:ln>
                <a:noFill/>
              </a:ln>
              <a:effectLst/>
              <a:uLnTx/>
              <a:uFillTx/>
              <a:latin typeface="Segoe UI" panose="020B0502040204020203" pitchFamily="34" charset="0"/>
              <a:ea typeface="+mn-ea"/>
              <a:cs typeface="Segoe UI" panose="020B0502040204020203" pitchFamily="34" charset="0"/>
            </a:endParaRPr>
          </a:p>
        </p:txBody>
      </p:sp>
      <p:sp>
        <p:nvSpPr>
          <p:cNvPr id="167" name="Rectangle 166">
            <a:extLst>
              <a:ext uri="{FF2B5EF4-FFF2-40B4-BE49-F238E27FC236}">
                <a16:creationId xmlns="" xmlns:a16="http://schemas.microsoft.com/office/drawing/2014/main" id="{77D988CC-9B88-413E-93C2-C869C58096EA}"/>
              </a:ext>
            </a:extLst>
          </p:cNvPr>
          <p:cNvSpPr/>
          <p:nvPr/>
        </p:nvSpPr>
        <p:spPr>
          <a:xfrm>
            <a:off x="5776296" y="5459472"/>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0" name="Rectangle 169">
            <a:extLst>
              <a:ext uri="{FF2B5EF4-FFF2-40B4-BE49-F238E27FC236}">
                <a16:creationId xmlns="" xmlns:a16="http://schemas.microsoft.com/office/drawing/2014/main" id="{533D9528-ECF4-4BA2-B405-B2CEB02B7987}"/>
              </a:ext>
            </a:extLst>
          </p:cNvPr>
          <p:cNvSpPr/>
          <p:nvPr/>
        </p:nvSpPr>
        <p:spPr>
          <a:xfrm>
            <a:off x="5776296" y="1217205"/>
            <a:ext cx="2504839"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1" name="Rectangle 170">
            <a:extLst>
              <a:ext uri="{FF2B5EF4-FFF2-40B4-BE49-F238E27FC236}">
                <a16:creationId xmlns="" xmlns:a16="http://schemas.microsoft.com/office/drawing/2014/main" id="{95C9B982-0181-4CF4-8DC6-5A27C0EB2B38}"/>
              </a:ext>
            </a:extLst>
          </p:cNvPr>
          <p:cNvSpPr/>
          <p:nvPr/>
        </p:nvSpPr>
        <p:spPr>
          <a:xfrm>
            <a:off x="8386622" y="5459472"/>
            <a:ext cx="3134031"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2" name="Rectangle 171">
            <a:extLst>
              <a:ext uri="{FF2B5EF4-FFF2-40B4-BE49-F238E27FC236}">
                <a16:creationId xmlns="" xmlns:a16="http://schemas.microsoft.com/office/drawing/2014/main" id="{6E863F44-D1D6-46E5-928B-2C8B5D8D5E1A}"/>
              </a:ext>
            </a:extLst>
          </p:cNvPr>
          <p:cNvSpPr/>
          <p:nvPr/>
        </p:nvSpPr>
        <p:spPr>
          <a:xfrm>
            <a:off x="8386621" y="1217205"/>
            <a:ext cx="3134031" cy="45719"/>
          </a:xfrm>
          <a:prstGeom prst="rect">
            <a:avLst/>
          </a:prstGeom>
          <a:solidFill>
            <a:srgbClr val="7AC2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4" name="Rounded Rectangle 109">
            <a:extLst>
              <a:ext uri="{FF2B5EF4-FFF2-40B4-BE49-F238E27FC236}">
                <a16:creationId xmlns="" xmlns:a16="http://schemas.microsoft.com/office/drawing/2014/main" id="{FE924B0A-EE56-47DC-A2B2-4E228E4169C0}"/>
              </a:ext>
            </a:extLst>
          </p:cNvPr>
          <p:cNvSpPr/>
          <p:nvPr/>
        </p:nvSpPr>
        <p:spPr>
          <a:xfrm>
            <a:off x="10744964" y="6914539"/>
            <a:ext cx="2094671" cy="354514"/>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grpSp>
        <p:nvGrpSpPr>
          <p:cNvPr id="192" name="Group 191">
            <a:extLst>
              <a:ext uri="{FF2B5EF4-FFF2-40B4-BE49-F238E27FC236}">
                <a16:creationId xmlns="" xmlns:a16="http://schemas.microsoft.com/office/drawing/2014/main" id="{1BED403C-A43A-4B47-BB94-C2A67956DCC4}"/>
              </a:ext>
            </a:extLst>
          </p:cNvPr>
          <p:cNvGrpSpPr/>
          <p:nvPr/>
        </p:nvGrpSpPr>
        <p:grpSpPr>
          <a:xfrm>
            <a:off x="-1" y="4941426"/>
            <a:ext cx="12192000" cy="1909138"/>
            <a:chOff x="0" y="4948862"/>
            <a:chExt cx="12192000" cy="1909138"/>
          </a:xfrm>
        </p:grpSpPr>
        <p:sp>
          <p:nvSpPr>
            <p:cNvPr id="193" name="Freeform: Shape 192">
              <a:extLst>
                <a:ext uri="{FF2B5EF4-FFF2-40B4-BE49-F238E27FC236}">
                  <a16:creationId xmlns="" xmlns:a16="http://schemas.microsoft.com/office/drawing/2014/main" id="{45A43FA3-E6AD-4BC1-8F03-3B181CC959C7}"/>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4" name="Freeform: Shape 193">
              <a:extLst>
                <a:ext uri="{FF2B5EF4-FFF2-40B4-BE49-F238E27FC236}">
                  <a16:creationId xmlns="" xmlns:a16="http://schemas.microsoft.com/office/drawing/2014/main" id="{A3F741A2-2517-494A-868D-957D47F779A9}"/>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99" name="Rectangle 98">
            <a:extLst>
              <a:ext uri="{FF2B5EF4-FFF2-40B4-BE49-F238E27FC236}">
                <a16:creationId xmlns="" xmlns:a16="http://schemas.microsoft.com/office/drawing/2014/main" id="{1AA2A670-4772-4504-9A86-BE460BACA39F}"/>
              </a:ext>
            </a:extLst>
          </p:cNvPr>
          <p:cNvSpPr/>
          <p:nvPr/>
        </p:nvSpPr>
        <p:spPr>
          <a:xfrm>
            <a:off x="2778349" y="640985"/>
            <a:ext cx="6726506" cy="276999"/>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noProof="0" dirty="0" smtClean="0">
                <a:solidFill>
                  <a:srgbClr val="083D65"/>
                </a:solidFill>
                <a:latin typeface="Segoe UI" panose="020B0502040204020203" pitchFamily="34" charset="0"/>
                <a:cs typeface="Segoe UI" panose="020B0502040204020203" pitchFamily="34" charset="0"/>
              </a:rPr>
              <a:t>Offer support in accessing </a:t>
            </a:r>
            <a:r>
              <a:rPr kumimoji="0" lang="en-US" b="1" i="0" u="none" strike="noStrike" kern="1200" cap="none" spc="0" normalizeH="0" baseline="0" noProof="0" dirty="0" smtClean="0">
                <a:ln>
                  <a:noFill/>
                </a:ln>
                <a:solidFill>
                  <a:srgbClr val="083D65"/>
                </a:solidFill>
                <a:effectLst/>
                <a:uLnTx/>
                <a:uFillTx/>
                <a:latin typeface="Segoe UI" panose="020B0502040204020203" pitchFamily="34" charset="0"/>
                <a:ea typeface="+mn-ea"/>
                <a:cs typeface="Segoe UI" panose="020B0502040204020203" pitchFamily="34" charset="0"/>
              </a:rPr>
              <a:t>daily</a:t>
            </a:r>
            <a:r>
              <a:rPr kumimoji="0" lang="en-US" b="1" i="0" u="none" strike="noStrike" kern="1200" cap="none" spc="0" normalizeH="0" noProof="0" dirty="0" smtClean="0">
                <a:ln>
                  <a:noFill/>
                </a:ln>
                <a:solidFill>
                  <a:srgbClr val="083D65"/>
                </a:solidFill>
                <a:effectLst/>
                <a:uLnTx/>
                <a:uFillTx/>
                <a:latin typeface="Segoe UI" panose="020B0502040204020203" pitchFamily="34" charset="0"/>
                <a:ea typeface="+mn-ea"/>
                <a:cs typeface="Segoe UI" panose="020B0502040204020203" pitchFamily="34" charset="0"/>
              </a:rPr>
              <a:t> necessities</a:t>
            </a:r>
            <a:endParaRPr kumimoji="0" lang="en-US" b="1" i="0" u="none" strike="noStrike" kern="1200" cap="none" spc="0" normalizeH="0" baseline="0" noProof="0" dirty="0">
              <a:ln>
                <a:noFill/>
              </a:ln>
              <a:solidFill>
                <a:srgbClr val="083D65"/>
              </a:solidFill>
              <a:effectLst/>
              <a:uLnTx/>
              <a:uFillTx/>
              <a:latin typeface="Segoe UI" panose="020B0502040204020203" pitchFamily="34" charset="0"/>
              <a:ea typeface="+mn-ea"/>
              <a:cs typeface="Segoe UI" panose="020B0502040204020203" pitchFamily="34" charset="0"/>
            </a:endParaRPr>
          </a:p>
        </p:txBody>
      </p:sp>
      <p:sp>
        <p:nvSpPr>
          <p:cNvPr id="102" name="Rectangle 101">
            <a:extLst>
              <a:ext uri="{FF2B5EF4-FFF2-40B4-BE49-F238E27FC236}">
                <a16:creationId xmlns="" xmlns:a16="http://schemas.microsoft.com/office/drawing/2014/main" id="{D0F8E0FA-CCB1-49A3-A9B0-3F4C9A67031D}"/>
              </a:ext>
            </a:extLst>
          </p:cNvPr>
          <p:cNvSpPr/>
          <p:nvPr/>
        </p:nvSpPr>
        <p:spPr>
          <a:xfrm>
            <a:off x="8841086" y="1359482"/>
            <a:ext cx="2214068" cy="492443"/>
          </a:xfrm>
          <a:prstGeom prst="rect">
            <a:avLst/>
          </a:prstGeom>
          <a:noFill/>
        </p:spPr>
        <p:txBody>
          <a:bodyPr wrap="square" lIns="0" tIns="0" rIns="0" bIns="0">
            <a:spAutoFit/>
          </a:bodyPr>
          <a:lstStyle/>
          <a:p>
            <a:pPr lvl="0" algn="ctr">
              <a:defRPr/>
            </a:pPr>
            <a:r>
              <a:rPr lang="en-US" sz="3200" b="1" dirty="0" smtClean="0">
                <a:ln w="22225">
                  <a:noFill/>
                </a:ln>
                <a:solidFill>
                  <a:srgbClr val="083D65"/>
                </a:solidFill>
                <a:latin typeface="Segoe UI" panose="020B0502040204020203" pitchFamily="34" charset="0"/>
                <a:ea typeface="Open Sans" panose="020B0606030504020204" pitchFamily="34" charset="0"/>
                <a:cs typeface="Segoe UI" panose="020B0502040204020203" pitchFamily="34" charset="0"/>
              </a:rPr>
              <a:t>Store</a:t>
            </a:r>
            <a:endParaRPr kumimoji="0" lang="en-US" sz="3200" b="1" i="0" u="none" strike="noStrike" kern="1200" cap="none" spc="0" normalizeH="0" baseline="0" noProof="0" dirty="0">
              <a:ln w="22225">
                <a:noFill/>
              </a:ln>
              <a:solidFill>
                <a:srgbClr val="083D65"/>
              </a:solidFill>
              <a:effectLst/>
              <a:uLnTx/>
              <a:uFillTx/>
              <a:latin typeface="Segoe UI" panose="020B0502040204020203" pitchFamily="34" charset="0"/>
              <a:ea typeface="Open Sans" panose="020B0606030504020204" pitchFamily="34" charset="0"/>
              <a:cs typeface="Segoe UI" panose="020B0502040204020203" pitchFamily="34" charset="0"/>
            </a:endParaRPr>
          </a:p>
        </p:txBody>
      </p:sp>
      <p:sp>
        <p:nvSpPr>
          <p:cNvPr id="103" name="Rectangle 102">
            <a:extLst>
              <a:ext uri="{FF2B5EF4-FFF2-40B4-BE49-F238E27FC236}">
                <a16:creationId xmlns="" xmlns:a16="http://schemas.microsoft.com/office/drawing/2014/main" id="{8F2E9147-0F90-4A93-A6A8-A2641F87607B}"/>
              </a:ext>
            </a:extLst>
          </p:cNvPr>
          <p:cNvSpPr/>
          <p:nvPr/>
        </p:nvSpPr>
        <p:spPr>
          <a:xfrm>
            <a:off x="8855426" y="1968165"/>
            <a:ext cx="2600594" cy="3447098"/>
          </a:xfrm>
          <a:prstGeom prst="rect">
            <a:avLst/>
          </a:prstGeom>
        </p:spPr>
        <p:txBody>
          <a:bodyPr wrap="square" lIns="0" tIns="0" rIns="0" bIns="0">
            <a:spAutoFit/>
          </a:bodyPr>
          <a:lstStyle/>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1400" noProof="0" dirty="0" smtClean="0">
                <a:latin typeface="Segoe UI" panose="020B0502040204020203" pitchFamily="34" charset="0"/>
                <a:cs typeface="Segoe UI" panose="020B0502040204020203" pitchFamily="34" charset="0"/>
              </a:rPr>
              <a:t>Make more profits from large number of homeless people purchasing necessities</a:t>
            </a: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1400" dirty="0" smtClean="0">
                <a:latin typeface="Segoe UI" panose="020B0502040204020203" pitchFamily="34" charset="0"/>
                <a:cs typeface="Segoe UI" panose="020B0502040204020203" pitchFamily="34" charset="0"/>
              </a:rPr>
              <a:t>When payment is activated, the money is automatically transferred from the fund right into the store manager accounts</a:t>
            </a:r>
            <a:r>
              <a:rPr kumimoji="0" lang="en-US" sz="1400" b="0" i="0" u="none" strike="noStrike" kern="1200" cap="none" spc="0" normalizeH="0" baseline="0" dirty="0" smtClean="0">
                <a:ln>
                  <a:noFill/>
                </a:ln>
                <a:effectLst/>
                <a:uLnTx/>
                <a:uFillTx/>
                <a:latin typeface="Segoe UI" panose="020B0502040204020203" pitchFamily="34" charset="0"/>
                <a:ea typeface="+mn-ea"/>
                <a:cs typeface="Segoe UI" panose="020B0502040204020203" pitchFamily="34" charset="0"/>
              </a:rPr>
              <a:t>.</a:t>
            </a:r>
            <a:endParaRPr kumimoji="0" lang="en-US" sz="1400" b="0" i="0" u="none" strike="noStrike" kern="1200" cap="none" spc="0" normalizeH="0" baseline="0" noProof="0" dirty="0">
              <a:ln>
                <a:noFill/>
              </a:ln>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1671820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 xmlns:a16="http://schemas.microsoft.com/office/drawing/2014/main" id="{C577D3CD-0834-4F02-8492-5C41D73D860A}"/>
              </a:ext>
            </a:extLst>
          </p:cNvPr>
          <p:cNvSpPr txBox="1">
            <a:spLocks/>
          </p:cNvSpPr>
          <p:nvPr/>
        </p:nvSpPr>
        <p:spPr>
          <a:xfrm>
            <a:off x="482601" y="241300"/>
            <a:ext cx="1122680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tx1">
                    <a:lumMod val="50000"/>
                    <a:lumOff val="50000"/>
                  </a:schemeClr>
                </a:solidFill>
                <a:latin typeface="Bahnschrift" panose="020B0502040204020203" pitchFamily="34" charset="0"/>
              </a:rPr>
              <a:t>Operation</a:t>
            </a:r>
            <a:endParaRPr lang="en-US" dirty="0">
              <a:solidFill>
                <a:schemeClr val="tx1">
                  <a:lumMod val="50000"/>
                  <a:lumOff val="50000"/>
                </a:schemeClr>
              </a:solidFill>
              <a:latin typeface="Bahnschrift" panose="020B0502040204020203" pitchFamily="34" charset="0"/>
            </a:endParaRPr>
          </a:p>
        </p:txBody>
      </p:sp>
      <p:grpSp>
        <p:nvGrpSpPr>
          <p:cNvPr id="2" name="Group 1">
            <a:extLst>
              <a:ext uri="{FF2B5EF4-FFF2-40B4-BE49-F238E27FC236}">
                <a16:creationId xmlns="" xmlns:a16="http://schemas.microsoft.com/office/drawing/2014/main" id="{D8D812F3-81D5-4972-B8E6-F8534FFB3573}"/>
              </a:ext>
            </a:extLst>
          </p:cNvPr>
          <p:cNvGrpSpPr/>
          <p:nvPr/>
        </p:nvGrpSpPr>
        <p:grpSpPr>
          <a:xfrm>
            <a:off x="9365440" y="5618130"/>
            <a:ext cx="2609914" cy="1066864"/>
            <a:chOff x="1815290" y="1862105"/>
            <a:chExt cx="2609914" cy="1066864"/>
          </a:xfrm>
          <a:solidFill>
            <a:schemeClr val="accent3">
              <a:lumMod val="20000"/>
              <a:lumOff val="80000"/>
            </a:schemeClr>
          </a:solidFill>
        </p:grpSpPr>
        <p:sp>
          <p:nvSpPr>
            <p:cNvPr id="4" name="Oval 3">
              <a:extLst>
                <a:ext uri="{FF2B5EF4-FFF2-40B4-BE49-F238E27FC236}">
                  <a16:creationId xmlns="" xmlns:a16="http://schemas.microsoft.com/office/drawing/2014/main" id="{57CEC4F9-A97D-495B-95CE-5CF85D9BC3B2}"/>
                </a:ext>
              </a:extLst>
            </p:cNvPr>
            <p:cNvSpPr/>
            <p:nvPr/>
          </p:nvSpPr>
          <p:spPr>
            <a:xfrm>
              <a:off x="2424890" y="186210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 xmlns:a16="http://schemas.microsoft.com/office/drawing/2014/main" id="{96C991DF-FD89-4A2B-B677-F56990A2A629}"/>
                </a:ext>
              </a:extLst>
            </p:cNvPr>
            <p:cNvSpPr/>
            <p:nvPr/>
          </p:nvSpPr>
          <p:spPr>
            <a:xfrm>
              <a:off x="3034490" y="186210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 xmlns:a16="http://schemas.microsoft.com/office/drawing/2014/main" id="{E029DF62-C4E9-473E-A8CA-584A20A124F2}"/>
                </a:ext>
              </a:extLst>
            </p:cNvPr>
            <p:cNvSpPr/>
            <p:nvPr/>
          </p:nvSpPr>
          <p:spPr>
            <a:xfrm>
              <a:off x="3644090" y="186210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 xmlns:a16="http://schemas.microsoft.com/office/drawing/2014/main" id="{98A2B2E1-4184-4630-8E80-38540FA71912}"/>
                </a:ext>
              </a:extLst>
            </p:cNvPr>
            <p:cNvSpPr/>
            <p:nvPr/>
          </p:nvSpPr>
          <p:spPr>
            <a:xfrm>
              <a:off x="4253690" y="186210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 xmlns:a16="http://schemas.microsoft.com/office/drawing/2014/main" id="{C0969DCA-7EFA-4BB4-B5A7-8BDC5D963A0F}"/>
                </a:ext>
              </a:extLst>
            </p:cNvPr>
            <p:cNvSpPr/>
            <p:nvPr/>
          </p:nvSpPr>
          <p:spPr>
            <a:xfrm>
              <a:off x="2424890" y="2309780"/>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 xmlns:a16="http://schemas.microsoft.com/office/drawing/2014/main" id="{B7BAC60E-0115-40E6-B711-F75EBDDC38A3}"/>
                </a:ext>
              </a:extLst>
            </p:cNvPr>
            <p:cNvSpPr/>
            <p:nvPr/>
          </p:nvSpPr>
          <p:spPr>
            <a:xfrm>
              <a:off x="3034490" y="2309780"/>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 xmlns:a16="http://schemas.microsoft.com/office/drawing/2014/main" id="{C74E1703-3A4F-497E-BD1D-CBC2EB2FC13B}"/>
                </a:ext>
              </a:extLst>
            </p:cNvPr>
            <p:cNvSpPr/>
            <p:nvPr/>
          </p:nvSpPr>
          <p:spPr>
            <a:xfrm>
              <a:off x="3644090" y="2309780"/>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 xmlns:a16="http://schemas.microsoft.com/office/drawing/2014/main" id="{5515E3AD-B354-4574-88AF-C3BD3665050E}"/>
                </a:ext>
              </a:extLst>
            </p:cNvPr>
            <p:cNvSpPr/>
            <p:nvPr/>
          </p:nvSpPr>
          <p:spPr>
            <a:xfrm>
              <a:off x="4253690" y="2309780"/>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 xmlns:a16="http://schemas.microsoft.com/office/drawing/2014/main" id="{84DB8B36-D33A-4C22-893C-72C5A6121D5E}"/>
                </a:ext>
              </a:extLst>
            </p:cNvPr>
            <p:cNvSpPr/>
            <p:nvPr/>
          </p:nvSpPr>
          <p:spPr>
            <a:xfrm>
              <a:off x="2424890" y="275745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 xmlns:a16="http://schemas.microsoft.com/office/drawing/2014/main" id="{1E4196A4-5814-44E5-9A1E-D7AE2A7679DA}"/>
                </a:ext>
              </a:extLst>
            </p:cNvPr>
            <p:cNvSpPr/>
            <p:nvPr/>
          </p:nvSpPr>
          <p:spPr>
            <a:xfrm>
              <a:off x="3034490" y="275745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 xmlns:a16="http://schemas.microsoft.com/office/drawing/2014/main" id="{98677B29-41F9-4288-8F6F-9CF5AA21B05F}"/>
                </a:ext>
              </a:extLst>
            </p:cNvPr>
            <p:cNvSpPr/>
            <p:nvPr/>
          </p:nvSpPr>
          <p:spPr>
            <a:xfrm>
              <a:off x="3644090" y="275745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 xmlns:a16="http://schemas.microsoft.com/office/drawing/2014/main" id="{BCD59FB4-8B17-4280-ABA0-CF5808C703FE}"/>
                </a:ext>
              </a:extLst>
            </p:cNvPr>
            <p:cNvSpPr/>
            <p:nvPr/>
          </p:nvSpPr>
          <p:spPr>
            <a:xfrm>
              <a:off x="4253690" y="275745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 xmlns:a16="http://schemas.microsoft.com/office/drawing/2014/main" id="{B28373C5-7149-495E-B528-84E34E60BC34}"/>
                </a:ext>
              </a:extLst>
            </p:cNvPr>
            <p:cNvSpPr/>
            <p:nvPr/>
          </p:nvSpPr>
          <p:spPr>
            <a:xfrm>
              <a:off x="1815290" y="186210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 xmlns:a16="http://schemas.microsoft.com/office/drawing/2014/main" id="{715070C3-34E6-4F3A-969B-CB49CA631C89}"/>
                </a:ext>
              </a:extLst>
            </p:cNvPr>
            <p:cNvSpPr/>
            <p:nvPr/>
          </p:nvSpPr>
          <p:spPr>
            <a:xfrm>
              <a:off x="1815290" y="2309780"/>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 xmlns:a16="http://schemas.microsoft.com/office/drawing/2014/main" id="{62AC2485-F18A-4487-86A5-3FF49E82D00A}"/>
                </a:ext>
              </a:extLst>
            </p:cNvPr>
            <p:cNvSpPr/>
            <p:nvPr/>
          </p:nvSpPr>
          <p:spPr>
            <a:xfrm>
              <a:off x="1815290" y="275745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 xmlns:a16="http://schemas.microsoft.com/office/drawing/2014/main" id="{924F98B0-9BD8-45EF-A8D5-0727CA54909E}"/>
              </a:ext>
            </a:extLst>
          </p:cNvPr>
          <p:cNvSpPr>
            <a:spLocks noGrp="1"/>
          </p:cNvSpPr>
          <p:nvPr>
            <p:ph type="sldNum" sz="quarter" idx="12"/>
          </p:nvPr>
        </p:nvSpPr>
        <p:spPr/>
        <p:txBody>
          <a:bodyPr/>
          <a:lstStyle/>
          <a:p>
            <a:fld id="{B6C20299-E5FC-4D0E-80FD-6D86FCBA10E6}" type="slidenum">
              <a:rPr lang="en-US" smtClean="0"/>
              <a:t>7</a:t>
            </a:fld>
            <a:endParaRPr lang="en-US"/>
          </a:p>
        </p:txBody>
      </p:sp>
      <p:sp>
        <p:nvSpPr>
          <p:cNvPr id="21" name="Arc 20">
            <a:extLst>
              <a:ext uri="{FF2B5EF4-FFF2-40B4-BE49-F238E27FC236}">
                <a16:creationId xmlns="" xmlns:a16="http://schemas.microsoft.com/office/drawing/2014/main" id="{23B4C7FB-B32A-4474-B040-56451167F9D8}"/>
              </a:ext>
            </a:extLst>
          </p:cNvPr>
          <p:cNvSpPr/>
          <p:nvPr/>
        </p:nvSpPr>
        <p:spPr>
          <a:xfrm>
            <a:off x="3594287" y="2444441"/>
            <a:ext cx="5003427" cy="5003427"/>
          </a:xfrm>
          <a:prstGeom prst="arc">
            <a:avLst>
              <a:gd name="adj1" fmla="val 8834849"/>
              <a:gd name="adj2" fmla="val 1963074"/>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Oval 21">
            <a:extLst>
              <a:ext uri="{FF2B5EF4-FFF2-40B4-BE49-F238E27FC236}">
                <a16:creationId xmlns="" xmlns:a16="http://schemas.microsoft.com/office/drawing/2014/main" id="{AEE3AEDA-233D-415C-A12F-42B9F499084E}"/>
              </a:ext>
            </a:extLst>
          </p:cNvPr>
          <p:cNvSpPr/>
          <p:nvPr/>
        </p:nvSpPr>
        <p:spPr>
          <a:xfrm>
            <a:off x="5638800" y="1987241"/>
            <a:ext cx="914400" cy="914400"/>
          </a:xfrm>
          <a:prstGeom prst="ellipse">
            <a:avLst/>
          </a:prstGeom>
          <a:solidFill>
            <a:schemeClr val="accent3"/>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 xmlns:a16="http://schemas.microsoft.com/office/drawing/2014/main" id="{10409F2F-8E9A-41D4-A9FE-BCBE0A814ECC}"/>
              </a:ext>
            </a:extLst>
          </p:cNvPr>
          <p:cNvSpPr/>
          <p:nvPr/>
        </p:nvSpPr>
        <p:spPr>
          <a:xfrm>
            <a:off x="7683313" y="3146324"/>
            <a:ext cx="914400" cy="914400"/>
          </a:xfrm>
          <a:prstGeom prst="ellipse">
            <a:avLst/>
          </a:prstGeom>
          <a:solidFill>
            <a:schemeClr val="accent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 xmlns:a16="http://schemas.microsoft.com/office/drawing/2014/main" id="{85C31817-4C16-482D-9863-BF6D06C1AE86}"/>
              </a:ext>
            </a:extLst>
          </p:cNvPr>
          <p:cNvSpPr/>
          <p:nvPr/>
        </p:nvSpPr>
        <p:spPr>
          <a:xfrm>
            <a:off x="3594288" y="3146324"/>
            <a:ext cx="914400" cy="914400"/>
          </a:xfrm>
          <a:prstGeom prst="ellipse">
            <a:avLst/>
          </a:prstGeom>
          <a:solidFill>
            <a:schemeClr val="accent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 xmlns:a16="http://schemas.microsoft.com/office/drawing/2014/main" id="{4015BF88-B10B-4A43-B295-3C3B11ED8CAB}"/>
              </a:ext>
            </a:extLst>
          </p:cNvPr>
          <p:cNvSpPr/>
          <p:nvPr/>
        </p:nvSpPr>
        <p:spPr>
          <a:xfrm>
            <a:off x="8131207" y="4925235"/>
            <a:ext cx="914400" cy="914400"/>
          </a:xfrm>
          <a:prstGeom prst="ellipse">
            <a:avLst/>
          </a:prstGeom>
          <a:solidFill>
            <a:schemeClr val="accent3"/>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 xmlns:a16="http://schemas.microsoft.com/office/drawing/2014/main" id="{968595D4-4082-452C-AAC6-E58346CDE3F5}"/>
              </a:ext>
            </a:extLst>
          </p:cNvPr>
          <p:cNvSpPr/>
          <p:nvPr/>
        </p:nvSpPr>
        <p:spPr>
          <a:xfrm>
            <a:off x="3146393" y="4925235"/>
            <a:ext cx="914400" cy="914400"/>
          </a:xfrm>
          <a:prstGeom prst="ellipse">
            <a:avLst/>
          </a:prstGeom>
          <a:solidFill>
            <a:schemeClr val="accent3"/>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 xmlns:a16="http://schemas.microsoft.com/office/drawing/2014/main" id="{FCC7C302-370C-4B10-A395-9BF1524EBB61}"/>
              </a:ext>
            </a:extLst>
          </p:cNvPr>
          <p:cNvSpPr/>
          <p:nvPr/>
        </p:nvSpPr>
        <p:spPr>
          <a:xfrm>
            <a:off x="12453257" y="1028700"/>
            <a:ext cx="1161143" cy="529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 xmlns:a16="http://schemas.microsoft.com/office/drawing/2014/main" id="{9C269512-38BF-4967-A2C0-AC6327CF4C78}"/>
              </a:ext>
            </a:extLst>
          </p:cNvPr>
          <p:cNvSpPr/>
          <p:nvPr/>
        </p:nvSpPr>
        <p:spPr>
          <a:xfrm>
            <a:off x="576855" y="3434245"/>
            <a:ext cx="2907625" cy="338554"/>
          </a:xfrm>
          <a:prstGeom prst="rect">
            <a:avLst/>
          </a:prstGeom>
        </p:spPr>
        <p:txBody>
          <a:bodyPr wrap="square" anchor="ctr">
            <a:spAutoFit/>
          </a:bodyPr>
          <a:lstStyle/>
          <a:p>
            <a:pPr algn="r"/>
            <a:r>
              <a:rPr lang="en-US" sz="1600" b="1" dirty="0" smtClean="0">
                <a:solidFill>
                  <a:schemeClr val="tx2">
                    <a:lumMod val="75000"/>
                  </a:schemeClr>
                </a:solidFill>
              </a:rPr>
              <a:t>Homeless Fund</a:t>
            </a:r>
            <a:endParaRPr lang="en-US" sz="1600" dirty="0">
              <a:solidFill>
                <a:schemeClr val="tx2">
                  <a:lumMod val="75000"/>
                </a:schemeClr>
              </a:solidFill>
            </a:endParaRPr>
          </a:p>
        </p:txBody>
      </p:sp>
      <p:sp>
        <p:nvSpPr>
          <p:cNvPr id="70" name="Rectangle 69">
            <a:extLst>
              <a:ext uri="{FF2B5EF4-FFF2-40B4-BE49-F238E27FC236}">
                <a16:creationId xmlns="" xmlns:a16="http://schemas.microsoft.com/office/drawing/2014/main" id="{1AC6EC03-0EBA-44E4-B89C-E1AC30EB5199}"/>
              </a:ext>
            </a:extLst>
          </p:cNvPr>
          <p:cNvSpPr/>
          <p:nvPr/>
        </p:nvSpPr>
        <p:spPr>
          <a:xfrm>
            <a:off x="8707521" y="3311136"/>
            <a:ext cx="2907625" cy="584775"/>
          </a:xfrm>
          <a:prstGeom prst="rect">
            <a:avLst/>
          </a:prstGeom>
        </p:spPr>
        <p:txBody>
          <a:bodyPr wrap="square" anchor="ctr">
            <a:spAutoFit/>
          </a:bodyPr>
          <a:lstStyle/>
          <a:p>
            <a:r>
              <a:rPr lang="en-US" sz="1600" b="1" dirty="0" smtClean="0">
                <a:solidFill>
                  <a:schemeClr val="tx2">
                    <a:lumMod val="75000"/>
                  </a:schemeClr>
                </a:solidFill>
              </a:rPr>
              <a:t>The homeless can make direct purchase at stores </a:t>
            </a:r>
            <a:r>
              <a:rPr lang="en-US" sz="1600" b="1" dirty="0" err="1" smtClean="0">
                <a:solidFill>
                  <a:schemeClr val="tx2">
                    <a:lumMod val="75000"/>
                  </a:schemeClr>
                </a:solidFill>
              </a:rPr>
              <a:t>etc</a:t>
            </a:r>
            <a:endParaRPr lang="en-US" sz="1600" dirty="0">
              <a:solidFill>
                <a:schemeClr val="tx2">
                  <a:lumMod val="75000"/>
                </a:schemeClr>
              </a:solidFill>
            </a:endParaRPr>
          </a:p>
        </p:txBody>
      </p:sp>
      <p:sp>
        <p:nvSpPr>
          <p:cNvPr id="71" name="Rectangle 70">
            <a:extLst>
              <a:ext uri="{FF2B5EF4-FFF2-40B4-BE49-F238E27FC236}">
                <a16:creationId xmlns="" xmlns:a16="http://schemas.microsoft.com/office/drawing/2014/main" id="{17B72789-333E-439C-AABC-FB8EB4C4B56D}"/>
              </a:ext>
            </a:extLst>
          </p:cNvPr>
          <p:cNvSpPr/>
          <p:nvPr/>
        </p:nvSpPr>
        <p:spPr>
          <a:xfrm>
            <a:off x="9173571" y="4105166"/>
            <a:ext cx="2441575" cy="2554545"/>
          </a:xfrm>
          <a:prstGeom prst="rect">
            <a:avLst/>
          </a:prstGeom>
        </p:spPr>
        <p:txBody>
          <a:bodyPr wrap="square" anchor="ctr">
            <a:spAutoFit/>
          </a:bodyPr>
          <a:lstStyle/>
          <a:p>
            <a:pPr marL="285750" indent="-285750">
              <a:buFont typeface="Arial" panose="020B0604020202020204" pitchFamily="34" charset="0"/>
              <a:buChar char="•"/>
            </a:pPr>
            <a:r>
              <a:rPr lang="en-US" sz="1600" b="1" dirty="0" smtClean="0">
                <a:solidFill>
                  <a:schemeClr val="tx2">
                    <a:lumMod val="75000"/>
                  </a:schemeClr>
                </a:solidFill>
              </a:rPr>
              <a:t>The homeless can obtain the necessities for daily survival</a:t>
            </a:r>
            <a:endParaRPr lang="en-US" sz="1600" b="1" dirty="0">
              <a:solidFill>
                <a:schemeClr val="tx2">
                  <a:lumMod val="75000"/>
                </a:schemeClr>
              </a:solidFill>
            </a:endParaRPr>
          </a:p>
          <a:p>
            <a:pPr marL="285750" indent="-285750">
              <a:buFont typeface="Arial" panose="020B0604020202020204" pitchFamily="34" charset="0"/>
              <a:buChar char="•"/>
            </a:pPr>
            <a:r>
              <a:rPr lang="en-US" sz="1600" b="1" dirty="0" smtClean="0">
                <a:solidFill>
                  <a:schemeClr val="tx2">
                    <a:lumMod val="75000"/>
                  </a:schemeClr>
                </a:solidFill>
              </a:rPr>
              <a:t>Stores can make more profits</a:t>
            </a:r>
            <a:endParaRPr lang="en-US" sz="1600" b="1" dirty="0">
              <a:solidFill>
                <a:schemeClr val="tx2">
                  <a:lumMod val="75000"/>
                </a:schemeClr>
              </a:solidFill>
            </a:endParaRPr>
          </a:p>
          <a:p>
            <a:pPr marL="285750" indent="-285750">
              <a:buFont typeface="Arial" panose="020B0604020202020204" pitchFamily="34" charset="0"/>
              <a:buChar char="•"/>
            </a:pPr>
            <a:r>
              <a:rPr lang="en-US" sz="1600" b="1" dirty="0" smtClean="0">
                <a:solidFill>
                  <a:schemeClr val="tx2">
                    <a:lumMod val="75000"/>
                  </a:schemeClr>
                </a:solidFill>
              </a:rPr>
              <a:t>The </a:t>
            </a:r>
            <a:r>
              <a:rPr lang="en-US" sz="1600" b="1" dirty="0">
                <a:solidFill>
                  <a:schemeClr val="tx2">
                    <a:lumMod val="75000"/>
                  </a:schemeClr>
                </a:solidFill>
              </a:rPr>
              <a:t>purpose is one that is exclusively, and unambiguously, charitable</a:t>
            </a:r>
          </a:p>
        </p:txBody>
      </p:sp>
      <p:sp>
        <p:nvSpPr>
          <p:cNvPr id="72" name="Rectangle 71">
            <a:extLst>
              <a:ext uri="{FF2B5EF4-FFF2-40B4-BE49-F238E27FC236}">
                <a16:creationId xmlns="" xmlns:a16="http://schemas.microsoft.com/office/drawing/2014/main" id="{4DA1E866-165F-4C61-82F1-66185BCE5C04}"/>
              </a:ext>
            </a:extLst>
          </p:cNvPr>
          <p:cNvSpPr/>
          <p:nvPr/>
        </p:nvSpPr>
        <p:spPr>
          <a:xfrm>
            <a:off x="868680" y="5090047"/>
            <a:ext cx="2149750" cy="584775"/>
          </a:xfrm>
          <a:prstGeom prst="rect">
            <a:avLst/>
          </a:prstGeom>
        </p:spPr>
        <p:txBody>
          <a:bodyPr wrap="square" anchor="ctr">
            <a:spAutoFit/>
          </a:bodyPr>
          <a:lstStyle/>
          <a:p>
            <a:pPr algn="r"/>
            <a:r>
              <a:rPr lang="en-US" sz="1600" b="1" dirty="0" smtClean="0">
                <a:solidFill>
                  <a:schemeClr val="tx2">
                    <a:lumMod val="75000"/>
                  </a:schemeClr>
                </a:solidFill>
              </a:rPr>
              <a:t>Donator, government budget</a:t>
            </a:r>
            <a:endParaRPr lang="en-US" sz="1600" b="1" dirty="0">
              <a:solidFill>
                <a:schemeClr val="tx2">
                  <a:lumMod val="75000"/>
                </a:schemeClr>
              </a:solidFill>
            </a:endParaRPr>
          </a:p>
        </p:txBody>
      </p:sp>
      <p:sp>
        <p:nvSpPr>
          <p:cNvPr id="73" name="Rectangle 72">
            <a:extLst>
              <a:ext uri="{FF2B5EF4-FFF2-40B4-BE49-F238E27FC236}">
                <a16:creationId xmlns="" xmlns:a16="http://schemas.microsoft.com/office/drawing/2014/main" id="{0BDC2834-60E4-4755-A391-4E3B07C01BC7}"/>
              </a:ext>
            </a:extLst>
          </p:cNvPr>
          <p:cNvSpPr/>
          <p:nvPr/>
        </p:nvSpPr>
        <p:spPr>
          <a:xfrm>
            <a:off x="4642189" y="1384461"/>
            <a:ext cx="2480988" cy="584775"/>
          </a:xfrm>
          <a:prstGeom prst="rect">
            <a:avLst/>
          </a:prstGeom>
        </p:spPr>
        <p:txBody>
          <a:bodyPr wrap="square" anchor="ctr">
            <a:spAutoFit/>
          </a:bodyPr>
          <a:lstStyle/>
          <a:p>
            <a:pPr algn="ctr"/>
            <a:r>
              <a:rPr lang="en-US" sz="1600" b="1" dirty="0" smtClean="0">
                <a:solidFill>
                  <a:schemeClr val="tx2">
                    <a:lumMod val="75000"/>
                  </a:schemeClr>
                </a:solidFill>
              </a:rPr>
              <a:t>Distributes resources for the</a:t>
            </a:r>
            <a:r>
              <a:rPr lang="en-US" sz="1600" b="1" dirty="0">
                <a:solidFill>
                  <a:schemeClr val="tx2">
                    <a:lumMod val="75000"/>
                  </a:schemeClr>
                </a:solidFill>
              </a:rPr>
              <a:t> </a:t>
            </a:r>
            <a:r>
              <a:rPr lang="en-US" sz="1600" b="1" dirty="0" smtClean="0">
                <a:solidFill>
                  <a:schemeClr val="tx2">
                    <a:lumMod val="75000"/>
                  </a:schemeClr>
                </a:solidFill>
              </a:rPr>
              <a:t>homeless</a:t>
            </a:r>
            <a:endParaRPr lang="en-US" sz="1600" dirty="0">
              <a:solidFill>
                <a:schemeClr val="tx2">
                  <a:lumMod val="75000"/>
                </a:schemeClr>
              </a:solidFill>
            </a:endParaRPr>
          </a:p>
        </p:txBody>
      </p:sp>
      <p:grpSp>
        <p:nvGrpSpPr>
          <p:cNvPr id="78" name="Group 77">
            <a:extLst>
              <a:ext uri="{FF2B5EF4-FFF2-40B4-BE49-F238E27FC236}">
                <a16:creationId xmlns="" xmlns:a16="http://schemas.microsoft.com/office/drawing/2014/main" id="{3F756B28-6643-47C0-A8FB-AB63A7A0B632}"/>
              </a:ext>
            </a:extLst>
          </p:cNvPr>
          <p:cNvGrpSpPr/>
          <p:nvPr/>
        </p:nvGrpSpPr>
        <p:grpSpPr>
          <a:xfrm>
            <a:off x="3907819" y="3461443"/>
            <a:ext cx="287338" cy="284163"/>
            <a:chOff x="2598738" y="1919288"/>
            <a:chExt cx="287338" cy="284163"/>
          </a:xfrm>
          <a:solidFill>
            <a:schemeClr val="bg1"/>
          </a:solidFill>
        </p:grpSpPr>
        <p:sp>
          <p:nvSpPr>
            <p:cNvPr id="79" name="Freeform 505">
              <a:extLst>
                <a:ext uri="{FF2B5EF4-FFF2-40B4-BE49-F238E27FC236}">
                  <a16:creationId xmlns="" xmlns:a16="http://schemas.microsoft.com/office/drawing/2014/main" id="{77A9A04E-AE98-4678-A02E-4AD46845B0FB}"/>
                </a:ext>
              </a:extLst>
            </p:cNvPr>
            <p:cNvSpPr>
              <a:spLocks noEditPoints="1"/>
            </p:cNvSpPr>
            <p:nvPr/>
          </p:nvSpPr>
          <p:spPr bwMode="auto">
            <a:xfrm>
              <a:off x="2598738" y="1982788"/>
              <a:ext cx="142875" cy="220663"/>
            </a:xfrm>
            <a:custGeom>
              <a:avLst/>
              <a:gdLst>
                <a:gd name="T0" fmla="*/ 121 w 452"/>
                <a:gd name="T1" fmla="*/ 172 h 695"/>
                <a:gd name="T2" fmla="*/ 122 w 452"/>
                <a:gd name="T3" fmla="*/ 169 h 695"/>
                <a:gd name="T4" fmla="*/ 123 w 452"/>
                <a:gd name="T5" fmla="*/ 166 h 695"/>
                <a:gd name="T6" fmla="*/ 125 w 452"/>
                <a:gd name="T7" fmla="*/ 163 h 695"/>
                <a:gd name="T8" fmla="*/ 127 w 452"/>
                <a:gd name="T9" fmla="*/ 160 h 695"/>
                <a:gd name="T10" fmla="*/ 131 w 452"/>
                <a:gd name="T11" fmla="*/ 158 h 695"/>
                <a:gd name="T12" fmla="*/ 134 w 452"/>
                <a:gd name="T13" fmla="*/ 157 h 695"/>
                <a:gd name="T14" fmla="*/ 138 w 452"/>
                <a:gd name="T15" fmla="*/ 158 h 695"/>
                <a:gd name="T16" fmla="*/ 142 w 452"/>
                <a:gd name="T17" fmla="*/ 159 h 695"/>
                <a:gd name="T18" fmla="*/ 352 w 452"/>
                <a:gd name="T19" fmla="*/ 250 h 695"/>
                <a:gd name="T20" fmla="*/ 357 w 452"/>
                <a:gd name="T21" fmla="*/ 252 h 695"/>
                <a:gd name="T22" fmla="*/ 359 w 452"/>
                <a:gd name="T23" fmla="*/ 255 h 695"/>
                <a:gd name="T24" fmla="*/ 361 w 452"/>
                <a:gd name="T25" fmla="*/ 259 h 695"/>
                <a:gd name="T26" fmla="*/ 362 w 452"/>
                <a:gd name="T27" fmla="*/ 263 h 695"/>
                <a:gd name="T28" fmla="*/ 362 w 452"/>
                <a:gd name="T29" fmla="*/ 459 h 695"/>
                <a:gd name="T30" fmla="*/ 361 w 452"/>
                <a:gd name="T31" fmla="*/ 463 h 695"/>
                <a:gd name="T32" fmla="*/ 360 w 452"/>
                <a:gd name="T33" fmla="*/ 466 h 695"/>
                <a:gd name="T34" fmla="*/ 358 w 452"/>
                <a:gd name="T35" fmla="*/ 469 h 695"/>
                <a:gd name="T36" fmla="*/ 354 w 452"/>
                <a:gd name="T37" fmla="*/ 472 h 695"/>
                <a:gd name="T38" fmla="*/ 351 w 452"/>
                <a:gd name="T39" fmla="*/ 474 h 695"/>
                <a:gd name="T40" fmla="*/ 347 w 452"/>
                <a:gd name="T41" fmla="*/ 474 h 695"/>
                <a:gd name="T42" fmla="*/ 344 w 452"/>
                <a:gd name="T43" fmla="*/ 474 h 695"/>
                <a:gd name="T44" fmla="*/ 340 w 452"/>
                <a:gd name="T45" fmla="*/ 473 h 695"/>
                <a:gd name="T46" fmla="*/ 130 w 452"/>
                <a:gd name="T47" fmla="*/ 383 h 695"/>
                <a:gd name="T48" fmla="*/ 126 w 452"/>
                <a:gd name="T49" fmla="*/ 380 h 695"/>
                <a:gd name="T50" fmla="*/ 123 w 452"/>
                <a:gd name="T51" fmla="*/ 377 h 695"/>
                <a:gd name="T52" fmla="*/ 122 w 452"/>
                <a:gd name="T53" fmla="*/ 373 h 695"/>
                <a:gd name="T54" fmla="*/ 121 w 452"/>
                <a:gd name="T55" fmla="*/ 369 h 695"/>
                <a:gd name="T56" fmla="*/ 121 w 452"/>
                <a:gd name="T57" fmla="*/ 172 h 695"/>
                <a:gd name="T58" fmla="*/ 0 w 452"/>
                <a:gd name="T59" fmla="*/ 474 h 695"/>
                <a:gd name="T60" fmla="*/ 0 w 452"/>
                <a:gd name="T61" fmla="*/ 478 h 695"/>
                <a:gd name="T62" fmla="*/ 3 w 452"/>
                <a:gd name="T63" fmla="*/ 482 h 695"/>
                <a:gd name="T64" fmla="*/ 6 w 452"/>
                <a:gd name="T65" fmla="*/ 485 h 695"/>
                <a:gd name="T66" fmla="*/ 9 w 452"/>
                <a:gd name="T67" fmla="*/ 488 h 695"/>
                <a:gd name="T68" fmla="*/ 452 w 452"/>
                <a:gd name="T69" fmla="*/ 695 h 695"/>
                <a:gd name="T70" fmla="*/ 452 w 452"/>
                <a:gd name="T71" fmla="*/ 685 h 695"/>
                <a:gd name="T72" fmla="*/ 452 w 452"/>
                <a:gd name="T73" fmla="*/ 661 h 695"/>
                <a:gd name="T74" fmla="*/ 452 w 452"/>
                <a:gd name="T75" fmla="*/ 198 h 695"/>
                <a:gd name="T76" fmla="*/ 452 w 452"/>
                <a:gd name="T77" fmla="*/ 198 h 695"/>
                <a:gd name="T78" fmla="*/ 0 w 452"/>
                <a:gd name="T79" fmla="*/ 0 h 695"/>
                <a:gd name="T80" fmla="*/ 0 w 452"/>
                <a:gd name="T81" fmla="*/ 474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2" h="695">
                  <a:moveTo>
                    <a:pt x="121" y="172"/>
                  </a:moveTo>
                  <a:lnTo>
                    <a:pt x="122" y="169"/>
                  </a:lnTo>
                  <a:lnTo>
                    <a:pt x="123" y="166"/>
                  </a:lnTo>
                  <a:lnTo>
                    <a:pt x="125" y="163"/>
                  </a:lnTo>
                  <a:lnTo>
                    <a:pt x="127" y="160"/>
                  </a:lnTo>
                  <a:lnTo>
                    <a:pt x="131" y="158"/>
                  </a:lnTo>
                  <a:lnTo>
                    <a:pt x="134" y="157"/>
                  </a:lnTo>
                  <a:lnTo>
                    <a:pt x="138" y="158"/>
                  </a:lnTo>
                  <a:lnTo>
                    <a:pt x="142" y="159"/>
                  </a:lnTo>
                  <a:lnTo>
                    <a:pt x="352" y="250"/>
                  </a:lnTo>
                  <a:lnTo>
                    <a:pt x="357" y="252"/>
                  </a:lnTo>
                  <a:lnTo>
                    <a:pt x="359" y="255"/>
                  </a:lnTo>
                  <a:lnTo>
                    <a:pt x="361" y="259"/>
                  </a:lnTo>
                  <a:lnTo>
                    <a:pt x="362" y="263"/>
                  </a:lnTo>
                  <a:lnTo>
                    <a:pt x="362" y="459"/>
                  </a:lnTo>
                  <a:lnTo>
                    <a:pt x="361" y="463"/>
                  </a:lnTo>
                  <a:lnTo>
                    <a:pt x="360" y="466"/>
                  </a:lnTo>
                  <a:lnTo>
                    <a:pt x="358" y="469"/>
                  </a:lnTo>
                  <a:lnTo>
                    <a:pt x="354" y="472"/>
                  </a:lnTo>
                  <a:lnTo>
                    <a:pt x="351" y="474"/>
                  </a:lnTo>
                  <a:lnTo>
                    <a:pt x="347" y="474"/>
                  </a:lnTo>
                  <a:lnTo>
                    <a:pt x="344" y="474"/>
                  </a:lnTo>
                  <a:lnTo>
                    <a:pt x="340" y="473"/>
                  </a:lnTo>
                  <a:lnTo>
                    <a:pt x="130" y="383"/>
                  </a:lnTo>
                  <a:lnTo>
                    <a:pt x="126" y="380"/>
                  </a:lnTo>
                  <a:lnTo>
                    <a:pt x="123" y="377"/>
                  </a:lnTo>
                  <a:lnTo>
                    <a:pt x="122" y="373"/>
                  </a:lnTo>
                  <a:lnTo>
                    <a:pt x="121" y="369"/>
                  </a:lnTo>
                  <a:lnTo>
                    <a:pt x="121" y="172"/>
                  </a:lnTo>
                  <a:close/>
                  <a:moveTo>
                    <a:pt x="0" y="474"/>
                  </a:moveTo>
                  <a:lnTo>
                    <a:pt x="0" y="478"/>
                  </a:lnTo>
                  <a:lnTo>
                    <a:pt x="3" y="482"/>
                  </a:lnTo>
                  <a:lnTo>
                    <a:pt x="6" y="485"/>
                  </a:lnTo>
                  <a:lnTo>
                    <a:pt x="9" y="488"/>
                  </a:lnTo>
                  <a:lnTo>
                    <a:pt x="452" y="695"/>
                  </a:lnTo>
                  <a:lnTo>
                    <a:pt x="452" y="685"/>
                  </a:lnTo>
                  <a:lnTo>
                    <a:pt x="452" y="661"/>
                  </a:lnTo>
                  <a:lnTo>
                    <a:pt x="452" y="198"/>
                  </a:lnTo>
                  <a:lnTo>
                    <a:pt x="452" y="198"/>
                  </a:lnTo>
                  <a:lnTo>
                    <a:pt x="0" y="0"/>
                  </a:lnTo>
                  <a:lnTo>
                    <a:pt x="0" y="4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06">
              <a:extLst>
                <a:ext uri="{FF2B5EF4-FFF2-40B4-BE49-F238E27FC236}">
                  <a16:creationId xmlns="" xmlns:a16="http://schemas.microsoft.com/office/drawing/2014/main" id="{BC4DBC4C-F0FE-4313-B82D-AAC3F6293F61}"/>
                </a:ext>
              </a:extLst>
            </p:cNvPr>
            <p:cNvSpPr>
              <a:spLocks/>
            </p:cNvSpPr>
            <p:nvPr/>
          </p:nvSpPr>
          <p:spPr bwMode="auto">
            <a:xfrm>
              <a:off x="2605088" y="1947863"/>
              <a:ext cx="201613" cy="90488"/>
            </a:xfrm>
            <a:custGeom>
              <a:avLst/>
              <a:gdLst>
                <a:gd name="T0" fmla="*/ 212 w 639"/>
                <a:gd name="T1" fmla="*/ 0 h 281"/>
                <a:gd name="T2" fmla="*/ 0 w 639"/>
                <a:gd name="T3" fmla="*/ 85 h 281"/>
                <a:gd name="T4" fmla="*/ 449 w 639"/>
                <a:gd name="T5" fmla="*/ 281 h 281"/>
                <a:gd name="T6" fmla="*/ 639 w 639"/>
                <a:gd name="T7" fmla="*/ 192 h 281"/>
                <a:gd name="T8" fmla="*/ 212 w 639"/>
                <a:gd name="T9" fmla="*/ 0 h 281"/>
              </a:gdLst>
              <a:ahLst/>
              <a:cxnLst>
                <a:cxn ang="0">
                  <a:pos x="T0" y="T1"/>
                </a:cxn>
                <a:cxn ang="0">
                  <a:pos x="T2" y="T3"/>
                </a:cxn>
                <a:cxn ang="0">
                  <a:pos x="T4" y="T5"/>
                </a:cxn>
                <a:cxn ang="0">
                  <a:pos x="T6" y="T7"/>
                </a:cxn>
                <a:cxn ang="0">
                  <a:pos x="T8" y="T9"/>
                </a:cxn>
              </a:cxnLst>
              <a:rect l="0" t="0" r="r" b="b"/>
              <a:pathLst>
                <a:path w="639" h="281">
                  <a:moveTo>
                    <a:pt x="212" y="0"/>
                  </a:moveTo>
                  <a:lnTo>
                    <a:pt x="0" y="85"/>
                  </a:lnTo>
                  <a:lnTo>
                    <a:pt x="449" y="281"/>
                  </a:lnTo>
                  <a:lnTo>
                    <a:pt x="639" y="192"/>
                  </a:lnTo>
                  <a:lnTo>
                    <a:pt x="2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07">
              <a:extLst>
                <a:ext uri="{FF2B5EF4-FFF2-40B4-BE49-F238E27FC236}">
                  <a16:creationId xmlns="" xmlns:a16="http://schemas.microsoft.com/office/drawing/2014/main" id="{8A0DAF52-B4A6-4388-A25A-DA569A1E908D}"/>
                </a:ext>
              </a:extLst>
            </p:cNvPr>
            <p:cNvSpPr>
              <a:spLocks/>
            </p:cNvSpPr>
            <p:nvPr/>
          </p:nvSpPr>
          <p:spPr bwMode="auto">
            <a:xfrm>
              <a:off x="2751138" y="1984375"/>
              <a:ext cx="134938" cy="219075"/>
            </a:xfrm>
            <a:custGeom>
              <a:avLst/>
              <a:gdLst>
                <a:gd name="T0" fmla="*/ 0 w 421"/>
                <a:gd name="T1" fmla="*/ 196 h 693"/>
                <a:gd name="T2" fmla="*/ 0 w 421"/>
                <a:gd name="T3" fmla="*/ 659 h 693"/>
                <a:gd name="T4" fmla="*/ 0 w 421"/>
                <a:gd name="T5" fmla="*/ 684 h 693"/>
                <a:gd name="T6" fmla="*/ 0 w 421"/>
                <a:gd name="T7" fmla="*/ 693 h 693"/>
                <a:gd name="T8" fmla="*/ 413 w 421"/>
                <a:gd name="T9" fmla="*/ 487 h 693"/>
                <a:gd name="T10" fmla="*/ 416 w 421"/>
                <a:gd name="T11" fmla="*/ 483 h 693"/>
                <a:gd name="T12" fmla="*/ 419 w 421"/>
                <a:gd name="T13" fmla="*/ 481 h 693"/>
                <a:gd name="T14" fmla="*/ 420 w 421"/>
                <a:gd name="T15" fmla="*/ 477 h 693"/>
                <a:gd name="T16" fmla="*/ 421 w 421"/>
                <a:gd name="T17" fmla="*/ 473 h 693"/>
                <a:gd name="T18" fmla="*/ 421 w 421"/>
                <a:gd name="T19" fmla="*/ 0 h 693"/>
                <a:gd name="T20" fmla="*/ 0 w 421"/>
                <a:gd name="T21" fmla="*/ 196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693">
                  <a:moveTo>
                    <a:pt x="0" y="196"/>
                  </a:moveTo>
                  <a:lnTo>
                    <a:pt x="0" y="659"/>
                  </a:lnTo>
                  <a:lnTo>
                    <a:pt x="0" y="684"/>
                  </a:lnTo>
                  <a:lnTo>
                    <a:pt x="0" y="693"/>
                  </a:lnTo>
                  <a:lnTo>
                    <a:pt x="413" y="487"/>
                  </a:lnTo>
                  <a:lnTo>
                    <a:pt x="416" y="483"/>
                  </a:lnTo>
                  <a:lnTo>
                    <a:pt x="419" y="481"/>
                  </a:lnTo>
                  <a:lnTo>
                    <a:pt x="420" y="477"/>
                  </a:lnTo>
                  <a:lnTo>
                    <a:pt x="421" y="473"/>
                  </a:lnTo>
                  <a:lnTo>
                    <a:pt x="421"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08">
              <a:extLst>
                <a:ext uri="{FF2B5EF4-FFF2-40B4-BE49-F238E27FC236}">
                  <a16:creationId xmlns="" xmlns:a16="http://schemas.microsoft.com/office/drawing/2014/main" id="{6061A536-6DD4-4975-B3D4-AC241F5D8EDB}"/>
                </a:ext>
              </a:extLst>
            </p:cNvPr>
            <p:cNvSpPr>
              <a:spLocks/>
            </p:cNvSpPr>
            <p:nvPr/>
          </p:nvSpPr>
          <p:spPr bwMode="auto">
            <a:xfrm>
              <a:off x="2684463" y="1919288"/>
              <a:ext cx="195263" cy="85725"/>
            </a:xfrm>
            <a:custGeom>
              <a:avLst/>
              <a:gdLst>
                <a:gd name="T0" fmla="*/ 618 w 618"/>
                <a:gd name="T1" fmla="*/ 178 h 269"/>
                <a:gd name="T2" fmla="*/ 203 w 618"/>
                <a:gd name="T3" fmla="*/ 1 h 269"/>
                <a:gd name="T4" fmla="*/ 201 w 618"/>
                <a:gd name="T5" fmla="*/ 0 h 269"/>
                <a:gd name="T6" fmla="*/ 198 w 618"/>
                <a:gd name="T7" fmla="*/ 0 h 269"/>
                <a:gd name="T8" fmla="*/ 195 w 618"/>
                <a:gd name="T9" fmla="*/ 0 h 269"/>
                <a:gd name="T10" fmla="*/ 193 w 618"/>
                <a:gd name="T11" fmla="*/ 1 h 269"/>
                <a:gd name="T12" fmla="*/ 0 w 618"/>
                <a:gd name="T13" fmla="*/ 77 h 269"/>
                <a:gd name="T14" fmla="*/ 423 w 618"/>
                <a:gd name="T15" fmla="*/ 269 h 269"/>
                <a:gd name="T16" fmla="*/ 618 w 618"/>
                <a:gd name="T17" fmla="*/ 17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269">
                  <a:moveTo>
                    <a:pt x="618" y="178"/>
                  </a:moveTo>
                  <a:lnTo>
                    <a:pt x="203" y="1"/>
                  </a:lnTo>
                  <a:lnTo>
                    <a:pt x="201" y="0"/>
                  </a:lnTo>
                  <a:lnTo>
                    <a:pt x="198" y="0"/>
                  </a:lnTo>
                  <a:lnTo>
                    <a:pt x="195" y="0"/>
                  </a:lnTo>
                  <a:lnTo>
                    <a:pt x="193" y="1"/>
                  </a:lnTo>
                  <a:lnTo>
                    <a:pt x="0" y="77"/>
                  </a:lnTo>
                  <a:lnTo>
                    <a:pt x="423" y="269"/>
                  </a:lnTo>
                  <a:lnTo>
                    <a:pt x="618"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3" name="Group 82">
            <a:extLst>
              <a:ext uri="{FF2B5EF4-FFF2-40B4-BE49-F238E27FC236}">
                <a16:creationId xmlns="" xmlns:a16="http://schemas.microsoft.com/office/drawing/2014/main" id="{DD1E0E5F-3CE1-48B5-8016-72C535221D11}"/>
              </a:ext>
            </a:extLst>
          </p:cNvPr>
          <p:cNvGrpSpPr/>
          <p:nvPr/>
        </p:nvGrpSpPr>
        <p:grpSpPr>
          <a:xfrm>
            <a:off x="3460718" y="5257816"/>
            <a:ext cx="285750" cy="249238"/>
            <a:chOff x="9312275" y="5386388"/>
            <a:chExt cx="285750" cy="249238"/>
          </a:xfrm>
          <a:solidFill>
            <a:schemeClr val="bg1"/>
          </a:solidFill>
        </p:grpSpPr>
        <p:sp>
          <p:nvSpPr>
            <p:cNvPr id="84" name="Freeform 3445">
              <a:extLst>
                <a:ext uri="{FF2B5EF4-FFF2-40B4-BE49-F238E27FC236}">
                  <a16:creationId xmlns="" xmlns:a16="http://schemas.microsoft.com/office/drawing/2014/main" id="{6DAEAA5F-5F07-40DF-AB6D-0CF728A27913}"/>
                </a:ext>
              </a:extLst>
            </p:cNvPr>
            <p:cNvSpPr>
              <a:spLocks/>
            </p:cNvSpPr>
            <p:nvPr/>
          </p:nvSpPr>
          <p:spPr bwMode="auto">
            <a:xfrm>
              <a:off x="9312275" y="5386388"/>
              <a:ext cx="225425" cy="249238"/>
            </a:xfrm>
            <a:custGeom>
              <a:avLst/>
              <a:gdLst>
                <a:gd name="T0" fmla="*/ 384 w 569"/>
                <a:gd name="T1" fmla="*/ 376 h 628"/>
                <a:gd name="T2" fmla="*/ 359 w 569"/>
                <a:gd name="T3" fmla="*/ 309 h 628"/>
                <a:gd name="T4" fmla="*/ 379 w 569"/>
                <a:gd name="T5" fmla="*/ 290 h 628"/>
                <a:gd name="T6" fmla="*/ 397 w 569"/>
                <a:gd name="T7" fmla="*/ 253 h 628"/>
                <a:gd name="T8" fmla="*/ 406 w 569"/>
                <a:gd name="T9" fmla="*/ 213 h 628"/>
                <a:gd name="T10" fmla="*/ 415 w 569"/>
                <a:gd name="T11" fmla="*/ 203 h 628"/>
                <a:gd name="T12" fmla="*/ 420 w 569"/>
                <a:gd name="T13" fmla="*/ 184 h 628"/>
                <a:gd name="T14" fmla="*/ 416 w 569"/>
                <a:gd name="T15" fmla="*/ 154 h 628"/>
                <a:gd name="T16" fmla="*/ 411 w 569"/>
                <a:gd name="T17" fmla="*/ 123 h 628"/>
                <a:gd name="T18" fmla="*/ 420 w 569"/>
                <a:gd name="T19" fmla="*/ 78 h 628"/>
                <a:gd name="T20" fmla="*/ 415 w 569"/>
                <a:gd name="T21" fmla="*/ 46 h 628"/>
                <a:gd name="T22" fmla="*/ 402 w 569"/>
                <a:gd name="T23" fmla="*/ 28 h 628"/>
                <a:gd name="T24" fmla="*/ 382 w 569"/>
                <a:gd name="T25" fmla="*/ 15 h 628"/>
                <a:gd name="T26" fmla="*/ 341 w 569"/>
                <a:gd name="T27" fmla="*/ 3 h 628"/>
                <a:gd name="T28" fmla="*/ 291 w 569"/>
                <a:gd name="T29" fmla="*/ 1 h 628"/>
                <a:gd name="T30" fmla="*/ 245 w 569"/>
                <a:gd name="T31" fmla="*/ 10 h 628"/>
                <a:gd name="T32" fmla="*/ 213 w 569"/>
                <a:gd name="T33" fmla="*/ 27 h 628"/>
                <a:gd name="T34" fmla="*/ 200 w 569"/>
                <a:gd name="T35" fmla="*/ 42 h 628"/>
                <a:gd name="T36" fmla="*/ 181 w 569"/>
                <a:gd name="T37" fmla="*/ 44 h 628"/>
                <a:gd name="T38" fmla="*/ 163 w 569"/>
                <a:gd name="T39" fmla="*/ 56 h 628"/>
                <a:gd name="T40" fmla="*/ 154 w 569"/>
                <a:gd name="T41" fmla="*/ 86 h 628"/>
                <a:gd name="T42" fmla="*/ 164 w 569"/>
                <a:gd name="T43" fmla="*/ 139 h 628"/>
                <a:gd name="T44" fmla="*/ 160 w 569"/>
                <a:gd name="T45" fmla="*/ 141 h 628"/>
                <a:gd name="T46" fmla="*/ 153 w 569"/>
                <a:gd name="T47" fmla="*/ 154 h 628"/>
                <a:gd name="T48" fmla="*/ 149 w 569"/>
                <a:gd name="T49" fmla="*/ 184 h 628"/>
                <a:gd name="T50" fmla="*/ 153 w 569"/>
                <a:gd name="T51" fmla="*/ 202 h 628"/>
                <a:gd name="T52" fmla="*/ 163 w 569"/>
                <a:gd name="T53" fmla="*/ 213 h 628"/>
                <a:gd name="T54" fmla="*/ 169 w 569"/>
                <a:gd name="T55" fmla="*/ 236 h 628"/>
                <a:gd name="T56" fmla="*/ 180 w 569"/>
                <a:gd name="T57" fmla="*/ 268 h 628"/>
                <a:gd name="T58" fmla="*/ 203 w 569"/>
                <a:gd name="T59" fmla="*/ 299 h 628"/>
                <a:gd name="T60" fmla="*/ 215 w 569"/>
                <a:gd name="T61" fmla="*/ 367 h 628"/>
                <a:gd name="T62" fmla="*/ 177 w 569"/>
                <a:gd name="T63" fmla="*/ 381 h 628"/>
                <a:gd name="T64" fmla="*/ 111 w 569"/>
                <a:gd name="T65" fmla="*/ 404 h 628"/>
                <a:gd name="T66" fmla="*/ 47 w 569"/>
                <a:gd name="T67" fmla="*/ 434 h 628"/>
                <a:gd name="T68" fmla="*/ 22 w 569"/>
                <a:gd name="T69" fmla="*/ 456 h 628"/>
                <a:gd name="T70" fmla="*/ 10 w 569"/>
                <a:gd name="T71" fmla="*/ 487 h 628"/>
                <a:gd name="T72" fmla="*/ 1 w 569"/>
                <a:gd name="T73" fmla="*/ 557 h 628"/>
                <a:gd name="T74" fmla="*/ 0 w 569"/>
                <a:gd name="T75" fmla="*/ 620 h 628"/>
                <a:gd name="T76" fmla="*/ 11 w 569"/>
                <a:gd name="T77" fmla="*/ 628 h 628"/>
                <a:gd name="T78" fmla="*/ 565 w 569"/>
                <a:gd name="T79" fmla="*/ 624 h 628"/>
                <a:gd name="T80" fmla="*/ 569 w 569"/>
                <a:gd name="T81" fmla="*/ 597 h 628"/>
                <a:gd name="T82" fmla="*/ 562 w 569"/>
                <a:gd name="T83" fmla="*/ 510 h 628"/>
                <a:gd name="T84" fmla="*/ 551 w 569"/>
                <a:gd name="T85" fmla="*/ 461 h 628"/>
                <a:gd name="T86" fmla="*/ 537 w 569"/>
                <a:gd name="T87" fmla="*/ 444 h 628"/>
                <a:gd name="T88" fmla="*/ 484 w 569"/>
                <a:gd name="T89" fmla="*/ 413 h 628"/>
                <a:gd name="T90" fmla="*/ 408 w 569"/>
                <a:gd name="T91" fmla="*/ 385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9" h="628">
                  <a:moveTo>
                    <a:pt x="408" y="385"/>
                  </a:moveTo>
                  <a:lnTo>
                    <a:pt x="397" y="380"/>
                  </a:lnTo>
                  <a:lnTo>
                    <a:pt x="384" y="376"/>
                  </a:lnTo>
                  <a:lnTo>
                    <a:pt x="372" y="372"/>
                  </a:lnTo>
                  <a:lnTo>
                    <a:pt x="359" y="367"/>
                  </a:lnTo>
                  <a:lnTo>
                    <a:pt x="359" y="309"/>
                  </a:lnTo>
                  <a:lnTo>
                    <a:pt x="366" y="306"/>
                  </a:lnTo>
                  <a:lnTo>
                    <a:pt x="371" y="299"/>
                  </a:lnTo>
                  <a:lnTo>
                    <a:pt x="379" y="290"/>
                  </a:lnTo>
                  <a:lnTo>
                    <a:pt x="385" y="280"/>
                  </a:lnTo>
                  <a:lnTo>
                    <a:pt x="390" y="268"/>
                  </a:lnTo>
                  <a:lnTo>
                    <a:pt x="397" y="253"/>
                  </a:lnTo>
                  <a:lnTo>
                    <a:pt x="400" y="236"/>
                  </a:lnTo>
                  <a:lnTo>
                    <a:pt x="402" y="216"/>
                  </a:lnTo>
                  <a:lnTo>
                    <a:pt x="406" y="213"/>
                  </a:lnTo>
                  <a:lnTo>
                    <a:pt x="409" y="211"/>
                  </a:lnTo>
                  <a:lnTo>
                    <a:pt x="412" y="207"/>
                  </a:lnTo>
                  <a:lnTo>
                    <a:pt x="415" y="203"/>
                  </a:lnTo>
                  <a:lnTo>
                    <a:pt x="417" y="198"/>
                  </a:lnTo>
                  <a:lnTo>
                    <a:pt x="418" y="191"/>
                  </a:lnTo>
                  <a:lnTo>
                    <a:pt x="420" y="184"/>
                  </a:lnTo>
                  <a:lnTo>
                    <a:pt x="420" y="177"/>
                  </a:lnTo>
                  <a:lnTo>
                    <a:pt x="418" y="164"/>
                  </a:lnTo>
                  <a:lnTo>
                    <a:pt x="416" y="154"/>
                  </a:lnTo>
                  <a:lnTo>
                    <a:pt x="411" y="145"/>
                  </a:lnTo>
                  <a:lnTo>
                    <a:pt x="406" y="140"/>
                  </a:lnTo>
                  <a:lnTo>
                    <a:pt x="411" y="123"/>
                  </a:lnTo>
                  <a:lnTo>
                    <a:pt x="417" y="101"/>
                  </a:lnTo>
                  <a:lnTo>
                    <a:pt x="418" y="90"/>
                  </a:lnTo>
                  <a:lnTo>
                    <a:pt x="420" y="78"/>
                  </a:lnTo>
                  <a:lnTo>
                    <a:pt x="420" y="65"/>
                  </a:lnTo>
                  <a:lnTo>
                    <a:pt x="417" y="53"/>
                  </a:lnTo>
                  <a:lnTo>
                    <a:pt x="415" y="46"/>
                  </a:lnTo>
                  <a:lnTo>
                    <a:pt x="412" y="40"/>
                  </a:lnTo>
                  <a:lnTo>
                    <a:pt x="407" y="33"/>
                  </a:lnTo>
                  <a:lnTo>
                    <a:pt x="402" y="28"/>
                  </a:lnTo>
                  <a:lnTo>
                    <a:pt x="397" y="23"/>
                  </a:lnTo>
                  <a:lnTo>
                    <a:pt x="390" y="19"/>
                  </a:lnTo>
                  <a:lnTo>
                    <a:pt x="382" y="15"/>
                  </a:lnTo>
                  <a:lnTo>
                    <a:pt x="375" y="11"/>
                  </a:lnTo>
                  <a:lnTo>
                    <a:pt x="359" y="6"/>
                  </a:lnTo>
                  <a:lnTo>
                    <a:pt x="341" y="3"/>
                  </a:lnTo>
                  <a:lnTo>
                    <a:pt x="325" y="1"/>
                  </a:lnTo>
                  <a:lnTo>
                    <a:pt x="307" y="0"/>
                  </a:lnTo>
                  <a:lnTo>
                    <a:pt x="291" y="1"/>
                  </a:lnTo>
                  <a:lnTo>
                    <a:pt x="276" y="3"/>
                  </a:lnTo>
                  <a:lnTo>
                    <a:pt x="259" y="5"/>
                  </a:lnTo>
                  <a:lnTo>
                    <a:pt x="245" y="10"/>
                  </a:lnTo>
                  <a:lnTo>
                    <a:pt x="231" y="15"/>
                  </a:lnTo>
                  <a:lnTo>
                    <a:pt x="218" y="23"/>
                  </a:lnTo>
                  <a:lnTo>
                    <a:pt x="213" y="27"/>
                  </a:lnTo>
                  <a:lnTo>
                    <a:pt x="208" y="32"/>
                  </a:lnTo>
                  <a:lnTo>
                    <a:pt x="204" y="37"/>
                  </a:lnTo>
                  <a:lnTo>
                    <a:pt x="200" y="42"/>
                  </a:lnTo>
                  <a:lnTo>
                    <a:pt x="194" y="42"/>
                  </a:lnTo>
                  <a:lnTo>
                    <a:pt x="186" y="42"/>
                  </a:lnTo>
                  <a:lnTo>
                    <a:pt x="181" y="44"/>
                  </a:lnTo>
                  <a:lnTo>
                    <a:pt x="176" y="46"/>
                  </a:lnTo>
                  <a:lnTo>
                    <a:pt x="168" y="51"/>
                  </a:lnTo>
                  <a:lnTo>
                    <a:pt x="163" y="56"/>
                  </a:lnTo>
                  <a:lnTo>
                    <a:pt x="158" y="65"/>
                  </a:lnTo>
                  <a:lnTo>
                    <a:pt x="155" y="76"/>
                  </a:lnTo>
                  <a:lnTo>
                    <a:pt x="154" y="86"/>
                  </a:lnTo>
                  <a:lnTo>
                    <a:pt x="155" y="98"/>
                  </a:lnTo>
                  <a:lnTo>
                    <a:pt x="159" y="119"/>
                  </a:lnTo>
                  <a:lnTo>
                    <a:pt x="164" y="139"/>
                  </a:lnTo>
                  <a:lnTo>
                    <a:pt x="164" y="139"/>
                  </a:lnTo>
                  <a:lnTo>
                    <a:pt x="164" y="139"/>
                  </a:lnTo>
                  <a:lnTo>
                    <a:pt x="160" y="141"/>
                  </a:lnTo>
                  <a:lnTo>
                    <a:pt x="158" y="145"/>
                  </a:lnTo>
                  <a:lnTo>
                    <a:pt x="155" y="149"/>
                  </a:lnTo>
                  <a:lnTo>
                    <a:pt x="153" y="154"/>
                  </a:lnTo>
                  <a:lnTo>
                    <a:pt x="149" y="164"/>
                  </a:lnTo>
                  <a:lnTo>
                    <a:pt x="149" y="177"/>
                  </a:lnTo>
                  <a:lnTo>
                    <a:pt x="149" y="184"/>
                  </a:lnTo>
                  <a:lnTo>
                    <a:pt x="150" y="190"/>
                  </a:lnTo>
                  <a:lnTo>
                    <a:pt x="151" y="196"/>
                  </a:lnTo>
                  <a:lnTo>
                    <a:pt x="153" y="202"/>
                  </a:lnTo>
                  <a:lnTo>
                    <a:pt x="155" y="205"/>
                  </a:lnTo>
                  <a:lnTo>
                    <a:pt x="159" y="211"/>
                  </a:lnTo>
                  <a:lnTo>
                    <a:pt x="163" y="213"/>
                  </a:lnTo>
                  <a:lnTo>
                    <a:pt x="167" y="216"/>
                  </a:lnTo>
                  <a:lnTo>
                    <a:pt x="167" y="226"/>
                  </a:lnTo>
                  <a:lnTo>
                    <a:pt x="169" y="236"/>
                  </a:lnTo>
                  <a:lnTo>
                    <a:pt x="171" y="245"/>
                  </a:lnTo>
                  <a:lnTo>
                    <a:pt x="173" y="253"/>
                  </a:lnTo>
                  <a:lnTo>
                    <a:pt x="180" y="268"/>
                  </a:lnTo>
                  <a:lnTo>
                    <a:pt x="187" y="281"/>
                  </a:lnTo>
                  <a:lnTo>
                    <a:pt x="195" y="291"/>
                  </a:lnTo>
                  <a:lnTo>
                    <a:pt x="203" y="299"/>
                  </a:lnTo>
                  <a:lnTo>
                    <a:pt x="209" y="306"/>
                  </a:lnTo>
                  <a:lnTo>
                    <a:pt x="215" y="311"/>
                  </a:lnTo>
                  <a:lnTo>
                    <a:pt x="215" y="367"/>
                  </a:lnTo>
                  <a:lnTo>
                    <a:pt x="203" y="372"/>
                  </a:lnTo>
                  <a:lnTo>
                    <a:pt x="190" y="376"/>
                  </a:lnTo>
                  <a:lnTo>
                    <a:pt x="177" y="381"/>
                  </a:lnTo>
                  <a:lnTo>
                    <a:pt x="164" y="385"/>
                  </a:lnTo>
                  <a:lnTo>
                    <a:pt x="137" y="395"/>
                  </a:lnTo>
                  <a:lnTo>
                    <a:pt x="111" y="404"/>
                  </a:lnTo>
                  <a:lnTo>
                    <a:pt x="87" y="413"/>
                  </a:lnTo>
                  <a:lnTo>
                    <a:pt x="65" y="424"/>
                  </a:lnTo>
                  <a:lnTo>
                    <a:pt x="47" y="434"/>
                  </a:lnTo>
                  <a:lnTo>
                    <a:pt x="32" y="444"/>
                  </a:lnTo>
                  <a:lnTo>
                    <a:pt x="25" y="449"/>
                  </a:lnTo>
                  <a:lnTo>
                    <a:pt x="22" y="456"/>
                  </a:lnTo>
                  <a:lnTo>
                    <a:pt x="18" y="462"/>
                  </a:lnTo>
                  <a:lnTo>
                    <a:pt x="14" y="467"/>
                  </a:lnTo>
                  <a:lnTo>
                    <a:pt x="10" y="487"/>
                  </a:lnTo>
                  <a:lnTo>
                    <a:pt x="6" y="510"/>
                  </a:lnTo>
                  <a:lnTo>
                    <a:pt x="4" y="533"/>
                  </a:lnTo>
                  <a:lnTo>
                    <a:pt x="1" y="557"/>
                  </a:lnTo>
                  <a:lnTo>
                    <a:pt x="0" y="597"/>
                  </a:lnTo>
                  <a:lnTo>
                    <a:pt x="0" y="616"/>
                  </a:lnTo>
                  <a:lnTo>
                    <a:pt x="0" y="620"/>
                  </a:lnTo>
                  <a:lnTo>
                    <a:pt x="2" y="624"/>
                  </a:lnTo>
                  <a:lnTo>
                    <a:pt x="6" y="627"/>
                  </a:lnTo>
                  <a:lnTo>
                    <a:pt x="11" y="628"/>
                  </a:lnTo>
                  <a:lnTo>
                    <a:pt x="557" y="628"/>
                  </a:lnTo>
                  <a:lnTo>
                    <a:pt x="561" y="627"/>
                  </a:lnTo>
                  <a:lnTo>
                    <a:pt x="565" y="624"/>
                  </a:lnTo>
                  <a:lnTo>
                    <a:pt x="567" y="620"/>
                  </a:lnTo>
                  <a:lnTo>
                    <a:pt x="569" y="616"/>
                  </a:lnTo>
                  <a:lnTo>
                    <a:pt x="569" y="597"/>
                  </a:lnTo>
                  <a:lnTo>
                    <a:pt x="567" y="557"/>
                  </a:lnTo>
                  <a:lnTo>
                    <a:pt x="565" y="533"/>
                  </a:lnTo>
                  <a:lnTo>
                    <a:pt x="562" y="510"/>
                  </a:lnTo>
                  <a:lnTo>
                    <a:pt x="558" y="487"/>
                  </a:lnTo>
                  <a:lnTo>
                    <a:pt x="555" y="467"/>
                  </a:lnTo>
                  <a:lnTo>
                    <a:pt x="551" y="461"/>
                  </a:lnTo>
                  <a:lnTo>
                    <a:pt x="547" y="456"/>
                  </a:lnTo>
                  <a:lnTo>
                    <a:pt x="543" y="449"/>
                  </a:lnTo>
                  <a:lnTo>
                    <a:pt x="537" y="444"/>
                  </a:lnTo>
                  <a:lnTo>
                    <a:pt x="522" y="433"/>
                  </a:lnTo>
                  <a:lnTo>
                    <a:pt x="504" y="422"/>
                  </a:lnTo>
                  <a:lnTo>
                    <a:pt x="484" y="413"/>
                  </a:lnTo>
                  <a:lnTo>
                    <a:pt x="461" y="404"/>
                  </a:lnTo>
                  <a:lnTo>
                    <a:pt x="435" y="394"/>
                  </a:lnTo>
                  <a:lnTo>
                    <a:pt x="408"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3446">
              <a:extLst>
                <a:ext uri="{FF2B5EF4-FFF2-40B4-BE49-F238E27FC236}">
                  <a16:creationId xmlns="" xmlns:a16="http://schemas.microsoft.com/office/drawing/2014/main" id="{236F8C1B-F8C3-4F44-8218-1E575A83AA62}"/>
                </a:ext>
              </a:extLst>
            </p:cNvPr>
            <p:cNvSpPr>
              <a:spLocks/>
            </p:cNvSpPr>
            <p:nvPr/>
          </p:nvSpPr>
          <p:spPr bwMode="auto">
            <a:xfrm>
              <a:off x="9485313" y="5387975"/>
              <a:ext cx="112712" cy="247650"/>
            </a:xfrm>
            <a:custGeom>
              <a:avLst/>
              <a:gdLst>
                <a:gd name="T0" fmla="*/ 258 w 281"/>
                <a:gd name="T1" fmla="*/ 450 h 625"/>
                <a:gd name="T2" fmla="*/ 234 w 281"/>
                <a:gd name="T3" fmla="*/ 428 h 625"/>
                <a:gd name="T4" fmla="*/ 199 w 281"/>
                <a:gd name="T5" fmla="*/ 408 h 625"/>
                <a:gd name="T6" fmla="*/ 103 w 281"/>
                <a:gd name="T7" fmla="*/ 367 h 625"/>
                <a:gd name="T8" fmla="*/ 65 w 281"/>
                <a:gd name="T9" fmla="*/ 319 h 625"/>
                <a:gd name="T10" fmla="*/ 86 w 281"/>
                <a:gd name="T11" fmla="*/ 301 h 625"/>
                <a:gd name="T12" fmla="*/ 108 w 281"/>
                <a:gd name="T13" fmla="*/ 265 h 625"/>
                <a:gd name="T14" fmla="*/ 113 w 281"/>
                <a:gd name="T15" fmla="*/ 238 h 625"/>
                <a:gd name="T16" fmla="*/ 122 w 281"/>
                <a:gd name="T17" fmla="*/ 223 h 625"/>
                <a:gd name="T18" fmla="*/ 130 w 281"/>
                <a:gd name="T19" fmla="*/ 209 h 625"/>
                <a:gd name="T20" fmla="*/ 132 w 281"/>
                <a:gd name="T21" fmla="*/ 188 h 625"/>
                <a:gd name="T22" fmla="*/ 123 w 281"/>
                <a:gd name="T23" fmla="*/ 157 h 625"/>
                <a:gd name="T24" fmla="*/ 118 w 281"/>
                <a:gd name="T25" fmla="*/ 151 h 625"/>
                <a:gd name="T26" fmla="*/ 131 w 281"/>
                <a:gd name="T27" fmla="*/ 97 h 625"/>
                <a:gd name="T28" fmla="*/ 130 w 281"/>
                <a:gd name="T29" fmla="*/ 59 h 625"/>
                <a:gd name="T30" fmla="*/ 117 w 281"/>
                <a:gd name="T31" fmla="*/ 35 h 625"/>
                <a:gd name="T32" fmla="*/ 94 w 281"/>
                <a:gd name="T33" fmla="*/ 15 h 625"/>
                <a:gd name="T34" fmla="*/ 65 w 281"/>
                <a:gd name="T35" fmla="*/ 2 h 625"/>
                <a:gd name="T36" fmla="*/ 38 w 281"/>
                <a:gd name="T37" fmla="*/ 0 h 625"/>
                <a:gd name="T38" fmla="*/ 13 w 281"/>
                <a:gd name="T39" fmla="*/ 7 h 625"/>
                <a:gd name="T40" fmla="*/ 0 w 281"/>
                <a:gd name="T41" fmla="*/ 20 h 625"/>
                <a:gd name="T42" fmla="*/ 5 w 281"/>
                <a:gd name="T43" fmla="*/ 32 h 625"/>
                <a:gd name="T44" fmla="*/ 18 w 281"/>
                <a:gd name="T45" fmla="*/ 32 h 625"/>
                <a:gd name="T46" fmla="*/ 38 w 281"/>
                <a:gd name="T47" fmla="*/ 24 h 625"/>
                <a:gd name="T48" fmla="*/ 67 w 281"/>
                <a:gd name="T49" fmla="*/ 28 h 625"/>
                <a:gd name="T50" fmla="*/ 89 w 281"/>
                <a:gd name="T51" fmla="*/ 41 h 625"/>
                <a:gd name="T52" fmla="*/ 103 w 281"/>
                <a:gd name="T53" fmla="*/ 56 h 625"/>
                <a:gd name="T54" fmla="*/ 108 w 281"/>
                <a:gd name="T55" fmla="*/ 75 h 625"/>
                <a:gd name="T56" fmla="*/ 105 w 281"/>
                <a:gd name="T57" fmla="*/ 107 h 625"/>
                <a:gd name="T58" fmla="*/ 92 w 281"/>
                <a:gd name="T59" fmla="*/ 152 h 625"/>
                <a:gd name="T60" fmla="*/ 94 w 281"/>
                <a:gd name="T61" fmla="*/ 166 h 625"/>
                <a:gd name="T62" fmla="*/ 104 w 281"/>
                <a:gd name="T63" fmla="*/ 172 h 625"/>
                <a:gd name="T64" fmla="*/ 109 w 281"/>
                <a:gd name="T65" fmla="*/ 188 h 625"/>
                <a:gd name="T66" fmla="*/ 104 w 281"/>
                <a:gd name="T67" fmla="*/ 206 h 625"/>
                <a:gd name="T68" fmla="*/ 94 w 281"/>
                <a:gd name="T69" fmla="*/ 210 h 625"/>
                <a:gd name="T70" fmla="*/ 90 w 281"/>
                <a:gd name="T71" fmla="*/ 231 h 625"/>
                <a:gd name="T72" fmla="*/ 85 w 281"/>
                <a:gd name="T73" fmla="*/ 259 h 625"/>
                <a:gd name="T74" fmla="*/ 55 w 281"/>
                <a:gd name="T75" fmla="*/ 297 h 625"/>
                <a:gd name="T76" fmla="*/ 44 w 281"/>
                <a:gd name="T77" fmla="*/ 306 h 625"/>
                <a:gd name="T78" fmla="*/ 41 w 281"/>
                <a:gd name="T79" fmla="*/ 360 h 625"/>
                <a:gd name="T80" fmla="*/ 46 w 281"/>
                <a:gd name="T81" fmla="*/ 371 h 625"/>
                <a:gd name="T82" fmla="*/ 119 w 281"/>
                <a:gd name="T83" fmla="*/ 399 h 625"/>
                <a:gd name="T84" fmla="*/ 222 w 281"/>
                <a:gd name="T85" fmla="*/ 449 h 625"/>
                <a:gd name="T86" fmla="*/ 241 w 281"/>
                <a:gd name="T87" fmla="*/ 467 h 625"/>
                <a:gd name="T88" fmla="*/ 250 w 281"/>
                <a:gd name="T89" fmla="*/ 503 h 625"/>
                <a:gd name="T90" fmla="*/ 257 w 281"/>
                <a:gd name="T91" fmla="*/ 574 h 625"/>
                <a:gd name="T92" fmla="*/ 204 w 281"/>
                <a:gd name="T93" fmla="*/ 602 h 625"/>
                <a:gd name="T94" fmla="*/ 196 w 281"/>
                <a:gd name="T95" fmla="*/ 613 h 625"/>
                <a:gd name="T96" fmla="*/ 204 w 281"/>
                <a:gd name="T97" fmla="*/ 624 h 625"/>
                <a:gd name="T98" fmla="*/ 273 w 281"/>
                <a:gd name="T99" fmla="*/ 624 h 625"/>
                <a:gd name="T100" fmla="*/ 281 w 281"/>
                <a:gd name="T101" fmla="*/ 613 h 625"/>
                <a:gd name="T102" fmla="*/ 277 w 281"/>
                <a:gd name="T103" fmla="*/ 530 h 625"/>
                <a:gd name="T104" fmla="*/ 267 w 281"/>
                <a:gd name="T105" fmla="*/ 464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1" h="625">
                  <a:moveTo>
                    <a:pt x="267" y="464"/>
                  </a:moveTo>
                  <a:lnTo>
                    <a:pt x="263" y="457"/>
                  </a:lnTo>
                  <a:lnTo>
                    <a:pt x="258" y="450"/>
                  </a:lnTo>
                  <a:lnTo>
                    <a:pt x="252" y="443"/>
                  </a:lnTo>
                  <a:lnTo>
                    <a:pt x="244" y="435"/>
                  </a:lnTo>
                  <a:lnTo>
                    <a:pt x="234" y="428"/>
                  </a:lnTo>
                  <a:lnTo>
                    <a:pt x="223" y="421"/>
                  </a:lnTo>
                  <a:lnTo>
                    <a:pt x="212" y="414"/>
                  </a:lnTo>
                  <a:lnTo>
                    <a:pt x="199" y="408"/>
                  </a:lnTo>
                  <a:lnTo>
                    <a:pt x="169" y="394"/>
                  </a:lnTo>
                  <a:lnTo>
                    <a:pt x="137" y="381"/>
                  </a:lnTo>
                  <a:lnTo>
                    <a:pt x="103" y="367"/>
                  </a:lnTo>
                  <a:lnTo>
                    <a:pt x="65" y="353"/>
                  </a:lnTo>
                  <a:lnTo>
                    <a:pt x="65" y="353"/>
                  </a:lnTo>
                  <a:lnTo>
                    <a:pt x="65" y="319"/>
                  </a:lnTo>
                  <a:lnTo>
                    <a:pt x="72" y="315"/>
                  </a:lnTo>
                  <a:lnTo>
                    <a:pt x="78" y="309"/>
                  </a:lnTo>
                  <a:lnTo>
                    <a:pt x="86" y="301"/>
                  </a:lnTo>
                  <a:lnTo>
                    <a:pt x="94" y="292"/>
                  </a:lnTo>
                  <a:lnTo>
                    <a:pt x="101" y="279"/>
                  </a:lnTo>
                  <a:lnTo>
                    <a:pt x="108" y="265"/>
                  </a:lnTo>
                  <a:lnTo>
                    <a:pt x="110" y="256"/>
                  </a:lnTo>
                  <a:lnTo>
                    <a:pt x="112" y="247"/>
                  </a:lnTo>
                  <a:lnTo>
                    <a:pt x="113" y="238"/>
                  </a:lnTo>
                  <a:lnTo>
                    <a:pt x="114" y="228"/>
                  </a:lnTo>
                  <a:lnTo>
                    <a:pt x="118" y="226"/>
                  </a:lnTo>
                  <a:lnTo>
                    <a:pt x="122" y="223"/>
                  </a:lnTo>
                  <a:lnTo>
                    <a:pt x="125" y="219"/>
                  </a:lnTo>
                  <a:lnTo>
                    <a:pt x="127" y="215"/>
                  </a:lnTo>
                  <a:lnTo>
                    <a:pt x="130" y="209"/>
                  </a:lnTo>
                  <a:lnTo>
                    <a:pt x="131" y="202"/>
                  </a:lnTo>
                  <a:lnTo>
                    <a:pt x="132" y="196"/>
                  </a:lnTo>
                  <a:lnTo>
                    <a:pt x="132" y="188"/>
                  </a:lnTo>
                  <a:lnTo>
                    <a:pt x="131" y="177"/>
                  </a:lnTo>
                  <a:lnTo>
                    <a:pt x="128" y="166"/>
                  </a:lnTo>
                  <a:lnTo>
                    <a:pt x="123" y="157"/>
                  </a:lnTo>
                  <a:lnTo>
                    <a:pt x="117" y="151"/>
                  </a:lnTo>
                  <a:lnTo>
                    <a:pt x="118" y="151"/>
                  </a:lnTo>
                  <a:lnTo>
                    <a:pt x="118" y="151"/>
                  </a:lnTo>
                  <a:lnTo>
                    <a:pt x="123" y="133"/>
                  </a:lnTo>
                  <a:lnTo>
                    <a:pt x="130" y="110"/>
                  </a:lnTo>
                  <a:lnTo>
                    <a:pt x="131" y="97"/>
                  </a:lnTo>
                  <a:lnTo>
                    <a:pt x="132" y="84"/>
                  </a:lnTo>
                  <a:lnTo>
                    <a:pt x="132" y="71"/>
                  </a:lnTo>
                  <a:lnTo>
                    <a:pt x="130" y="59"/>
                  </a:lnTo>
                  <a:lnTo>
                    <a:pt x="127" y="51"/>
                  </a:lnTo>
                  <a:lnTo>
                    <a:pt x="122" y="43"/>
                  </a:lnTo>
                  <a:lnTo>
                    <a:pt x="117" y="35"/>
                  </a:lnTo>
                  <a:lnTo>
                    <a:pt x="110" y="28"/>
                  </a:lnTo>
                  <a:lnTo>
                    <a:pt x="103" y="21"/>
                  </a:lnTo>
                  <a:lnTo>
                    <a:pt x="94" y="15"/>
                  </a:lnTo>
                  <a:lnTo>
                    <a:pt x="85" y="10"/>
                  </a:lnTo>
                  <a:lnTo>
                    <a:pt x="76" y="6"/>
                  </a:lnTo>
                  <a:lnTo>
                    <a:pt x="65" y="2"/>
                  </a:lnTo>
                  <a:lnTo>
                    <a:pt x="56" y="1"/>
                  </a:lnTo>
                  <a:lnTo>
                    <a:pt x="47" y="0"/>
                  </a:lnTo>
                  <a:lnTo>
                    <a:pt x="38" y="0"/>
                  </a:lnTo>
                  <a:lnTo>
                    <a:pt x="29" y="2"/>
                  </a:lnTo>
                  <a:lnTo>
                    <a:pt x="22" y="3"/>
                  </a:lnTo>
                  <a:lnTo>
                    <a:pt x="13" y="7"/>
                  </a:lnTo>
                  <a:lnTo>
                    <a:pt x="5" y="12"/>
                  </a:lnTo>
                  <a:lnTo>
                    <a:pt x="1" y="15"/>
                  </a:lnTo>
                  <a:lnTo>
                    <a:pt x="0" y="20"/>
                  </a:lnTo>
                  <a:lnTo>
                    <a:pt x="0" y="24"/>
                  </a:lnTo>
                  <a:lnTo>
                    <a:pt x="1" y="29"/>
                  </a:lnTo>
                  <a:lnTo>
                    <a:pt x="5" y="32"/>
                  </a:lnTo>
                  <a:lnTo>
                    <a:pt x="9" y="34"/>
                  </a:lnTo>
                  <a:lnTo>
                    <a:pt x="14" y="34"/>
                  </a:lnTo>
                  <a:lnTo>
                    <a:pt x="18" y="32"/>
                  </a:lnTo>
                  <a:lnTo>
                    <a:pt x="26" y="29"/>
                  </a:lnTo>
                  <a:lnTo>
                    <a:pt x="32" y="26"/>
                  </a:lnTo>
                  <a:lnTo>
                    <a:pt x="38" y="24"/>
                  </a:lnTo>
                  <a:lnTo>
                    <a:pt x="45" y="24"/>
                  </a:lnTo>
                  <a:lnTo>
                    <a:pt x="56" y="25"/>
                  </a:lnTo>
                  <a:lnTo>
                    <a:pt x="67" y="28"/>
                  </a:lnTo>
                  <a:lnTo>
                    <a:pt x="74" y="32"/>
                  </a:lnTo>
                  <a:lnTo>
                    <a:pt x="82" y="35"/>
                  </a:lnTo>
                  <a:lnTo>
                    <a:pt x="89" y="41"/>
                  </a:lnTo>
                  <a:lnTo>
                    <a:pt x="94" y="46"/>
                  </a:lnTo>
                  <a:lnTo>
                    <a:pt x="99" y="51"/>
                  </a:lnTo>
                  <a:lnTo>
                    <a:pt x="103" y="56"/>
                  </a:lnTo>
                  <a:lnTo>
                    <a:pt x="105" y="61"/>
                  </a:lnTo>
                  <a:lnTo>
                    <a:pt x="107" y="65"/>
                  </a:lnTo>
                  <a:lnTo>
                    <a:pt x="108" y="75"/>
                  </a:lnTo>
                  <a:lnTo>
                    <a:pt x="108" y="86"/>
                  </a:lnTo>
                  <a:lnTo>
                    <a:pt x="108" y="97"/>
                  </a:lnTo>
                  <a:lnTo>
                    <a:pt x="105" y="107"/>
                  </a:lnTo>
                  <a:lnTo>
                    <a:pt x="100" y="127"/>
                  </a:lnTo>
                  <a:lnTo>
                    <a:pt x="95" y="142"/>
                  </a:lnTo>
                  <a:lnTo>
                    <a:pt x="92" y="152"/>
                  </a:lnTo>
                  <a:lnTo>
                    <a:pt x="91" y="159"/>
                  </a:lnTo>
                  <a:lnTo>
                    <a:pt x="91" y="163"/>
                  </a:lnTo>
                  <a:lnTo>
                    <a:pt x="94" y="166"/>
                  </a:lnTo>
                  <a:lnTo>
                    <a:pt x="98" y="169"/>
                  </a:lnTo>
                  <a:lnTo>
                    <a:pt x="103" y="170"/>
                  </a:lnTo>
                  <a:lnTo>
                    <a:pt x="104" y="172"/>
                  </a:lnTo>
                  <a:lnTo>
                    <a:pt x="107" y="175"/>
                  </a:lnTo>
                  <a:lnTo>
                    <a:pt x="108" y="181"/>
                  </a:lnTo>
                  <a:lnTo>
                    <a:pt x="109" y="188"/>
                  </a:lnTo>
                  <a:lnTo>
                    <a:pt x="108" y="197"/>
                  </a:lnTo>
                  <a:lnTo>
                    <a:pt x="105" y="204"/>
                  </a:lnTo>
                  <a:lnTo>
                    <a:pt x="104" y="206"/>
                  </a:lnTo>
                  <a:lnTo>
                    <a:pt x="103" y="208"/>
                  </a:lnTo>
                  <a:lnTo>
                    <a:pt x="98" y="208"/>
                  </a:lnTo>
                  <a:lnTo>
                    <a:pt x="94" y="210"/>
                  </a:lnTo>
                  <a:lnTo>
                    <a:pt x="91" y="214"/>
                  </a:lnTo>
                  <a:lnTo>
                    <a:pt x="91" y="219"/>
                  </a:lnTo>
                  <a:lnTo>
                    <a:pt x="90" y="231"/>
                  </a:lnTo>
                  <a:lnTo>
                    <a:pt x="89" y="241"/>
                  </a:lnTo>
                  <a:lnTo>
                    <a:pt x="87" y="250"/>
                  </a:lnTo>
                  <a:lnTo>
                    <a:pt x="85" y="259"/>
                  </a:lnTo>
                  <a:lnTo>
                    <a:pt x="78" y="273"/>
                  </a:lnTo>
                  <a:lnTo>
                    <a:pt x="71" y="283"/>
                  </a:lnTo>
                  <a:lnTo>
                    <a:pt x="55" y="297"/>
                  </a:lnTo>
                  <a:lnTo>
                    <a:pt x="49" y="301"/>
                  </a:lnTo>
                  <a:lnTo>
                    <a:pt x="45" y="304"/>
                  </a:lnTo>
                  <a:lnTo>
                    <a:pt x="44" y="306"/>
                  </a:lnTo>
                  <a:lnTo>
                    <a:pt x="41" y="309"/>
                  </a:lnTo>
                  <a:lnTo>
                    <a:pt x="41" y="313"/>
                  </a:lnTo>
                  <a:lnTo>
                    <a:pt x="41" y="360"/>
                  </a:lnTo>
                  <a:lnTo>
                    <a:pt x="41" y="364"/>
                  </a:lnTo>
                  <a:lnTo>
                    <a:pt x="44" y="368"/>
                  </a:lnTo>
                  <a:lnTo>
                    <a:pt x="46" y="371"/>
                  </a:lnTo>
                  <a:lnTo>
                    <a:pt x="49" y="372"/>
                  </a:lnTo>
                  <a:lnTo>
                    <a:pt x="58" y="376"/>
                  </a:lnTo>
                  <a:lnTo>
                    <a:pt x="119" y="399"/>
                  </a:lnTo>
                  <a:lnTo>
                    <a:pt x="177" y="423"/>
                  </a:lnTo>
                  <a:lnTo>
                    <a:pt x="202" y="436"/>
                  </a:lnTo>
                  <a:lnTo>
                    <a:pt x="222" y="449"/>
                  </a:lnTo>
                  <a:lnTo>
                    <a:pt x="230" y="454"/>
                  </a:lnTo>
                  <a:lnTo>
                    <a:pt x="236" y="461"/>
                  </a:lnTo>
                  <a:lnTo>
                    <a:pt x="241" y="467"/>
                  </a:lnTo>
                  <a:lnTo>
                    <a:pt x="244" y="472"/>
                  </a:lnTo>
                  <a:lnTo>
                    <a:pt x="248" y="486"/>
                  </a:lnTo>
                  <a:lnTo>
                    <a:pt x="250" y="503"/>
                  </a:lnTo>
                  <a:lnTo>
                    <a:pt x="253" y="520"/>
                  </a:lnTo>
                  <a:lnTo>
                    <a:pt x="254" y="539"/>
                  </a:lnTo>
                  <a:lnTo>
                    <a:pt x="257" y="574"/>
                  </a:lnTo>
                  <a:lnTo>
                    <a:pt x="257" y="601"/>
                  </a:lnTo>
                  <a:lnTo>
                    <a:pt x="209" y="601"/>
                  </a:lnTo>
                  <a:lnTo>
                    <a:pt x="204" y="602"/>
                  </a:lnTo>
                  <a:lnTo>
                    <a:pt x="200" y="604"/>
                  </a:lnTo>
                  <a:lnTo>
                    <a:pt x="198" y="608"/>
                  </a:lnTo>
                  <a:lnTo>
                    <a:pt x="196" y="613"/>
                  </a:lnTo>
                  <a:lnTo>
                    <a:pt x="198" y="617"/>
                  </a:lnTo>
                  <a:lnTo>
                    <a:pt x="200" y="621"/>
                  </a:lnTo>
                  <a:lnTo>
                    <a:pt x="204" y="624"/>
                  </a:lnTo>
                  <a:lnTo>
                    <a:pt x="209" y="625"/>
                  </a:lnTo>
                  <a:lnTo>
                    <a:pt x="270" y="625"/>
                  </a:lnTo>
                  <a:lnTo>
                    <a:pt x="273" y="624"/>
                  </a:lnTo>
                  <a:lnTo>
                    <a:pt x="277" y="621"/>
                  </a:lnTo>
                  <a:lnTo>
                    <a:pt x="280" y="617"/>
                  </a:lnTo>
                  <a:lnTo>
                    <a:pt x="281" y="613"/>
                  </a:lnTo>
                  <a:lnTo>
                    <a:pt x="281" y="594"/>
                  </a:lnTo>
                  <a:lnTo>
                    <a:pt x="280" y="554"/>
                  </a:lnTo>
                  <a:lnTo>
                    <a:pt x="277" y="530"/>
                  </a:lnTo>
                  <a:lnTo>
                    <a:pt x="275" y="507"/>
                  </a:lnTo>
                  <a:lnTo>
                    <a:pt x="271" y="484"/>
                  </a:lnTo>
                  <a:lnTo>
                    <a:pt x="267" y="4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6" name="Group 85">
            <a:extLst>
              <a:ext uri="{FF2B5EF4-FFF2-40B4-BE49-F238E27FC236}">
                <a16:creationId xmlns="" xmlns:a16="http://schemas.microsoft.com/office/drawing/2014/main" id="{2E762625-6D0A-48AE-AF96-6A303165EE09}"/>
              </a:ext>
            </a:extLst>
          </p:cNvPr>
          <p:cNvGrpSpPr/>
          <p:nvPr/>
        </p:nvGrpSpPr>
        <p:grpSpPr>
          <a:xfrm>
            <a:off x="5953125" y="2301566"/>
            <a:ext cx="285750" cy="285750"/>
            <a:chOff x="8740775" y="4505325"/>
            <a:chExt cx="285750" cy="285750"/>
          </a:xfrm>
          <a:solidFill>
            <a:schemeClr val="bg1"/>
          </a:solidFill>
        </p:grpSpPr>
        <p:sp>
          <p:nvSpPr>
            <p:cNvPr id="87" name="Freeform 2652">
              <a:extLst>
                <a:ext uri="{FF2B5EF4-FFF2-40B4-BE49-F238E27FC236}">
                  <a16:creationId xmlns="" xmlns:a16="http://schemas.microsoft.com/office/drawing/2014/main" id="{6BE4C0C4-21BF-45E5-AA1C-08A61E807451}"/>
                </a:ext>
              </a:extLst>
            </p:cNvPr>
            <p:cNvSpPr>
              <a:spLocks/>
            </p:cNvSpPr>
            <p:nvPr/>
          </p:nvSpPr>
          <p:spPr bwMode="auto">
            <a:xfrm>
              <a:off x="8764588" y="4505325"/>
              <a:ext cx="171450" cy="52388"/>
            </a:xfrm>
            <a:custGeom>
              <a:avLst/>
              <a:gdLst>
                <a:gd name="T0" fmla="*/ 33 w 541"/>
                <a:gd name="T1" fmla="*/ 112 h 165"/>
                <a:gd name="T2" fmla="*/ 56 w 541"/>
                <a:gd name="T3" fmla="*/ 106 h 165"/>
                <a:gd name="T4" fmla="*/ 81 w 541"/>
                <a:gd name="T5" fmla="*/ 106 h 165"/>
                <a:gd name="T6" fmla="*/ 106 w 541"/>
                <a:gd name="T7" fmla="*/ 110 h 165"/>
                <a:gd name="T8" fmla="*/ 147 w 541"/>
                <a:gd name="T9" fmla="*/ 121 h 165"/>
                <a:gd name="T10" fmla="*/ 209 w 541"/>
                <a:gd name="T11" fmla="*/ 143 h 165"/>
                <a:gd name="T12" fmla="*/ 266 w 541"/>
                <a:gd name="T13" fmla="*/ 159 h 165"/>
                <a:gd name="T14" fmla="*/ 305 w 541"/>
                <a:gd name="T15" fmla="*/ 165 h 165"/>
                <a:gd name="T16" fmla="*/ 340 w 541"/>
                <a:gd name="T17" fmla="*/ 165 h 165"/>
                <a:gd name="T18" fmla="*/ 369 w 541"/>
                <a:gd name="T19" fmla="*/ 161 h 165"/>
                <a:gd name="T20" fmla="*/ 398 w 541"/>
                <a:gd name="T21" fmla="*/ 153 h 165"/>
                <a:gd name="T22" fmla="*/ 425 w 541"/>
                <a:gd name="T23" fmla="*/ 141 h 165"/>
                <a:gd name="T24" fmla="*/ 452 w 541"/>
                <a:gd name="T25" fmla="*/ 126 h 165"/>
                <a:gd name="T26" fmla="*/ 477 w 541"/>
                <a:gd name="T27" fmla="*/ 106 h 165"/>
                <a:gd name="T28" fmla="*/ 502 w 541"/>
                <a:gd name="T29" fmla="*/ 82 h 165"/>
                <a:gd name="T30" fmla="*/ 527 w 541"/>
                <a:gd name="T31" fmla="*/ 54 h 165"/>
                <a:gd name="T32" fmla="*/ 541 w 541"/>
                <a:gd name="T33" fmla="*/ 33 h 165"/>
                <a:gd name="T34" fmla="*/ 540 w 541"/>
                <a:gd name="T35" fmla="*/ 23 h 165"/>
                <a:gd name="T36" fmla="*/ 532 w 541"/>
                <a:gd name="T37" fmla="*/ 15 h 165"/>
                <a:gd name="T38" fmla="*/ 522 w 541"/>
                <a:gd name="T39" fmla="*/ 15 h 165"/>
                <a:gd name="T40" fmla="*/ 505 w 541"/>
                <a:gd name="T41" fmla="*/ 25 h 165"/>
                <a:gd name="T42" fmla="*/ 481 w 541"/>
                <a:gd name="T43" fmla="*/ 39 h 165"/>
                <a:gd name="T44" fmla="*/ 456 w 541"/>
                <a:gd name="T45" fmla="*/ 47 h 165"/>
                <a:gd name="T46" fmla="*/ 431 w 541"/>
                <a:gd name="T47" fmla="*/ 52 h 165"/>
                <a:gd name="T48" fmla="*/ 404 w 541"/>
                <a:gd name="T49" fmla="*/ 52 h 165"/>
                <a:gd name="T50" fmla="*/ 376 w 541"/>
                <a:gd name="T51" fmla="*/ 49 h 165"/>
                <a:gd name="T52" fmla="*/ 334 w 541"/>
                <a:gd name="T53" fmla="*/ 36 h 165"/>
                <a:gd name="T54" fmla="*/ 274 w 541"/>
                <a:gd name="T55" fmla="*/ 17 h 165"/>
                <a:gd name="T56" fmla="*/ 228 w 541"/>
                <a:gd name="T57" fmla="*/ 4 h 165"/>
                <a:gd name="T58" fmla="*/ 197 w 541"/>
                <a:gd name="T59" fmla="*/ 0 h 165"/>
                <a:gd name="T60" fmla="*/ 169 w 541"/>
                <a:gd name="T61" fmla="*/ 0 h 165"/>
                <a:gd name="T62" fmla="*/ 146 w 541"/>
                <a:gd name="T63" fmla="*/ 2 h 165"/>
                <a:gd name="T64" fmla="*/ 122 w 541"/>
                <a:gd name="T65" fmla="*/ 9 h 165"/>
                <a:gd name="T66" fmla="*/ 100 w 541"/>
                <a:gd name="T67" fmla="*/ 18 h 165"/>
                <a:gd name="T68" fmla="*/ 78 w 541"/>
                <a:gd name="T69" fmla="*/ 29 h 165"/>
                <a:gd name="T70" fmla="*/ 57 w 541"/>
                <a:gd name="T71" fmla="*/ 44 h 165"/>
                <a:gd name="T72" fmla="*/ 35 w 541"/>
                <a:gd name="T73" fmla="*/ 62 h 165"/>
                <a:gd name="T74" fmla="*/ 15 w 541"/>
                <a:gd name="T75" fmla="*/ 83 h 165"/>
                <a:gd name="T76" fmla="*/ 1 w 541"/>
                <a:gd name="T77" fmla="*/ 99 h 165"/>
                <a:gd name="T78" fmla="*/ 1 w 541"/>
                <a:gd name="T79" fmla="*/ 110 h 165"/>
                <a:gd name="T80" fmla="*/ 8 w 541"/>
                <a:gd name="T81" fmla="*/ 118 h 165"/>
                <a:gd name="T82" fmla="*/ 18 w 541"/>
                <a:gd name="T83" fmla="*/ 11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1" h="165">
                  <a:moveTo>
                    <a:pt x="23" y="118"/>
                  </a:moveTo>
                  <a:lnTo>
                    <a:pt x="33" y="112"/>
                  </a:lnTo>
                  <a:lnTo>
                    <a:pt x="44" y="108"/>
                  </a:lnTo>
                  <a:lnTo>
                    <a:pt x="56" y="106"/>
                  </a:lnTo>
                  <a:lnTo>
                    <a:pt x="69" y="105"/>
                  </a:lnTo>
                  <a:lnTo>
                    <a:pt x="81" y="106"/>
                  </a:lnTo>
                  <a:lnTo>
                    <a:pt x="93" y="107"/>
                  </a:lnTo>
                  <a:lnTo>
                    <a:pt x="106" y="110"/>
                  </a:lnTo>
                  <a:lnTo>
                    <a:pt x="119" y="113"/>
                  </a:lnTo>
                  <a:lnTo>
                    <a:pt x="147" y="121"/>
                  </a:lnTo>
                  <a:lnTo>
                    <a:pt x="174" y="131"/>
                  </a:lnTo>
                  <a:lnTo>
                    <a:pt x="209" y="143"/>
                  </a:lnTo>
                  <a:lnTo>
                    <a:pt x="247" y="154"/>
                  </a:lnTo>
                  <a:lnTo>
                    <a:pt x="266" y="159"/>
                  </a:lnTo>
                  <a:lnTo>
                    <a:pt x="285" y="163"/>
                  </a:lnTo>
                  <a:lnTo>
                    <a:pt x="305" y="165"/>
                  </a:lnTo>
                  <a:lnTo>
                    <a:pt x="325" y="165"/>
                  </a:lnTo>
                  <a:lnTo>
                    <a:pt x="340" y="165"/>
                  </a:lnTo>
                  <a:lnTo>
                    <a:pt x="355" y="164"/>
                  </a:lnTo>
                  <a:lnTo>
                    <a:pt x="369" y="161"/>
                  </a:lnTo>
                  <a:lnTo>
                    <a:pt x="383" y="157"/>
                  </a:lnTo>
                  <a:lnTo>
                    <a:pt x="398" y="153"/>
                  </a:lnTo>
                  <a:lnTo>
                    <a:pt x="411" y="148"/>
                  </a:lnTo>
                  <a:lnTo>
                    <a:pt x="425" y="141"/>
                  </a:lnTo>
                  <a:lnTo>
                    <a:pt x="438" y="134"/>
                  </a:lnTo>
                  <a:lnTo>
                    <a:pt x="452" y="126"/>
                  </a:lnTo>
                  <a:lnTo>
                    <a:pt x="464" y="117"/>
                  </a:lnTo>
                  <a:lnTo>
                    <a:pt x="477" y="106"/>
                  </a:lnTo>
                  <a:lnTo>
                    <a:pt x="489" y="95"/>
                  </a:lnTo>
                  <a:lnTo>
                    <a:pt x="502" y="82"/>
                  </a:lnTo>
                  <a:lnTo>
                    <a:pt x="514" y="68"/>
                  </a:lnTo>
                  <a:lnTo>
                    <a:pt x="527" y="54"/>
                  </a:lnTo>
                  <a:lnTo>
                    <a:pt x="539" y="39"/>
                  </a:lnTo>
                  <a:lnTo>
                    <a:pt x="541" y="33"/>
                  </a:lnTo>
                  <a:lnTo>
                    <a:pt x="541" y="29"/>
                  </a:lnTo>
                  <a:lnTo>
                    <a:pt x="540" y="23"/>
                  </a:lnTo>
                  <a:lnTo>
                    <a:pt x="536" y="19"/>
                  </a:lnTo>
                  <a:lnTo>
                    <a:pt x="532" y="15"/>
                  </a:lnTo>
                  <a:lnTo>
                    <a:pt x="527" y="14"/>
                  </a:lnTo>
                  <a:lnTo>
                    <a:pt x="522" y="15"/>
                  </a:lnTo>
                  <a:lnTo>
                    <a:pt x="517" y="18"/>
                  </a:lnTo>
                  <a:lnTo>
                    <a:pt x="505" y="25"/>
                  </a:lnTo>
                  <a:lnTo>
                    <a:pt x="494" y="33"/>
                  </a:lnTo>
                  <a:lnTo>
                    <a:pt x="481" y="39"/>
                  </a:lnTo>
                  <a:lnTo>
                    <a:pt x="469" y="44"/>
                  </a:lnTo>
                  <a:lnTo>
                    <a:pt x="456" y="47"/>
                  </a:lnTo>
                  <a:lnTo>
                    <a:pt x="444" y="51"/>
                  </a:lnTo>
                  <a:lnTo>
                    <a:pt x="431" y="52"/>
                  </a:lnTo>
                  <a:lnTo>
                    <a:pt x="418" y="53"/>
                  </a:lnTo>
                  <a:lnTo>
                    <a:pt x="404" y="52"/>
                  </a:lnTo>
                  <a:lnTo>
                    <a:pt x="390" y="51"/>
                  </a:lnTo>
                  <a:lnTo>
                    <a:pt x="376" y="49"/>
                  </a:lnTo>
                  <a:lnTo>
                    <a:pt x="361" y="45"/>
                  </a:lnTo>
                  <a:lnTo>
                    <a:pt x="334" y="36"/>
                  </a:lnTo>
                  <a:lnTo>
                    <a:pt x="305" y="26"/>
                  </a:lnTo>
                  <a:lnTo>
                    <a:pt x="274" y="17"/>
                  </a:lnTo>
                  <a:lnTo>
                    <a:pt x="245" y="8"/>
                  </a:lnTo>
                  <a:lnTo>
                    <a:pt x="228" y="4"/>
                  </a:lnTo>
                  <a:lnTo>
                    <a:pt x="213" y="2"/>
                  </a:lnTo>
                  <a:lnTo>
                    <a:pt x="197" y="0"/>
                  </a:lnTo>
                  <a:lnTo>
                    <a:pt x="181" y="0"/>
                  </a:lnTo>
                  <a:lnTo>
                    <a:pt x="169" y="0"/>
                  </a:lnTo>
                  <a:lnTo>
                    <a:pt x="157" y="1"/>
                  </a:lnTo>
                  <a:lnTo>
                    <a:pt x="146" y="2"/>
                  </a:lnTo>
                  <a:lnTo>
                    <a:pt x="133" y="6"/>
                  </a:lnTo>
                  <a:lnTo>
                    <a:pt x="122" y="9"/>
                  </a:lnTo>
                  <a:lnTo>
                    <a:pt x="111" y="12"/>
                  </a:lnTo>
                  <a:lnTo>
                    <a:pt x="100" y="18"/>
                  </a:lnTo>
                  <a:lnTo>
                    <a:pt x="89" y="23"/>
                  </a:lnTo>
                  <a:lnTo>
                    <a:pt x="78" y="29"/>
                  </a:lnTo>
                  <a:lnTo>
                    <a:pt x="67" y="36"/>
                  </a:lnTo>
                  <a:lnTo>
                    <a:pt x="57" y="44"/>
                  </a:lnTo>
                  <a:lnTo>
                    <a:pt x="46" y="53"/>
                  </a:lnTo>
                  <a:lnTo>
                    <a:pt x="35" y="62"/>
                  </a:lnTo>
                  <a:lnTo>
                    <a:pt x="26" y="72"/>
                  </a:lnTo>
                  <a:lnTo>
                    <a:pt x="15" y="83"/>
                  </a:lnTo>
                  <a:lnTo>
                    <a:pt x="4" y="95"/>
                  </a:lnTo>
                  <a:lnTo>
                    <a:pt x="1" y="99"/>
                  </a:lnTo>
                  <a:lnTo>
                    <a:pt x="0" y="105"/>
                  </a:lnTo>
                  <a:lnTo>
                    <a:pt x="1" y="110"/>
                  </a:lnTo>
                  <a:lnTo>
                    <a:pt x="4" y="115"/>
                  </a:lnTo>
                  <a:lnTo>
                    <a:pt x="8" y="118"/>
                  </a:lnTo>
                  <a:lnTo>
                    <a:pt x="13" y="119"/>
                  </a:lnTo>
                  <a:lnTo>
                    <a:pt x="18" y="119"/>
                  </a:lnTo>
                  <a:lnTo>
                    <a:pt x="23" y="1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2653">
              <a:extLst>
                <a:ext uri="{FF2B5EF4-FFF2-40B4-BE49-F238E27FC236}">
                  <a16:creationId xmlns="" xmlns:a16="http://schemas.microsoft.com/office/drawing/2014/main" id="{9302495F-A561-40DA-A003-E7B0466C1B1F}"/>
                </a:ext>
              </a:extLst>
            </p:cNvPr>
            <p:cNvSpPr>
              <a:spLocks noEditPoints="1"/>
            </p:cNvSpPr>
            <p:nvPr/>
          </p:nvSpPr>
          <p:spPr bwMode="auto">
            <a:xfrm>
              <a:off x="8740775" y="4562475"/>
              <a:ext cx="285750" cy="228600"/>
            </a:xfrm>
            <a:custGeom>
              <a:avLst/>
              <a:gdLst>
                <a:gd name="T0" fmla="*/ 730 w 901"/>
                <a:gd name="T1" fmla="*/ 539 h 721"/>
                <a:gd name="T2" fmla="*/ 723 w 901"/>
                <a:gd name="T3" fmla="*/ 531 h 721"/>
                <a:gd name="T4" fmla="*/ 723 w 901"/>
                <a:gd name="T5" fmla="*/ 519 h 721"/>
                <a:gd name="T6" fmla="*/ 730 w 901"/>
                <a:gd name="T7" fmla="*/ 511 h 721"/>
                <a:gd name="T8" fmla="*/ 800 w 901"/>
                <a:gd name="T9" fmla="*/ 510 h 721"/>
                <a:gd name="T10" fmla="*/ 809 w 901"/>
                <a:gd name="T11" fmla="*/ 517 h 721"/>
                <a:gd name="T12" fmla="*/ 811 w 901"/>
                <a:gd name="T13" fmla="*/ 528 h 721"/>
                <a:gd name="T14" fmla="*/ 804 w 901"/>
                <a:gd name="T15" fmla="*/ 538 h 721"/>
                <a:gd name="T16" fmla="*/ 796 w 901"/>
                <a:gd name="T17" fmla="*/ 540 h 721"/>
                <a:gd name="T18" fmla="*/ 730 w 901"/>
                <a:gd name="T19" fmla="*/ 629 h 721"/>
                <a:gd name="T20" fmla="*/ 723 w 901"/>
                <a:gd name="T21" fmla="*/ 622 h 721"/>
                <a:gd name="T22" fmla="*/ 723 w 901"/>
                <a:gd name="T23" fmla="*/ 609 h 721"/>
                <a:gd name="T24" fmla="*/ 730 w 901"/>
                <a:gd name="T25" fmla="*/ 602 h 721"/>
                <a:gd name="T26" fmla="*/ 800 w 901"/>
                <a:gd name="T27" fmla="*/ 601 h 721"/>
                <a:gd name="T28" fmla="*/ 809 w 901"/>
                <a:gd name="T29" fmla="*/ 607 h 721"/>
                <a:gd name="T30" fmla="*/ 811 w 901"/>
                <a:gd name="T31" fmla="*/ 618 h 721"/>
                <a:gd name="T32" fmla="*/ 804 w 901"/>
                <a:gd name="T33" fmla="*/ 628 h 721"/>
                <a:gd name="T34" fmla="*/ 571 w 901"/>
                <a:gd name="T35" fmla="*/ 540 h 721"/>
                <a:gd name="T36" fmla="*/ 502 w 901"/>
                <a:gd name="T37" fmla="*/ 538 h 721"/>
                <a:gd name="T38" fmla="*/ 496 w 901"/>
                <a:gd name="T39" fmla="*/ 528 h 721"/>
                <a:gd name="T40" fmla="*/ 498 w 901"/>
                <a:gd name="T41" fmla="*/ 517 h 721"/>
                <a:gd name="T42" fmla="*/ 508 w 901"/>
                <a:gd name="T43" fmla="*/ 510 h 721"/>
                <a:gd name="T44" fmla="*/ 577 w 901"/>
                <a:gd name="T45" fmla="*/ 511 h 721"/>
                <a:gd name="T46" fmla="*/ 585 w 901"/>
                <a:gd name="T47" fmla="*/ 519 h 721"/>
                <a:gd name="T48" fmla="*/ 585 w 901"/>
                <a:gd name="T49" fmla="*/ 531 h 721"/>
                <a:gd name="T50" fmla="*/ 577 w 901"/>
                <a:gd name="T51" fmla="*/ 539 h 721"/>
                <a:gd name="T52" fmla="*/ 571 w 901"/>
                <a:gd name="T53" fmla="*/ 630 h 721"/>
                <a:gd name="T54" fmla="*/ 502 w 901"/>
                <a:gd name="T55" fmla="*/ 628 h 721"/>
                <a:gd name="T56" fmla="*/ 496 w 901"/>
                <a:gd name="T57" fmla="*/ 618 h 721"/>
                <a:gd name="T58" fmla="*/ 498 w 901"/>
                <a:gd name="T59" fmla="*/ 607 h 721"/>
                <a:gd name="T60" fmla="*/ 508 w 901"/>
                <a:gd name="T61" fmla="*/ 601 h 721"/>
                <a:gd name="T62" fmla="*/ 577 w 901"/>
                <a:gd name="T63" fmla="*/ 602 h 721"/>
                <a:gd name="T64" fmla="*/ 585 w 901"/>
                <a:gd name="T65" fmla="*/ 609 h 721"/>
                <a:gd name="T66" fmla="*/ 585 w 901"/>
                <a:gd name="T67" fmla="*/ 622 h 721"/>
                <a:gd name="T68" fmla="*/ 577 w 901"/>
                <a:gd name="T69" fmla="*/ 629 h 721"/>
                <a:gd name="T70" fmla="*/ 286 w 901"/>
                <a:gd name="T71" fmla="*/ 540 h 721"/>
                <a:gd name="T72" fmla="*/ 275 w 901"/>
                <a:gd name="T73" fmla="*/ 536 h 721"/>
                <a:gd name="T74" fmla="*/ 270 w 901"/>
                <a:gd name="T75" fmla="*/ 526 h 721"/>
                <a:gd name="T76" fmla="*/ 275 w 901"/>
                <a:gd name="T77" fmla="*/ 515 h 721"/>
                <a:gd name="T78" fmla="*/ 286 w 901"/>
                <a:gd name="T79" fmla="*/ 510 h 721"/>
                <a:gd name="T80" fmla="*/ 354 w 901"/>
                <a:gd name="T81" fmla="*/ 513 h 721"/>
                <a:gd name="T82" fmla="*/ 360 w 901"/>
                <a:gd name="T83" fmla="*/ 522 h 721"/>
                <a:gd name="T84" fmla="*/ 358 w 901"/>
                <a:gd name="T85" fmla="*/ 533 h 721"/>
                <a:gd name="T86" fmla="*/ 348 w 901"/>
                <a:gd name="T87" fmla="*/ 540 h 721"/>
                <a:gd name="T88" fmla="*/ 286 w 901"/>
                <a:gd name="T89" fmla="*/ 630 h 721"/>
                <a:gd name="T90" fmla="*/ 275 w 901"/>
                <a:gd name="T91" fmla="*/ 626 h 721"/>
                <a:gd name="T92" fmla="*/ 270 w 901"/>
                <a:gd name="T93" fmla="*/ 615 h 721"/>
                <a:gd name="T94" fmla="*/ 275 w 901"/>
                <a:gd name="T95" fmla="*/ 605 h 721"/>
                <a:gd name="T96" fmla="*/ 286 w 901"/>
                <a:gd name="T97" fmla="*/ 601 h 721"/>
                <a:gd name="T98" fmla="*/ 354 w 901"/>
                <a:gd name="T99" fmla="*/ 603 h 721"/>
                <a:gd name="T100" fmla="*/ 360 w 901"/>
                <a:gd name="T101" fmla="*/ 613 h 721"/>
                <a:gd name="T102" fmla="*/ 358 w 901"/>
                <a:gd name="T103" fmla="*/ 624 h 721"/>
                <a:gd name="T104" fmla="*/ 348 w 901"/>
                <a:gd name="T105" fmla="*/ 630 h 721"/>
                <a:gd name="T106" fmla="*/ 451 w 901"/>
                <a:gd name="T107" fmla="*/ 390 h 721"/>
                <a:gd name="T108" fmla="*/ 61 w 901"/>
                <a:gd name="T109" fmla="*/ 0 h 721"/>
                <a:gd name="T110" fmla="*/ 901 w 901"/>
                <a:gd name="T111" fmla="*/ 240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01" h="721">
                  <a:moveTo>
                    <a:pt x="796" y="540"/>
                  </a:moveTo>
                  <a:lnTo>
                    <a:pt x="736" y="540"/>
                  </a:lnTo>
                  <a:lnTo>
                    <a:pt x="734" y="540"/>
                  </a:lnTo>
                  <a:lnTo>
                    <a:pt x="730" y="539"/>
                  </a:lnTo>
                  <a:lnTo>
                    <a:pt x="728" y="538"/>
                  </a:lnTo>
                  <a:lnTo>
                    <a:pt x="726" y="536"/>
                  </a:lnTo>
                  <a:lnTo>
                    <a:pt x="724" y="533"/>
                  </a:lnTo>
                  <a:lnTo>
                    <a:pt x="723" y="531"/>
                  </a:lnTo>
                  <a:lnTo>
                    <a:pt x="722" y="528"/>
                  </a:lnTo>
                  <a:lnTo>
                    <a:pt x="722" y="526"/>
                  </a:lnTo>
                  <a:lnTo>
                    <a:pt x="722" y="522"/>
                  </a:lnTo>
                  <a:lnTo>
                    <a:pt x="723" y="519"/>
                  </a:lnTo>
                  <a:lnTo>
                    <a:pt x="724" y="517"/>
                  </a:lnTo>
                  <a:lnTo>
                    <a:pt x="726" y="515"/>
                  </a:lnTo>
                  <a:lnTo>
                    <a:pt x="728" y="513"/>
                  </a:lnTo>
                  <a:lnTo>
                    <a:pt x="730" y="511"/>
                  </a:lnTo>
                  <a:lnTo>
                    <a:pt x="733" y="510"/>
                  </a:lnTo>
                  <a:lnTo>
                    <a:pt x="736" y="510"/>
                  </a:lnTo>
                  <a:lnTo>
                    <a:pt x="796" y="510"/>
                  </a:lnTo>
                  <a:lnTo>
                    <a:pt x="800" y="510"/>
                  </a:lnTo>
                  <a:lnTo>
                    <a:pt x="802" y="511"/>
                  </a:lnTo>
                  <a:lnTo>
                    <a:pt x="804" y="513"/>
                  </a:lnTo>
                  <a:lnTo>
                    <a:pt x="806" y="515"/>
                  </a:lnTo>
                  <a:lnTo>
                    <a:pt x="809" y="517"/>
                  </a:lnTo>
                  <a:lnTo>
                    <a:pt x="810" y="519"/>
                  </a:lnTo>
                  <a:lnTo>
                    <a:pt x="811" y="522"/>
                  </a:lnTo>
                  <a:lnTo>
                    <a:pt x="811" y="526"/>
                  </a:lnTo>
                  <a:lnTo>
                    <a:pt x="811" y="528"/>
                  </a:lnTo>
                  <a:lnTo>
                    <a:pt x="810" y="531"/>
                  </a:lnTo>
                  <a:lnTo>
                    <a:pt x="809" y="533"/>
                  </a:lnTo>
                  <a:lnTo>
                    <a:pt x="806" y="536"/>
                  </a:lnTo>
                  <a:lnTo>
                    <a:pt x="804" y="538"/>
                  </a:lnTo>
                  <a:lnTo>
                    <a:pt x="802" y="539"/>
                  </a:lnTo>
                  <a:lnTo>
                    <a:pt x="800" y="540"/>
                  </a:lnTo>
                  <a:lnTo>
                    <a:pt x="796" y="540"/>
                  </a:lnTo>
                  <a:lnTo>
                    <a:pt x="796" y="540"/>
                  </a:lnTo>
                  <a:close/>
                  <a:moveTo>
                    <a:pt x="796" y="630"/>
                  </a:moveTo>
                  <a:lnTo>
                    <a:pt x="736" y="630"/>
                  </a:lnTo>
                  <a:lnTo>
                    <a:pt x="734" y="630"/>
                  </a:lnTo>
                  <a:lnTo>
                    <a:pt x="730" y="629"/>
                  </a:lnTo>
                  <a:lnTo>
                    <a:pt x="728" y="628"/>
                  </a:lnTo>
                  <a:lnTo>
                    <a:pt x="726" y="626"/>
                  </a:lnTo>
                  <a:lnTo>
                    <a:pt x="724" y="624"/>
                  </a:lnTo>
                  <a:lnTo>
                    <a:pt x="723" y="622"/>
                  </a:lnTo>
                  <a:lnTo>
                    <a:pt x="722" y="618"/>
                  </a:lnTo>
                  <a:lnTo>
                    <a:pt x="722" y="615"/>
                  </a:lnTo>
                  <a:lnTo>
                    <a:pt x="722" y="613"/>
                  </a:lnTo>
                  <a:lnTo>
                    <a:pt x="723" y="609"/>
                  </a:lnTo>
                  <a:lnTo>
                    <a:pt x="724" y="607"/>
                  </a:lnTo>
                  <a:lnTo>
                    <a:pt x="726" y="605"/>
                  </a:lnTo>
                  <a:lnTo>
                    <a:pt x="728" y="603"/>
                  </a:lnTo>
                  <a:lnTo>
                    <a:pt x="730" y="602"/>
                  </a:lnTo>
                  <a:lnTo>
                    <a:pt x="733" y="601"/>
                  </a:lnTo>
                  <a:lnTo>
                    <a:pt x="736" y="601"/>
                  </a:lnTo>
                  <a:lnTo>
                    <a:pt x="796" y="601"/>
                  </a:lnTo>
                  <a:lnTo>
                    <a:pt x="800" y="601"/>
                  </a:lnTo>
                  <a:lnTo>
                    <a:pt x="802" y="602"/>
                  </a:lnTo>
                  <a:lnTo>
                    <a:pt x="804" y="603"/>
                  </a:lnTo>
                  <a:lnTo>
                    <a:pt x="806" y="605"/>
                  </a:lnTo>
                  <a:lnTo>
                    <a:pt x="809" y="607"/>
                  </a:lnTo>
                  <a:lnTo>
                    <a:pt x="810" y="609"/>
                  </a:lnTo>
                  <a:lnTo>
                    <a:pt x="811" y="613"/>
                  </a:lnTo>
                  <a:lnTo>
                    <a:pt x="811" y="615"/>
                  </a:lnTo>
                  <a:lnTo>
                    <a:pt x="811" y="618"/>
                  </a:lnTo>
                  <a:lnTo>
                    <a:pt x="810" y="622"/>
                  </a:lnTo>
                  <a:lnTo>
                    <a:pt x="809" y="624"/>
                  </a:lnTo>
                  <a:lnTo>
                    <a:pt x="806" y="626"/>
                  </a:lnTo>
                  <a:lnTo>
                    <a:pt x="804" y="628"/>
                  </a:lnTo>
                  <a:lnTo>
                    <a:pt x="802" y="629"/>
                  </a:lnTo>
                  <a:lnTo>
                    <a:pt x="800" y="630"/>
                  </a:lnTo>
                  <a:lnTo>
                    <a:pt x="796" y="630"/>
                  </a:lnTo>
                  <a:close/>
                  <a:moveTo>
                    <a:pt x="571" y="540"/>
                  </a:moveTo>
                  <a:lnTo>
                    <a:pt x="511" y="540"/>
                  </a:lnTo>
                  <a:lnTo>
                    <a:pt x="508" y="540"/>
                  </a:lnTo>
                  <a:lnTo>
                    <a:pt x="505" y="539"/>
                  </a:lnTo>
                  <a:lnTo>
                    <a:pt x="502" y="538"/>
                  </a:lnTo>
                  <a:lnTo>
                    <a:pt x="500" y="536"/>
                  </a:lnTo>
                  <a:lnTo>
                    <a:pt x="498" y="533"/>
                  </a:lnTo>
                  <a:lnTo>
                    <a:pt x="497" y="531"/>
                  </a:lnTo>
                  <a:lnTo>
                    <a:pt x="496" y="528"/>
                  </a:lnTo>
                  <a:lnTo>
                    <a:pt x="496" y="526"/>
                  </a:lnTo>
                  <a:lnTo>
                    <a:pt x="496" y="522"/>
                  </a:lnTo>
                  <a:lnTo>
                    <a:pt x="497" y="519"/>
                  </a:lnTo>
                  <a:lnTo>
                    <a:pt x="498" y="517"/>
                  </a:lnTo>
                  <a:lnTo>
                    <a:pt x="500" y="515"/>
                  </a:lnTo>
                  <a:lnTo>
                    <a:pt x="502" y="513"/>
                  </a:lnTo>
                  <a:lnTo>
                    <a:pt x="505" y="511"/>
                  </a:lnTo>
                  <a:lnTo>
                    <a:pt x="508" y="510"/>
                  </a:lnTo>
                  <a:lnTo>
                    <a:pt x="511" y="510"/>
                  </a:lnTo>
                  <a:lnTo>
                    <a:pt x="571" y="510"/>
                  </a:lnTo>
                  <a:lnTo>
                    <a:pt x="574" y="510"/>
                  </a:lnTo>
                  <a:lnTo>
                    <a:pt x="577" y="511"/>
                  </a:lnTo>
                  <a:lnTo>
                    <a:pt x="580" y="513"/>
                  </a:lnTo>
                  <a:lnTo>
                    <a:pt x="582" y="515"/>
                  </a:lnTo>
                  <a:lnTo>
                    <a:pt x="584" y="517"/>
                  </a:lnTo>
                  <a:lnTo>
                    <a:pt x="585" y="519"/>
                  </a:lnTo>
                  <a:lnTo>
                    <a:pt x="586" y="522"/>
                  </a:lnTo>
                  <a:lnTo>
                    <a:pt x="586" y="526"/>
                  </a:lnTo>
                  <a:lnTo>
                    <a:pt x="586" y="528"/>
                  </a:lnTo>
                  <a:lnTo>
                    <a:pt x="585" y="531"/>
                  </a:lnTo>
                  <a:lnTo>
                    <a:pt x="584" y="533"/>
                  </a:lnTo>
                  <a:lnTo>
                    <a:pt x="582" y="536"/>
                  </a:lnTo>
                  <a:lnTo>
                    <a:pt x="580" y="538"/>
                  </a:lnTo>
                  <a:lnTo>
                    <a:pt x="577" y="539"/>
                  </a:lnTo>
                  <a:lnTo>
                    <a:pt x="574" y="540"/>
                  </a:lnTo>
                  <a:lnTo>
                    <a:pt x="571" y="540"/>
                  </a:lnTo>
                  <a:lnTo>
                    <a:pt x="571" y="540"/>
                  </a:lnTo>
                  <a:close/>
                  <a:moveTo>
                    <a:pt x="571" y="630"/>
                  </a:moveTo>
                  <a:lnTo>
                    <a:pt x="511" y="630"/>
                  </a:lnTo>
                  <a:lnTo>
                    <a:pt x="508" y="630"/>
                  </a:lnTo>
                  <a:lnTo>
                    <a:pt x="505" y="629"/>
                  </a:lnTo>
                  <a:lnTo>
                    <a:pt x="502" y="628"/>
                  </a:lnTo>
                  <a:lnTo>
                    <a:pt x="500" y="626"/>
                  </a:lnTo>
                  <a:lnTo>
                    <a:pt x="498" y="624"/>
                  </a:lnTo>
                  <a:lnTo>
                    <a:pt x="497" y="622"/>
                  </a:lnTo>
                  <a:lnTo>
                    <a:pt x="496" y="618"/>
                  </a:lnTo>
                  <a:lnTo>
                    <a:pt x="496" y="615"/>
                  </a:lnTo>
                  <a:lnTo>
                    <a:pt x="496" y="613"/>
                  </a:lnTo>
                  <a:lnTo>
                    <a:pt x="497" y="609"/>
                  </a:lnTo>
                  <a:lnTo>
                    <a:pt x="498" y="607"/>
                  </a:lnTo>
                  <a:lnTo>
                    <a:pt x="500" y="605"/>
                  </a:lnTo>
                  <a:lnTo>
                    <a:pt x="502" y="603"/>
                  </a:lnTo>
                  <a:lnTo>
                    <a:pt x="505" y="602"/>
                  </a:lnTo>
                  <a:lnTo>
                    <a:pt x="508" y="601"/>
                  </a:lnTo>
                  <a:lnTo>
                    <a:pt x="511" y="601"/>
                  </a:lnTo>
                  <a:lnTo>
                    <a:pt x="571" y="601"/>
                  </a:lnTo>
                  <a:lnTo>
                    <a:pt x="574" y="601"/>
                  </a:lnTo>
                  <a:lnTo>
                    <a:pt x="577" y="602"/>
                  </a:lnTo>
                  <a:lnTo>
                    <a:pt x="580" y="603"/>
                  </a:lnTo>
                  <a:lnTo>
                    <a:pt x="582" y="605"/>
                  </a:lnTo>
                  <a:lnTo>
                    <a:pt x="584" y="607"/>
                  </a:lnTo>
                  <a:lnTo>
                    <a:pt x="585" y="609"/>
                  </a:lnTo>
                  <a:lnTo>
                    <a:pt x="586" y="613"/>
                  </a:lnTo>
                  <a:lnTo>
                    <a:pt x="586" y="615"/>
                  </a:lnTo>
                  <a:lnTo>
                    <a:pt x="586" y="618"/>
                  </a:lnTo>
                  <a:lnTo>
                    <a:pt x="585" y="622"/>
                  </a:lnTo>
                  <a:lnTo>
                    <a:pt x="584" y="624"/>
                  </a:lnTo>
                  <a:lnTo>
                    <a:pt x="582" y="626"/>
                  </a:lnTo>
                  <a:lnTo>
                    <a:pt x="580" y="628"/>
                  </a:lnTo>
                  <a:lnTo>
                    <a:pt x="577" y="629"/>
                  </a:lnTo>
                  <a:lnTo>
                    <a:pt x="574" y="630"/>
                  </a:lnTo>
                  <a:lnTo>
                    <a:pt x="571" y="630"/>
                  </a:lnTo>
                  <a:close/>
                  <a:moveTo>
                    <a:pt x="346" y="540"/>
                  </a:moveTo>
                  <a:lnTo>
                    <a:pt x="286" y="540"/>
                  </a:lnTo>
                  <a:lnTo>
                    <a:pt x="282" y="540"/>
                  </a:lnTo>
                  <a:lnTo>
                    <a:pt x="280" y="539"/>
                  </a:lnTo>
                  <a:lnTo>
                    <a:pt x="277" y="538"/>
                  </a:lnTo>
                  <a:lnTo>
                    <a:pt x="275" y="536"/>
                  </a:lnTo>
                  <a:lnTo>
                    <a:pt x="273" y="533"/>
                  </a:lnTo>
                  <a:lnTo>
                    <a:pt x="272" y="531"/>
                  </a:lnTo>
                  <a:lnTo>
                    <a:pt x="271" y="528"/>
                  </a:lnTo>
                  <a:lnTo>
                    <a:pt x="270" y="526"/>
                  </a:lnTo>
                  <a:lnTo>
                    <a:pt x="271" y="522"/>
                  </a:lnTo>
                  <a:lnTo>
                    <a:pt x="272" y="519"/>
                  </a:lnTo>
                  <a:lnTo>
                    <a:pt x="273" y="517"/>
                  </a:lnTo>
                  <a:lnTo>
                    <a:pt x="275" y="515"/>
                  </a:lnTo>
                  <a:lnTo>
                    <a:pt x="277" y="513"/>
                  </a:lnTo>
                  <a:lnTo>
                    <a:pt x="280" y="511"/>
                  </a:lnTo>
                  <a:lnTo>
                    <a:pt x="282" y="510"/>
                  </a:lnTo>
                  <a:lnTo>
                    <a:pt x="286" y="510"/>
                  </a:lnTo>
                  <a:lnTo>
                    <a:pt x="346" y="510"/>
                  </a:lnTo>
                  <a:lnTo>
                    <a:pt x="348" y="510"/>
                  </a:lnTo>
                  <a:lnTo>
                    <a:pt x="352" y="511"/>
                  </a:lnTo>
                  <a:lnTo>
                    <a:pt x="354" y="513"/>
                  </a:lnTo>
                  <a:lnTo>
                    <a:pt x="356" y="515"/>
                  </a:lnTo>
                  <a:lnTo>
                    <a:pt x="358" y="517"/>
                  </a:lnTo>
                  <a:lnTo>
                    <a:pt x="359" y="519"/>
                  </a:lnTo>
                  <a:lnTo>
                    <a:pt x="360" y="522"/>
                  </a:lnTo>
                  <a:lnTo>
                    <a:pt x="360" y="526"/>
                  </a:lnTo>
                  <a:lnTo>
                    <a:pt x="360" y="528"/>
                  </a:lnTo>
                  <a:lnTo>
                    <a:pt x="359" y="531"/>
                  </a:lnTo>
                  <a:lnTo>
                    <a:pt x="358" y="533"/>
                  </a:lnTo>
                  <a:lnTo>
                    <a:pt x="356" y="536"/>
                  </a:lnTo>
                  <a:lnTo>
                    <a:pt x="354" y="538"/>
                  </a:lnTo>
                  <a:lnTo>
                    <a:pt x="352" y="539"/>
                  </a:lnTo>
                  <a:lnTo>
                    <a:pt x="348" y="540"/>
                  </a:lnTo>
                  <a:lnTo>
                    <a:pt x="346" y="540"/>
                  </a:lnTo>
                  <a:lnTo>
                    <a:pt x="346" y="540"/>
                  </a:lnTo>
                  <a:close/>
                  <a:moveTo>
                    <a:pt x="346" y="630"/>
                  </a:moveTo>
                  <a:lnTo>
                    <a:pt x="286" y="630"/>
                  </a:lnTo>
                  <a:lnTo>
                    <a:pt x="282" y="630"/>
                  </a:lnTo>
                  <a:lnTo>
                    <a:pt x="280" y="629"/>
                  </a:lnTo>
                  <a:lnTo>
                    <a:pt x="277" y="628"/>
                  </a:lnTo>
                  <a:lnTo>
                    <a:pt x="275" y="626"/>
                  </a:lnTo>
                  <a:lnTo>
                    <a:pt x="273" y="624"/>
                  </a:lnTo>
                  <a:lnTo>
                    <a:pt x="272" y="622"/>
                  </a:lnTo>
                  <a:lnTo>
                    <a:pt x="271" y="618"/>
                  </a:lnTo>
                  <a:lnTo>
                    <a:pt x="270" y="615"/>
                  </a:lnTo>
                  <a:lnTo>
                    <a:pt x="271" y="613"/>
                  </a:lnTo>
                  <a:lnTo>
                    <a:pt x="272" y="609"/>
                  </a:lnTo>
                  <a:lnTo>
                    <a:pt x="273" y="607"/>
                  </a:lnTo>
                  <a:lnTo>
                    <a:pt x="275" y="605"/>
                  </a:lnTo>
                  <a:lnTo>
                    <a:pt x="277" y="603"/>
                  </a:lnTo>
                  <a:lnTo>
                    <a:pt x="280" y="602"/>
                  </a:lnTo>
                  <a:lnTo>
                    <a:pt x="282" y="601"/>
                  </a:lnTo>
                  <a:lnTo>
                    <a:pt x="286" y="601"/>
                  </a:lnTo>
                  <a:lnTo>
                    <a:pt x="346" y="601"/>
                  </a:lnTo>
                  <a:lnTo>
                    <a:pt x="348" y="601"/>
                  </a:lnTo>
                  <a:lnTo>
                    <a:pt x="352" y="602"/>
                  </a:lnTo>
                  <a:lnTo>
                    <a:pt x="354" y="603"/>
                  </a:lnTo>
                  <a:lnTo>
                    <a:pt x="356" y="605"/>
                  </a:lnTo>
                  <a:lnTo>
                    <a:pt x="358" y="607"/>
                  </a:lnTo>
                  <a:lnTo>
                    <a:pt x="359" y="609"/>
                  </a:lnTo>
                  <a:lnTo>
                    <a:pt x="360" y="613"/>
                  </a:lnTo>
                  <a:lnTo>
                    <a:pt x="360" y="615"/>
                  </a:lnTo>
                  <a:lnTo>
                    <a:pt x="360" y="618"/>
                  </a:lnTo>
                  <a:lnTo>
                    <a:pt x="359" y="622"/>
                  </a:lnTo>
                  <a:lnTo>
                    <a:pt x="358" y="624"/>
                  </a:lnTo>
                  <a:lnTo>
                    <a:pt x="356" y="626"/>
                  </a:lnTo>
                  <a:lnTo>
                    <a:pt x="354" y="628"/>
                  </a:lnTo>
                  <a:lnTo>
                    <a:pt x="352" y="629"/>
                  </a:lnTo>
                  <a:lnTo>
                    <a:pt x="348" y="630"/>
                  </a:lnTo>
                  <a:lnTo>
                    <a:pt x="346" y="630"/>
                  </a:lnTo>
                  <a:close/>
                  <a:moveTo>
                    <a:pt x="676" y="390"/>
                  </a:moveTo>
                  <a:lnTo>
                    <a:pt x="676" y="240"/>
                  </a:lnTo>
                  <a:lnTo>
                    <a:pt x="451" y="390"/>
                  </a:lnTo>
                  <a:lnTo>
                    <a:pt x="451" y="240"/>
                  </a:lnTo>
                  <a:lnTo>
                    <a:pt x="226" y="390"/>
                  </a:lnTo>
                  <a:lnTo>
                    <a:pt x="150" y="0"/>
                  </a:lnTo>
                  <a:lnTo>
                    <a:pt x="61" y="0"/>
                  </a:lnTo>
                  <a:lnTo>
                    <a:pt x="0" y="390"/>
                  </a:lnTo>
                  <a:lnTo>
                    <a:pt x="0" y="721"/>
                  </a:lnTo>
                  <a:lnTo>
                    <a:pt x="901" y="721"/>
                  </a:lnTo>
                  <a:lnTo>
                    <a:pt x="901" y="240"/>
                  </a:lnTo>
                  <a:lnTo>
                    <a:pt x="676"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9" name="Group 88">
            <a:extLst>
              <a:ext uri="{FF2B5EF4-FFF2-40B4-BE49-F238E27FC236}">
                <a16:creationId xmlns="" xmlns:a16="http://schemas.microsoft.com/office/drawing/2014/main" id="{7989B321-14F3-4027-8D3A-5EB6A5BF1BD9}"/>
              </a:ext>
            </a:extLst>
          </p:cNvPr>
          <p:cNvGrpSpPr/>
          <p:nvPr/>
        </p:nvGrpSpPr>
        <p:grpSpPr>
          <a:xfrm>
            <a:off x="8030182" y="3459855"/>
            <a:ext cx="220663" cy="287338"/>
            <a:chOff x="304800" y="2492375"/>
            <a:chExt cx="220663" cy="287338"/>
          </a:xfrm>
          <a:solidFill>
            <a:schemeClr val="bg1"/>
          </a:solidFill>
        </p:grpSpPr>
        <p:sp>
          <p:nvSpPr>
            <p:cNvPr id="90" name="Freeform 374">
              <a:extLst>
                <a:ext uri="{FF2B5EF4-FFF2-40B4-BE49-F238E27FC236}">
                  <a16:creationId xmlns="" xmlns:a16="http://schemas.microsoft.com/office/drawing/2014/main" id="{4BB18914-6C83-478A-8084-248D21670CE8}"/>
                </a:ext>
              </a:extLst>
            </p:cNvPr>
            <p:cNvSpPr>
              <a:spLocks noEditPoints="1"/>
            </p:cNvSpPr>
            <p:nvPr/>
          </p:nvSpPr>
          <p:spPr bwMode="auto">
            <a:xfrm>
              <a:off x="381000" y="2540000"/>
              <a:ext cx="95250" cy="76200"/>
            </a:xfrm>
            <a:custGeom>
              <a:avLst/>
              <a:gdLst>
                <a:gd name="T0" fmla="*/ 135 w 301"/>
                <a:gd name="T1" fmla="*/ 151 h 242"/>
                <a:gd name="T2" fmla="*/ 141 w 301"/>
                <a:gd name="T3" fmla="*/ 153 h 242"/>
                <a:gd name="T4" fmla="*/ 146 w 301"/>
                <a:gd name="T5" fmla="*/ 156 h 242"/>
                <a:gd name="T6" fmla="*/ 149 w 301"/>
                <a:gd name="T7" fmla="*/ 160 h 242"/>
                <a:gd name="T8" fmla="*/ 150 w 301"/>
                <a:gd name="T9" fmla="*/ 167 h 242"/>
                <a:gd name="T10" fmla="*/ 149 w 301"/>
                <a:gd name="T11" fmla="*/ 172 h 242"/>
                <a:gd name="T12" fmla="*/ 146 w 301"/>
                <a:gd name="T13" fmla="*/ 176 h 242"/>
                <a:gd name="T14" fmla="*/ 141 w 301"/>
                <a:gd name="T15" fmla="*/ 181 h 242"/>
                <a:gd name="T16" fmla="*/ 135 w 301"/>
                <a:gd name="T17" fmla="*/ 182 h 242"/>
                <a:gd name="T18" fmla="*/ 72 w 301"/>
                <a:gd name="T19" fmla="*/ 181 h 242"/>
                <a:gd name="T20" fmla="*/ 67 w 301"/>
                <a:gd name="T21" fmla="*/ 178 h 242"/>
                <a:gd name="T22" fmla="*/ 63 w 301"/>
                <a:gd name="T23" fmla="*/ 174 h 242"/>
                <a:gd name="T24" fmla="*/ 60 w 301"/>
                <a:gd name="T25" fmla="*/ 169 h 242"/>
                <a:gd name="T26" fmla="*/ 60 w 301"/>
                <a:gd name="T27" fmla="*/ 163 h 242"/>
                <a:gd name="T28" fmla="*/ 63 w 301"/>
                <a:gd name="T29" fmla="*/ 158 h 242"/>
                <a:gd name="T30" fmla="*/ 67 w 301"/>
                <a:gd name="T31" fmla="*/ 154 h 242"/>
                <a:gd name="T32" fmla="*/ 72 w 301"/>
                <a:gd name="T33" fmla="*/ 152 h 242"/>
                <a:gd name="T34" fmla="*/ 75 w 301"/>
                <a:gd name="T35" fmla="*/ 151 h 242"/>
                <a:gd name="T36" fmla="*/ 286 w 301"/>
                <a:gd name="T37" fmla="*/ 242 h 242"/>
                <a:gd name="T38" fmla="*/ 292 w 301"/>
                <a:gd name="T39" fmla="*/ 241 h 242"/>
                <a:gd name="T40" fmla="*/ 296 w 301"/>
                <a:gd name="T41" fmla="*/ 237 h 242"/>
                <a:gd name="T42" fmla="*/ 300 w 301"/>
                <a:gd name="T43" fmla="*/ 232 h 242"/>
                <a:gd name="T44" fmla="*/ 301 w 301"/>
                <a:gd name="T45" fmla="*/ 227 h 242"/>
                <a:gd name="T46" fmla="*/ 301 w 301"/>
                <a:gd name="T47" fmla="*/ 12 h 242"/>
                <a:gd name="T48" fmla="*/ 298 w 301"/>
                <a:gd name="T49" fmla="*/ 7 h 242"/>
                <a:gd name="T50" fmla="*/ 294 w 301"/>
                <a:gd name="T51" fmla="*/ 4 h 242"/>
                <a:gd name="T52" fmla="*/ 289 w 301"/>
                <a:gd name="T53" fmla="*/ 0 h 242"/>
                <a:gd name="T54" fmla="*/ 15 w 301"/>
                <a:gd name="T55" fmla="*/ 0 h 242"/>
                <a:gd name="T56" fmla="*/ 9 w 301"/>
                <a:gd name="T57" fmla="*/ 1 h 242"/>
                <a:gd name="T58" fmla="*/ 5 w 301"/>
                <a:gd name="T59" fmla="*/ 5 h 242"/>
                <a:gd name="T60" fmla="*/ 1 w 301"/>
                <a:gd name="T61" fmla="*/ 10 h 242"/>
                <a:gd name="T62" fmla="*/ 0 w 301"/>
                <a:gd name="T63" fmla="*/ 15 h 242"/>
                <a:gd name="T64" fmla="*/ 0 w 301"/>
                <a:gd name="T65" fmla="*/ 229 h 242"/>
                <a:gd name="T66" fmla="*/ 2 w 301"/>
                <a:gd name="T67" fmla="*/ 235 h 242"/>
                <a:gd name="T68" fmla="*/ 7 w 301"/>
                <a:gd name="T69" fmla="*/ 239 h 242"/>
                <a:gd name="T70" fmla="*/ 12 w 301"/>
                <a:gd name="T71" fmla="*/ 241 h 242"/>
                <a:gd name="T72" fmla="*/ 15 w 301"/>
                <a:gd name="T73" fmla="*/ 24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1" h="242">
                  <a:moveTo>
                    <a:pt x="75" y="151"/>
                  </a:moveTo>
                  <a:lnTo>
                    <a:pt x="135" y="151"/>
                  </a:lnTo>
                  <a:lnTo>
                    <a:pt x="139" y="152"/>
                  </a:lnTo>
                  <a:lnTo>
                    <a:pt x="141" y="153"/>
                  </a:lnTo>
                  <a:lnTo>
                    <a:pt x="144" y="154"/>
                  </a:lnTo>
                  <a:lnTo>
                    <a:pt x="146" y="156"/>
                  </a:lnTo>
                  <a:lnTo>
                    <a:pt x="148" y="158"/>
                  </a:lnTo>
                  <a:lnTo>
                    <a:pt x="149" y="160"/>
                  </a:lnTo>
                  <a:lnTo>
                    <a:pt x="150" y="163"/>
                  </a:lnTo>
                  <a:lnTo>
                    <a:pt x="150" y="167"/>
                  </a:lnTo>
                  <a:lnTo>
                    <a:pt x="150" y="169"/>
                  </a:lnTo>
                  <a:lnTo>
                    <a:pt x="149" y="172"/>
                  </a:lnTo>
                  <a:lnTo>
                    <a:pt x="148" y="174"/>
                  </a:lnTo>
                  <a:lnTo>
                    <a:pt x="146" y="176"/>
                  </a:lnTo>
                  <a:lnTo>
                    <a:pt x="144" y="178"/>
                  </a:lnTo>
                  <a:lnTo>
                    <a:pt x="141" y="181"/>
                  </a:lnTo>
                  <a:lnTo>
                    <a:pt x="139" y="181"/>
                  </a:lnTo>
                  <a:lnTo>
                    <a:pt x="135" y="182"/>
                  </a:lnTo>
                  <a:lnTo>
                    <a:pt x="75" y="182"/>
                  </a:lnTo>
                  <a:lnTo>
                    <a:pt x="72" y="181"/>
                  </a:lnTo>
                  <a:lnTo>
                    <a:pt x="69" y="181"/>
                  </a:lnTo>
                  <a:lnTo>
                    <a:pt x="67" y="178"/>
                  </a:lnTo>
                  <a:lnTo>
                    <a:pt x="65" y="176"/>
                  </a:lnTo>
                  <a:lnTo>
                    <a:pt x="63" y="174"/>
                  </a:lnTo>
                  <a:lnTo>
                    <a:pt x="61" y="172"/>
                  </a:lnTo>
                  <a:lnTo>
                    <a:pt x="60" y="169"/>
                  </a:lnTo>
                  <a:lnTo>
                    <a:pt x="60" y="167"/>
                  </a:lnTo>
                  <a:lnTo>
                    <a:pt x="60" y="163"/>
                  </a:lnTo>
                  <a:lnTo>
                    <a:pt x="61" y="160"/>
                  </a:lnTo>
                  <a:lnTo>
                    <a:pt x="63" y="158"/>
                  </a:lnTo>
                  <a:lnTo>
                    <a:pt x="65" y="156"/>
                  </a:lnTo>
                  <a:lnTo>
                    <a:pt x="67" y="154"/>
                  </a:lnTo>
                  <a:lnTo>
                    <a:pt x="69" y="153"/>
                  </a:lnTo>
                  <a:lnTo>
                    <a:pt x="72" y="152"/>
                  </a:lnTo>
                  <a:lnTo>
                    <a:pt x="75" y="152"/>
                  </a:lnTo>
                  <a:lnTo>
                    <a:pt x="75" y="151"/>
                  </a:lnTo>
                  <a:close/>
                  <a:moveTo>
                    <a:pt x="15" y="242"/>
                  </a:moveTo>
                  <a:lnTo>
                    <a:pt x="286" y="242"/>
                  </a:lnTo>
                  <a:lnTo>
                    <a:pt x="289" y="241"/>
                  </a:lnTo>
                  <a:lnTo>
                    <a:pt x="292" y="241"/>
                  </a:lnTo>
                  <a:lnTo>
                    <a:pt x="294" y="239"/>
                  </a:lnTo>
                  <a:lnTo>
                    <a:pt x="296" y="237"/>
                  </a:lnTo>
                  <a:lnTo>
                    <a:pt x="298" y="235"/>
                  </a:lnTo>
                  <a:lnTo>
                    <a:pt x="300" y="232"/>
                  </a:lnTo>
                  <a:lnTo>
                    <a:pt x="301" y="230"/>
                  </a:lnTo>
                  <a:lnTo>
                    <a:pt x="301" y="227"/>
                  </a:lnTo>
                  <a:lnTo>
                    <a:pt x="301" y="15"/>
                  </a:lnTo>
                  <a:lnTo>
                    <a:pt x="301" y="12"/>
                  </a:lnTo>
                  <a:lnTo>
                    <a:pt x="300" y="10"/>
                  </a:lnTo>
                  <a:lnTo>
                    <a:pt x="298" y="7"/>
                  </a:lnTo>
                  <a:lnTo>
                    <a:pt x="296" y="5"/>
                  </a:lnTo>
                  <a:lnTo>
                    <a:pt x="294" y="4"/>
                  </a:lnTo>
                  <a:lnTo>
                    <a:pt x="292" y="1"/>
                  </a:lnTo>
                  <a:lnTo>
                    <a:pt x="289" y="0"/>
                  </a:lnTo>
                  <a:lnTo>
                    <a:pt x="286" y="0"/>
                  </a:lnTo>
                  <a:lnTo>
                    <a:pt x="15" y="0"/>
                  </a:lnTo>
                  <a:lnTo>
                    <a:pt x="12" y="0"/>
                  </a:lnTo>
                  <a:lnTo>
                    <a:pt x="9" y="1"/>
                  </a:lnTo>
                  <a:lnTo>
                    <a:pt x="7" y="4"/>
                  </a:lnTo>
                  <a:lnTo>
                    <a:pt x="5" y="5"/>
                  </a:lnTo>
                  <a:lnTo>
                    <a:pt x="2" y="7"/>
                  </a:lnTo>
                  <a:lnTo>
                    <a:pt x="1" y="10"/>
                  </a:lnTo>
                  <a:lnTo>
                    <a:pt x="0" y="12"/>
                  </a:lnTo>
                  <a:lnTo>
                    <a:pt x="0" y="15"/>
                  </a:lnTo>
                  <a:lnTo>
                    <a:pt x="0" y="227"/>
                  </a:lnTo>
                  <a:lnTo>
                    <a:pt x="0" y="229"/>
                  </a:lnTo>
                  <a:lnTo>
                    <a:pt x="1" y="232"/>
                  </a:lnTo>
                  <a:lnTo>
                    <a:pt x="2" y="235"/>
                  </a:lnTo>
                  <a:lnTo>
                    <a:pt x="5" y="237"/>
                  </a:lnTo>
                  <a:lnTo>
                    <a:pt x="7" y="239"/>
                  </a:lnTo>
                  <a:lnTo>
                    <a:pt x="9" y="241"/>
                  </a:lnTo>
                  <a:lnTo>
                    <a:pt x="12" y="241"/>
                  </a:lnTo>
                  <a:lnTo>
                    <a:pt x="15" y="242"/>
                  </a:lnTo>
                  <a:lnTo>
                    <a:pt x="15" y="2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375">
              <a:extLst>
                <a:ext uri="{FF2B5EF4-FFF2-40B4-BE49-F238E27FC236}">
                  <a16:creationId xmlns="" xmlns:a16="http://schemas.microsoft.com/office/drawing/2014/main" id="{991D8BB0-B0D2-47E8-BA0D-CBD9C80E5278}"/>
                </a:ext>
              </a:extLst>
            </p:cNvPr>
            <p:cNvSpPr>
              <a:spLocks noEditPoints="1"/>
            </p:cNvSpPr>
            <p:nvPr/>
          </p:nvSpPr>
          <p:spPr bwMode="auto">
            <a:xfrm>
              <a:off x="304800" y="2492375"/>
              <a:ext cx="220663" cy="287338"/>
            </a:xfrm>
            <a:custGeom>
              <a:avLst/>
              <a:gdLst>
                <a:gd name="T0" fmla="*/ 590 w 693"/>
                <a:gd name="T1" fmla="*/ 663 h 903"/>
                <a:gd name="T2" fmla="*/ 597 w 693"/>
                <a:gd name="T3" fmla="*/ 666 h 903"/>
                <a:gd name="T4" fmla="*/ 602 w 693"/>
                <a:gd name="T5" fmla="*/ 675 h 903"/>
                <a:gd name="T6" fmla="*/ 601 w 693"/>
                <a:gd name="T7" fmla="*/ 684 h 903"/>
                <a:gd name="T8" fmla="*/ 595 w 693"/>
                <a:gd name="T9" fmla="*/ 690 h 903"/>
                <a:gd name="T10" fmla="*/ 587 w 693"/>
                <a:gd name="T11" fmla="*/ 692 h 903"/>
                <a:gd name="T12" fmla="*/ 476 w 693"/>
                <a:gd name="T13" fmla="*/ 691 h 903"/>
                <a:gd name="T14" fmla="*/ 470 w 693"/>
                <a:gd name="T15" fmla="*/ 686 h 903"/>
                <a:gd name="T16" fmla="*/ 467 w 693"/>
                <a:gd name="T17" fmla="*/ 677 h 903"/>
                <a:gd name="T18" fmla="*/ 470 w 693"/>
                <a:gd name="T19" fmla="*/ 670 h 903"/>
                <a:gd name="T20" fmla="*/ 476 w 693"/>
                <a:gd name="T21" fmla="*/ 663 h 903"/>
                <a:gd name="T22" fmla="*/ 482 w 693"/>
                <a:gd name="T23" fmla="*/ 662 h 903"/>
                <a:gd name="T24" fmla="*/ 625 w 693"/>
                <a:gd name="T25" fmla="*/ 815 h 903"/>
                <a:gd name="T26" fmla="*/ 617 w 693"/>
                <a:gd name="T27" fmla="*/ 813 h 903"/>
                <a:gd name="T28" fmla="*/ 269 w 693"/>
                <a:gd name="T29" fmla="*/ 791 h 903"/>
                <a:gd name="T30" fmla="*/ 270 w 693"/>
                <a:gd name="T31" fmla="*/ 761 h 903"/>
                <a:gd name="T32" fmla="*/ 650 w 693"/>
                <a:gd name="T33" fmla="*/ 752 h 903"/>
                <a:gd name="T34" fmla="*/ 657 w 693"/>
                <a:gd name="T35" fmla="*/ 748 h 903"/>
                <a:gd name="T36" fmla="*/ 662 w 693"/>
                <a:gd name="T37" fmla="*/ 740 h 903"/>
                <a:gd name="T38" fmla="*/ 662 w 693"/>
                <a:gd name="T39" fmla="*/ 434 h 903"/>
                <a:gd name="T40" fmla="*/ 657 w 693"/>
                <a:gd name="T41" fmla="*/ 426 h 903"/>
                <a:gd name="T42" fmla="*/ 650 w 693"/>
                <a:gd name="T43" fmla="*/ 422 h 903"/>
                <a:gd name="T44" fmla="*/ 253 w 693"/>
                <a:gd name="T45" fmla="*/ 422 h 903"/>
                <a:gd name="T46" fmla="*/ 246 w 693"/>
                <a:gd name="T47" fmla="*/ 426 h 903"/>
                <a:gd name="T48" fmla="*/ 241 w 693"/>
                <a:gd name="T49" fmla="*/ 434 h 903"/>
                <a:gd name="T50" fmla="*/ 235 w 693"/>
                <a:gd name="T51" fmla="*/ 676 h 903"/>
                <a:gd name="T52" fmla="*/ 213 w 693"/>
                <a:gd name="T53" fmla="*/ 658 h 903"/>
                <a:gd name="T54" fmla="*/ 190 w 693"/>
                <a:gd name="T55" fmla="*/ 644 h 903"/>
                <a:gd name="T56" fmla="*/ 180 w 693"/>
                <a:gd name="T57" fmla="*/ 12 h 903"/>
                <a:gd name="T58" fmla="*/ 176 w 693"/>
                <a:gd name="T59" fmla="*/ 5 h 903"/>
                <a:gd name="T60" fmla="*/ 168 w 693"/>
                <a:gd name="T61" fmla="*/ 0 h 903"/>
                <a:gd name="T62" fmla="*/ 72 w 693"/>
                <a:gd name="T63" fmla="*/ 0 h 903"/>
                <a:gd name="T64" fmla="*/ 64 w 693"/>
                <a:gd name="T65" fmla="*/ 5 h 903"/>
                <a:gd name="T66" fmla="*/ 60 w 693"/>
                <a:gd name="T67" fmla="*/ 12 h 903"/>
                <a:gd name="T68" fmla="*/ 61 w 693"/>
                <a:gd name="T69" fmla="*/ 21 h 903"/>
                <a:gd name="T70" fmla="*/ 66 w 693"/>
                <a:gd name="T71" fmla="*/ 28 h 903"/>
                <a:gd name="T72" fmla="*/ 75 w 693"/>
                <a:gd name="T73" fmla="*/ 30 h 903"/>
                <a:gd name="T74" fmla="*/ 143 w 693"/>
                <a:gd name="T75" fmla="*/ 632 h 903"/>
                <a:gd name="T76" fmla="*/ 108 w 693"/>
                <a:gd name="T77" fmla="*/ 635 h 903"/>
                <a:gd name="T78" fmla="*/ 71 w 693"/>
                <a:gd name="T79" fmla="*/ 649 h 903"/>
                <a:gd name="T80" fmla="*/ 40 w 693"/>
                <a:gd name="T81" fmla="*/ 672 h 903"/>
                <a:gd name="T82" fmla="*/ 16 w 693"/>
                <a:gd name="T83" fmla="*/ 703 h 903"/>
                <a:gd name="T84" fmla="*/ 3 w 693"/>
                <a:gd name="T85" fmla="*/ 740 h 903"/>
                <a:gd name="T86" fmla="*/ 1 w 693"/>
                <a:gd name="T87" fmla="*/ 782 h 903"/>
                <a:gd name="T88" fmla="*/ 11 w 693"/>
                <a:gd name="T89" fmla="*/ 821 h 903"/>
                <a:gd name="T90" fmla="*/ 31 w 693"/>
                <a:gd name="T91" fmla="*/ 854 h 903"/>
                <a:gd name="T92" fmla="*/ 60 w 693"/>
                <a:gd name="T93" fmla="*/ 880 h 903"/>
                <a:gd name="T94" fmla="*/ 95 w 693"/>
                <a:gd name="T95" fmla="*/ 897 h 903"/>
                <a:gd name="T96" fmla="*/ 135 w 693"/>
                <a:gd name="T97" fmla="*/ 903 h 903"/>
                <a:gd name="T98" fmla="*/ 161 w 693"/>
                <a:gd name="T99" fmla="*/ 901 h 903"/>
                <a:gd name="T100" fmla="*/ 201 w 693"/>
                <a:gd name="T101" fmla="*/ 887 h 903"/>
                <a:gd name="T102" fmla="*/ 238 w 693"/>
                <a:gd name="T103" fmla="*/ 856 h 903"/>
                <a:gd name="T104" fmla="*/ 667 w 693"/>
                <a:gd name="T105" fmla="*/ 899 h 903"/>
                <a:gd name="T106" fmla="*/ 675 w 693"/>
                <a:gd name="T107" fmla="*/ 903 h 903"/>
                <a:gd name="T108" fmla="*/ 683 w 693"/>
                <a:gd name="T109" fmla="*/ 902 h 903"/>
                <a:gd name="T110" fmla="*/ 690 w 693"/>
                <a:gd name="T111" fmla="*/ 897 h 903"/>
                <a:gd name="T112" fmla="*/ 693 w 693"/>
                <a:gd name="T113" fmla="*/ 888 h 903"/>
                <a:gd name="T114" fmla="*/ 690 w 693"/>
                <a:gd name="T115" fmla="*/ 88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93" h="903">
                  <a:moveTo>
                    <a:pt x="482" y="662"/>
                  </a:moveTo>
                  <a:lnTo>
                    <a:pt x="587" y="662"/>
                  </a:lnTo>
                  <a:lnTo>
                    <a:pt x="590" y="663"/>
                  </a:lnTo>
                  <a:lnTo>
                    <a:pt x="593" y="663"/>
                  </a:lnTo>
                  <a:lnTo>
                    <a:pt x="595" y="665"/>
                  </a:lnTo>
                  <a:lnTo>
                    <a:pt x="597" y="666"/>
                  </a:lnTo>
                  <a:lnTo>
                    <a:pt x="600" y="670"/>
                  </a:lnTo>
                  <a:lnTo>
                    <a:pt x="601" y="672"/>
                  </a:lnTo>
                  <a:lnTo>
                    <a:pt x="602" y="675"/>
                  </a:lnTo>
                  <a:lnTo>
                    <a:pt x="602" y="677"/>
                  </a:lnTo>
                  <a:lnTo>
                    <a:pt x="602" y="680"/>
                  </a:lnTo>
                  <a:lnTo>
                    <a:pt x="601" y="684"/>
                  </a:lnTo>
                  <a:lnTo>
                    <a:pt x="600" y="686"/>
                  </a:lnTo>
                  <a:lnTo>
                    <a:pt x="597" y="688"/>
                  </a:lnTo>
                  <a:lnTo>
                    <a:pt x="595" y="690"/>
                  </a:lnTo>
                  <a:lnTo>
                    <a:pt x="593" y="691"/>
                  </a:lnTo>
                  <a:lnTo>
                    <a:pt x="590" y="692"/>
                  </a:lnTo>
                  <a:lnTo>
                    <a:pt x="587" y="692"/>
                  </a:lnTo>
                  <a:lnTo>
                    <a:pt x="482" y="692"/>
                  </a:lnTo>
                  <a:lnTo>
                    <a:pt x="478" y="692"/>
                  </a:lnTo>
                  <a:lnTo>
                    <a:pt x="476" y="691"/>
                  </a:lnTo>
                  <a:lnTo>
                    <a:pt x="473" y="690"/>
                  </a:lnTo>
                  <a:lnTo>
                    <a:pt x="471" y="688"/>
                  </a:lnTo>
                  <a:lnTo>
                    <a:pt x="470" y="686"/>
                  </a:lnTo>
                  <a:lnTo>
                    <a:pt x="468" y="684"/>
                  </a:lnTo>
                  <a:lnTo>
                    <a:pt x="467" y="680"/>
                  </a:lnTo>
                  <a:lnTo>
                    <a:pt x="467" y="677"/>
                  </a:lnTo>
                  <a:lnTo>
                    <a:pt x="467" y="675"/>
                  </a:lnTo>
                  <a:lnTo>
                    <a:pt x="468" y="672"/>
                  </a:lnTo>
                  <a:lnTo>
                    <a:pt x="470" y="670"/>
                  </a:lnTo>
                  <a:lnTo>
                    <a:pt x="471" y="666"/>
                  </a:lnTo>
                  <a:lnTo>
                    <a:pt x="473" y="665"/>
                  </a:lnTo>
                  <a:lnTo>
                    <a:pt x="476" y="663"/>
                  </a:lnTo>
                  <a:lnTo>
                    <a:pt x="478" y="663"/>
                  </a:lnTo>
                  <a:lnTo>
                    <a:pt x="482" y="662"/>
                  </a:lnTo>
                  <a:lnTo>
                    <a:pt x="482" y="662"/>
                  </a:lnTo>
                  <a:close/>
                  <a:moveTo>
                    <a:pt x="689" y="878"/>
                  </a:moveTo>
                  <a:lnTo>
                    <a:pt x="627" y="818"/>
                  </a:lnTo>
                  <a:lnTo>
                    <a:pt x="625" y="815"/>
                  </a:lnTo>
                  <a:lnTo>
                    <a:pt x="623" y="814"/>
                  </a:lnTo>
                  <a:lnTo>
                    <a:pt x="620" y="813"/>
                  </a:lnTo>
                  <a:lnTo>
                    <a:pt x="617" y="813"/>
                  </a:lnTo>
                  <a:lnTo>
                    <a:pt x="263" y="813"/>
                  </a:lnTo>
                  <a:lnTo>
                    <a:pt x="266" y="803"/>
                  </a:lnTo>
                  <a:lnTo>
                    <a:pt x="269" y="791"/>
                  </a:lnTo>
                  <a:lnTo>
                    <a:pt x="270" y="780"/>
                  </a:lnTo>
                  <a:lnTo>
                    <a:pt x="271" y="768"/>
                  </a:lnTo>
                  <a:lnTo>
                    <a:pt x="270" y="761"/>
                  </a:lnTo>
                  <a:lnTo>
                    <a:pt x="270" y="753"/>
                  </a:lnTo>
                  <a:lnTo>
                    <a:pt x="648" y="753"/>
                  </a:lnTo>
                  <a:lnTo>
                    <a:pt x="650" y="752"/>
                  </a:lnTo>
                  <a:lnTo>
                    <a:pt x="653" y="751"/>
                  </a:lnTo>
                  <a:lnTo>
                    <a:pt x="655" y="750"/>
                  </a:lnTo>
                  <a:lnTo>
                    <a:pt x="657" y="748"/>
                  </a:lnTo>
                  <a:lnTo>
                    <a:pt x="660" y="746"/>
                  </a:lnTo>
                  <a:lnTo>
                    <a:pt x="661" y="744"/>
                  </a:lnTo>
                  <a:lnTo>
                    <a:pt x="662" y="740"/>
                  </a:lnTo>
                  <a:lnTo>
                    <a:pt x="663" y="738"/>
                  </a:lnTo>
                  <a:lnTo>
                    <a:pt x="663" y="437"/>
                  </a:lnTo>
                  <a:lnTo>
                    <a:pt x="662" y="434"/>
                  </a:lnTo>
                  <a:lnTo>
                    <a:pt x="661" y="430"/>
                  </a:lnTo>
                  <a:lnTo>
                    <a:pt x="660" y="428"/>
                  </a:lnTo>
                  <a:lnTo>
                    <a:pt x="657" y="426"/>
                  </a:lnTo>
                  <a:lnTo>
                    <a:pt x="655" y="424"/>
                  </a:lnTo>
                  <a:lnTo>
                    <a:pt x="653" y="423"/>
                  </a:lnTo>
                  <a:lnTo>
                    <a:pt x="650" y="422"/>
                  </a:lnTo>
                  <a:lnTo>
                    <a:pt x="648" y="422"/>
                  </a:lnTo>
                  <a:lnTo>
                    <a:pt x="256" y="422"/>
                  </a:lnTo>
                  <a:lnTo>
                    <a:pt x="253" y="422"/>
                  </a:lnTo>
                  <a:lnTo>
                    <a:pt x="250" y="423"/>
                  </a:lnTo>
                  <a:lnTo>
                    <a:pt x="248" y="424"/>
                  </a:lnTo>
                  <a:lnTo>
                    <a:pt x="246" y="426"/>
                  </a:lnTo>
                  <a:lnTo>
                    <a:pt x="243" y="428"/>
                  </a:lnTo>
                  <a:lnTo>
                    <a:pt x="242" y="430"/>
                  </a:lnTo>
                  <a:lnTo>
                    <a:pt x="241" y="434"/>
                  </a:lnTo>
                  <a:lnTo>
                    <a:pt x="241" y="437"/>
                  </a:lnTo>
                  <a:lnTo>
                    <a:pt x="241" y="682"/>
                  </a:lnTo>
                  <a:lnTo>
                    <a:pt x="235" y="676"/>
                  </a:lnTo>
                  <a:lnTo>
                    <a:pt x="228" y="670"/>
                  </a:lnTo>
                  <a:lnTo>
                    <a:pt x="221" y="663"/>
                  </a:lnTo>
                  <a:lnTo>
                    <a:pt x="213" y="658"/>
                  </a:lnTo>
                  <a:lnTo>
                    <a:pt x="206" y="652"/>
                  </a:lnTo>
                  <a:lnTo>
                    <a:pt x="198" y="648"/>
                  </a:lnTo>
                  <a:lnTo>
                    <a:pt x="190" y="644"/>
                  </a:lnTo>
                  <a:lnTo>
                    <a:pt x="180" y="641"/>
                  </a:lnTo>
                  <a:lnTo>
                    <a:pt x="180" y="15"/>
                  </a:lnTo>
                  <a:lnTo>
                    <a:pt x="180" y="12"/>
                  </a:lnTo>
                  <a:lnTo>
                    <a:pt x="179" y="9"/>
                  </a:lnTo>
                  <a:lnTo>
                    <a:pt x="178" y="7"/>
                  </a:lnTo>
                  <a:lnTo>
                    <a:pt x="176" y="5"/>
                  </a:lnTo>
                  <a:lnTo>
                    <a:pt x="174" y="2"/>
                  </a:lnTo>
                  <a:lnTo>
                    <a:pt x="172" y="1"/>
                  </a:lnTo>
                  <a:lnTo>
                    <a:pt x="168" y="0"/>
                  </a:lnTo>
                  <a:lnTo>
                    <a:pt x="165" y="0"/>
                  </a:lnTo>
                  <a:lnTo>
                    <a:pt x="75" y="0"/>
                  </a:lnTo>
                  <a:lnTo>
                    <a:pt x="72" y="0"/>
                  </a:lnTo>
                  <a:lnTo>
                    <a:pt x="70" y="1"/>
                  </a:lnTo>
                  <a:lnTo>
                    <a:pt x="66" y="2"/>
                  </a:lnTo>
                  <a:lnTo>
                    <a:pt x="64" y="5"/>
                  </a:lnTo>
                  <a:lnTo>
                    <a:pt x="63" y="7"/>
                  </a:lnTo>
                  <a:lnTo>
                    <a:pt x="61" y="9"/>
                  </a:lnTo>
                  <a:lnTo>
                    <a:pt x="60" y="12"/>
                  </a:lnTo>
                  <a:lnTo>
                    <a:pt x="60" y="15"/>
                  </a:lnTo>
                  <a:lnTo>
                    <a:pt x="60" y="18"/>
                  </a:lnTo>
                  <a:lnTo>
                    <a:pt x="61" y="21"/>
                  </a:lnTo>
                  <a:lnTo>
                    <a:pt x="63" y="24"/>
                  </a:lnTo>
                  <a:lnTo>
                    <a:pt x="64" y="26"/>
                  </a:lnTo>
                  <a:lnTo>
                    <a:pt x="66" y="28"/>
                  </a:lnTo>
                  <a:lnTo>
                    <a:pt x="70" y="29"/>
                  </a:lnTo>
                  <a:lnTo>
                    <a:pt x="72" y="30"/>
                  </a:lnTo>
                  <a:lnTo>
                    <a:pt x="75" y="30"/>
                  </a:lnTo>
                  <a:lnTo>
                    <a:pt x="150" y="30"/>
                  </a:lnTo>
                  <a:lnTo>
                    <a:pt x="150" y="633"/>
                  </a:lnTo>
                  <a:lnTo>
                    <a:pt x="143" y="632"/>
                  </a:lnTo>
                  <a:lnTo>
                    <a:pt x="135" y="632"/>
                  </a:lnTo>
                  <a:lnTo>
                    <a:pt x="121" y="633"/>
                  </a:lnTo>
                  <a:lnTo>
                    <a:pt x="108" y="635"/>
                  </a:lnTo>
                  <a:lnTo>
                    <a:pt x="95" y="638"/>
                  </a:lnTo>
                  <a:lnTo>
                    <a:pt x="83" y="643"/>
                  </a:lnTo>
                  <a:lnTo>
                    <a:pt x="71" y="649"/>
                  </a:lnTo>
                  <a:lnTo>
                    <a:pt x="60" y="656"/>
                  </a:lnTo>
                  <a:lnTo>
                    <a:pt x="49" y="663"/>
                  </a:lnTo>
                  <a:lnTo>
                    <a:pt x="40" y="672"/>
                  </a:lnTo>
                  <a:lnTo>
                    <a:pt x="31" y="681"/>
                  </a:lnTo>
                  <a:lnTo>
                    <a:pt x="24" y="692"/>
                  </a:lnTo>
                  <a:lnTo>
                    <a:pt x="16" y="703"/>
                  </a:lnTo>
                  <a:lnTo>
                    <a:pt x="11" y="716"/>
                  </a:lnTo>
                  <a:lnTo>
                    <a:pt x="6" y="727"/>
                  </a:lnTo>
                  <a:lnTo>
                    <a:pt x="3" y="740"/>
                  </a:lnTo>
                  <a:lnTo>
                    <a:pt x="1" y="754"/>
                  </a:lnTo>
                  <a:lnTo>
                    <a:pt x="0" y="768"/>
                  </a:lnTo>
                  <a:lnTo>
                    <a:pt x="1" y="782"/>
                  </a:lnTo>
                  <a:lnTo>
                    <a:pt x="3" y="795"/>
                  </a:lnTo>
                  <a:lnTo>
                    <a:pt x="6" y="808"/>
                  </a:lnTo>
                  <a:lnTo>
                    <a:pt x="11" y="821"/>
                  </a:lnTo>
                  <a:lnTo>
                    <a:pt x="16" y="833"/>
                  </a:lnTo>
                  <a:lnTo>
                    <a:pt x="24" y="843"/>
                  </a:lnTo>
                  <a:lnTo>
                    <a:pt x="31" y="854"/>
                  </a:lnTo>
                  <a:lnTo>
                    <a:pt x="40" y="864"/>
                  </a:lnTo>
                  <a:lnTo>
                    <a:pt x="49" y="872"/>
                  </a:lnTo>
                  <a:lnTo>
                    <a:pt x="60" y="880"/>
                  </a:lnTo>
                  <a:lnTo>
                    <a:pt x="71" y="887"/>
                  </a:lnTo>
                  <a:lnTo>
                    <a:pt x="83" y="893"/>
                  </a:lnTo>
                  <a:lnTo>
                    <a:pt x="95" y="897"/>
                  </a:lnTo>
                  <a:lnTo>
                    <a:pt x="108" y="900"/>
                  </a:lnTo>
                  <a:lnTo>
                    <a:pt x="121" y="902"/>
                  </a:lnTo>
                  <a:lnTo>
                    <a:pt x="135" y="903"/>
                  </a:lnTo>
                  <a:lnTo>
                    <a:pt x="144" y="903"/>
                  </a:lnTo>
                  <a:lnTo>
                    <a:pt x="152" y="902"/>
                  </a:lnTo>
                  <a:lnTo>
                    <a:pt x="161" y="901"/>
                  </a:lnTo>
                  <a:lnTo>
                    <a:pt x="169" y="899"/>
                  </a:lnTo>
                  <a:lnTo>
                    <a:pt x="186" y="894"/>
                  </a:lnTo>
                  <a:lnTo>
                    <a:pt x="201" y="887"/>
                  </a:lnTo>
                  <a:lnTo>
                    <a:pt x="215" y="878"/>
                  </a:lnTo>
                  <a:lnTo>
                    <a:pt x="226" y="868"/>
                  </a:lnTo>
                  <a:lnTo>
                    <a:pt x="238" y="856"/>
                  </a:lnTo>
                  <a:lnTo>
                    <a:pt x="248" y="843"/>
                  </a:lnTo>
                  <a:lnTo>
                    <a:pt x="611" y="843"/>
                  </a:lnTo>
                  <a:lnTo>
                    <a:pt x="667" y="899"/>
                  </a:lnTo>
                  <a:lnTo>
                    <a:pt x="669" y="901"/>
                  </a:lnTo>
                  <a:lnTo>
                    <a:pt x="671" y="902"/>
                  </a:lnTo>
                  <a:lnTo>
                    <a:pt x="675" y="903"/>
                  </a:lnTo>
                  <a:lnTo>
                    <a:pt x="678" y="903"/>
                  </a:lnTo>
                  <a:lnTo>
                    <a:pt x="680" y="903"/>
                  </a:lnTo>
                  <a:lnTo>
                    <a:pt x="683" y="902"/>
                  </a:lnTo>
                  <a:lnTo>
                    <a:pt x="685" y="901"/>
                  </a:lnTo>
                  <a:lnTo>
                    <a:pt x="689" y="899"/>
                  </a:lnTo>
                  <a:lnTo>
                    <a:pt x="690" y="897"/>
                  </a:lnTo>
                  <a:lnTo>
                    <a:pt x="692" y="894"/>
                  </a:lnTo>
                  <a:lnTo>
                    <a:pt x="692" y="892"/>
                  </a:lnTo>
                  <a:lnTo>
                    <a:pt x="693" y="888"/>
                  </a:lnTo>
                  <a:lnTo>
                    <a:pt x="692" y="885"/>
                  </a:lnTo>
                  <a:lnTo>
                    <a:pt x="692" y="883"/>
                  </a:lnTo>
                  <a:lnTo>
                    <a:pt x="690" y="880"/>
                  </a:lnTo>
                  <a:lnTo>
                    <a:pt x="689" y="878"/>
                  </a:lnTo>
                  <a:lnTo>
                    <a:pt x="689" y="8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2" name="Group 91">
            <a:extLst>
              <a:ext uri="{FF2B5EF4-FFF2-40B4-BE49-F238E27FC236}">
                <a16:creationId xmlns="" xmlns:a16="http://schemas.microsoft.com/office/drawing/2014/main" id="{D9DA737C-1298-49F8-888A-91577FD50290}"/>
              </a:ext>
            </a:extLst>
          </p:cNvPr>
          <p:cNvGrpSpPr/>
          <p:nvPr/>
        </p:nvGrpSpPr>
        <p:grpSpPr>
          <a:xfrm>
            <a:off x="8444739" y="5238766"/>
            <a:ext cx="287337" cy="287338"/>
            <a:chOff x="7021513" y="5349875"/>
            <a:chExt cx="287337" cy="287338"/>
          </a:xfrm>
          <a:solidFill>
            <a:schemeClr val="bg1"/>
          </a:solidFill>
        </p:grpSpPr>
        <p:sp>
          <p:nvSpPr>
            <p:cNvPr id="93" name="Freeform 3675">
              <a:extLst>
                <a:ext uri="{FF2B5EF4-FFF2-40B4-BE49-F238E27FC236}">
                  <a16:creationId xmlns="" xmlns:a16="http://schemas.microsoft.com/office/drawing/2014/main" id="{F11446F9-FA9D-4E21-85A4-0D3AE117A086}"/>
                </a:ext>
              </a:extLst>
            </p:cNvPr>
            <p:cNvSpPr>
              <a:spLocks/>
            </p:cNvSpPr>
            <p:nvPr/>
          </p:nvSpPr>
          <p:spPr bwMode="auto">
            <a:xfrm>
              <a:off x="7021513" y="5349875"/>
              <a:ext cx="180975" cy="238125"/>
            </a:xfrm>
            <a:custGeom>
              <a:avLst/>
              <a:gdLst>
                <a:gd name="T0" fmla="*/ 412 w 456"/>
                <a:gd name="T1" fmla="*/ 384 h 602"/>
                <a:gd name="T2" fmla="*/ 376 w 456"/>
                <a:gd name="T3" fmla="*/ 370 h 602"/>
                <a:gd name="T4" fmla="*/ 361 w 456"/>
                <a:gd name="T5" fmla="*/ 307 h 602"/>
                <a:gd name="T6" fmla="*/ 379 w 456"/>
                <a:gd name="T7" fmla="*/ 288 h 602"/>
                <a:gd name="T8" fmla="*/ 397 w 456"/>
                <a:gd name="T9" fmla="*/ 252 h 602"/>
                <a:gd name="T10" fmla="*/ 406 w 456"/>
                <a:gd name="T11" fmla="*/ 214 h 602"/>
                <a:gd name="T12" fmla="*/ 415 w 456"/>
                <a:gd name="T13" fmla="*/ 202 h 602"/>
                <a:gd name="T14" fmla="*/ 420 w 456"/>
                <a:gd name="T15" fmla="*/ 183 h 602"/>
                <a:gd name="T16" fmla="*/ 416 w 456"/>
                <a:gd name="T17" fmla="*/ 152 h 602"/>
                <a:gd name="T18" fmla="*/ 412 w 456"/>
                <a:gd name="T19" fmla="*/ 121 h 602"/>
                <a:gd name="T20" fmla="*/ 420 w 456"/>
                <a:gd name="T21" fmla="*/ 78 h 602"/>
                <a:gd name="T22" fmla="*/ 415 w 456"/>
                <a:gd name="T23" fmla="*/ 45 h 602"/>
                <a:gd name="T24" fmla="*/ 402 w 456"/>
                <a:gd name="T25" fmla="*/ 27 h 602"/>
                <a:gd name="T26" fmla="*/ 383 w 456"/>
                <a:gd name="T27" fmla="*/ 15 h 602"/>
                <a:gd name="T28" fmla="*/ 342 w 456"/>
                <a:gd name="T29" fmla="*/ 3 h 602"/>
                <a:gd name="T30" fmla="*/ 291 w 456"/>
                <a:gd name="T31" fmla="*/ 0 h 602"/>
                <a:gd name="T32" fmla="*/ 245 w 456"/>
                <a:gd name="T33" fmla="*/ 9 h 602"/>
                <a:gd name="T34" fmla="*/ 213 w 456"/>
                <a:gd name="T35" fmla="*/ 27 h 602"/>
                <a:gd name="T36" fmla="*/ 202 w 456"/>
                <a:gd name="T37" fmla="*/ 42 h 602"/>
                <a:gd name="T38" fmla="*/ 181 w 456"/>
                <a:gd name="T39" fmla="*/ 44 h 602"/>
                <a:gd name="T40" fmla="*/ 163 w 456"/>
                <a:gd name="T41" fmla="*/ 56 h 602"/>
                <a:gd name="T42" fmla="*/ 154 w 456"/>
                <a:gd name="T43" fmla="*/ 87 h 602"/>
                <a:gd name="T44" fmla="*/ 164 w 456"/>
                <a:gd name="T45" fmla="*/ 138 h 602"/>
                <a:gd name="T46" fmla="*/ 159 w 456"/>
                <a:gd name="T47" fmla="*/ 144 h 602"/>
                <a:gd name="T48" fmla="*/ 150 w 456"/>
                <a:gd name="T49" fmla="*/ 162 h 602"/>
                <a:gd name="T50" fmla="*/ 149 w 456"/>
                <a:gd name="T51" fmla="*/ 184 h 602"/>
                <a:gd name="T52" fmla="*/ 154 w 456"/>
                <a:gd name="T53" fmla="*/ 201 h 602"/>
                <a:gd name="T54" fmla="*/ 163 w 456"/>
                <a:gd name="T55" fmla="*/ 214 h 602"/>
                <a:gd name="T56" fmla="*/ 169 w 456"/>
                <a:gd name="T57" fmla="*/ 237 h 602"/>
                <a:gd name="T58" fmla="*/ 180 w 456"/>
                <a:gd name="T59" fmla="*/ 271 h 602"/>
                <a:gd name="T60" fmla="*/ 203 w 456"/>
                <a:gd name="T61" fmla="*/ 306 h 602"/>
                <a:gd name="T62" fmla="*/ 216 w 456"/>
                <a:gd name="T63" fmla="*/ 364 h 602"/>
                <a:gd name="T64" fmla="*/ 171 w 456"/>
                <a:gd name="T65" fmla="*/ 381 h 602"/>
                <a:gd name="T66" fmla="*/ 107 w 456"/>
                <a:gd name="T67" fmla="*/ 401 h 602"/>
                <a:gd name="T68" fmla="*/ 46 w 456"/>
                <a:gd name="T69" fmla="*/ 428 h 602"/>
                <a:gd name="T70" fmla="*/ 22 w 456"/>
                <a:gd name="T71" fmla="*/ 449 h 602"/>
                <a:gd name="T72" fmla="*/ 10 w 456"/>
                <a:gd name="T73" fmla="*/ 479 h 602"/>
                <a:gd name="T74" fmla="*/ 2 w 456"/>
                <a:gd name="T75" fmla="*/ 540 h 602"/>
                <a:gd name="T76" fmla="*/ 1 w 456"/>
                <a:gd name="T77" fmla="*/ 594 h 602"/>
                <a:gd name="T78" fmla="*/ 11 w 456"/>
                <a:gd name="T79" fmla="*/ 602 h 602"/>
                <a:gd name="T80" fmla="*/ 374 w 456"/>
                <a:gd name="T81" fmla="*/ 559 h 602"/>
                <a:gd name="T82" fmla="*/ 366 w 456"/>
                <a:gd name="T83" fmla="*/ 528 h 602"/>
                <a:gd name="T84" fmla="*/ 367 w 456"/>
                <a:gd name="T85" fmla="*/ 494 h 602"/>
                <a:gd name="T86" fmla="*/ 377 w 456"/>
                <a:gd name="T87" fmla="*/ 463 h 602"/>
                <a:gd name="T88" fmla="*/ 393 w 456"/>
                <a:gd name="T89" fmla="*/ 437 h 602"/>
                <a:gd name="T90" fmla="*/ 413 w 456"/>
                <a:gd name="T91" fmla="*/ 418 h 602"/>
                <a:gd name="T92" fmla="*/ 438 w 456"/>
                <a:gd name="T93" fmla="*/ 405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6" h="602">
                  <a:moveTo>
                    <a:pt x="456" y="399"/>
                  </a:moveTo>
                  <a:lnTo>
                    <a:pt x="424" y="388"/>
                  </a:lnTo>
                  <a:lnTo>
                    <a:pt x="412" y="384"/>
                  </a:lnTo>
                  <a:lnTo>
                    <a:pt x="401" y="379"/>
                  </a:lnTo>
                  <a:lnTo>
                    <a:pt x="389" y="375"/>
                  </a:lnTo>
                  <a:lnTo>
                    <a:pt x="376" y="370"/>
                  </a:lnTo>
                  <a:lnTo>
                    <a:pt x="368" y="368"/>
                  </a:lnTo>
                  <a:lnTo>
                    <a:pt x="361" y="364"/>
                  </a:lnTo>
                  <a:lnTo>
                    <a:pt x="361" y="307"/>
                  </a:lnTo>
                  <a:lnTo>
                    <a:pt x="366" y="302"/>
                  </a:lnTo>
                  <a:lnTo>
                    <a:pt x="372" y="297"/>
                  </a:lnTo>
                  <a:lnTo>
                    <a:pt x="379" y="288"/>
                  </a:lnTo>
                  <a:lnTo>
                    <a:pt x="385" y="279"/>
                  </a:lnTo>
                  <a:lnTo>
                    <a:pt x="392" y="266"/>
                  </a:lnTo>
                  <a:lnTo>
                    <a:pt x="397" y="252"/>
                  </a:lnTo>
                  <a:lnTo>
                    <a:pt x="401" y="235"/>
                  </a:lnTo>
                  <a:lnTo>
                    <a:pt x="402" y="216"/>
                  </a:lnTo>
                  <a:lnTo>
                    <a:pt x="406" y="214"/>
                  </a:lnTo>
                  <a:lnTo>
                    <a:pt x="410" y="211"/>
                  </a:lnTo>
                  <a:lnTo>
                    <a:pt x="412" y="207"/>
                  </a:lnTo>
                  <a:lnTo>
                    <a:pt x="415" y="202"/>
                  </a:lnTo>
                  <a:lnTo>
                    <a:pt x="417" y="197"/>
                  </a:lnTo>
                  <a:lnTo>
                    <a:pt x="419"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2" y="27"/>
                  </a:lnTo>
                  <a:lnTo>
                    <a:pt x="397" y="24"/>
                  </a:lnTo>
                  <a:lnTo>
                    <a:pt x="390" y="18"/>
                  </a:lnTo>
                  <a:lnTo>
                    <a:pt x="383" y="15"/>
                  </a:lnTo>
                  <a:lnTo>
                    <a:pt x="376" y="12"/>
                  </a:lnTo>
                  <a:lnTo>
                    <a:pt x="359" y="7"/>
                  </a:lnTo>
                  <a:lnTo>
                    <a:pt x="342" y="3"/>
                  </a:lnTo>
                  <a:lnTo>
                    <a:pt x="325" y="0"/>
                  </a:lnTo>
                  <a:lnTo>
                    <a:pt x="307" y="0"/>
                  </a:lnTo>
                  <a:lnTo>
                    <a:pt x="291" y="0"/>
                  </a:lnTo>
                  <a:lnTo>
                    <a:pt x="276" y="2"/>
                  </a:lnTo>
                  <a:lnTo>
                    <a:pt x="261" y="6"/>
                  </a:lnTo>
                  <a:lnTo>
                    <a:pt x="245" y="9"/>
                  </a:lnTo>
                  <a:lnTo>
                    <a:pt x="231" y="16"/>
                  </a:lnTo>
                  <a:lnTo>
                    <a:pt x="218" y="22"/>
                  </a:lnTo>
                  <a:lnTo>
                    <a:pt x="213" y="27"/>
                  </a:lnTo>
                  <a:lnTo>
                    <a:pt x="209" y="31"/>
                  </a:lnTo>
                  <a:lnTo>
                    <a:pt x="204" y="36"/>
                  </a:lnTo>
                  <a:lnTo>
                    <a:pt x="202" y="42"/>
                  </a:lnTo>
                  <a:lnTo>
                    <a:pt x="194" y="42"/>
                  </a:lnTo>
                  <a:lnTo>
                    <a:pt x="187" y="43"/>
                  </a:lnTo>
                  <a:lnTo>
                    <a:pt x="181" y="44"/>
                  </a:lnTo>
                  <a:lnTo>
                    <a:pt x="176" y="45"/>
                  </a:lnTo>
                  <a:lnTo>
                    <a:pt x="168" y="51"/>
                  </a:lnTo>
                  <a:lnTo>
                    <a:pt x="163" y="56"/>
                  </a:lnTo>
                  <a:lnTo>
                    <a:pt x="158" y="65"/>
                  </a:lnTo>
                  <a:lnTo>
                    <a:pt x="155" y="75"/>
                  </a:lnTo>
                  <a:lnTo>
                    <a:pt x="154"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7" y="206"/>
                  </a:lnTo>
                  <a:lnTo>
                    <a:pt x="159" y="210"/>
                  </a:lnTo>
                  <a:lnTo>
                    <a:pt x="163" y="214"/>
                  </a:lnTo>
                  <a:lnTo>
                    <a:pt x="167" y="216"/>
                  </a:lnTo>
                  <a:lnTo>
                    <a:pt x="168" y="227"/>
                  </a:lnTo>
                  <a:lnTo>
                    <a:pt x="169" y="237"/>
                  </a:lnTo>
                  <a:lnTo>
                    <a:pt x="171" y="246"/>
                  </a:lnTo>
                  <a:lnTo>
                    <a:pt x="173" y="255"/>
                  </a:lnTo>
                  <a:lnTo>
                    <a:pt x="180" y="271"/>
                  </a:lnTo>
                  <a:lnTo>
                    <a:pt x="187" y="286"/>
                  </a:lnTo>
                  <a:lnTo>
                    <a:pt x="195" y="297"/>
                  </a:lnTo>
                  <a:lnTo>
                    <a:pt x="203" y="306"/>
                  </a:lnTo>
                  <a:lnTo>
                    <a:pt x="211" y="314"/>
                  </a:lnTo>
                  <a:lnTo>
                    <a:pt x="216" y="319"/>
                  </a:lnTo>
                  <a:lnTo>
                    <a:pt x="216" y="364"/>
                  </a:lnTo>
                  <a:lnTo>
                    <a:pt x="202" y="369"/>
                  </a:lnTo>
                  <a:lnTo>
                    <a:pt x="186" y="375"/>
                  </a:lnTo>
                  <a:lnTo>
                    <a:pt x="171" y="381"/>
                  </a:lnTo>
                  <a:lnTo>
                    <a:pt x="155" y="384"/>
                  </a:lnTo>
                  <a:lnTo>
                    <a:pt x="130" y="393"/>
                  </a:lnTo>
                  <a:lnTo>
                    <a:pt x="107"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8" y="600"/>
                  </a:lnTo>
                  <a:lnTo>
                    <a:pt x="11" y="602"/>
                  </a:lnTo>
                  <a:lnTo>
                    <a:pt x="395" y="602"/>
                  </a:lnTo>
                  <a:lnTo>
                    <a:pt x="383" y="581"/>
                  </a:lnTo>
                  <a:lnTo>
                    <a:pt x="374" y="559"/>
                  </a:lnTo>
                  <a:lnTo>
                    <a:pt x="371" y="549"/>
                  </a:lnTo>
                  <a:lnTo>
                    <a:pt x="368" y="539"/>
                  </a:lnTo>
                  <a:lnTo>
                    <a:pt x="366" y="528"/>
                  </a:lnTo>
                  <a:lnTo>
                    <a:pt x="366" y="518"/>
                  </a:lnTo>
                  <a:lnTo>
                    <a:pt x="366" y="505"/>
                  </a:lnTo>
                  <a:lnTo>
                    <a:pt x="367" y="494"/>
                  </a:lnTo>
                  <a:lnTo>
                    <a:pt x="370" y="483"/>
                  </a:lnTo>
                  <a:lnTo>
                    <a:pt x="374" y="473"/>
                  </a:lnTo>
                  <a:lnTo>
                    <a:pt x="377" y="463"/>
                  </a:lnTo>
                  <a:lnTo>
                    <a:pt x="381" y="454"/>
                  </a:lnTo>
                  <a:lnTo>
                    <a:pt x="388" y="445"/>
                  </a:lnTo>
                  <a:lnTo>
                    <a:pt x="393" y="437"/>
                  </a:lnTo>
                  <a:lnTo>
                    <a:pt x="399" y="431"/>
                  </a:lnTo>
                  <a:lnTo>
                    <a:pt x="407" y="424"/>
                  </a:lnTo>
                  <a:lnTo>
                    <a:pt x="413" y="418"/>
                  </a:lnTo>
                  <a:lnTo>
                    <a:pt x="422" y="413"/>
                  </a:lnTo>
                  <a:lnTo>
                    <a:pt x="430" y="409"/>
                  </a:lnTo>
                  <a:lnTo>
                    <a:pt x="438" y="405"/>
                  </a:lnTo>
                  <a:lnTo>
                    <a:pt x="447" y="401"/>
                  </a:lnTo>
                  <a:lnTo>
                    <a:pt x="456" y="3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3676">
              <a:extLst>
                <a:ext uri="{FF2B5EF4-FFF2-40B4-BE49-F238E27FC236}">
                  <a16:creationId xmlns="" xmlns:a16="http://schemas.microsoft.com/office/drawing/2014/main" id="{16E4C7AB-F5D0-426B-97D9-9334DA9636FF}"/>
                </a:ext>
              </a:extLst>
            </p:cNvPr>
            <p:cNvSpPr>
              <a:spLocks/>
            </p:cNvSpPr>
            <p:nvPr/>
          </p:nvSpPr>
          <p:spPr bwMode="auto">
            <a:xfrm>
              <a:off x="7177088" y="5516563"/>
              <a:ext cx="131762" cy="120650"/>
            </a:xfrm>
            <a:custGeom>
              <a:avLst/>
              <a:gdLst>
                <a:gd name="T0" fmla="*/ 238 w 330"/>
                <a:gd name="T1" fmla="*/ 0 h 304"/>
                <a:gd name="T2" fmla="*/ 233 w 330"/>
                <a:gd name="T3" fmla="*/ 2 h 304"/>
                <a:gd name="T4" fmla="*/ 228 w 330"/>
                <a:gd name="T5" fmla="*/ 2 h 304"/>
                <a:gd name="T6" fmla="*/ 221 w 330"/>
                <a:gd name="T7" fmla="*/ 4 h 304"/>
                <a:gd name="T8" fmla="*/ 217 w 330"/>
                <a:gd name="T9" fmla="*/ 6 h 304"/>
                <a:gd name="T10" fmla="*/ 211 w 330"/>
                <a:gd name="T11" fmla="*/ 7 h 304"/>
                <a:gd name="T12" fmla="*/ 206 w 330"/>
                <a:gd name="T13" fmla="*/ 9 h 304"/>
                <a:gd name="T14" fmla="*/ 202 w 330"/>
                <a:gd name="T15" fmla="*/ 13 h 304"/>
                <a:gd name="T16" fmla="*/ 197 w 330"/>
                <a:gd name="T17" fmla="*/ 16 h 304"/>
                <a:gd name="T18" fmla="*/ 192 w 330"/>
                <a:gd name="T19" fmla="*/ 20 h 304"/>
                <a:gd name="T20" fmla="*/ 184 w 330"/>
                <a:gd name="T21" fmla="*/ 26 h 304"/>
                <a:gd name="T22" fmla="*/ 171 w 330"/>
                <a:gd name="T23" fmla="*/ 43 h 304"/>
                <a:gd name="T24" fmla="*/ 160 w 330"/>
                <a:gd name="T25" fmla="*/ 43 h 304"/>
                <a:gd name="T26" fmla="*/ 147 w 330"/>
                <a:gd name="T27" fmla="*/ 26 h 304"/>
                <a:gd name="T28" fmla="*/ 127 w 330"/>
                <a:gd name="T29" fmla="*/ 12 h 304"/>
                <a:gd name="T30" fmla="*/ 102 w 330"/>
                <a:gd name="T31" fmla="*/ 2 h 304"/>
                <a:gd name="T32" fmla="*/ 77 w 330"/>
                <a:gd name="T33" fmla="*/ 2 h 304"/>
                <a:gd name="T34" fmla="*/ 56 w 330"/>
                <a:gd name="T35" fmla="*/ 8 h 304"/>
                <a:gd name="T36" fmla="*/ 35 w 330"/>
                <a:gd name="T37" fmla="*/ 20 h 304"/>
                <a:gd name="T38" fmla="*/ 18 w 330"/>
                <a:gd name="T39" fmla="*/ 38 h 304"/>
                <a:gd name="T40" fmla="*/ 7 w 330"/>
                <a:gd name="T41" fmla="*/ 59 h 304"/>
                <a:gd name="T42" fmla="*/ 0 w 330"/>
                <a:gd name="T43" fmla="*/ 84 h 304"/>
                <a:gd name="T44" fmla="*/ 0 w 330"/>
                <a:gd name="T45" fmla="*/ 110 h 304"/>
                <a:gd name="T46" fmla="*/ 7 w 330"/>
                <a:gd name="T47" fmla="*/ 133 h 304"/>
                <a:gd name="T48" fmla="*/ 18 w 330"/>
                <a:gd name="T49" fmla="*/ 157 h 304"/>
                <a:gd name="T50" fmla="*/ 35 w 330"/>
                <a:gd name="T51" fmla="*/ 182 h 304"/>
                <a:gd name="T52" fmla="*/ 45 w 330"/>
                <a:gd name="T53" fmla="*/ 196 h 304"/>
                <a:gd name="T54" fmla="*/ 50 w 330"/>
                <a:gd name="T55" fmla="*/ 201 h 304"/>
                <a:gd name="T56" fmla="*/ 67 w 330"/>
                <a:gd name="T57" fmla="*/ 220 h 304"/>
                <a:gd name="T58" fmla="*/ 97 w 330"/>
                <a:gd name="T59" fmla="*/ 250 h 304"/>
                <a:gd name="T60" fmla="*/ 135 w 330"/>
                <a:gd name="T61" fmla="*/ 283 h 304"/>
                <a:gd name="T62" fmla="*/ 156 w 330"/>
                <a:gd name="T63" fmla="*/ 300 h 304"/>
                <a:gd name="T64" fmla="*/ 158 w 330"/>
                <a:gd name="T65" fmla="*/ 301 h 304"/>
                <a:gd name="T66" fmla="*/ 162 w 330"/>
                <a:gd name="T67" fmla="*/ 304 h 304"/>
                <a:gd name="T68" fmla="*/ 169 w 330"/>
                <a:gd name="T69" fmla="*/ 304 h 304"/>
                <a:gd name="T70" fmla="*/ 172 w 330"/>
                <a:gd name="T71" fmla="*/ 301 h 304"/>
                <a:gd name="T72" fmla="*/ 175 w 330"/>
                <a:gd name="T73" fmla="*/ 300 h 304"/>
                <a:gd name="T74" fmla="*/ 196 w 330"/>
                <a:gd name="T75" fmla="*/ 283 h 304"/>
                <a:gd name="T76" fmla="*/ 234 w 330"/>
                <a:gd name="T77" fmla="*/ 250 h 304"/>
                <a:gd name="T78" fmla="*/ 264 w 330"/>
                <a:gd name="T79" fmla="*/ 220 h 304"/>
                <a:gd name="T80" fmla="*/ 280 w 330"/>
                <a:gd name="T81" fmla="*/ 201 h 304"/>
                <a:gd name="T82" fmla="*/ 285 w 330"/>
                <a:gd name="T83" fmla="*/ 196 h 304"/>
                <a:gd name="T84" fmla="*/ 302 w 330"/>
                <a:gd name="T85" fmla="*/ 174 h 304"/>
                <a:gd name="T86" fmla="*/ 320 w 330"/>
                <a:gd name="T87" fmla="*/ 142 h 304"/>
                <a:gd name="T88" fmla="*/ 328 w 330"/>
                <a:gd name="T89" fmla="*/ 121 h 304"/>
                <a:gd name="T90" fmla="*/ 329 w 330"/>
                <a:gd name="T91" fmla="*/ 111 h 304"/>
                <a:gd name="T92" fmla="*/ 330 w 330"/>
                <a:gd name="T93" fmla="*/ 103 h 304"/>
                <a:gd name="T94" fmla="*/ 330 w 330"/>
                <a:gd name="T95" fmla="*/ 86 h 304"/>
                <a:gd name="T96" fmla="*/ 327 w 330"/>
                <a:gd name="T97" fmla="*/ 66 h 304"/>
                <a:gd name="T98" fmla="*/ 319 w 330"/>
                <a:gd name="T99" fmla="*/ 48 h 304"/>
                <a:gd name="T100" fmla="*/ 309 w 330"/>
                <a:gd name="T101" fmla="*/ 33 h 304"/>
                <a:gd name="T102" fmla="*/ 297 w 330"/>
                <a:gd name="T103" fmla="*/ 21 h 304"/>
                <a:gd name="T104" fmla="*/ 283 w 330"/>
                <a:gd name="T105" fmla="*/ 11 h 304"/>
                <a:gd name="T106" fmla="*/ 267 w 330"/>
                <a:gd name="T107" fmla="*/ 4 h 304"/>
                <a:gd name="T108" fmla="*/ 251 w 330"/>
                <a:gd name="T109" fmla="*/ 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30" h="304">
                  <a:moveTo>
                    <a:pt x="243" y="0"/>
                  </a:moveTo>
                  <a:lnTo>
                    <a:pt x="238" y="0"/>
                  </a:lnTo>
                  <a:lnTo>
                    <a:pt x="233" y="2"/>
                  </a:lnTo>
                  <a:lnTo>
                    <a:pt x="233" y="2"/>
                  </a:lnTo>
                  <a:lnTo>
                    <a:pt x="233" y="2"/>
                  </a:lnTo>
                  <a:lnTo>
                    <a:pt x="228" y="2"/>
                  </a:lnTo>
                  <a:lnTo>
                    <a:pt x="222" y="3"/>
                  </a:lnTo>
                  <a:lnTo>
                    <a:pt x="221" y="4"/>
                  </a:lnTo>
                  <a:lnTo>
                    <a:pt x="221" y="4"/>
                  </a:lnTo>
                  <a:lnTo>
                    <a:pt x="217" y="6"/>
                  </a:lnTo>
                  <a:lnTo>
                    <a:pt x="212" y="7"/>
                  </a:lnTo>
                  <a:lnTo>
                    <a:pt x="211" y="7"/>
                  </a:lnTo>
                  <a:lnTo>
                    <a:pt x="211" y="8"/>
                  </a:lnTo>
                  <a:lnTo>
                    <a:pt x="206" y="9"/>
                  </a:lnTo>
                  <a:lnTo>
                    <a:pt x="202" y="12"/>
                  </a:lnTo>
                  <a:lnTo>
                    <a:pt x="202" y="13"/>
                  </a:lnTo>
                  <a:lnTo>
                    <a:pt x="201" y="13"/>
                  </a:lnTo>
                  <a:lnTo>
                    <a:pt x="197" y="16"/>
                  </a:lnTo>
                  <a:lnTo>
                    <a:pt x="192" y="18"/>
                  </a:lnTo>
                  <a:lnTo>
                    <a:pt x="192" y="20"/>
                  </a:lnTo>
                  <a:lnTo>
                    <a:pt x="190" y="20"/>
                  </a:lnTo>
                  <a:lnTo>
                    <a:pt x="184" y="26"/>
                  </a:lnTo>
                  <a:lnTo>
                    <a:pt x="178" y="34"/>
                  </a:lnTo>
                  <a:lnTo>
                    <a:pt x="171" y="43"/>
                  </a:lnTo>
                  <a:lnTo>
                    <a:pt x="166" y="53"/>
                  </a:lnTo>
                  <a:lnTo>
                    <a:pt x="160" y="43"/>
                  </a:lnTo>
                  <a:lnTo>
                    <a:pt x="153" y="34"/>
                  </a:lnTo>
                  <a:lnTo>
                    <a:pt x="147" y="26"/>
                  </a:lnTo>
                  <a:lnTo>
                    <a:pt x="140" y="20"/>
                  </a:lnTo>
                  <a:lnTo>
                    <a:pt x="127" y="12"/>
                  </a:lnTo>
                  <a:lnTo>
                    <a:pt x="116" y="6"/>
                  </a:lnTo>
                  <a:lnTo>
                    <a:pt x="102" y="2"/>
                  </a:lnTo>
                  <a:lnTo>
                    <a:pt x="88" y="0"/>
                  </a:lnTo>
                  <a:lnTo>
                    <a:pt x="77" y="2"/>
                  </a:lnTo>
                  <a:lnTo>
                    <a:pt x="66" y="4"/>
                  </a:lnTo>
                  <a:lnTo>
                    <a:pt x="56" y="8"/>
                  </a:lnTo>
                  <a:lnTo>
                    <a:pt x="45" y="13"/>
                  </a:lnTo>
                  <a:lnTo>
                    <a:pt x="35" y="20"/>
                  </a:lnTo>
                  <a:lnTo>
                    <a:pt x="26" y="27"/>
                  </a:lnTo>
                  <a:lnTo>
                    <a:pt x="18" y="38"/>
                  </a:lnTo>
                  <a:lnTo>
                    <a:pt x="12" y="48"/>
                  </a:lnTo>
                  <a:lnTo>
                    <a:pt x="7" y="59"/>
                  </a:lnTo>
                  <a:lnTo>
                    <a:pt x="3" y="71"/>
                  </a:lnTo>
                  <a:lnTo>
                    <a:pt x="0" y="84"/>
                  </a:lnTo>
                  <a:lnTo>
                    <a:pt x="0" y="98"/>
                  </a:lnTo>
                  <a:lnTo>
                    <a:pt x="0" y="110"/>
                  </a:lnTo>
                  <a:lnTo>
                    <a:pt x="3" y="121"/>
                  </a:lnTo>
                  <a:lnTo>
                    <a:pt x="7" y="133"/>
                  </a:lnTo>
                  <a:lnTo>
                    <a:pt x="12" y="146"/>
                  </a:lnTo>
                  <a:lnTo>
                    <a:pt x="18" y="157"/>
                  </a:lnTo>
                  <a:lnTo>
                    <a:pt x="26" y="170"/>
                  </a:lnTo>
                  <a:lnTo>
                    <a:pt x="35" y="182"/>
                  </a:lnTo>
                  <a:lnTo>
                    <a:pt x="44" y="194"/>
                  </a:lnTo>
                  <a:lnTo>
                    <a:pt x="45" y="196"/>
                  </a:lnTo>
                  <a:lnTo>
                    <a:pt x="47" y="198"/>
                  </a:lnTo>
                  <a:lnTo>
                    <a:pt x="50" y="201"/>
                  </a:lnTo>
                  <a:lnTo>
                    <a:pt x="53" y="205"/>
                  </a:lnTo>
                  <a:lnTo>
                    <a:pt x="67" y="220"/>
                  </a:lnTo>
                  <a:lnTo>
                    <a:pt x="81" y="235"/>
                  </a:lnTo>
                  <a:lnTo>
                    <a:pt x="97" y="250"/>
                  </a:lnTo>
                  <a:lnTo>
                    <a:pt x="111" y="262"/>
                  </a:lnTo>
                  <a:lnTo>
                    <a:pt x="135" y="283"/>
                  </a:lnTo>
                  <a:lnTo>
                    <a:pt x="152" y="297"/>
                  </a:lnTo>
                  <a:lnTo>
                    <a:pt x="156" y="300"/>
                  </a:lnTo>
                  <a:lnTo>
                    <a:pt x="158" y="301"/>
                  </a:lnTo>
                  <a:lnTo>
                    <a:pt x="158" y="301"/>
                  </a:lnTo>
                  <a:lnTo>
                    <a:pt x="158" y="301"/>
                  </a:lnTo>
                  <a:lnTo>
                    <a:pt x="162" y="304"/>
                  </a:lnTo>
                  <a:lnTo>
                    <a:pt x="166" y="304"/>
                  </a:lnTo>
                  <a:lnTo>
                    <a:pt x="169" y="304"/>
                  </a:lnTo>
                  <a:lnTo>
                    <a:pt x="172" y="301"/>
                  </a:lnTo>
                  <a:lnTo>
                    <a:pt x="172" y="301"/>
                  </a:lnTo>
                  <a:lnTo>
                    <a:pt x="172" y="301"/>
                  </a:lnTo>
                  <a:lnTo>
                    <a:pt x="175" y="300"/>
                  </a:lnTo>
                  <a:lnTo>
                    <a:pt x="179" y="297"/>
                  </a:lnTo>
                  <a:lnTo>
                    <a:pt x="196" y="283"/>
                  </a:lnTo>
                  <a:lnTo>
                    <a:pt x="220" y="262"/>
                  </a:lnTo>
                  <a:lnTo>
                    <a:pt x="234" y="250"/>
                  </a:lnTo>
                  <a:lnTo>
                    <a:pt x="249" y="235"/>
                  </a:lnTo>
                  <a:lnTo>
                    <a:pt x="264" y="220"/>
                  </a:lnTo>
                  <a:lnTo>
                    <a:pt x="278" y="205"/>
                  </a:lnTo>
                  <a:lnTo>
                    <a:pt x="280" y="201"/>
                  </a:lnTo>
                  <a:lnTo>
                    <a:pt x="284" y="198"/>
                  </a:lnTo>
                  <a:lnTo>
                    <a:pt x="285" y="196"/>
                  </a:lnTo>
                  <a:lnTo>
                    <a:pt x="287" y="194"/>
                  </a:lnTo>
                  <a:lnTo>
                    <a:pt x="302" y="174"/>
                  </a:lnTo>
                  <a:lnTo>
                    <a:pt x="315" y="152"/>
                  </a:lnTo>
                  <a:lnTo>
                    <a:pt x="320" y="142"/>
                  </a:lnTo>
                  <a:lnTo>
                    <a:pt x="324" y="131"/>
                  </a:lnTo>
                  <a:lnTo>
                    <a:pt x="328" y="121"/>
                  </a:lnTo>
                  <a:lnTo>
                    <a:pt x="329" y="112"/>
                  </a:lnTo>
                  <a:lnTo>
                    <a:pt x="329" y="111"/>
                  </a:lnTo>
                  <a:lnTo>
                    <a:pt x="330" y="110"/>
                  </a:lnTo>
                  <a:lnTo>
                    <a:pt x="330" y="103"/>
                  </a:lnTo>
                  <a:lnTo>
                    <a:pt x="330" y="98"/>
                  </a:lnTo>
                  <a:lnTo>
                    <a:pt x="330" y="86"/>
                  </a:lnTo>
                  <a:lnTo>
                    <a:pt x="329" y="76"/>
                  </a:lnTo>
                  <a:lnTo>
                    <a:pt x="327" y="66"/>
                  </a:lnTo>
                  <a:lnTo>
                    <a:pt x="323" y="57"/>
                  </a:lnTo>
                  <a:lnTo>
                    <a:pt x="319" y="48"/>
                  </a:lnTo>
                  <a:lnTo>
                    <a:pt x="315" y="40"/>
                  </a:lnTo>
                  <a:lnTo>
                    <a:pt x="309" y="33"/>
                  </a:lnTo>
                  <a:lnTo>
                    <a:pt x="303" y="26"/>
                  </a:lnTo>
                  <a:lnTo>
                    <a:pt x="297" y="21"/>
                  </a:lnTo>
                  <a:lnTo>
                    <a:pt x="289" y="16"/>
                  </a:lnTo>
                  <a:lnTo>
                    <a:pt x="283" y="11"/>
                  </a:lnTo>
                  <a:lnTo>
                    <a:pt x="275" y="7"/>
                  </a:lnTo>
                  <a:lnTo>
                    <a:pt x="267" y="4"/>
                  </a:lnTo>
                  <a:lnTo>
                    <a:pt x="258" y="3"/>
                  </a:lnTo>
                  <a:lnTo>
                    <a:pt x="251" y="2"/>
                  </a:lnTo>
                  <a:lnTo>
                    <a:pt x="2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5" name="Rectangle 94">
            <a:extLst>
              <a:ext uri="{FF2B5EF4-FFF2-40B4-BE49-F238E27FC236}">
                <a16:creationId xmlns="" xmlns:a16="http://schemas.microsoft.com/office/drawing/2014/main" id="{88E07FEF-DFCB-4612-9102-E9DDD3210088}"/>
              </a:ext>
            </a:extLst>
          </p:cNvPr>
          <p:cNvSpPr/>
          <p:nvPr/>
        </p:nvSpPr>
        <p:spPr>
          <a:xfrm>
            <a:off x="4642189" y="4060724"/>
            <a:ext cx="2907626" cy="1600438"/>
          </a:xfrm>
          <a:prstGeom prst="rect">
            <a:avLst/>
          </a:prstGeom>
        </p:spPr>
        <p:txBody>
          <a:bodyPr wrap="square">
            <a:spAutoFit/>
          </a:bodyPr>
          <a:lstStyle/>
          <a:p>
            <a:pPr algn="ctr"/>
            <a:r>
              <a:rPr lang="en-US" sz="1400" dirty="0"/>
              <a:t>Let us do our bit for a sustainable tomorrow, where millions </a:t>
            </a:r>
            <a:r>
              <a:rPr lang="en-US" sz="1400" dirty="0" smtClean="0"/>
              <a:t>no longer have </a:t>
            </a:r>
            <a:r>
              <a:rPr lang="en-US" sz="1400" dirty="0"/>
              <a:t>to live without the basic necessities of life such as food, clothing, and shelter. We hope to develop an honest and open relationship with the public</a:t>
            </a:r>
          </a:p>
        </p:txBody>
      </p:sp>
    </p:spTree>
    <p:extLst>
      <p:ext uri="{BB962C8B-B14F-4D97-AF65-F5344CB8AC3E}">
        <p14:creationId xmlns:p14="http://schemas.microsoft.com/office/powerpoint/2010/main" val="1166912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 xmlns:a16="http://schemas.microsoft.com/office/drawing/2014/main" id="{C577D3CD-0834-4F02-8492-5C41D73D860A}"/>
              </a:ext>
            </a:extLst>
          </p:cNvPr>
          <p:cNvSpPr txBox="1">
            <a:spLocks/>
          </p:cNvSpPr>
          <p:nvPr/>
        </p:nvSpPr>
        <p:spPr>
          <a:xfrm>
            <a:off x="137160" y="241300"/>
            <a:ext cx="11484863"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tx1">
                    <a:lumMod val="50000"/>
                    <a:lumOff val="50000"/>
                  </a:schemeClr>
                </a:solidFill>
                <a:latin typeface="Bahnschrift" panose="020B0502040204020203" pitchFamily="34" charset="0"/>
              </a:rPr>
              <a:t>The technologies applied in the application</a:t>
            </a:r>
            <a:endParaRPr lang="en-US" dirty="0">
              <a:solidFill>
                <a:schemeClr val="tx1">
                  <a:lumMod val="50000"/>
                  <a:lumOff val="50000"/>
                </a:schemeClr>
              </a:solidFill>
              <a:latin typeface="Bahnschrift" panose="020B0502040204020203" pitchFamily="34" charset="0"/>
            </a:endParaRPr>
          </a:p>
        </p:txBody>
      </p:sp>
      <p:grpSp>
        <p:nvGrpSpPr>
          <p:cNvPr id="2" name="Group 1">
            <a:extLst>
              <a:ext uri="{FF2B5EF4-FFF2-40B4-BE49-F238E27FC236}">
                <a16:creationId xmlns="" xmlns:a16="http://schemas.microsoft.com/office/drawing/2014/main" id="{D8D812F3-81D5-4972-B8E6-F8534FFB3573}"/>
              </a:ext>
            </a:extLst>
          </p:cNvPr>
          <p:cNvGrpSpPr/>
          <p:nvPr/>
        </p:nvGrpSpPr>
        <p:grpSpPr>
          <a:xfrm>
            <a:off x="9365440" y="5618130"/>
            <a:ext cx="2609914" cy="1066864"/>
            <a:chOff x="1815290" y="1862105"/>
            <a:chExt cx="2609914" cy="1066864"/>
          </a:xfrm>
          <a:solidFill>
            <a:schemeClr val="accent3">
              <a:lumMod val="20000"/>
              <a:lumOff val="80000"/>
            </a:schemeClr>
          </a:solidFill>
        </p:grpSpPr>
        <p:sp>
          <p:nvSpPr>
            <p:cNvPr id="4" name="Oval 3">
              <a:extLst>
                <a:ext uri="{FF2B5EF4-FFF2-40B4-BE49-F238E27FC236}">
                  <a16:creationId xmlns="" xmlns:a16="http://schemas.microsoft.com/office/drawing/2014/main" id="{57CEC4F9-A97D-495B-95CE-5CF85D9BC3B2}"/>
                </a:ext>
              </a:extLst>
            </p:cNvPr>
            <p:cNvSpPr/>
            <p:nvPr/>
          </p:nvSpPr>
          <p:spPr>
            <a:xfrm>
              <a:off x="2424890" y="186210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 xmlns:a16="http://schemas.microsoft.com/office/drawing/2014/main" id="{96C991DF-FD89-4A2B-B677-F56990A2A629}"/>
                </a:ext>
              </a:extLst>
            </p:cNvPr>
            <p:cNvSpPr/>
            <p:nvPr/>
          </p:nvSpPr>
          <p:spPr>
            <a:xfrm>
              <a:off x="3034490" y="186210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 xmlns:a16="http://schemas.microsoft.com/office/drawing/2014/main" id="{E029DF62-C4E9-473E-A8CA-584A20A124F2}"/>
                </a:ext>
              </a:extLst>
            </p:cNvPr>
            <p:cNvSpPr/>
            <p:nvPr/>
          </p:nvSpPr>
          <p:spPr>
            <a:xfrm>
              <a:off x="3644090" y="186210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 xmlns:a16="http://schemas.microsoft.com/office/drawing/2014/main" id="{98A2B2E1-4184-4630-8E80-38540FA71912}"/>
                </a:ext>
              </a:extLst>
            </p:cNvPr>
            <p:cNvSpPr/>
            <p:nvPr/>
          </p:nvSpPr>
          <p:spPr>
            <a:xfrm>
              <a:off x="4253690" y="186210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 xmlns:a16="http://schemas.microsoft.com/office/drawing/2014/main" id="{C0969DCA-7EFA-4BB4-B5A7-8BDC5D963A0F}"/>
                </a:ext>
              </a:extLst>
            </p:cNvPr>
            <p:cNvSpPr/>
            <p:nvPr/>
          </p:nvSpPr>
          <p:spPr>
            <a:xfrm>
              <a:off x="2424890" y="2309780"/>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 xmlns:a16="http://schemas.microsoft.com/office/drawing/2014/main" id="{B7BAC60E-0115-40E6-B711-F75EBDDC38A3}"/>
                </a:ext>
              </a:extLst>
            </p:cNvPr>
            <p:cNvSpPr/>
            <p:nvPr/>
          </p:nvSpPr>
          <p:spPr>
            <a:xfrm>
              <a:off x="3034490" y="2309780"/>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 xmlns:a16="http://schemas.microsoft.com/office/drawing/2014/main" id="{C74E1703-3A4F-497E-BD1D-CBC2EB2FC13B}"/>
                </a:ext>
              </a:extLst>
            </p:cNvPr>
            <p:cNvSpPr/>
            <p:nvPr/>
          </p:nvSpPr>
          <p:spPr>
            <a:xfrm>
              <a:off x="3644090" y="2309780"/>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 xmlns:a16="http://schemas.microsoft.com/office/drawing/2014/main" id="{5515E3AD-B354-4574-88AF-C3BD3665050E}"/>
                </a:ext>
              </a:extLst>
            </p:cNvPr>
            <p:cNvSpPr/>
            <p:nvPr/>
          </p:nvSpPr>
          <p:spPr>
            <a:xfrm>
              <a:off x="4253690" y="2309780"/>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 xmlns:a16="http://schemas.microsoft.com/office/drawing/2014/main" id="{84DB8B36-D33A-4C22-893C-72C5A6121D5E}"/>
                </a:ext>
              </a:extLst>
            </p:cNvPr>
            <p:cNvSpPr/>
            <p:nvPr/>
          </p:nvSpPr>
          <p:spPr>
            <a:xfrm>
              <a:off x="2424890" y="275745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 xmlns:a16="http://schemas.microsoft.com/office/drawing/2014/main" id="{1E4196A4-5814-44E5-9A1E-D7AE2A7679DA}"/>
                </a:ext>
              </a:extLst>
            </p:cNvPr>
            <p:cNvSpPr/>
            <p:nvPr/>
          </p:nvSpPr>
          <p:spPr>
            <a:xfrm>
              <a:off x="3034490" y="275745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 xmlns:a16="http://schemas.microsoft.com/office/drawing/2014/main" id="{98677B29-41F9-4288-8F6F-9CF5AA21B05F}"/>
                </a:ext>
              </a:extLst>
            </p:cNvPr>
            <p:cNvSpPr/>
            <p:nvPr/>
          </p:nvSpPr>
          <p:spPr>
            <a:xfrm>
              <a:off x="3644090" y="275745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 xmlns:a16="http://schemas.microsoft.com/office/drawing/2014/main" id="{BCD59FB4-8B17-4280-ABA0-CF5808C703FE}"/>
                </a:ext>
              </a:extLst>
            </p:cNvPr>
            <p:cNvSpPr/>
            <p:nvPr/>
          </p:nvSpPr>
          <p:spPr>
            <a:xfrm>
              <a:off x="4253690" y="275745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 xmlns:a16="http://schemas.microsoft.com/office/drawing/2014/main" id="{B28373C5-7149-495E-B528-84E34E60BC34}"/>
                </a:ext>
              </a:extLst>
            </p:cNvPr>
            <p:cNvSpPr/>
            <p:nvPr/>
          </p:nvSpPr>
          <p:spPr>
            <a:xfrm>
              <a:off x="1815290" y="186210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 xmlns:a16="http://schemas.microsoft.com/office/drawing/2014/main" id="{715070C3-34E6-4F3A-969B-CB49CA631C89}"/>
                </a:ext>
              </a:extLst>
            </p:cNvPr>
            <p:cNvSpPr/>
            <p:nvPr/>
          </p:nvSpPr>
          <p:spPr>
            <a:xfrm>
              <a:off x="1815290" y="2309780"/>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 xmlns:a16="http://schemas.microsoft.com/office/drawing/2014/main" id="{62AC2485-F18A-4487-86A5-3FF49E82D00A}"/>
                </a:ext>
              </a:extLst>
            </p:cNvPr>
            <p:cNvSpPr/>
            <p:nvPr/>
          </p:nvSpPr>
          <p:spPr>
            <a:xfrm>
              <a:off x="1815290" y="275745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 xmlns:a16="http://schemas.microsoft.com/office/drawing/2014/main" id="{924F98B0-9BD8-45EF-A8D5-0727CA54909E}"/>
              </a:ext>
            </a:extLst>
          </p:cNvPr>
          <p:cNvSpPr>
            <a:spLocks noGrp="1"/>
          </p:cNvSpPr>
          <p:nvPr>
            <p:ph type="sldNum" sz="quarter" idx="12"/>
          </p:nvPr>
        </p:nvSpPr>
        <p:spPr/>
        <p:txBody>
          <a:bodyPr/>
          <a:lstStyle/>
          <a:p>
            <a:fld id="{B6C20299-E5FC-4D0E-80FD-6D86FCBA10E6}" type="slidenum">
              <a:rPr lang="en-US" smtClean="0"/>
              <a:t>8</a:t>
            </a:fld>
            <a:endParaRPr lang="en-US"/>
          </a:p>
        </p:txBody>
      </p:sp>
      <p:sp>
        <p:nvSpPr>
          <p:cNvPr id="68" name="Rectangle 67">
            <a:extLst>
              <a:ext uri="{FF2B5EF4-FFF2-40B4-BE49-F238E27FC236}">
                <a16:creationId xmlns="" xmlns:a16="http://schemas.microsoft.com/office/drawing/2014/main" id="{FCC7C302-370C-4B10-A395-9BF1524EBB61}"/>
              </a:ext>
            </a:extLst>
          </p:cNvPr>
          <p:cNvSpPr/>
          <p:nvPr/>
        </p:nvSpPr>
        <p:spPr>
          <a:xfrm>
            <a:off x="12453257" y="1028700"/>
            <a:ext cx="1161143" cy="529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Connector: Elbow 30">
            <a:extLst>
              <a:ext uri="{FF2B5EF4-FFF2-40B4-BE49-F238E27FC236}">
                <a16:creationId xmlns="" xmlns:a16="http://schemas.microsoft.com/office/drawing/2014/main" id="{7EBFE84F-F64E-4F55-95F5-04A1D347849D}"/>
              </a:ext>
            </a:extLst>
          </p:cNvPr>
          <p:cNvCxnSpPr>
            <a:stCxn id="20" idx="5"/>
            <a:endCxn id="21" idx="1"/>
          </p:cNvCxnSpPr>
          <p:nvPr/>
        </p:nvCxnSpPr>
        <p:spPr>
          <a:xfrm rot="5400000" flipH="1" flipV="1">
            <a:off x="2830392" y="1458487"/>
            <a:ext cx="1026227" cy="1242345"/>
          </a:xfrm>
          <a:prstGeom prst="bentConnector2">
            <a:avLst/>
          </a:prstGeom>
          <a:ln w="19050">
            <a:solidFill>
              <a:schemeClr val="tx2"/>
            </a:solidFill>
            <a:prstDash val="dashDot"/>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 xmlns:a16="http://schemas.microsoft.com/office/drawing/2014/main" id="{F5C10733-3E70-4391-8506-0A949C3449BA}"/>
              </a:ext>
            </a:extLst>
          </p:cNvPr>
          <p:cNvCxnSpPr>
            <a:stCxn id="20" idx="1"/>
            <a:endCxn id="64" idx="1"/>
          </p:cNvCxnSpPr>
          <p:nvPr/>
        </p:nvCxnSpPr>
        <p:spPr>
          <a:xfrm rot="16200000" flipH="1">
            <a:off x="2830392" y="4652469"/>
            <a:ext cx="1026226" cy="1242345"/>
          </a:xfrm>
          <a:prstGeom prst="bentConnector2">
            <a:avLst/>
          </a:prstGeom>
          <a:ln w="19050">
            <a:solidFill>
              <a:schemeClr val="tx2"/>
            </a:solidFill>
            <a:prstDash val="dashDot"/>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 xmlns:a16="http://schemas.microsoft.com/office/drawing/2014/main" id="{43BD5DC8-6D35-40EF-9449-7B0D14464F6E}"/>
              </a:ext>
            </a:extLst>
          </p:cNvPr>
          <p:cNvCxnSpPr>
            <a:cxnSpLocks/>
            <a:stCxn id="57" idx="1"/>
            <a:endCxn id="56" idx="1"/>
          </p:cNvCxnSpPr>
          <p:nvPr/>
        </p:nvCxnSpPr>
        <p:spPr>
          <a:xfrm rot="10800000">
            <a:off x="3964678" y="2973283"/>
            <a:ext cx="12700" cy="1406737"/>
          </a:xfrm>
          <a:prstGeom prst="bentConnector3">
            <a:avLst>
              <a:gd name="adj1" fmla="val 9792315"/>
            </a:avLst>
          </a:prstGeom>
          <a:ln w="19050">
            <a:solidFill>
              <a:schemeClr val="tx2"/>
            </a:solidFill>
            <a:prstDash val="dashDot"/>
          </a:ln>
        </p:spPr>
        <p:style>
          <a:lnRef idx="1">
            <a:schemeClr val="accent1"/>
          </a:lnRef>
          <a:fillRef idx="0">
            <a:schemeClr val="accent1"/>
          </a:fillRef>
          <a:effectRef idx="0">
            <a:schemeClr val="accent1"/>
          </a:effectRef>
          <a:fontRef idx="minor">
            <a:schemeClr val="tx1"/>
          </a:fontRef>
        </p:style>
      </p:cxnSp>
      <p:sp>
        <p:nvSpPr>
          <p:cNvPr id="69" name="Flowchart: Process 68">
            <a:extLst>
              <a:ext uri="{FF2B5EF4-FFF2-40B4-BE49-F238E27FC236}">
                <a16:creationId xmlns="" xmlns:a16="http://schemas.microsoft.com/office/drawing/2014/main" id="{E57C7310-6248-4AB8-9883-F2ACDEC36436}"/>
              </a:ext>
            </a:extLst>
          </p:cNvPr>
          <p:cNvSpPr/>
          <p:nvPr/>
        </p:nvSpPr>
        <p:spPr>
          <a:xfrm>
            <a:off x="6127871" y="2595129"/>
            <a:ext cx="5805523" cy="773233"/>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sz="1400" dirty="0" smtClean="0">
                <a:solidFill>
                  <a:schemeClr val="tx2">
                    <a:lumMod val="75000"/>
                  </a:schemeClr>
                </a:solidFill>
              </a:rPr>
              <a:t>Smart contract: Automatically executes </a:t>
            </a:r>
            <a:r>
              <a:rPr lang="en-US" sz="1400" dirty="0">
                <a:solidFill>
                  <a:schemeClr val="tx2">
                    <a:lumMod val="75000"/>
                  </a:schemeClr>
                </a:solidFill>
              </a:rPr>
              <a:t>the transactions without the need for a trusted third party to hold the money and sign off on the transaction</a:t>
            </a:r>
          </a:p>
        </p:txBody>
      </p:sp>
      <p:sp>
        <p:nvSpPr>
          <p:cNvPr id="70" name="Flowchart: Process 69">
            <a:extLst>
              <a:ext uri="{FF2B5EF4-FFF2-40B4-BE49-F238E27FC236}">
                <a16:creationId xmlns="" xmlns:a16="http://schemas.microsoft.com/office/drawing/2014/main" id="{0188A34C-656F-4AFD-B09F-85BFB9F18E64}"/>
              </a:ext>
            </a:extLst>
          </p:cNvPr>
          <p:cNvSpPr/>
          <p:nvPr/>
        </p:nvSpPr>
        <p:spPr>
          <a:xfrm>
            <a:off x="6127871" y="4001866"/>
            <a:ext cx="5805523" cy="773233"/>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sz="1400" dirty="0" smtClean="0">
                <a:solidFill>
                  <a:schemeClr val="tx1">
                    <a:lumMod val="50000"/>
                    <a:lumOff val="50000"/>
                  </a:schemeClr>
                </a:solidFill>
              </a:rPr>
              <a:t>Website: all activities will take place online so that everyone can follow to make donation, take part in auctions. They are all held by the government and trustable organizations</a:t>
            </a:r>
            <a:endParaRPr lang="en-US" sz="1400" dirty="0">
              <a:solidFill>
                <a:schemeClr val="tx1">
                  <a:lumMod val="50000"/>
                  <a:lumOff val="50000"/>
                </a:schemeClr>
              </a:solidFill>
            </a:endParaRPr>
          </a:p>
        </p:txBody>
      </p:sp>
      <p:sp>
        <p:nvSpPr>
          <p:cNvPr id="71" name="Flowchart: Process 70">
            <a:extLst>
              <a:ext uri="{FF2B5EF4-FFF2-40B4-BE49-F238E27FC236}">
                <a16:creationId xmlns="" xmlns:a16="http://schemas.microsoft.com/office/drawing/2014/main" id="{FEE76579-BFAD-45DA-A58D-93414B62245B}"/>
              </a:ext>
            </a:extLst>
          </p:cNvPr>
          <p:cNvSpPr/>
          <p:nvPr/>
        </p:nvSpPr>
        <p:spPr>
          <a:xfrm>
            <a:off x="6127871" y="5408602"/>
            <a:ext cx="5805523" cy="773233"/>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sz="1400" dirty="0" smtClean="0">
                <a:solidFill>
                  <a:schemeClr val="tx1">
                    <a:lumMod val="50000"/>
                    <a:lumOff val="50000"/>
                  </a:schemeClr>
                </a:solidFill>
              </a:rPr>
              <a:t>App : support the homeless in payments at stores</a:t>
            </a:r>
            <a:endParaRPr lang="en-US" sz="1400" dirty="0">
              <a:solidFill>
                <a:schemeClr val="tx1">
                  <a:lumMod val="50000"/>
                  <a:lumOff val="50000"/>
                </a:schemeClr>
              </a:solidFill>
            </a:endParaRPr>
          </a:p>
        </p:txBody>
      </p:sp>
      <p:sp>
        <p:nvSpPr>
          <p:cNvPr id="23" name="Flowchart: Process 22">
            <a:extLst>
              <a:ext uri="{FF2B5EF4-FFF2-40B4-BE49-F238E27FC236}">
                <a16:creationId xmlns="" xmlns:a16="http://schemas.microsoft.com/office/drawing/2014/main" id="{89799A45-45CB-4AF6-8548-5F06AB942E56}"/>
              </a:ext>
            </a:extLst>
          </p:cNvPr>
          <p:cNvSpPr/>
          <p:nvPr/>
        </p:nvSpPr>
        <p:spPr>
          <a:xfrm>
            <a:off x="6127871" y="1188392"/>
            <a:ext cx="5805523" cy="773233"/>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sz="1400" dirty="0" smtClean="0">
                <a:solidFill>
                  <a:schemeClr val="tx1"/>
                </a:solidFill>
              </a:rPr>
              <a:t>Block chain : </a:t>
            </a:r>
            <a:r>
              <a:rPr lang="en-US" sz="1400" dirty="0">
                <a:solidFill>
                  <a:schemeClr val="tx1"/>
                </a:solidFill>
              </a:rPr>
              <a:t>activities taken place on the </a:t>
            </a:r>
            <a:r>
              <a:rPr lang="en-US" sz="1400" dirty="0" err="1">
                <a:solidFill>
                  <a:schemeClr val="tx1"/>
                </a:solidFill>
              </a:rPr>
              <a:t>blockchain</a:t>
            </a:r>
            <a:r>
              <a:rPr lang="en-US" sz="1400" dirty="0">
                <a:solidFill>
                  <a:schemeClr val="tx1"/>
                </a:solidFill>
              </a:rPr>
              <a:t> network are all clear, safe from any attempts to change and ensure low operation costs</a:t>
            </a:r>
          </a:p>
        </p:txBody>
      </p:sp>
      <p:sp>
        <p:nvSpPr>
          <p:cNvPr id="65" name="Flowchart: Data 64">
            <a:extLst>
              <a:ext uri="{FF2B5EF4-FFF2-40B4-BE49-F238E27FC236}">
                <a16:creationId xmlns="" xmlns:a16="http://schemas.microsoft.com/office/drawing/2014/main" id="{3AFAE816-B882-492E-A4DC-2C6A7DF897AE}"/>
              </a:ext>
            </a:extLst>
          </p:cNvPr>
          <p:cNvSpPr/>
          <p:nvPr/>
        </p:nvSpPr>
        <p:spPr>
          <a:xfrm>
            <a:off x="4509528" y="3919841"/>
            <a:ext cx="2235200" cy="920356"/>
          </a:xfrm>
          <a:prstGeom prst="flowChartInputOutput">
            <a:avLst/>
          </a:prstGeom>
          <a:solidFill>
            <a:schemeClr val="bg1"/>
          </a:solid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Data 65">
            <a:extLst>
              <a:ext uri="{FF2B5EF4-FFF2-40B4-BE49-F238E27FC236}">
                <a16:creationId xmlns="" xmlns:a16="http://schemas.microsoft.com/office/drawing/2014/main" id="{E408EA01-DF4B-4833-B580-9942D0ED35CC}"/>
              </a:ext>
            </a:extLst>
          </p:cNvPr>
          <p:cNvSpPr/>
          <p:nvPr/>
        </p:nvSpPr>
        <p:spPr>
          <a:xfrm>
            <a:off x="4509528" y="2513104"/>
            <a:ext cx="2235200" cy="920356"/>
          </a:xfrm>
          <a:prstGeom prst="flowChartInputOutpu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Data 66">
            <a:extLst>
              <a:ext uri="{FF2B5EF4-FFF2-40B4-BE49-F238E27FC236}">
                <a16:creationId xmlns="" xmlns:a16="http://schemas.microsoft.com/office/drawing/2014/main" id="{A0780C03-53C4-4B2B-B736-3DC1D89207BA}"/>
              </a:ext>
            </a:extLst>
          </p:cNvPr>
          <p:cNvSpPr/>
          <p:nvPr/>
        </p:nvSpPr>
        <p:spPr>
          <a:xfrm>
            <a:off x="4509528" y="5326577"/>
            <a:ext cx="2235200" cy="920356"/>
          </a:xfrm>
          <a:prstGeom prst="flowChartInputOutpu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Data 21">
            <a:extLst>
              <a:ext uri="{FF2B5EF4-FFF2-40B4-BE49-F238E27FC236}">
                <a16:creationId xmlns="" xmlns:a16="http://schemas.microsoft.com/office/drawing/2014/main" id="{82F01656-7049-4903-B85B-A7989D7FCDBE}"/>
              </a:ext>
            </a:extLst>
          </p:cNvPr>
          <p:cNvSpPr/>
          <p:nvPr/>
        </p:nvSpPr>
        <p:spPr>
          <a:xfrm>
            <a:off x="4509528" y="1106367"/>
            <a:ext cx="2235200" cy="920356"/>
          </a:xfrm>
          <a:prstGeom prst="flowChartInputOutput">
            <a:avLst/>
          </a:prstGeom>
          <a:solidFill>
            <a:schemeClr val="bg1"/>
          </a:solid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a:extLst>
              <a:ext uri="{FF2B5EF4-FFF2-40B4-BE49-F238E27FC236}">
                <a16:creationId xmlns="" xmlns:a16="http://schemas.microsoft.com/office/drawing/2014/main" id="{C56F5FD9-A20B-4AEC-BCD0-2245F91CB53C}"/>
              </a:ext>
            </a:extLst>
          </p:cNvPr>
          <p:cNvSpPr/>
          <p:nvPr/>
        </p:nvSpPr>
        <p:spPr>
          <a:xfrm>
            <a:off x="749673" y="2592771"/>
            <a:ext cx="2514600" cy="21677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Technologies</a:t>
            </a:r>
            <a:endParaRPr lang="en-US" dirty="0">
              <a:solidFill>
                <a:schemeClr val="bg1"/>
              </a:solidFill>
            </a:endParaRPr>
          </a:p>
        </p:txBody>
      </p:sp>
      <p:sp>
        <p:nvSpPr>
          <p:cNvPr id="21" name="Rectangle 20">
            <a:extLst>
              <a:ext uri="{FF2B5EF4-FFF2-40B4-BE49-F238E27FC236}">
                <a16:creationId xmlns="" xmlns:a16="http://schemas.microsoft.com/office/drawing/2014/main" id="{65FA0036-C121-4189-A3D1-1B571913E370}"/>
              </a:ext>
            </a:extLst>
          </p:cNvPr>
          <p:cNvSpPr/>
          <p:nvPr/>
        </p:nvSpPr>
        <p:spPr>
          <a:xfrm>
            <a:off x="3964678" y="1028700"/>
            <a:ext cx="1075690" cy="10756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6" name="Rectangle 55">
            <a:extLst>
              <a:ext uri="{FF2B5EF4-FFF2-40B4-BE49-F238E27FC236}">
                <a16:creationId xmlns="" xmlns:a16="http://schemas.microsoft.com/office/drawing/2014/main" id="{95477B6D-7614-4496-8F68-4AFA7A615A7F}"/>
              </a:ext>
            </a:extLst>
          </p:cNvPr>
          <p:cNvSpPr/>
          <p:nvPr/>
        </p:nvSpPr>
        <p:spPr>
          <a:xfrm>
            <a:off x="3964678" y="2435437"/>
            <a:ext cx="1075690" cy="10756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57" name="Rectangle 56">
            <a:extLst>
              <a:ext uri="{FF2B5EF4-FFF2-40B4-BE49-F238E27FC236}">
                <a16:creationId xmlns="" xmlns:a16="http://schemas.microsoft.com/office/drawing/2014/main" id="{075438F0-FD44-409C-B474-D90E155CEC52}"/>
              </a:ext>
            </a:extLst>
          </p:cNvPr>
          <p:cNvSpPr/>
          <p:nvPr/>
        </p:nvSpPr>
        <p:spPr>
          <a:xfrm>
            <a:off x="3964678" y="3842174"/>
            <a:ext cx="1075690" cy="10756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4" name="Rectangle 63">
            <a:extLst>
              <a:ext uri="{FF2B5EF4-FFF2-40B4-BE49-F238E27FC236}">
                <a16:creationId xmlns="" xmlns:a16="http://schemas.microsoft.com/office/drawing/2014/main" id="{02D406DB-E9B5-4724-9A3C-3AEC4211DCAB}"/>
              </a:ext>
            </a:extLst>
          </p:cNvPr>
          <p:cNvSpPr/>
          <p:nvPr/>
        </p:nvSpPr>
        <p:spPr>
          <a:xfrm>
            <a:off x="3964678" y="5248910"/>
            <a:ext cx="1075690" cy="10756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grpSp>
        <p:nvGrpSpPr>
          <p:cNvPr id="72" name="Group 71">
            <a:extLst>
              <a:ext uri="{FF2B5EF4-FFF2-40B4-BE49-F238E27FC236}">
                <a16:creationId xmlns="" xmlns:a16="http://schemas.microsoft.com/office/drawing/2014/main" id="{858D250F-533A-4585-9EDF-22632E3851CF}"/>
              </a:ext>
            </a:extLst>
          </p:cNvPr>
          <p:cNvGrpSpPr/>
          <p:nvPr/>
        </p:nvGrpSpPr>
        <p:grpSpPr>
          <a:xfrm>
            <a:off x="5513801" y="1312388"/>
            <a:ext cx="513992" cy="508314"/>
            <a:chOff x="2598738" y="1919288"/>
            <a:chExt cx="287338" cy="284163"/>
          </a:xfrm>
          <a:solidFill>
            <a:schemeClr val="accent3"/>
          </a:solidFill>
        </p:grpSpPr>
        <p:sp>
          <p:nvSpPr>
            <p:cNvPr id="73" name="Freeform 505">
              <a:extLst>
                <a:ext uri="{FF2B5EF4-FFF2-40B4-BE49-F238E27FC236}">
                  <a16:creationId xmlns="" xmlns:a16="http://schemas.microsoft.com/office/drawing/2014/main" id="{AC939CD5-D92F-4BEE-A58F-53F21ACF1551}"/>
                </a:ext>
              </a:extLst>
            </p:cNvPr>
            <p:cNvSpPr>
              <a:spLocks noEditPoints="1"/>
            </p:cNvSpPr>
            <p:nvPr/>
          </p:nvSpPr>
          <p:spPr bwMode="auto">
            <a:xfrm>
              <a:off x="2598738" y="1982788"/>
              <a:ext cx="142875" cy="220663"/>
            </a:xfrm>
            <a:custGeom>
              <a:avLst/>
              <a:gdLst>
                <a:gd name="T0" fmla="*/ 121 w 452"/>
                <a:gd name="T1" fmla="*/ 172 h 695"/>
                <a:gd name="T2" fmla="*/ 122 w 452"/>
                <a:gd name="T3" fmla="*/ 169 h 695"/>
                <a:gd name="T4" fmla="*/ 123 w 452"/>
                <a:gd name="T5" fmla="*/ 166 h 695"/>
                <a:gd name="T6" fmla="*/ 125 w 452"/>
                <a:gd name="T7" fmla="*/ 163 h 695"/>
                <a:gd name="T8" fmla="*/ 127 w 452"/>
                <a:gd name="T9" fmla="*/ 160 h 695"/>
                <a:gd name="T10" fmla="*/ 131 w 452"/>
                <a:gd name="T11" fmla="*/ 158 h 695"/>
                <a:gd name="T12" fmla="*/ 134 w 452"/>
                <a:gd name="T13" fmla="*/ 157 h 695"/>
                <a:gd name="T14" fmla="*/ 138 w 452"/>
                <a:gd name="T15" fmla="*/ 158 h 695"/>
                <a:gd name="T16" fmla="*/ 142 w 452"/>
                <a:gd name="T17" fmla="*/ 159 h 695"/>
                <a:gd name="T18" fmla="*/ 352 w 452"/>
                <a:gd name="T19" fmla="*/ 250 h 695"/>
                <a:gd name="T20" fmla="*/ 357 w 452"/>
                <a:gd name="T21" fmla="*/ 252 h 695"/>
                <a:gd name="T22" fmla="*/ 359 w 452"/>
                <a:gd name="T23" fmla="*/ 255 h 695"/>
                <a:gd name="T24" fmla="*/ 361 w 452"/>
                <a:gd name="T25" fmla="*/ 259 h 695"/>
                <a:gd name="T26" fmla="*/ 362 w 452"/>
                <a:gd name="T27" fmla="*/ 263 h 695"/>
                <a:gd name="T28" fmla="*/ 362 w 452"/>
                <a:gd name="T29" fmla="*/ 459 h 695"/>
                <a:gd name="T30" fmla="*/ 361 w 452"/>
                <a:gd name="T31" fmla="*/ 463 h 695"/>
                <a:gd name="T32" fmla="*/ 360 w 452"/>
                <a:gd name="T33" fmla="*/ 466 h 695"/>
                <a:gd name="T34" fmla="*/ 358 w 452"/>
                <a:gd name="T35" fmla="*/ 469 h 695"/>
                <a:gd name="T36" fmla="*/ 354 w 452"/>
                <a:gd name="T37" fmla="*/ 472 h 695"/>
                <a:gd name="T38" fmla="*/ 351 w 452"/>
                <a:gd name="T39" fmla="*/ 474 h 695"/>
                <a:gd name="T40" fmla="*/ 347 w 452"/>
                <a:gd name="T41" fmla="*/ 474 h 695"/>
                <a:gd name="T42" fmla="*/ 344 w 452"/>
                <a:gd name="T43" fmla="*/ 474 h 695"/>
                <a:gd name="T44" fmla="*/ 340 w 452"/>
                <a:gd name="T45" fmla="*/ 473 h 695"/>
                <a:gd name="T46" fmla="*/ 130 w 452"/>
                <a:gd name="T47" fmla="*/ 383 h 695"/>
                <a:gd name="T48" fmla="*/ 126 w 452"/>
                <a:gd name="T49" fmla="*/ 380 h 695"/>
                <a:gd name="T50" fmla="*/ 123 w 452"/>
                <a:gd name="T51" fmla="*/ 377 h 695"/>
                <a:gd name="T52" fmla="*/ 122 w 452"/>
                <a:gd name="T53" fmla="*/ 373 h 695"/>
                <a:gd name="T54" fmla="*/ 121 w 452"/>
                <a:gd name="T55" fmla="*/ 369 h 695"/>
                <a:gd name="T56" fmla="*/ 121 w 452"/>
                <a:gd name="T57" fmla="*/ 172 h 695"/>
                <a:gd name="T58" fmla="*/ 0 w 452"/>
                <a:gd name="T59" fmla="*/ 474 h 695"/>
                <a:gd name="T60" fmla="*/ 0 w 452"/>
                <a:gd name="T61" fmla="*/ 478 h 695"/>
                <a:gd name="T62" fmla="*/ 3 w 452"/>
                <a:gd name="T63" fmla="*/ 482 h 695"/>
                <a:gd name="T64" fmla="*/ 6 w 452"/>
                <a:gd name="T65" fmla="*/ 485 h 695"/>
                <a:gd name="T66" fmla="*/ 9 w 452"/>
                <a:gd name="T67" fmla="*/ 488 h 695"/>
                <a:gd name="T68" fmla="*/ 452 w 452"/>
                <a:gd name="T69" fmla="*/ 695 h 695"/>
                <a:gd name="T70" fmla="*/ 452 w 452"/>
                <a:gd name="T71" fmla="*/ 685 h 695"/>
                <a:gd name="T72" fmla="*/ 452 w 452"/>
                <a:gd name="T73" fmla="*/ 661 h 695"/>
                <a:gd name="T74" fmla="*/ 452 w 452"/>
                <a:gd name="T75" fmla="*/ 198 h 695"/>
                <a:gd name="T76" fmla="*/ 452 w 452"/>
                <a:gd name="T77" fmla="*/ 198 h 695"/>
                <a:gd name="T78" fmla="*/ 0 w 452"/>
                <a:gd name="T79" fmla="*/ 0 h 695"/>
                <a:gd name="T80" fmla="*/ 0 w 452"/>
                <a:gd name="T81" fmla="*/ 474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2" h="695">
                  <a:moveTo>
                    <a:pt x="121" y="172"/>
                  </a:moveTo>
                  <a:lnTo>
                    <a:pt x="122" y="169"/>
                  </a:lnTo>
                  <a:lnTo>
                    <a:pt x="123" y="166"/>
                  </a:lnTo>
                  <a:lnTo>
                    <a:pt x="125" y="163"/>
                  </a:lnTo>
                  <a:lnTo>
                    <a:pt x="127" y="160"/>
                  </a:lnTo>
                  <a:lnTo>
                    <a:pt x="131" y="158"/>
                  </a:lnTo>
                  <a:lnTo>
                    <a:pt x="134" y="157"/>
                  </a:lnTo>
                  <a:lnTo>
                    <a:pt x="138" y="158"/>
                  </a:lnTo>
                  <a:lnTo>
                    <a:pt x="142" y="159"/>
                  </a:lnTo>
                  <a:lnTo>
                    <a:pt x="352" y="250"/>
                  </a:lnTo>
                  <a:lnTo>
                    <a:pt x="357" y="252"/>
                  </a:lnTo>
                  <a:lnTo>
                    <a:pt x="359" y="255"/>
                  </a:lnTo>
                  <a:lnTo>
                    <a:pt x="361" y="259"/>
                  </a:lnTo>
                  <a:lnTo>
                    <a:pt x="362" y="263"/>
                  </a:lnTo>
                  <a:lnTo>
                    <a:pt x="362" y="459"/>
                  </a:lnTo>
                  <a:lnTo>
                    <a:pt x="361" y="463"/>
                  </a:lnTo>
                  <a:lnTo>
                    <a:pt x="360" y="466"/>
                  </a:lnTo>
                  <a:lnTo>
                    <a:pt x="358" y="469"/>
                  </a:lnTo>
                  <a:lnTo>
                    <a:pt x="354" y="472"/>
                  </a:lnTo>
                  <a:lnTo>
                    <a:pt x="351" y="474"/>
                  </a:lnTo>
                  <a:lnTo>
                    <a:pt x="347" y="474"/>
                  </a:lnTo>
                  <a:lnTo>
                    <a:pt x="344" y="474"/>
                  </a:lnTo>
                  <a:lnTo>
                    <a:pt x="340" y="473"/>
                  </a:lnTo>
                  <a:lnTo>
                    <a:pt x="130" y="383"/>
                  </a:lnTo>
                  <a:lnTo>
                    <a:pt x="126" y="380"/>
                  </a:lnTo>
                  <a:lnTo>
                    <a:pt x="123" y="377"/>
                  </a:lnTo>
                  <a:lnTo>
                    <a:pt x="122" y="373"/>
                  </a:lnTo>
                  <a:lnTo>
                    <a:pt x="121" y="369"/>
                  </a:lnTo>
                  <a:lnTo>
                    <a:pt x="121" y="172"/>
                  </a:lnTo>
                  <a:close/>
                  <a:moveTo>
                    <a:pt x="0" y="474"/>
                  </a:moveTo>
                  <a:lnTo>
                    <a:pt x="0" y="478"/>
                  </a:lnTo>
                  <a:lnTo>
                    <a:pt x="3" y="482"/>
                  </a:lnTo>
                  <a:lnTo>
                    <a:pt x="6" y="485"/>
                  </a:lnTo>
                  <a:lnTo>
                    <a:pt x="9" y="488"/>
                  </a:lnTo>
                  <a:lnTo>
                    <a:pt x="452" y="695"/>
                  </a:lnTo>
                  <a:lnTo>
                    <a:pt x="452" y="685"/>
                  </a:lnTo>
                  <a:lnTo>
                    <a:pt x="452" y="661"/>
                  </a:lnTo>
                  <a:lnTo>
                    <a:pt x="452" y="198"/>
                  </a:lnTo>
                  <a:lnTo>
                    <a:pt x="452" y="198"/>
                  </a:lnTo>
                  <a:lnTo>
                    <a:pt x="0" y="0"/>
                  </a:lnTo>
                  <a:lnTo>
                    <a:pt x="0" y="4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506">
              <a:extLst>
                <a:ext uri="{FF2B5EF4-FFF2-40B4-BE49-F238E27FC236}">
                  <a16:creationId xmlns="" xmlns:a16="http://schemas.microsoft.com/office/drawing/2014/main" id="{B595B43D-8847-435D-AC10-2E17CF8D37C5}"/>
                </a:ext>
              </a:extLst>
            </p:cNvPr>
            <p:cNvSpPr>
              <a:spLocks/>
            </p:cNvSpPr>
            <p:nvPr/>
          </p:nvSpPr>
          <p:spPr bwMode="auto">
            <a:xfrm>
              <a:off x="2605088" y="1947863"/>
              <a:ext cx="201613" cy="90488"/>
            </a:xfrm>
            <a:custGeom>
              <a:avLst/>
              <a:gdLst>
                <a:gd name="T0" fmla="*/ 212 w 639"/>
                <a:gd name="T1" fmla="*/ 0 h 281"/>
                <a:gd name="T2" fmla="*/ 0 w 639"/>
                <a:gd name="T3" fmla="*/ 85 h 281"/>
                <a:gd name="T4" fmla="*/ 449 w 639"/>
                <a:gd name="T5" fmla="*/ 281 h 281"/>
                <a:gd name="T6" fmla="*/ 639 w 639"/>
                <a:gd name="T7" fmla="*/ 192 h 281"/>
                <a:gd name="T8" fmla="*/ 212 w 639"/>
                <a:gd name="T9" fmla="*/ 0 h 281"/>
              </a:gdLst>
              <a:ahLst/>
              <a:cxnLst>
                <a:cxn ang="0">
                  <a:pos x="T0" y="T1"/>
                </a:cxn>
                <a:cxn ang="0">
                  <a:pos x="T2" y="T3"/>
                </a:cxn>
                <a:cxn ang="0">
                  <a:pos x="T4" y="T5"/>
                </a:cxn>
                <a:cxn ang="0">
                  <a:pos x="T6" y="T7"/>
                </a:cxn>
                <a:cxn ang="0">
                  <a:pos x="T8" y="T9"/>
                </a:cxn>
              </a:cxnLst>
              <a:rect l="0" t="0" r="r" b="b"/>
              <a:pathLst>
                <a:path w="639" h="281">
                  <a:moveTo>
                    <a:pt x="212" y="0"/>
                  </a:moveTo>
                  <a:lnTo>
                    <a:pt x="0" y="85"/>
                  </a:lnTo>
                  <a:lnTo>
                    <a:pt x="449" y="281"/>
                  </a:lnTo>
                  <a:lnTo>
                    <a:pt x="639" y="192"/>
                  </a:lnTo>
                  <a:lnTo>
                    <a:pt x="2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507">
              <a:extLst>
                <a:ext uri="{FF2B5EF4-FFF2-40B4-BE49-F238E27FC236}">
                  <a16:creationId xmlns="" xmlns:a16="http://schemas.microsoft.com/office/drawing/2014/main" id="{D462FE5A-1B01-415B-A97F-D84F7D103EEF}"/>
                </a:ext>
              </a:extLst>
            </p:cNvPr>
            <p:cNvSpPr>
              <a:spLocks/>
            </p:cNvSpPr>
            <p:nvPr/>
          </p:nvSpPr>
          <p:spPr bwMode="auto">
            <a:xfrm>
              <a:off x="2751138" y="1984375"/>
              <a:ext cx="134938" cy="219075"/>
            </a:xfrm>
            <a:custGeom>
              <a:avLst/>
              <a:gdLst>
                <a:gd name="T0" fmla="*/ 0 w 421"/>
                <a:gd name="T1" fmla="*/ 196 h 693"/>
                <a:gd name="T2" fmla="*/ 0 w 421"/>
                <a:gd name="T3" fmla="*/ 659 h 693"/>
                <a:gd name="T4" fmla="*/ 0 w 421"/>
                <a:gd name="T5" fmla="*/ 684 h 693"/>
                <a:gd name="T6" fmla="*/ 0 w 421"/>
                <a:gd name="T7" fmla="*/ 693 h 693"/>
                <a:gd name="T8" fmla="*/ 413 w 421"/>
                <a:gd name="T9" fmla="*/ 487 h 693"/>
                <a:gd name="T10" fmla="*/ 416 w 421"/>
                <a:gd name="T11" fmla="*/ 483 h 693"/>
                <a:gd name="T12" fmla="*/ 419 w 421"/>
                <a:gd name="T13" fmla="*/ 481 h 693"/>
                <a:gd name="T14" fmla="*/ 420 w 421"/>
                <a:gd name="T15" fmla="*/ 477 h 693"/>
                <a:gd name="T16" fmla="*/ 421 w 421"/>
                <a:gd name="T17" fmla="*/ 473 h 693"/>
                <a:gd name="T18" fmla="*/ 421 w 421"/>
                <a:gd name="T19" fmla="*/ 0 h 693"/>
                <a:gd name="T20" fmla="*/ 0 w 421"/>
                <a:gd name="T21" fmla="*/ 196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693">
                  <a:moveTo>
                    <a:pt x="0" y="196"/>
                  </a:moveTo>
                  <a:lnTo>
                    <a:pt x="0" y="659"/>
                  </a:lnTo>
                  <a:lnTo>
                    <a:pt x="0" y="684"/>
                  </a:lnTo>
                  <a:lnTo>
                    <a:pt x="0" y="693"/>
                  </a:lnTo>
                  <a:lnTo>
                    <a:pt x="413" y="487"/>
                  </a:lnTo>
                  <a:lnTo>
                    <a:pt x="416" y="483"/>
                  </a:lnTo>
                  <a:lnTo>
                    <a:pt x="419" y="481"/>
                  </a:lnTo>
                  <a:lnTo>
                    <a:pt x="420" y="477"/>
                  </a:lnTo>
                  <a:lnTo>
                    <a:pt x="421" y="473"/>
                  </a:lnTo>
                  <a:lnTo>
                    <a:pt x="421"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08">
              <a:extLst>
                <a:ext uri="{FF2B5EF4-FFF2-40B4-BE49-F238E27FC236}">
                  <a16:creationId xmlns="" xmlns:a16="http://schemas.microsoft.com/office/drawing/2014/main" id="{34C1B28A-6BDC-4755-AD6A-6351E368D381}"/>
                </a:ext>
              </a:extLst>
            </p:cNvPr>
            <p:cNvSpPr>
              <a:spLocks/>
            </p:cNvSpPr>
            <p:nvPr/>
          </p:nvSpPr>
          <p:spPr bwMode="auto">
            <a:xfrm>
              <a:off x="2684463" y="1919288"/>
              <a:ext cx="195263" cy="85725"/>
            </a:xfrm>
            <a:custGeom>
              <a:avLst/>
              <a:gdLst>
                <a:gd name="T0" fmla="*/ 618 w 618"/>
                <a:gd name="T1" fmla="*/ 178 h 269"/>
                <a:gd name="T2" fmla="*/ 203 w 618"/>
                <a:gd name="T3" fmla="*/ 1 h 269"/>
                <a:gd name="T4" fmla="*/ 201 w 618"/>
                <a:gd name="T5" fmla="*/ 0 h 269"/>
                <a:gd name="T6" fmla="*/ 198 w 618"/>
                <a:gd name="T7" fmla="*/ 0 h 269"/>
                <a:gd name="T8" fmla="*/ 195 w 618"/>
                <a:gd name="T9" fmla="*/ 0 h 269"/>
                <a:gd name="T10" fmla="*/ 193 w 618"/>
                <a:gd name="T11" fmla="*/ 1 h 269"/>
                <a:gd name="T12" fmla="*/ 0 w 618"/>
                <a:gd name="T13" fmla="*/ 77 h 269"/>
                <a:gd name="T14" fmla="*/ 423 w 618"/>
                <a:gd name="T15" fmla="*/ 269 h 269"/>
                <a:gd name="T16" fmla="*/ 618 w 618"/>
                <a:gd name="T17" fmla="*/ 17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269">
                  <a:moveTo>
                    <a:pt x="618" y="178"/>
                  </a:moveTo>
                  <a:lnTo>
                    <a:pt x="203" y="1"/>
                  </a:lnTo>
                  <a:lnTo>
                    <a:pt x="201" y="0"/>
                  </a:lnTo>
                  <a:lnTo>
                    <a:pt x="198" y="0"/>
                  </a:lnTo>
                  <a:lnTo>
                    <a:pt x="195" y="0"/>
                  </a:lnTo>
                  <a:lnTo>
                    <a:pt x="193" y="1"/>
                  </a:lnTo>
                  <a:lnTo>
                    <a:pt x="0" y="77"/>
                  </a:lnTo>
                  <a:lnTo>
                    <a:pt x="423" y="269"/>
                  </a:lnTo>
                  <a:lnTo>
                    <a:pt x="618"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1" name="Group 80">
            <a:extLst>
              <a:ext uri="{FF2B5EF4-FFF2-40B4-BE49-F238E27FC236}">
                <a16:creationId xmlns="" xmlns:a16="http://schemas.microsoft.com/office/drawing/2014/main" id="{D8D512FC-35E4-45F0-8D3E-AB4054F46B15}"/>
              </a:ext>
            </a:extLst>
          </p:cNvPr>
          <p:cNvGrpSpPr/>
          <p:nvPr/>
        </p:nvGrpSpPr>
        <p:grpSpPr>
          <a:xfrm>
            <a:off x="5513801" y="4125862"/>
            <a:ext cx="513992" cy="508314"/>
            <a:chOff x="2598738" y="1919288"/>
            <a:chExt cx="287338" cy="284163"/>
          </a:xfrm>
          <a:solidFill>
            <a:schemeClr val="accent3"/>
          </a:solidFill>
        </p:grpSpPr>
        <p:sp>
          <p:nvSpPr>
            <p:cNvPr id="82" name="Freeform 505">
              <a:extLst>
                <a:ext uri="{FF2B5EF4-FFF2-40B4-BE49-F238E27FC236}">
                  <a16:creationId xmlns="" xmlns:a16="http://schemas.microsoft.com/office/drawing/2014/main" id="{6893A2DF-C422-4413-BA55-923A96600034}"/>
                </a:ext>
              </a:extLst>
            </p:cNvPr>
            <p:cNvSpPr>
              <a:spLocks noEditPoints="1"/>
            </p:cNvSpPr>
            <p:nvPr/>
          </p:nvSpPr>
          <p:spPr bwMode="auto">
            <a:xfrm>
              <a:off x="2598738" y="1982788"/>
              <a:ext cx="142875" cy="220663"/>
            </a:xfrm>
            <a:custGeom>
              <a:avLst/>
              <a:gdLst>
                <a:gd name="T0" fmla="*/ 121 w 452"/>
                <a:gd name="T1" fmla="*/ 172 h 695"/>
                <a:gd name="T2" fmla="*/ 122 w 452"/>
                <a:gd name="T3" fmla="*/ 169 h 695"/>
                <a:gd name="T4" fmla="*/ 123 w 452"/>
                <a:gd name="T5" fmla="*/ 166 h 695"/>
                <a:gd name="T6" fmla="*/ 125 w 452"/>
                <a:gd name="T7" fmla="*/ 163 h 695"/>
                <a:gd name="T8" fmla="*/ 127 w 452"/>
                <a:gd name="T9" fmla="*/ 160 h 695"/>
                <a:gd name="T10" fmla="*/ 131 w 452"/>
                <a:gd name="T11" fmla="*/ 158 h 695"/>
                <a:gd name="T12" fmla="*/ 134 w 452"/>
                <a:gd name="T13" fmla="*/ 157 h 695"/>
                <a:gd name="T14" fmla="*/ 138 w 452"/>
                <a:gd name="T15" fmla="*/ 158 h 695"/>
                <a:gd name="T16" fmla="*/ 142 w 452"/>
                <a:gd name="T17" fmla="*/ 159 h 695"/>
                <a:gd name="T18" fmla="*/ 352 w 452"/>
                <a:gd name="T19" fmla="*/ 250 h 695"/>
                <a:gd name="T20" fmla="*/ 357 w 452"/>
                <a:gd name="T21" fmla="*/ 252 h 695"/>
                <a:gd name="T22" fmla="*/ 359 w 452"/>
                <a:gd name="T23" fmla="*/ 255 h 695"/>
                <a:gd name="T24" fmla="*/ 361 w 452"/>
                <a:gd name="T25" fmla="*/ 259 h 695"/>
                <a:gd name="T26" fmla="*/ 362 w 452"/>
                <a:gd name="T27" fmla="*/ 263 h 695"/>
                <a:gd name="T28" fmla="*/ 362 w 452"/>
                <a:gd name="T29" fmla="*/ 459 h 695"/>
                <a:gd name="T30" fmla="*/ 361 w 452"/>
                <a:gd name="T31" fmla="*/ 463 h 695"/>
                <a:gd name="T32" fmla="*/ 360 w 452"/>
                <a:gd name="T33" fmla="*/ 466 h 695"/>
                <a:gd name="T34" fmla="*/ 358 w 452"/>
                <a:gd name="T35" fmla="*/ 469 h 695"/>
                <a:gd name="T36" fmla="*/ 354 w 452"/>
                <a:gd name="T37" fmla="*/ 472 h 695"/>
                <a:gd name="T38" fmla="*/ 351 w 452"/>
                <a:gd name="T39" fmla="*/ 474 h 695"/>
                <a:gd name="T40" fmla="*/ 347 w 452"/>
                <a:gd name="T41" fmla="*/ 474 h 695"/>
                <a:gd name="T42" fmla="*/ 344 w 452"/>
                <a:gd name="T43" fmla="*/ 474 h 695"/>
                <a:gd name="T44" fmla="*/ 340 w 452"/>
                <a:gd name="T45" fmla="*/ 473 h 695"/>
                <a:gd name="T46" fmla="*/ 130 w 452"/>
                <a:gd name="T47" fmla="*/ 383 h 695"/>
                <a:gd name="T48" fmla="*/ 126 w 452"/>
                <a:gd name="T49" fmla="*/ 380 h 695"/>
                <a:gd name="T50" fmla="*/ 123 w 452"/>
                <a:gd name="T51" fmla="*/ 377 h 695"/>
                <a:gd name="T52" fmla="*/ 122 w 452"/>
                <a:gd name="T53" fmla="*/ 373 h 695"/>
                <a:gd name="T54" fmla="*/ 121 w 452"/>
                <a:gd name="T55" fmla="*/ 369 h 695"/>
                <a:gd name="T56" fmla="*/ 121 w 452"/>
                <a:gd name="T57" fmla="*/ 172 h 695"/>
                <a:gd name="T58" fmla="*/ 0 w 452"/>
                <a:gd name="T59" fmla="*/ 474 h 695"/>
                <a:gd name="T60" fmla="*/ 0 w 452"/>
                <a:gd name="T61" fmla="*/ 478 h 695"/>
                <a:gd name="T62" fmla="*/ 3 w 452"/>
                <a:gd name="T63" fmla="*/ 482 h 695"/>
                <a:gd name="T64" fmla="*/ 6 w 452"/>
                <a:gd name="T65" fmla="*/ 485 h 695"/>
                <a:gd name="T66" fmla="*/ 9 w 452"/>
                <a:gd name="T67" fmla="*/ 488 h 695"/>
                <a:gd name="T68" fmla="*/ 452 w 452"/>
                <a:gd name="T69" fmla="*/ 695 h 695"/>
                <a:gd name="T70" fmla="*/ 452 w 452"/>
                <a:gd name="T71" fmla="*/ 685 h 695"/>
                <a:gd name="T72" fmla="*/ 452 w 452"/>
                <a:gd name="T73" fmla="*/ 661 h 695"/>
                <a:gd name="T74" fmla="*/ 452 w 452"/>
                <a:gd name="T75" fmla="*/ 198 h 695"/>
                <a:gd name="T76" fmla="*/ 452 w 452"/>
                <a:gd name="T77" fmla="*/ 198 h 695"/>
                <a:gd name="T78" fmla="*/ 0 w 452"/>
                <a:gd name="T79" fmla="*/ 0 h 695"/>
                <a:gd name="T80" fmla="*/ 0 w 452"/>
                <a:gd name="T81" fmla="*/ 474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2" h="695">
                  <a:moveTo>
                    <a:pt x="121" y="172"/>
                  </a:moveTo>
                  <a:lnTo>
                    <a:pt x="122" y="169"/>
                  </a:lnTo>
                  <a:lnTo>
                    <a:pt x="123" y="166"/>
                  </a:lnTo>
                  <a:lnTo>
                    <a:pt x="125" y="163"/>
                  </a:lnTo>
                  <a:lnTo>
                    <a:pt x="127" y="160"/>
                  </a:lnTo>
                  <a:lnTo>
                    <a:pt x="131" y="158"/>
                  </a:lnTo>
                  <a:lnTo>
                    <a:pt x="134" y="157"/>
                  </a:lnTo>
                  <a:lnTo>
                    <a:pt x="138" y="158"/>
                  </a:lnTo>
                  <a:lnTo>
                    <a:pt x="142" y="159"/>
                  </a:lnTo>
                  <a:lnTo>
                    <a:pt x="352" y="250"/>
                  </a:lnTo>
                  <a:lnTo>
                    <a:pt x="357" y="252"/>
                  </a:lnTo>
                  <a:lnTo>
                    <a:pt x="359" y="255"/>
                  </a:lnTo>
                  <a:lnTo>
                    <a:pt x="361" y="259"/>
                  </a:lnTo>
                  <a:lnTo>
                    <a:pt x="362" y="263"/>
                  </a:lnTo>
                  <a:lnTo>
                    <a:pt x="362" y="459"/>
                  </a:lnTo>
                  <a:lnTo>
                    <a:pt x="361" y="463"/>
                  </a:lnTo>
                  <a:lnTo>
                    <a:pt x="360" y="466"/>
                  </a:lnTo>
                  <a:lnTo>
                    <a:pt x="358" y="469"/>
                  </a:lnTo>
                  <a:lnTo>
                    <a:pt x="354" y="472"/>
                  </a:lnTo>
                  <a:lnTo>
                    <a:pt x="351" y="474"/>
                  </a:lnTo>
                  <a:lnTo>
                    <a:pt x="347" y="474"/>
                  </a:lnTo>
                  <a:lnTo>
                    <a:pt x="344" y="474"/>
                  </a:lnTo>
                  <a:lnTo>
                    <a:pt x="340" y="473"/>
                  </a:lnTo>
                  <a:lnTo>
                    <a:pt x="130" y="383"/>
                  </a:lnTo>
                  <a:lnTo>
                    <a:pt x="126" y="380"/>
                  </a:lnTo>
                  <a:lnTo>
                    <a:pt x="123" y="377"/>
                  </a:lnTo>
                  <a:lnTo>
                    <a:pt x="122" y="373"/>
                  </a:lnTo>
                  <a:lnTo>
                    <a:pt x="121" y="369"/>
                  </a:lnTo>
                  <a:lnTo>
                    <a:pt x="121" y="172"/>
                  </a:lnTo>
                  <a:close/>
                  <a:moveTo>
                    <a:pt x="0" y="474"/>
                  </a:moveTo>
                  <a:lnTo>
                    <a:pt x="0" y="478"/>
                  </a:lnTo>
                  <a:lnTo>
                    <a:pt x="3" y="482"/>
                  </a:lnTo>
                  <a:lnTo>
                    <a:pt x="6" y="485"/>
                  </a:lnTo>
                  <a:lnTo>
                    <a:pt x="9" y="488"/>
                  </a:lnTo>
                  <a:lnTo>
                    <a:pt x="452" y="695"/>
                  </a:lnTo>
                  <a:lnTo>
                    <a:pt x="452" y="685"/>
                  </a:lnTo>
                  <a:lnTo>
                    <a:pt x="452" y="661"/>
                  </a:lnTo>
                  <a:lnTo>
                    <a:pt x="452" y="198"/>
                  </a:lnTo>
                  <a:lnTo>
                    <a:pt x="452" y="198"/>
                  </a:lnTo>
                  <a:lnTo>
                    <a:pt x="0" y="0"/>
                  </a:lnTo>
                  <a:lnTo>
                    <a:pt x="0" y="4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06">
              <a:extLst>
                <a:ext uri="{FF2B5EF4-FFF2-40B4-BE49-F238E27FC236}">
                  <a16:creationId xmlns="" xmlns:a16="http://schemas.microsoft.com/office/drawing/2014/main" id="{3A05B69C-23DB-4893-A3EB-84EC81617D58}"/>
                </a:ext>
              </a:extLst>
            </p:cNvPr>
            <p:cNvSpPr>
              <a:spLocks/>
            </p:cNvSpPr>
            <p:nvPr/>
          </p:nvSpPr>
          <p:spPr bwMode="auto">
            <a:xfrm>
              <a:off x="2605088" y="1947863"/>
              <a:ext cx="201613" cy="90488"/>
            </a:xfrm>
            <a:custGeom>
              <a:avLst/>
              <a:gdLst>
                <a:gd name="T0" fmla="*/ 212 w 639"/>
                <a:gd name="T1" fmla="*/ 0 h 281"/>
                <a:gd name="T2" fmla="*/ 0 w 639"/>
                <a:gd name="T3" fmla="*/ 85 h 281"/>
                <a:gd name="T4" fmla="*/ 449 w 639"/>
                <a:gd name="T5" fmla="*/ 281 h 281"/>
                <a:gd name="T6" fmla="*/ 639 w 639"/>
                <a:gd name="T7" fmla="*/ 192 h 281"/>
                <a:gd name="T8" fmla="*/ 212 w 639"/>
                <a:gd name="T9" fmla="*/ 0 h 281"/>
              </a:gdLst>
              <a:ahLst/>
              <a:cxnLst>
                <a:cxn ang="0">
                  <a:pos x="T0" y="T1"/>
                </a:cxn>
                <a:cxn ang="0">
                  <a:pos x="T2" y="T3"/>
                </a:cxn>
                <a:cxn ang="0">
                  <a:pos x="T4" y="T5"/>
                </a:cxn>
                <a:cxn ang="0">
                  <a:pos x="T6" y="T7"/>
                </a:cxn>
                <a:cxn ang="0">
                  <a:pos x="T8" y="T9"/>
                </a:cxn>
              </a:cxnLst>
              <a:rect l="0" t="0" r="r" b="b"/>
              <a:pathLst>
                <a:path w="639" h="281">
                  <a:moveTo>
                    <a:pt x="212" y="0"/>
                  </a:moveTo>
                  <a:lnTo>
                    <a:pt x="0" y="85"/>
                  </a:lnTo>
                  <a:lnTo>
                    <a:pt x="449" y="281"/>
                  </a:lnTo>
                  <a:lnTo>
                    <a:pt x="639" y="192"/>
                  </a:lnTo>
                  <a:lnTo>
                    <a:pt x="2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07">
              <a:extLst>
                <a:ext uri="{FF2B5EF4-FFF2-40B4-BE49-F238E27FC236}">
                  <a16:creationId xmlns="" xmlns:a16="http://schemas.microsoft.com/office/drawing/2014/main" id="{13247E0F-3C92-4307-ABAB-1AF4C44B3A68}"/>
                </a:ext>
              </a:extLst>
            </p:cNvPr>
            <p:cNvSpPr>
              <a:spLocks/>
            </p:cNvSpPr>
            <p:nvPr/>
          </p:nvSpPr>
          <p:spPr bwMode="auto">
            <a:xfrm>
              <a:off x="2751138" y="1984375"/>
              <a:ext cx="134938" cy="219075"/>
            </a:xfrm>
            <a:custGeom>
              <a:avLst/>
              <a:gdLst>
                <a:gd name="T0" fmla="*/ 0 w 421"/>
                <a:gd name="T1" fmla="*/ 196 h 693"/>
                <a:gd name="T2" fmla="*/ 0 w 421"/>
                <a:gd name="T3" fmla="*/ 659 h 693"/>
                <a:gd name="T4" fmla="*/ 0 w 421"/>
                <a:gd name="T5" fmla="*/ 684 h 693"/>
                <a:gd name="T6" fmla="*/ 0 w 421"/>
                <a:gd name="T7" fmla="*/ 693 h 693"/>
                <a:gd name="T8" fmla="*/ 413 w 421"/>
                <a:gd name="T9" fmla="*/ 487 h 693"/>
                <a:gd name="T10" fmla="*/ 416 w 421"/>
                <a:gd name="T11" fmla="*/ 483 h 693"/>
                <a:gd name="T12" fmla="*/ 419 w 421"/>
                <a:gd name="T13" fmla="*/ 481 h 693"/>
                <a:gd name="T14" fmla="*/ 420 w 421"/>
                <a:gd name="T15" fmla="*/ 477 h 693"/>
                <a:gd name="T16" fmla="*/ 421 w 421"/>
                <a:gd name="T17" fmla="*/ 473 h 693"/>
                <a:gd name="T18" fmla="*/ 421 w 421"/>
                <a:gd name="T19" fmla="*/ 0 h 693"/>
                <a:gd name="T20" fmla="*/ 0 w 421"/>
                <a:gd name="T21" fmla="*/ 196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693">
                  <a:moveTo>
                    <a:pt x="0" y="196"/>
                  </a:moveTo>
                  <a:lnTo>
                    <a:pt x="0" y="659"/>
                  </a:lnTo>
                  <a:lnTo>
                    <a:pt x="0" y="684"/>
                  </a:lnTo>
                  <a:lnTo>
                    <a:pt x="0" y="693"/>
                  </a:lnTo>
                  <a:lnTo>
                    <a:pt x="413" y="487"/>
                  </a:lnTo>
                  <a:lnTo>
                    <a:pt x="416" y="483"/>
                  </a:lnTo>
                  <a:lnTo>
                    <a:pt x="419" y="481"/>
                  </a:lnTo>
                  <a:lnTo>
                    <a:pt x="420" y="477"/>
                  </a:lnTo>
                  <a:lnTo>
                    <a:pt x="421" y="473"/>
                  </a:lnTo>
                  <a:lnTo>
                    <a:pt x="421"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08">
              <a:extLst>
                <a:ext uri="{FF2B5EF4-FFF2-40B4-BE49-F238E27FC236}">
                  <a16:creationId xmlns="" xmlns:a16="http://schemas.microsoft.com/office/drawing/2014/main" id="{A1E5F383-5B6C-4EF1-8E3D-64A6E8DEEF1F}"/>
                </a:ext>
              </a:extLst>
            </p:cNvPr>
            <p:cNvSpPr>
              <a:spLocks/>
            </p:cNvSpPr>
            <p:nvPr/>
          </p:nvSpPr>
          <p:spPr bwMode="auto">
            <a:xfrm>
              <a:off x="2684463" y="1919288"/>
              <a:ext cx="195263" cy="85725"/>
            </a:xfrm>
            <a:custGeom>
              <a:avLst/>
              <a:gdLst>
                <a:gd name="T0" fmla="*/ 618 w 618"/>
                <a:gd name="T1" fmla="*/ 178 h 269"/>
                <a:gd name="T2" fmla="*/ 203 w 618"/>
                <a:gd name="T3" fmla="*/ 1 h 269"/>
                <a:gd name="T4" fmla="*/ 201 w 618"/>
                <a:gd name="T5" fmla="*/ 0 h 269"/>
                <a:gd name="T6" fmla="*/ 198 w 618"/>
                <a:gd name="T7" fmla="*/ 0 h 269"/>
                <a:gd name="T8" fmla="*/ 195 w 618"/>
                <a:gd name="T9" fmla="*/ 0 h 269"/>
                <a:gd name="T10" fmla="*/ 193 w 618"/>
                <a:gd name="T11" fmla="*/ 1 h 269"/>
                <a:gd name="T12" fmla="*/ 0 w 618"/>
                <a:gd name="T13" fmla="*/ 77 h 269"/>
                <a:gd name="T14" fmla="*/ 423 w 618"/>
                <a:gd name="T15" fmla="*/ 269 h 269"/>
                <a:gd name="T16" fmla="*/ 618 w 618"/>
                <a:gd name="T17" fmla="*/ 17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269">
                  <a:moveTo>
                    <a:pt x="618" y="178"/>
                  </a:moveTo>
                  <a:lnTo>
                    <a:pt x="203" y="1"/>
                  </a:lnTo>
                  <a:lnTo>
                    <a:pt x="201" y="0"/>
                  </a:lnTo>
                  <a:lnTo>
                    <a:pt x="198" y="0"/>
                  </a:lnTo>
                  <a:lnTo>
                    <a:pt x="195" y="0"/>
                  </a:lnTo>
                  <a:lnTo>
                    <a:pt x="193" y="1"/>
                  </a:lnTo>
                  <a:lnTo>
                    <a:pt x="0" y="77"/>
                  </a:lnTo>
                  <a:lnTo>
                    <a:pt x="423" y="269"/>
                  </a:lnTo>
                  <a:lnTo>
                    <a:pt x="618"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6" name="Group 85">
            <a:extLst>
              <a:ext uri="{FF2B5EF4-FFF2-40B4-BE49-F238E27FC236}">
                <a16:creationId xmlns="" xmlns:a16="http://schemas.microsoft.com/office/drawing/2014/main" id="{979CDAAB-792B-40F3-91BB-554FFF884657}"/>
              </a:ext>
            </a:extLst>
          </p:cNvPr>
          <p:cNvGrpSpPr/>
          <p:nvPr/>
        </p:nvGrpSpPr>
        <p:grpSpPr>
          <a:xfrm>
            <a:off x="5513801" y="2719125"/>
            <a:ext cx="513992" cy="508314"/>
            <a:chOff x="2598738" y="1919288"/>
            <a:chExt cx="287338" cy="284163"/>
          </a:xfrm>
          <a:solidFill>
            <a:schemeClr val="accent2"/>
          </a:solidFill>
        </p:grpSpPr>
        <p:sp>
          <p:nvSpPr>
            <p:cNvPr id="87" name="Freeform 505">
              <a:extLst>
                <a:ext uri="{FF2B5EF4-FFF2-40B4-BE49-F238E27FC236}">
                  <a16:creationId xmlns="" xmlns:a16="http://schemas.microsoft.com/office/drawing/2014/main" id="{155D682E-4E11-4BC8-8C68-831EAC6CCD3A}"/>
                </a:ext>
              </a:extLst>
            </p:cNvPr>
            <p:cNvSpPr>
              <a:spLocks noEditPoints="1"/>
            </p:cNvSpPr>
            <p:nvPr/>
          </p:nvSpPr>
          <p:spPr bwMode="auto">
            <a:xfrm>
              <a:off x="2598738" y="1982788"/>
              <a:ext cx="142875" cy="220663"/>
            </a:xfrm>
            <a:custGeom>
              <a:avLst/>
              <a:gdLst>
                <a:gd name="T0" fmla="*/ 121 w 452"/>
                <a:gd name="T1" fmla="*/ 172 h 695"/>
                <a:gd name="T2" fmla="*/ 122 w 452"/>
                <a:gd name="T3" fmla="*/ 169 h 695"/>
                <a:gd name="T4" fmla="*/ 123 w 452"/>
                <a:gd name="T5" fmla="*/ 166 h 695"/>
                <a:gd name="T6" fmla="*/ 125 w 452"/>
                <a:gd name="T7" fmla="*/ 163 h 695"/>
                <a:gd name="T8" fmla="*/ 127 w 452"/>
                <a:gd name="T9" fmla="*/ 160 h 695"/>
                <a:gd name="T10" fmla="*/ 131 w 452"/>
                <a:gd name="T11" fmla="*/ 158 h 695"/>
                <a:gd name="T12" fmla="*/ 134 w 452"/>
                <a:gd name="T13" fmla="*/ 157 h 695"/>
                <a:gd name="T14" fmla="*/ 138 w 452"/>
                <a:gd name="T15" fmla="*/ 158 h 695"/>
                <a:gd name="T16" fmla="*/ 142 w 452"/>
                <a:gd name="T17" fmla="*/ 159 h 695"/>
                <a:gd name="T18" fmla="*/ 352 w 452"/>
                <a:gd name="T19" fmla="*/ 250 h 695"/>
                <a:gd name="T20" fmla="*/ 357 w 452"/>
                <a:gd name="T21" fmla="*/ 252 h 695"/>
                <a:gd name="T22" fmla="*/ 359 w 452"/>
                <a:gd name="T23" fmla="*/ 255 h 695"/>
                <a:gd name="T24" fmla="*/ 361 w 452"/>
                <a:gd name="T25" fmla="*/ 259 h 695"/>
                <a:gd name="T26" fmla="*/ 362 w 452"/>
                <a:gd name="T27" fmla="*/ 263 h 695"/>
                <a:gd name="T28" fmla="*/ 362 w 452"/>
                <a:gd name="T29" fmla="*/ 459 h 695"/>
                <a:gd name="T30" fmla="*/ 361 w 452"/>
                <a:gd name="T31" fmla="*/ 463 h 695"/>
                <a:gd name="T32" fmla="*/ 360 w 452"/>
                <a:gd name="T33" fmla="*/ 466 h 695"/>
                <a:gd name="T34" fmla="*/ 358 w 452"/>
                <a:gd name="T35" fmla="*/ 469 h 695"/>
                <a:gd name="T36" fmla="*/ 354 w 452"/>
                <a:gd name="T37" fmla="*/ 472 h 695"/>
                <a:gd name="T38" fmla="*/ 351 w 452"/>
                <a:gd name="T39" fmla="*/ 474 h 695"/>
                <a:gd name="T40" fmla="*/ 347 w 452"/>
                <a:gd name="T41" fmla="*/ 474 h 695"/>
                <a:gd name="T42" fmla="*/ 344 w 452"/>
                <a:gd name="T43" fmla="*/ 474 h 695"/>
                <a:gd name="T44" fmla="*/ 340 w 452"/>
                <a:gd name="T45" fmla="*/ 473 h 695"/>
                <a:gd name="T46" fmla="*/ 130 w 452"/>
                <a:gd name="T47" fmla="*/ 383 h 695"/>
                <a:gd name="T48" fmla="*/ 126 w 452"/>
                <a:gd name="T49" fmla="*/ 380 h 695"/>
                <a:gd name="T50" fmla="*/ 123 w 452"/>
                <a:gd name="T51" fmla="*/ 377 h 695"/>
                <a:gd name="T52" fmla="*/ 122 w 452"/>
                <a:gd name="T53" fmla="*/ 373 h 695"/>
                <a:gd name="T54" fmla="*/ 121 w 452"/>
                <a:gd name="T55" fmla="*/ 369 h 695"/>
                <a:gd name="T56" fmla="*/ 121 w 452"/>
                <a:gd name="T57" fmla="*/ 172 h 695"/>
                <a:gd name="T58" fmla="*/ 0 w 452"/>
                <a:gd name="T59" fmla="*/ 474 h 695"/>
                <a:gd name="T60" fmla="*/ 0 w 452"/>
                <a:gd name="T61" fmla="*/ 478 h 695"/>
                <a:gd name="T62" fmla="*/ 3 w 452"/>
                <a:gd name="T63" fmla="*/ 482 h 695"/>
                <a:gd name="T64" fmla="*/ 6 w 452"/>
                <a:gd name="T65" fmla="*/ 485 h 695"/>
                <a:gd name="T66" fmla="*/ 9 w 452"/>
                <a:gd name="T67" fmla="*/ 488 h 695"/>
                <a:gd name="T68" fmla="*/ 452 w 452"/>
                <a:gd name="T69" fmla="*/ 695 h 695"/>
                <a:gd name="T70" fmla="*/ 452 w 452"/>
                <a:gd name="T71" fmla="*/ 685 h 695"/>
                <a:gd name="T72" fmla="*/ 452 w 452"/>
                <a:gd name="T73" fmla="*/ 661 h 695"/>
                <a:gd name="T74" fmla="*/ 452 w 452"/>
                <a:gd name="T75" fmla="*/ 198 h 695"/>
                <a:gd name="T76" fmla="*/ 452 w 452"/>
                <a:gd name="T77" fmla="*/ 198 h 695"/>
                <a:gd name="T78" fmla="*/ 0 w 452"/>
                <a:gd name="T79" fmla="*/ 0 h 695"/>
                <a:gd name="T80" fmla="*/ 0 w 452"/>
                <a:gd name="T81" fmla="*/ 474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2" h="695">
                  <a:moveTo>
                    <a:pt x="121" y="172"/>
                  </a:moveTo>
                  <a:lnTo>
                    <a:pt x="122" y="169"/>
                  </a:lnTo>
                  <a:lnTo>
                    <a:pt x="123" y="166"/>
                  </a:lnTo>
                  <a:lnTo>
                    <a:pt x="125" y="163"/>
                  </a:lnTo>
                  <a:lnTo>
                    <a:pt x="127" y="160"/>
                  </a:lnTo>
                  <a:lnTo>
                    <a:pt x="131" y="158"/>
                  </a:lnTo>
                  <a:lnTo>
                    <a:pt x="134" y="157"/>
                  </a:lnTo>
                  <a:lnTo>
                    <a:pt x="138" y="158"/>
                  </a:lnTo>
                  <a:lnTo>
                    <a:pt x="142" y="159"/>
                  </a:lnTo>
                  <a:lnTo>
                    <a:pt x="352" y="250"/>
                  </a:lnTo>
                  <a:lnTo>
                    <a:pt x="357" y="252"/>
                  </a:lnTo>
                  <a:lnTo>
                    <a:pt x="359" y="255"/>
                  </a:lnTo>
                  <a:lnTo>
                    <a:pt x="361" y="259"/>
                  </a:lnTo>
                  <a:lnTo>
                    <a:pt x="362" y="263"/>
                  </a:lnTo>
                  <a:lnTo>
                    <a:pt x="362" y="459"/>
                  </a:lnTo>
                  <a:lnTo>
                    <a:pt x="361" y="463"/>
                  </a:lnTo>
                  <a:lnTo>
                    <a:pt x="360" y="466"/>
                  </a:lnTo>
                  <a:lnTo>
                    <a:pt x="358" y="469"/>
                  </a:lnTo>
                  <a:lnTo>
                    <a:pt x="354" y="472"/>
                  </a:lnTo>
                  <a:lnTo>
                    <a:pt x="351" y="474"/>
                  </a:lnTo>
                  <a:lnTo>
                    <a:pt x="347" y="474"/>
                  </a:lnTo>
                  <a:lnTo>
                    <a:pt x="344" y="474"/>
                  </a:lnTo>
                  <a:lnTo>
                    <a:pt x="340" y="473"/>
                  </a:lnTo>
                  <a:lnTo>
                    <a:pt x="130" y="383"/>
                  </a:lnTo>
                  <a:lnTo>
                    <a:pt x="126" y="380"/>
                  </a:lnTo>
                  <a:lnTo>
                    <a:pt x="123" y="377"/>
                  </a:lnTo>
                  <a:lnTo>
                    <a:pt x="122" y="373"/>
                  </a:lnTo>
                  <a:lnTo>
                    <a:pt x="121" y="369"/>
                  </a:lnTo>
                  <a:lnTo>
                    <a:pt x="121" y="172"/>
                  </a:lnTo>
                  <a:close/>
                  <a:moveTo>
                    <a:pt x="0" y="474"/>
                  </a:moveTo>
                  <a:lnTo>
                    <a:pt x="0" y="478"/>
                  </a:lnTo>
                  <a:lnTo>
                    <a:pt x="3" y="482"/>
                  </a:lnTo>
                  <a:lnTo>
                    <a:pt x="6" y="485"/>
                  </a:lnTo>
                  <a:lnTo>
                    <a:pt x="9" y="488"/>
                  </a:lnTo>
                  <a:lnTo>
                    <a:pt x="452" y="695"/>
                  </a:lnTo>
                  <a:lnTo>
                    <a:pt x="452" y="685"/>
                  </a:lnTo>
                  <a:lnTo>
                    <a:pt x="452" y="661"/>
                  </a:lnTo>
                  <a:lnTo>
                    <a:pt x="452" y="198"/>
                  </a:lnTo>
                  <a:lnTo>
                    <a:pt x="452" y="198"/>
                  </a:lnTo>
                  <a:lnTo>
                    <a:pt x="0" y="0"/>
                  </a:lnTo>
                  <a:lnTo>
                    <a:pt x="0" y="4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506">
              <a:extLst>
                <a:ext uri="{FF2B5EF4-FFF2-40B4-BE49-F238E27FC236}">
                  <a16:creationId xmlns="" xmlns:a16="http://schemas.microsoft.com/office/drawing/2014/main" id="{F8D448DE-943B-4DE3-B2D5-1A76F71D2F30}"/>
                </a:ext>
              </a:extLst>
            </p:cNvPr>
            <p:cNvSpPr>
              <a:spLocks/>
            </p:cNvSpPr>
            <p:nvPr/>
          </p:nvSpPr>
          <p:spPr bwMode="auto">
            <a:xfrm>
              <a:off x="2605088" y="1947863"/>
              <a:ext cx="201613" cy="90488"/>
            </a:xfrm>
            <a:custGeom>
              <a:avLst/>
              <a:gdLst>
                <a:gd name="T0" fmla="*/ 212 w 639"/>
                <a:gd name="T1" fmla="*/ 0 h 281"/>
                <a:gd name="T2" fmla="*/ 0 w 639"/>
                <a:gd name="T3" fmla="*/ 85 h 281"/>
                <a:gd name="T4" fmla="*/ 449 w 639"/>
                <a:gd name="T5" fmla="*/ 281 h 281"/>
                <a:gd name="T6" fmla="*/ 639 w 639"/>
                <a:gd name="T7" fmla="*/ 192 h 281"/>
                <a:gd name="T8" fmla="*/ 212 w 639"/>
                <a:gd name="T9" fmla="*/ 0 h 281"/>
              </a:gdLst>
              <a:ahLst/>
              <a:cxnLst>
                <a:cxn ang="0">
                  <a:pos x="T0" y="T1"/>
                </a:cxn>
                <a:cxn ang="0">
                  <a:pos x="T2" y="T3"/>
                </a:cxn>
                <a:cxn ang="0">
                  <a:pos x="T4" y="T5"/>
                </a:cxn>
                <a:cxn ang="0">
                  <a:pos x="T6" y="T7"/>
                </a:cxn>
                <a:cxn ang="0">
                  <a:pos x="T8" y="T9"/>
                </a:cxn>
              </a:cxnLst>
              <a:rect l="0" t="0" r="r" b="b"/>
              <a:pathLst>
                <a:path w="639" h="281">
                  <a:moveTo>
                    <a:pt x="212" y="0"/>
                  </a:moveTo>
                  <a:lnTo>
                    <a:pt x="0" y="85"/>
                  </a:lnTo>
                  <a:lnTo>
                    <a:pt x="449" y="281"/>
                  </a:lnTo>
                  <a:lnTo>
                    <a:pt x="639" y="192"/>
                  </a:lnTo>
                  <a:lnTo>
                    <a:pt x="2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507">
              <a:extLst>
                <a:ext uri="{FF2B5EF4-FFF2-40B4-BE49-F238E27FC236}">
                  <a16:creationId xmlns="" xmlns:a16="http://schemas.microsoft.com/office/drawing/2014/main" id="{A9739B25-C271-45DA-A0F5-FBAAFC9BB2B1}"/>
                </a:ext>
              </a:extLst>
            </p:cNvPr>
            <p:cNvSpPr>
              <a:spLocks/>
            </p:cNvSpPr>
            <p:nvPr/>
          </p:nvSpPr>
          <p:spPr bwMode="auto">
            <a:xfrm>
              <a:off x="2751138" y="1984375"/>
              <a:ext cx="134938" cy="219075"/>
            </a:xfrm>
            <a:custGeom>
              <a:avLst/>
              <a:gdLst>
                <a:gd name="T0" fmla="*/ 0 w 421"/>
                <a:gd name="T1" fmla="*/ 196 h 693"/>
                <a:gd name="T2" fmla="*/ 0 w 421"/>
                <a:gd name="T3" fmla="*/ 659 h 693"/>
                <a:gd name="T4" fmla="*/ 0 w 421"/>
                <a:gd name="T5" fmla="*/ 684 h 693"/>
                <a:gd name="T6" fmla="*/ 0 w 421"/>
                <a:gd name="T7" fmla="*/ 693 h 693"/>
                <a:gd name="T8" fmla="*/ 413 w 421"/>
                <a:gd name="T9" fmla="*/ 487 h 693"/>
                <a:gd name="T10" fmla="*/ 416 w 421"/>
                <a:gd name="T11" fmla="*/ 483 h 693"/>
                <a:gd name="T12" fmla="*/ 419 w 421"/>
                <a:gd name="T13" fmla="*/ 481 h 693"/>
                <a:gd name="T14" fmla="*/ 420 w 421"/>
                <a:gd name="T15" fmla="*/ 477 h 693"/>
                <a:gd name="T16" fmla="*/ 421 w 421"/>
                <a:gd name="T17" fmla="*/ 473 h 693"/>
                <a:gd name="T18" fmla="*/ 421 w 421"/>
                <a:gd name="T19" fmla="*/ 0 h 693"/>
                <a:gd name="T20" fmla="*/ 0 w 421"/>
                <a:gd name="T21" fmla="*/ 196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693">
                  <a:moveTo>
                    <a:pt x="0" y="196"/>
                  </a:moveTo>
                  <a:lnTo>
                    <a:pt x="0" y="659"/>
                  </a:lnTo>
                  <a:lnTo>
                    <a:pt x="0" y="684"/>
                  </a:lnTo>
                  <a:lnTo>
                    <a:pt x="0" y="693"/>
                  </a:lnTo>
                  <a:lnTo>
                    <a:pt x="413" y="487"/>
                  </a:lnTo>
                  <a:lnTo>
                    <a:pt x="416" y="483"/>
                  </a:lnTo>
                  <a:lnTo>
                    <a:pt x="419" y="481"/>
                  </a:lnTo>
                  <a:lnTo>
                    <a:pt x="420" y="477"/>
                  </a:lnTo>
                  <a:lnTo>
                    <a:pt x="421" y="473"/>
                  </a:lnTo>
                  <a:lnTo>
                    <a:pt x="421"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508">
              <a:extLst>
                <a:ext uri="{FF2B5EF4-FFF2-40B4-BE49-F238E27FC236}">
                  <a16:creationId xmlns="" xmlns:a16="http://schemas.microsoft.com/office/drawing/2014/main" id="{83DB6946-B9B0-4C36-8735-E7D2F387C9E1}"/>
                </a:ext>
              </a:extLst>
            </p:cNvPr>
            <p:cNvSpPr>
              <a:spLocks/>
            </p:cNvSpPr>
            <p:nvPr/>
          </p:nvSpPr>
          <p:spPr bwMode="auto">
            <a:xfrm>
              <a:off x="2684463" y="1919288"/>
              <a:ext cx="195263" cy="85725"/>
            </a:xfrm>
            <a:custGeom>
              <a:avLst/>
              <a:gdLst>
                <a:gd name="T0" fmla="*/ 618 w 618"/>
                <a:gd name="T1" fmla="*/ 178 h 269"/>
                <a:gd name="T2" fmla="*/ 203 w 618"/>
                <a:gd name="T3" fmla="*/ 1 h 269"/>
                <a:gd name="T4" fmla="*/ 201 w 618"/>
                <a:gd name="T5" fmla="*/ 0 h 269"/>
                <a:gd name="T6" fmla="*/ 198 w 618"/>
                <a:gd name="T7" fmla="*/ 0 h 269"/>
                <a:gd name="T8" fmla="*/ 195 w 618"/>
                <a:gd name="T9" fmla="*/ 0 h 269"/>
                <a:gd name="T10" fmla="*/ 193 w 618"/>
                <a:gd name="T11" fmla="*/ 1 h 269"/>
                <a:gd name="T12" fmla="*/ 0 w 618"/>
                <a:gd name="T13" fmla="*/ 77 h 269"/>
                <a:gd name="T14" fmla="*/ 423 w 618"/>
                <a:gd name="T15" fmla="*/ 269 h 269"/>
                <a:gd name="T16" fmla="*/ 618 w 618"/>
                <a:gd name="T17" fmla="*/ 17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269">
                  <a:moveTo>
                    <a:pt x="618" y="178"/>
                  </a:moveTo>
                  <a:lnTo>
                    <a:pt x="203" y="1"/>
                  </a:lnTo>
                  <a:lnTo>
                    <a:pt x="201" y="0"/>
                  </a:lnTo>
                  <a:lnTo>
                    <a:pt x="198" y="0"/>
                  </a:lnTo>
                  <a:lnTo>
                    <a:pt x="195" y="0"/>
                  </a:lnTo>
                  <a:lnTo>
                    <a:pt x="193" y="1"/>
                  </a:lnTo>
                  <a:lnTo>
                    <a:pt x="0" y="77"/>
                  </a:lnTo>
                  <a:lnTo>
                    <a:pt x="423" y="269"/>
                  </a:lnTo>
                  <a:lnTo>
                    <a:pt x="618"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1" name="Group 90">
            <a:extLst>
              <a:ext uri="{FF2B5EF4-FFF2-40B4-BE49-F238E27FC236}">
                <a16:creationId xmlns="" xmlns:a16="http://schemas.microsoft.com/office/drawing/2014/main" id="{0F785EA6-6FB3-4692-B638-299F3AD59000}"/>
              </a:ext>
            </a:extLst>
          </p:cNvPr>
          <p:cNvGrpSpPr/>
          <p:nvPr/>
        </p:nvGrpSpPr>
        <p:grpSpPr>
          <a:xfrm>
            <a:off x="5513801" y="5532598"/>
            <a:ext cx="513992" cy="508314"/>
            <a:chOff x="2598738" y="1919288"/>
            <a:chExt cx="287338" cy="284163"/>
          </a:xfrm>
          <a:solidFill>
            <a:schemeClr val="accent2"/>
          </a:solidFill>
        </p:grpSpPr>
        <p:sp>
          <p:nvSpPr>
            <p:cNvPr id="92" name="Freeform 505">
              <a:extLst>
                <a:ext uri="{FF2B5EF4-FFF2-40B4-BE49-F238E27FC236}">
                  <a16:creationId xmlns="" xmlns:a16="http://schemas.microsoft.com/office/drawing/2014/main" id="{CB51141A-9990-423C-AA8A-1BEDAF19EC0C}"/>
                </a:ext>
              </a:extLst>
            </p:cNvPr>
            <p:cNvSpPr>
              <a:spLocks noEditPoints="1"/>
            </p:cNvSpPr>
            <p:nvPr/>
          </p:nvSpPr>
          <p:spPr bwMode="auto">
            <a:xfrm>
              <a:off x="2598738" y="1982788"/>
              <a:ext cx="142875" cy="220663"/>
            </a:xfrm>
            <a:custGeom>
              <a:avLst/>
              <a:gdLst>
                <a:gd name="T0" fmla="*/ 121 w 452"/>
                <a:gd name="T1" fmla="*/ 172 h 695"/>
                <a:gd name="T2" fmla="*/ 122 w 452"/>
                <a:gd name="T3" fmla="*/ 169 h 695"/>
                <a:gd name="T4" fmla="*/ 123 w 452"/>
                <a:gd name="T5" fmla="*/ 166 h 695"/>
                <a:gd name="T6" fmla="*/ 125 w 452"/>
                <a:gd name="T7" fmla="*/ 163 h 695"/>
                <a:gd name="T8" fmla="*/ 127 w 452"/>
                <a:gd name="T9" fmla="*/ 160 h 695"/>
                <a:gd name="T10" fmla="*/ 131 w 452"/>
                <a:gd name="T11" fmla="*/ 158 h 695"/>
                <a:gd name="T12" fmla="*/ 134 w 452"/>
                <a:gd name="T13" fmla="*/ 157 h 695"/>
                <a:gd name="T14" fmla="*/ 138 w 452"/>
                <a:gd name="T15" fmla="*/ 158 h 695"/>
                <a:gd name="T16" fmla="*/ 142 w 452"/>
                <a:gd name="T17" fmla="*/ 159 h 695"/>
                <a:gd name="T18" fmla="*/ 352 w 452"/>
                <a:gd name="T19" fmla="*/ 250 h 695"/>
                <a:gd name="T20" fmla="*/ 357 w 452"/>
                <a:gd name="T21" fmla="*/ 252 h 695"/>
                <a:gd name="T22" fmla="*/ 359 w 452"/>
                <a:gd name="T23" fmla="*/ 255 h 695"/>
                <a:gd name="T24" fmla="*/ 361 w 452"/>
                <a:gd name="T25" fmla="*/ 259 h 695"/>
                <a:gd name="T26" fmla="*/ 362 w 452"/>
                <a:gd name="T27" fmla="*/ 263 h 695"/>
                <a:gd name="T28" fmla="*/ 362 w 452"/>
                <a:gd name="T29" fmla="*/ 459 h 695"/>
                <a:gd name="T30" fmla="*/ 361 w 452"/>
                <a:gd name="T31" fmla="*/ 463 h 695"/>
                <a:gd name="T32" fmla="*/ 360 w 452"/>
                <a:gd name="T33" fmla="*/ 466 h 695"/>
                <a:gd name="T34" fmla="*/ 358 w 452"/>
                <a:gd name="T35" fmla="*/ 469 h 695"/>
                <a:gd name="T36" fmla="*/ 354 w 452"/>
                <a:gd name="T37" fmla="*/ 472 h 695"/>
                <a:gd name="T38" fmla="*/ 351 w 452"/>
                <a:gd name="T39" fmla="*/ 474 h 695"/>
                <a:gd name="T40" fmla="*/ 347 w 452"/>
                <a:gd name="T41" fmla="*/ 474 h 695"/>
                <a:gd name="T42" fmla="*/ 344 w 452"/>
                <a:gd name="T43" fmla="*/ 474 h 695"/>
                <a:gd name="T44" fmla="*/ 340 w 452"/>
                <a:gd name="T45" fmla="*/ 473 h 695"/>
                <a:gd name="T46" fmla="*/ 130 w 452"/>
                <a:gd name="T47" fmla="*/ 383 h 695"/>
                <a:gd name="T48" fmla="*/ 126 w 452"/>
                <a:gd name="T49" fmla="*/ 380 h 695"/>
                <a:gd name="T50" fmla="*/ 123 w 452"/>
                <a:gd name="T51" fmla="*/ 377 h 695"/>
                <a:gd name="T52" fmla="*/ 122 w 452"/>
                <a:gd name="T53" fmla="*/ 373 h 695"/>
                <a:gd name="T54" fmla="*/ 121 w 452"/>
                <a:gd name="T55" fmla="*/ 369 h 695"/>
                <a:gd name="T56" fmla="*/ 121 w 452"/>
                <a:gd name="T57" fmla="*/ 172 h 695"/>
                <a:gd name="T58" fmla="*/ 0 w 452"/>
                <a:gd name="T59" fmla="*/ 474 h 695"/>
                <a:gd name="T60" fmla="*/ 0 w 452"/>
                <a:gd name="T61" fmla="*/ 478 h 695"/>
                <a:gd name="T62" fmla="*/ 3 w 452"/>
                <a:gd name="T63" fmla="*/ 482 h 695"/>
                <a:gd name="T64" fmla="*/ 6 w 452"/>
                <a:gd name="T65" fmla="*/ 485 h 695"/>
                <a:gd name="T66" fmla="*/ 9 w 452"/>
                <a:gd name="T67" fmla="*/ 488 h 695"/>
                <a:gd name="T68" fmla="*/ 452 w 452"/>
                <a:gd name="T69" fmla="*/ 695 h 695"/>
                <a:gd name="T70" fmla="*/ 452 w 452"/>
                <a:gd name="T71" fmla="*/ 685 h 695"/>
                <a:gd name="T72" fmla="*/ 452 w 452"/>
                <a:gd name="T73" fmla="*/ 661 h 695"/>
                <a:gd name="T74" fmla="*/ 452 w 452"/>
                <a:gd name="T75" fmla="*/ 198 h 695"/>
                <a:gd name="T76" fmla="*/ 452 w 452"/>
                <a:gd name="T77" fmla="*/ 198 h 695"/>
                <a:gd name="T78" fmla="*/ 0 w 452"/>
                <a:gd name="T79" fmla="*/ 0 h 695"/>
                <a:gd name="T80" fmla="*/ 0 w 452"/>
                <a:gd name="T81" fmla="*/ 474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52" h="695">
                  <a:moveTo>
                    <a:pt x="121" y="172"/>
                  </a:moveTo>
                  <a:lnTo>
                    <a:pt x="122" y="169"/>
                  </a:lnTo>
                  <a:lnTo>
                    <a:pt x="123" y="166"/>
                  </a:lnTo>
                  <a:lnTo>
                    <a:pt x="125" y="163"/>
                  </a:lnTo>
                  <a:lnTo>
                    <a:pt x="127" y="160"/>
                  </a:lnTo>
                  <a:lnTo>
                    <a:pt x="131" y="158"/>
                  </a:lnTo>
                  <a:lnTo>
                    <a:pt x="134" y="157"/>
                  </a:lnTo>
                  <a:lnTo>
                    <a:pt x="138" y="158"/>
                  </a:lnTo>
                  <a:lnTo>
                    <a:pt x="142" y="159"/>
                  </a:lnTo>
                  <a:lnTo>
                    <a:pt x="352" y="250"/>
                  </a:lnTo>
                  <a:lnTo>
                    <a:pt x="357" y="252"/>
                  </a:lnTo>
                  <a:lnTo>
                    <a:pt x="359" y="255"/>
                  </a:lnTo>
                  <a:lnTo>
                    <a:pt x="361" y="259"/>
                  </a:lnTo>
                  <a:lnTo>
                    <a:pt x="362" y="263"/>
                  </a:lnTo>
                  <a:lnTo>
                    <a:pt x="362" y="459"/>
                  </a:lnTo>
                  <a:lnTo>
                    <a:pt x="361" y="463"/>
                  </a:lnTo>
                  <a:lnTo>
                    <a:pt x="360" y="466"/>
                  </a:lnTo>
                  <a:lnTo>
                    <a:pt x="358" y="469"/>
                  </a:lnTo>
                  <a:lnTo>
                    <a:pt x="354" y="472"/>
                  </a:lnTo>
                  <a:lnTo>
                    <a:pt x="351" y="474"/>
                  </a:lnTo>
                  <a:lnTo>
                    <a:pt x="347" y="474"/>
                  </a:lnTo>
                  <a:lnTo>
                    <a:pt x="344" y="474"/>
                  </a:lnTo>
                  <a:lnTo>
                    <a:pt x="340" y="473"/>
                  </a:lnTo>
                  <a:lnTo>
                    <a:pt x="130" y="383"/>
                  </a:lnTo>
                  <a:lnTo>
                    <a:pt x="126" y="380"/>
                  </a:lnTo>
                  <a:lnTo>
                    <a:pt x="123" y="377"/>
                  </a:lnTo>
                  <a:lnTo>
                    <a:pt x="122" y="373"/>
                  </a:lnTo>
                  <a:lnTo>
                    <a:pt x="121" y="369"/>
                  </a:lnTo>
                  <a:lnTo>
                    <a:pt x="121" y="172"/>
                  </a:lnTo>
                  <a:close/>
                  <a:moveTo>
                    <a:pt x="0" y="474"/>
                  </a:moveTo>
                  <a:lnTo>
                    <a:pt x="0" y="478"/>
                  </a:lnTo>
                  <a:lnTo>
                    <a:pt x="3" y="482"/>
                  </a:lnTo>
                  <a:lnTo>
                    <a:pt x="6" y="485"/>
                  </a:lnTo>
                  <a:lnTo>
                    <a:pt x="9" y="488"/>
                  </a:lnTo>
                  <a:lnTo>
                    <a:pt x="452" y="695"/>
                  </a:lnTo>
                  <a:lnTo>
                    <a:pt x="452" y="685"/>
                  </a:lnTo>
                  <a:lnTo>
                    <a:pt x="452" y="661"/>
                  </a:lnTo>
                  <a:lnTo>
                    <a:pt x="452" y="198"/>
                  </a:lnTo>
                  <a:lnTo>
                    <a:pt x="452" y="198"/>
                  </a:lnTo>
                  <a:lnTo>
                    <a:pt x="0" y="0"/>
                  </a:lnTo>
                  <a:lnTo>
                    <a:pt x="0" y="4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506">
              <a:extLst>
                <a:ext uri="{FF2B5EF4-FFF2-40B4-BE49-F238E27FC236}">
                  <a16:creationId xmlns="" xmlns:a16="http://schemas.microsoft.com/office/drawing/2014/main" id="{AB3FC116-BB62-4D5B-92D5-8C976F9BFBC4}"/>
                </a:ext>
              </a:extLst>
            </p:cNvPr>
            <p:cNvSpPr>
              <a:spLocks/>
            </p:cNvSpPr>
            <p:nvPr/>
          </p:nvSpPr>
          <p:spPr bwMode="auto">
            <a:xfrm>
              <a:off x="2605088" y="1947863"/>
              <a:ext cx="201613" cy="90488"/>
            </a:xfrm>
            <a:custGeom>
              <a:avLst/>
              <a:gdLst>
                <a:gd name="T0" fmla="*/ 212 w 639"/>
                <a:gd name="T1" fmla="*/ 0 h 281"/>
                <a:gd name="T2" fmla="*/ 0 w 639"/>
                <a:gd name="T3" fmla="*/ 85 h 281"/>
                <a:gd name="T4" fmla="*/ 449 w 639"/>
                <a:gd name="T5" fmla="*/ 281 h 281"/>
                <a:gd name="T6" fmla="*/ 639 w 639"/>
                <a:gd name="T7" fmla="*/ 192 h 281"/>
                <a:gd name="T8" fmla="*/ 212 w 639"/>
                <a:gd name="T9" fmla="*/ 0 h 281"/>
              </a:gdLst>
              <a:ahLst/>
              <a:cxnLst>
                <a:cxn ang="0">
                  <a:pos x="T0" y="T1"/>
                </a:cxn>
                <a:cxn ang="0">
                  <a:pos x="T2" y="T3"/>
                </a:cxn>
                <a:cxn ang="0">
                  <a:pos x="T4" y="T5"/>
                </a:cxn>
                <a:cxn ang="0">
                  <a:pos x="T6" y="T7"/>
                </a:cxn>
                <a:cxn ang="0">
                  <a:pos x="T8" y="T9"/>
                </a:cxn>
              </a:cxnLst>
              <a:rect l="0" t="0" r="r" b="b"/>
              <a:pathLst>
                <a:path w="639" h="281">
                  <a:moveTo>
                    <a:pt x="212" y="0"/>
                  </a:moveTo>
                  <a:lnTo>
                    <a:pt x="0" y="85"/>
                  </a:lnTo>
                  <a:lnTo>
                    <a:pt x="449" y="281"/>
                  </a:lnTo>
                  <a:lnTo>
                    <a:pt x="639" y="192"/>
                  </a:lnTo>
                  <a:lnTo>
                    <a:pt x="2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507">
              <a:extLst>
                <a:ext uri="{FF2B5EF4-FFF2-40B4-BE49-F238E27FC236}">
                  <a16:creationId xmlns="" xmlns:a16="http://schemas.microsoft.com/office/drawing/2014/main" id="{8E4E89E3-C76D-4DBE-8073-7A064CBDFFFE}"/>
                </a:ext>
              </a:extLst>
            </p:cNvPr>
            <p:cNvSpPr>
              <a:spLocks/>
            </p:cNvSpPr>
            <p:nvPr/>
          </p:nvSpPr>
          <p:spPr bwMode="auto">
            <a:xfrm>
              <a:off x="2751138" y="1984375"/>
              <a:ext cx="134938" cy="219075"/>
            </a:xfrm>
            <a:custGeom>
              <a:avLst/>
              <a:gdLst>
                <a:gd name="T0" fmla="*/ 0 w 421"/>
                <a:gd name="T1" fmla="*/ 196 h 693"/>
                <a:gd name="T2" fmla="*/ 0 w 421"/>
                <a:gd name="T3" fmla="*/ 659 h 693"/>
                <a:gd name="T4" fmla="*/ 0 w 421"/>
                <a:gd name="T5" fmla="*/ 684 h 693"/>
                <a:gd name="T6" fmla="*/ 0 w 421"/>
                <a:gd name="T7" fmla="*/ 693 h 693"/>
                <a:gd name="T8" fmla="*/ 413 w 421"/>
                <a:gd name="T9" fmla="*/ 487 h 693"/>
                <a:gd name="T10" fmla="*/ 416 w 421"/>
                <a:gd name="T11" fmla="*/ 483 h 693"/>
                <a:gd name="T12" fmla="*/ 419 w 421"/>
                <a:gd name="T13" fmla="*/ 481 h 693"/>
                <a:gd name="T14" fmla="*/ 420 w 421"/>
                <a:gd name="T15" fmla="*/ 477 h 693"/>
                <a:gd name="T16" fmla="*/ 421 w 421"/>
                <a:gd name="T17" fmla="*/ 473 h 693"/>
                <a:gd name="T18" fmla="*/ 421 w 421"/>
                <a:gd name="T19" fmla="*/ 0 h 693"/>
                <a:gd name="T20" fmla="*/ 0 w 421"/>
                <a:gd name="T21" fmla="*/ 196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1" h="693">
                  <a:moveTo>
                    <a:pt x="0" y="196"/>
                  </a:moveTo>
                  <a:lnTo>
                    <a:pt x="0" y="659"/>
                  </a:lnTo>
                  <a:lnTo>
                    <a:pt x="0" y="684"/>
                  </a:lnTo>
                  <a:lnTo>
                    <a:pt x="0" y="693"/>
                  </a:lnTo>
                  <a:lnTo>
                    <a:pt x="413" y="487"/>
                  </a:lnTo>
                  <a:lnTo>
                    <a:pt x="416" y="483"/>
                  </a:lnTo>
                  <a:lnTo>
                    <a:pt x="419" y="481"/>
                  </a:lnTo>
                  <a:lnTo>
                    <a:pt x="420" y="477"/>
                  </a:lnTo>
                  <a:lnTo>
                    <a:pt x="421" y="473"/>
                  </a:lnTo>
                  <a:lnTo>
                    <a:pt x="421"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508">
              <a:extLst>
                <a:ext uri="{FF2B5EF4-FFF2-40B4-BE49-F238E27FC236}">
                  <a16:creationId xmlns="" xmlns:a16="http://schemas.microsoft.com/office/drawing/2014/main" id="{C0A4B3BD-3B14-4599-9638-52318C342B41}"/>
                </a:ext>
              </a:extLst>
            </p:cNvPr>
            <p:cNvSpPr>
              <a:spLocks/>
            </p:cNvSpPr>
            <p:nvPr/>
          </p:nvSpPr>
          <p:spPr bwMode="auto">
            <a:xfrm>
              <a:off x="2684463" y="1919288"/>
              <a:ext cx="195263" cy="85725"/>
            </a:xfrm>
            <a:custGeom>
              <a:avLst/>
              <a:gdLst>
                <a:gd name="T0" fmla="*/ 618 w 618"/>
                <a:gd name="T1" fmla="*/ 178 h 269"/>
                <a:gd name="T2" fmla="*/ 203 w 618"/>
                <a:gd name="T3" fmla="*/ 1 h 269"/>
                <a:gd name="T4" fmla="*/ 201 w 618"/>
                <a:gd name="T5" fmla="*/ 0 h 269"/>
                <a:gd name="T6" fmla="*/ 198 w 618"/>
                <a:gd name="T7" fmla="*/ 0 h 269"/>
                <a:gd name="T8" fmla="*/ 195 w 618"/>
                <a:gd name="T9" fmla="*/ 0 h 269"/>
                <a:gd name="T10" fmla="*/ 193 w 618"/>
                <a:gd name="T11" fmla="*/ 1 h 269"/>
                <a:gd name="T12" fmla="*/ 0 w 618"/>
                <a:gd name="T13" fmla="*/ 77 h 269"/>
                <a:gd name="T14" fmla="*/ 423 w 618"/>
                <a:gd name="T15" fmla="*/ 269 h 269"/>
                <a:gd name="T16" fmla="*/ 618 w 618"/>
                <a:gd name="T17" fmla="*/ 17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269">
                  <a:moveTo>
                    <a:pt x="618" y="178"/>
                  </a:moveTo>
                  <a:lnTo>
                    <a:pt x="203" y="1"/>
                  </a:lnTo>
                  <a:lnTo>
                    <a:pt x="201" y="0"/>
                  </a:lnTo>
                  <a:lnTo>
                    <a:pt x="198" y="0"/>
                  </a:lnTo>
                  <a:lnTo>
                    <a:pt x="195" y="0"/>
                  </a:lnTo>
                  <a:lnTo>
                    <a:pt x="193" y="1"/>
                  </a:lnTo>
                  <a:lnTo>
                    <a:pt x="0" y="77"/>
                  </a:lnTo>
                  <a:lnTo>
                    <a:pt x="423" y="269"/>
                  </a:lnTo>
                  <a:lnTo>
                    <a:pt x="618"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10297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D8D812F3-81D5-4972-B8E6-F8534FFB3573}"/>
              </a:ext>
            </a:extLst>
          </p:cNvPr>
          <p:cNvGrpSpPr/>
          <p:nvPr/>
        </p:nvGrpSpPr>
        <p:grpSpPr>
          <a:xfrm>
            <a:off x="9365440" y="5618130"/>
            <a:ext cx="2609914" cy="1066864"/>
            <a:chOff x="1815290" y="1862105"/>
            <a:chExt cx="2609914" cy="1066864"/>
          </a:xfrm>
          <a:solidFill>
            <a:schemeClr val="accent3">
              <a:lumMod val="20000"/>
              <a:lumOff val="80000"/>
            </a:schemeClr>
          </a:solidFill>
        </p:grpSpPr>
        <p:sp>
          <p:nvSpPr>
            <p:cNvPr id="4" name="Oval 3">
              <a:extLst>
                <a:ext uri="{FF2B5EF4-FFF2-40B4-BE49-F238E27FC236}">
                  <a16:creationId xmlns="" xmlns:a16="http://schemas.microsoft.com/office/drawing/2014/main" id="{57CEC4F9-A97D-495B-95CE-5CF85D9BC3B2}"/>
                </a:ext>
              </a:extLst>
            </p:cNvPr>
            <p:cNvSpPr/>
            <p:nvPr/>
          </p:nvSpPr>
          <p:spPr>
            <a:xfrm>
              <a:off x="2424890" y="186210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 xmlns:a16="http://schemas.microsoft.com/office/drawing/2014/main" id="{96C991DF-FD89-4A2B-B677-F56990A2A629}"/>
                </a:ext>
              </a:extLst>
            </p:cNvPr>
            <p:cNvSpPr/>
            <p:nvPr/>
          </p:nvSpPr>
          <p:spPr>
            <a:xfrm>
              <a:off x="3034490" y="186210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 xmlns:a16="http://schemas.microsoft.com/office/drawing/2014/main" id="{E029DF62-C4E9-473E-A8CA-584A20A124F2}"/>
                </a:ext>
              </a:extLst>
            </p:cNvPr>
            <p:cNvSpPr/>
            <p:nvPr/>
          </p:nvSpPr>
          <p:spPr>
            <a:xfrm>
              <a:off x="3644090" y="186210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 xmlns:a16="http://schemas.microsoft.com/office/drawing/2014/main" id="{98A2B2E1-4184-4630-8E80-38540FA71912}"/>
                </a:ext>
              </a:extLst>
            </p:cNvPr>
            <p:cNvSpPr/>
            <p:nvPr/>
          </p:nvSpPr>
          <p:spPr>
            <a:xfrm>
              <a:off x="4253690" y="186210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 xmlns:a16="http://schemas.microsoft.com/office/drawing/2014/main" id="{C0969DCA-7EFA-4BB4-B5A7-8BDC5D963A0F}"/>
                </a:ext>
              </a:extLst>
            </p:cNvPr>
            <p:cNvSpPr/>
            <p:nvPr/>
          </p:nvSpPr>
          <p:spPr>
            <a:xfrm>
              <a:off x="2424890" y="2309780"/>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 xmlns:a16="http://schemas.microsoft.com/office/drawing/2014/main" id="{B7BAC60E-0115-40E6-B711-F75EBDDC38A3}"/>
                </a:ext>
              </a:extLst>
            </p:cNvPr>
            <p:cNvSpPr/>
            <p:nvPr/>
          </p:nvSpPr>
          <p:spPr>
            <a:xfrm>
              <a:off x="3034490" y="2309780"/>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 xmlns:a16="http://schemas.microsoft.com/office/drawing/2014/main" id="{C74E1703-3A4F-497E-BD1D-CBC2EB2FC13B}"/>
                </a:ext>
              </a:extLst>
            </p:cNvPr>
            <p:cNvSpPr/>
            <p:nvPr/>
          </p:nvSpPr>
          <p:spPr>
            <a:xfrm>
              <a:off x="3644090" y="2309780"/>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 xmlns:a16="http://schemas.microsoft.com/office/drawing/2014/main" id="{5515E3AD-B354-4574-88AF-C3BD3665050E}"/>
                </a:ext>
              </a:extLst>
            </p:cNvPr>
            <p:cNvSpPr/>
            <p:nvPr/>
          </p:nvSpPr>
          <p:spPr>
            <a:xfrm>
              <a:off x="4253690" y="2309780"/>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 xmlns:a16="http://schemas.microsoft.com/office/drawing/2014/main" id="{84DB8B36-D33A-4C22-893C-72C5A6121D5E}"/>
                </a:ext>
              </a:extLst>
            </p:cNvPr>
            <p:cNvSpPr/>
            <p:nvPr/>
          </p:nvSpPr>
          <p:spPr>
            <a:xfrm>
              <a:off x="2424890" y="275745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 xmlns:a16="http://schemas.microsoft.com/office/drawing/2014/main" id="{1E4196A4-5814-44E5-9A1E-D7AE2A7679DA}"/>
                </a:ext>
              </a:extLst>
            </p:cNvPr>
            <p:cNvSpPr/>
            <p:nvPr/>
          </p:nvSpPr>
          <p:spPr>
            <a:xfrm>
              <a:off x="3034490" y="275745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 xmlns:a16="http://schemas.microsoft.com/office/drawing/2014/main" id="{98677B29-41F9-4288-8F6F-9CF5AA21B05F}"/>
                </a:ext>
              </a:extLst>
            </p:cNvPr>
            <p:cNvSpPr/>
            <p:nvPr/>
          </p:nvSpPr>
          <p:spPr>
            <a:xfrm>
              <a:off x="3644090" y="275745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 xmlns:a16="http://schemas.microsoft.com/office/drawing/2014/main" id="{BCD59FB4-8B17-4280-ABA0-CF5808C703FE}"/>
                </a:ext>
              </a:extLst>
            </p:cNvPr>
            <p:cNvSpPr/>
            <p:nvPr/>
          </p:nvSpPr>
          <p:spPr>
            <a:xfrm>
              <a:off x="4253690" y="275745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 xmlns:a16="http://schemas.microsoft.com/office/drawing/2014/main" id="{B28373C5-7149-495E-B528-84E34E60BC34}"/>
                </a:ext>
              </a:extLst>
            </p:cNvPr>
            <p:cNvSpPr/>
            <p:nvPr/>
          </p:nvSpPr>
          <p:spPr>
            <a:xfrm>
              <a:off x="1815290" y="186210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 xmlns:a16="http://schemas.microsoft.com/office/drawing/2014/main" id="{715070C3-34E6-4F3A-969B-CB49CA631C89}"/>
                </a:ext>
              </a:extLst>
            </p:cNvPr>
            <p:cNvSpPr/>
            <p:nvPr/>
          </p:nvSpPr>
          <p:spPr>
            <a:xfrm>
              <a:off x="1815290" y="2309780"/>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 xmlns:a16="http://schemas.microsoft.com/office/drawing/2014/main" id="{62AC2485-F18A-4487-86A5-3FF49E82D00A}"/>
                </a:ext>
              </a:extLst>
            </p:cNvPr>
            <p:cNvSpPr/>
            <p:nvPr/>
          </p:nvSpPr>
          <p:spPr>
            <a:xfrm>
              <a:off x="1815290" y="2757455"/>
              <a:ext cx="171514" cy="17151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lowchart: Process 8">
            <a:extLst>
              <a:ext uri="{FF2B5EF4-FFF2-40B4-BE49-F238E27FC236}">
                <a16:creationId xmlns="" xmlns:a16="http://schemas.microsoft.com/office/drawing/2014/main" id="{7FE93BDA-2C02-49CD-9BD5-60993A084C84}"/>
              </a:ext>
            </a:extLst>
          </p:cNvPr>
          <p:cNvSpPr/>
          <p:nvPr/>
        </p:nvSpPr>
        <p:spPr>
          <a:xfrm>
            <a:off x="0" y="4729053"/>
            <a:ext cx="12192000" cy="1244802"/>
          </a:xfrm>
          <a:prstGeom prst="flowChartProcess">
            <a:avLst/>
          </a:prstGeom>
          <a:pattFill prst="ltDn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23">
            <a:extLst>
              <a:ext uri="{FF2B5EF4-FFF2-40B4-BE49-F238E27FC236}">
                <a16:creationId xmlns="" xmlns:a16="http://schemas.microsoft.com/office/drawing/2014/main" id="{C577D3CD-0834-4F02-8492-5C41D73D860A}"/>
              </a:ext>
            </a:extLst>
          </p:cNvPr>
          <p:cNvSpPr txBox="1">
            <a:spLocks/>
          </p:cNvSpPr>
          <p:nvPr/>
        </p:nvSpPr>
        <p:spPr>
          <a:xfrm>
            <a:off x="482601" y="241300"/>
            <a:ext cx="11226800" cy="609398"/>
          </a:xfrm>
          <a:prstGeom prst="rect">
            <a:avLst/>
          </a:prstGeom>
        </p:spPr>
        <p:txBody>
          <a:bodyPr wrap="square" lIns="0" tIns="0" rIns="0" bIns="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tx1">
                    <a:lumMod val="50000"/>
                    <a:lumOff val="50000"/>
                  </a:schemeClr>
                </a:solidFill>
                <a:latin typeface="Bahnschrift" panose="020B0502040204020203" pitchFamily="34" charset="0"/>
              </a:rPr>
              <a:t>Main function</a:t>
            </a:r>
            <a:endParaRPr lang="en-US" dirty="0">
              <a:solidFill>
                <a:schemeClr val="tx1">
                  <a:lumMod val="50000"/>
                  <a:lumOff val="50000"/>
                </a:schemeClr>
              </a:solidFill>
              <a:latin typeface="Bahnschrift" panose="020B0502040204020203" pitchFamily="34" charset="0"/>
            </a:endParaRPr>
          </a:p>
        </p:txBody>
      </p:sp>
      <p:sp>
        <p:nvSpPr>
          <p:cNvPr id="39" name="Rectangle 38">
            <a:extLst>
              <a:ext uri="{FF2B5EF4-FFF2-40B4-BE49-F238E27FC236}">
                <a16:creationId xmlns="" xmlns:a16="http://schemas.microsoft.com/office/drawing/2014/main" id="{E9FF07DC-EFE9-4563-A1B7-E4D546383A07}"/>
              </a:ext>
            </a:extLst>
          </p:cNvPr>
          <p:cNvSpPr/>
          <p:nvPr/>
        </p:nvSpPr>
        <p:spPr>
          <a:xfrm>
            <a:off x="11709400" y="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 xmlns:a16="http://schemas.microsoft.com/office/drawing/2014/main" id="{4DCA76D0-89F1-494D-8FFB-8C502050824A}"/>
              </a:ext>
            </a:extLst>
          </p:cNvPr>
          <p:cNvSpPr/>
          <p:nvPr/>
        </p:nvSpPr>
        <p:spPr>
          <a:xfrm>
            <a:off x="0" y="6375400"/>
            <a:ext cx="482600" cy="482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 xmlns:a16="http://schemas.microsoft.com/office/drawing/2014/main" id="{924F98B0-9BD8-45EF-A8D5-0727CA54909E}"/>
              </a:ext>
            </a:extLst>
          </p:cNvPr>
          <p:cNvSpPr>
            <a:spLocks noGrp="1"/>
          </p:cNvSpPr>
          <p:nvPr>
            <p:ph type="sldNum" sz="quarter" idx="12"/>
          </p:nvPr>
        </p:nvSpPr>
        <p:spPr/>
        <p:txBody>
          <a:bodyPr/>
          <a:lstStyle/>
          <a:p>
            <a:fld id="{B6C20299-E5FC-4D0E-80FD-6D86FCBA10E6}" type="slidenum">
              <a:rPr lang="en-US" smtClean="0"/>
              <a:t>9</a:t>
            </a:fld>
            <a:endParaRPr lang="en-US"/>
          </a:p>
        </p:txBody>
      </p:sp>
      <p:sp>
        <p:nvSpPr>
          <p:cNvPr id="68" name="Rectangle 67">
            <a:extLst>
              <a:ext uri="{FF2B5EF4-FFF2-40B4-BE49-F238E27FC236}">
                <a16:creationId xmlns="" xmlns:a16="http://schemas.microsoft.com/office/drawing/2014/main" id="{FCC7C302-370C-4B10-A395-9BF1524EBB61}"/>
              </a:ext>
            </a:extLst>
          </p:cNvPr>
          <p:cNvSpPr/>
          <p:nvPr/>
        </p:nvSpPr>
        <p:spPr>
          <a:xfrm>
            <a:off x="12453257" y="1028700"/>
            <a:ext cx="1161143" cy="529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9" name="Table 48">
            <a:extLst>
              <a:ext uri="{FF2B5EF4-FFF2-40B4-BE49-F238E27FC236}">
                <a16:creationId xmlns="" xmlns:a16="http://schemas.microsoft.com/office/drawing/2014/main" id="{B41F31F3-8548-47D4-8F1E-91FF4830B776}"/>
              </a:ext>
            </a:extLst>
          </p:cNvPr>
          <p:cNvGraphicFramePr>
            <a:graphicFrameLocks noGrp="1"/>
          </p:cNvGraphicFramePr>
          <p:nvPr>
            <p:extLst>
              <p:ext uri="{D42A27DB-BD31-4B8C-83A1-F6EECF244321}">
                <p14:modId xmlns:p14="http://schemas.microsoft.com/office/powerpoint/2010/main" val="3733377873"/>
              </p:ext>
            </p:extLst>
          </p:nvPr>
        </p:nvGraphicFramePr>
        <p:xfrm>
          <a:off x="482600" y="1081141"/>
          <a:ext cx="5473700" cy="3855834"/>
        </p:xfrm>
        <a:graphic>
          <a:graphicData uri="http://schemas.openxmlformats.org/drawingml/2006/table">
            <a:tbl>
              <a:tblPr firstRow="1" bandRow="1">
                <a:tableStyleId>{5C22544A-7EE6-4342-B048-85BDC9FD1C3A}</a:tableStyleId>
              </a:tblPr>
              <a:tblGrid>
                <a:gridCol w="1426150">
                  <a:extLst>
                    <a:ext uri="{9D8B030D-6E8A-4147-A177-3AD203B41FA5}">
                      <a16:colId xmlns="" xmlns:a16="http://schemas.microsoft.com/office/drawing/2014/main" val="20000"/>
                    </a:ext>
                  </a:extLst>
                </a:gridCol>
                <a:gridCol w="2548082">
                  <a:extLst>
                    <a:ext uri="{9D8B030D-6E8A-4147-A177-3AD203B41FA5}">
                      <a16:colId xmlns="" xmlns:a16="http://schemas.microsoft.com/office/drawing/2014/main" val="20001"/>
                    </a:ext>
                  </a:extLst>
                </a:gridCol>
                <a:gridCol w="1499468">
                  <a:extLst>
                    <a:ext uri="{9D8B030D-6E8A-4147-A177-3AD203B41FA5}">
                      <a16:colId xmlns="" xmlns:a16="http://schemas.microsoft.com/office/drawing/2014/main" val="20002"/>
                    </a:ext>
                  </a:extLst>
                </a:gridCol>
              </a:tblGrid>
              <a:tr h="369615">
                <a:tc rowSpan="8">
                  <a:txBody>
                    <a:bodyPr/>
                    <a:lstStyle/>
                    <a:p>
                      <a:pPr algn="ctr"/>
                      <a:r>
                        <a:rPr lang="en-US" sz="1400" b="0" baseline="0" dirty="0" smtClean="0">
                          <a:latin typeface="+mn-lt"/>
                        </a:rPr>
                        <a:t>Organization/</a:t>
                      </a:r>
                    </a:p>
                    <a:p>
                      <a:pPr algn="ctr"/>
                      <a:r>
                        <a:rPr lang="en-US" sz="1400" b="0" baseline="0" dirty="0" smtClean="0">
                          <a:latin typeface="+mn-lt"/>
                        </a:rPr>
                        <a:t>Government</a:t>
                      </a:r>
                      <a:endParaRPr lang="en-US" sz="1400" b="0" baseline="0" dirty="0">
                        <a:latin typeface="+mn-lt"/>
                      </a:endParaRPr>
                    </a:p>
                  </a:txBody>
                  <a:tcPr marL="97793" marR="97793" marT="48897" marB="48897" anchor="ctr">
                    <a:lnL w="12700" cmpd="sng">
                      <a:noFill/>
                    </a:lnL>
                    <a:lnR w="635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r>
                        <a:rPr lang="en-US" sz="1300" b="0" dirty="0" smtClean="0">
                          <a:solidFill>
                            <a:schemeClr val="tx1">
                              <a:lumMod val="50000"/>
                              <a:lumOff val="50000"/>
                            </a:schemeClr>
                          </a:solidFill>
                        </a:rPr>
                        <a:t>Make lists of the target homeless for</a:t>
                      </a:r>
                      <a:r>
                        <a:rPr lang="en-US" sz="1300" b="0" baseline="0" dirty="0" smtClean="0">
                          <a:solidFill>
                            <a:schemeClr val="tx1">
                              <a:lumMod val="50000"/>
                              <a:lumOff val="50000"/>
                            </a:schemeClr>
                          </a:solidFill>
                        </a:rPr>
                        <a:t> the donation fund</a:t>
                      </a:r>
                      <a:endParaRPr lang="en-US" sz="1300" b="0" dirty="0">
                        <a:solidFill>
                          <a:schemeClr val="tx1">
                            <a:lumMod val="50000"/>
                            <a:lumOff val="50000"/>
                          </a:schemeClr>
                        </a:solidFill>
                      </a:endParaRPr>
                    </a:p>
                  </a:txBody>
                  <a:tcPr marL="97793" marR="97793" marT="48897" marB="48897">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300" b="0" dirty="0" smtClean="0">
                          <a:solidFill>
                            <a:schemeClr val="tx1">
                              <a:lumMod val="50000"/>
                              <a:lumOff val="50000"/>
                            </a:schemeClr>
                          </a:solidFill>
                        </a:rPr>
                        <a:t>Web</a:t>
                      </a:r>
                      <a:endParaRPr lang="en-US" sz="1300" b="0" dirty="0">
                        <a:solidFill>
                          <a:schemeClr val="tx1">
                            <a:lumMod val="50000"/>
                            <a:lumOff val="50000"/>
                          </a:schemeClr>
                        </a:solidFill>
                      </a:endParaRPr>
                    </a:p>
                  </a:txBody>
                  <a:tcPr marL="97793" marR="97793" marT="48897" marB="48897">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r h="369615">
                <a:tc vMerge="1">
                  <a:txBody>
                    <a:bodyPr/>
                    <a:lstStyle/>
                    <a:p>
                      <a:endParaRPr lang="en-US" sz="1100" dirty="0"/>
                    </a:p>
                  </a:txBody>
                  <a:tcPr/>
                </a:tc>
                <a:tc>
                  <a:txBody>
                    <a:bodyPr/>
                    <a:lstStyle/>
                    <a:p>
                      <a:r>
                        <a:rPr lang="en-US" sz="1300" b="0" dirty="0" smtClean="0">
                          <a:solidFill>
                            <a:schemeClr val="tx1">
                              <a:lumMod val="50000"/>
                              <a:lumOff val="50000"/>
                            </a:schemeClr>
                          </a:solidFill>
                        </a:rPr>
                        <a:t>Set up fund-raising campaigns</a:t>
                      </a:r>
                      <a:endParaRPr lang="en-US" sz="1300" b="0" dirty="0">
                        <a:solidFill>
                          <a:schemeClr val="tx1">
                            <a:lumMod val="50000"/>
                            <a:lumOff val="50000"/>
                          </a:schemeClr>
                        </a:solidFill>
                      </a:endParaRPr>
                    </a:p>
                  </a:txBody>
                  <a:tcPr marL="97793" marR="97793" marT="48897" marB="48897">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300" dirty="0" smtClean="0">
                          <a:solidFill>
                            <a:schemeClr val="tx1">
                              <a:lumMod val="50000"/>
                              <a:lumOff val="50000"/>
                            </a:schemeClr>
                          </a:solidFill>
                        </a:rPr>
                        <a:t>Web</a:t>
                      </a:r>
                      <a:endParaRPr lang="en-US" sz="1300" dirty="0">
                        <a:solidFill>
                          <a:schemeClr val="tx1">
                            <a:lumMod val="50000"/>
                            <a:lumOff val="50000"/>
                          </a:schemeClr>
                        </a:solidFill>
                      </a:endParaRPr>
                    </a:p>
                  </a:txBody>
                  <a:tcPr marL="97793" marR="97793" marT="48897" marB="48897">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369615">
                <a:tc vMerge="1">
                  <a:txBody>
                    <a:bodyPr/>
                    <a:lstStyle/>
                    <a:p>
                      <a:endParaRPr lang="en-US" sz="1100" dirty="0"/>
                    </a:p>
                  </a:txBody>
                  <a:tcPr/>
                </a:tc>
                <a:tc>
                  <a:txBody>
                    <a:bodyPr/>
                    <a:lstStyle/>
                    <a:p>
                      <a:r>
                        <a:rPr lang="en-US" sz="1300" b="0" dirty="0" smtClean="0">
                          <a:solidFill>
                            <a:schemeClr val="tx1">
                              <a:lumMod val="50000"/>
                              <a:lumOff val="50000"/>
                            </a:schemeClr>
                          </a:solidFill>
                        </a:rPr>
                        <a:t>Set</a:t>
                      </a:r>
                      <a:r>
                        <a:rPr lang="en-US" sz="1300" b="0" baseline="0" dirty="0" smtClean="0">
                          <a:solidFill>
                            <a:schemeClr val="tx1">
                              <a:lumMod val="50000"/>
                              <a:lumOff val="50000"/>
                            </a:schemeClr>
                          </a:solidFill>
                        </a:rPr>
                        <a:t> up auction for fund-raising</a:t>
                      </a:r>
                      <a:endParaRPr lang="en-US" sz="1300" b="0" dirty="0">
                        <a:solidFill>
                          <a:schemeClr val="tx1">
                            <a:lumMod val="50000"/>
                            <a:lumOff val="50000"/>
                          </a:schemeClr>
                        </a:solidFill>
                      </a:endParaRPr>
                    </a:p>
                  </a:txBody>
                  <a:tcPr marL="97793" marR="97793" marT="48897" marB="48897">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300" dirty="0" smtClean="0">
                          <a:solidFill>
                            <a:schemeClr val="tx1">
                              <a:lumMod val="50000"/>
                              <a:lumOff val="50000"/>
                            </a:schemeClr>
                          </a:solidFill>
                        </a:rPr>
                        <a:t>Web</a:t>
                      </a:r>
                      <a:endParaRPr lang="en-US" sz="1300" dirty="0">
                        <a:solidFill>
                          <a:schemeClr val="tx1">
                            <a:lumMod val="50000"/>
                            <a:lumOff val="50000"/>
                          </a:schemeClr>
                        </a:solidFill>
                      </a:endParaRPr>
                    </a:p>
                  </a:txBody>
                  <a:tcPr marL="97793" marR="97793" marT="48897" marB="48897">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r h="369615">
                <a:tc vMerge="1">
                  <a:txBody>
                    <a:bodyPr/>
                    <a:lstStyle/>
                    <a:p>
                      <a:endParaRPr lang="en-US" sz="1100" dirty="0"/>
                    </a:p>
                  </a:txBody>
                  <a:tcPr/>
                </a:tc>
                <a:tc>
                  <a:txBody>
                    <a:bodyPr/>
                    <a:lstStyle/>
                    <a:p>
                      <a:r>
                        <a:rPr lang="en-US" sz="1300" b="0" dirty="0" smtClean="0">
                          <a:solidFill>
                            <a:schemeClr val="tx1">
                              <a:lumMod val="50000"/>
                              <a:lumOff val="50000"/>
                            </a:schemeClr>
                          </a:solidFill>
                        </a:rPr>
                        <a:t>Distribute</a:t>
                      </a:r>
                      <a:r>
                        <a:rPr lang="en-US" sz="1300" b="0" baseline="0" dirty="0" smtClean="0">
                          <a:solidFill>
                            <a:schemeClr val="tx1">
                              <a:lumMod val="50000"/>
                              <a:lumOff val="50000"/>
                            </a:schemeClr>
                          </a:solidFill>
                        </a:rPr>
                        <a:t> the fund resources to the homeless</a:t>
                      </a:r>
                      <a:endParaRPr lang="en-US" sz="1300" b="0" dirty="0">
                        <a:solidFill>
                          <a:schemeClr val="tx1">
                            <a:lumMod val="50000"/>
                            <a:lumOff val="50000"/>
                          </a:schemeClr>
                        </a:solidFill>
                      </a:endParaRPr>
                    </a:p>
                  </a:txBody>
                  <a:tcPr marL="97793" marR="97793" marT="48897" marB="48897">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300" dirty="0" smtClean="0">
                          <a:solidFill>
                            <a:schemeClr val="tx1">
                              <a:lumMod val="50000"/>
                              <a:lumOff val="50000"/>
                            </a:schemeClr>
                          </a:solidFill>
                        </a:rPr>
                        <a:t>Smart</a:t>
                      </a:r>
                      <a:r>
                        <a:rPr lang="en-US" sz="1300" baseline="0" dirty="0" smtClean="0">
                          <a:solidFill>
                            <a:schemeClr val="tx1">
                              <a:lumMod val="50000"/>
                              <a:lumOff val="50000"/>
                            </a:schemeClr>
                          </a:solidFill>
                        </a:rPr>
                        <a:t> c</a:t>
                      </a:r>
                      <a:r>
                        <a:rPr lang="en-US" sz="1300" dirty="0" smtClean="0">
                          <a:solidFill>
                            <a:schemeClr val="tx1">
                              <a:lumMod val="50000"/>
                              <a:lumOff val="50000"/>
                            </a:schemeClr>
                          </a:solidFill>
                        </a:rPr>
                        <a:t>ontract (block chain)</a:t>
                      </a:r>
                      <a:endParaRPr lang="en-US" sz="1300" dirty="0">
                        <a:solidFill>
                          <a:schemeClr val="tx1">
                            <a:lumMod val="50000"/>
                            <a:lumOff val="50000"/>
                          </a:schemeClr>
                        </a:solidFill>
                      </a:endParaRPr>
                    </a:p>
                  </a:txBody>
                  <a:tcPr marL="97793" marR="97793" marT="48897" marB="48897">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r h="369615">
                <a:tc vMerge="1">
                  <a:txBody>
                    <a:bodyPr/>
                    <a:lstStyle/>
                    <a:p>
                      <a:endParaRPr lang="en-US" sz="1100" dirty="0"/>
                    </a:p>
                  </a:txBody>
                  <a:tcPr/>
                </a:tc>
                <a:tc>
                  <a:txBody>
                    <a:bodyPr/>
                    <a:lstStyle/>
                    <a:p>
                      <a:r>
                        <a:rPr lang="en-US" sz="1300" b="0" dirty="0" smtClean="0">
                          <a:solidFill>
                            <a:schemeClr val="tx1">
                              <a:lumMod val="50000"/>
                              <a:lumOff val="50000"/>
                            </a:schemeClr>
                          </a:solidFill>
                        </a:rPr>
                        <a:t>Update the homeless </a:t>
                      </a:r>
                      <a:r>
                        <a:rPr lang="en-US" sz="1300" b="0" dirty="0" smtClean="0">
                          <a:solidFill>
                            <a:srgbClr val="FF0000"/>
                          </a:solidFill>
                        </a:rPr>
                        <a:t>purchasing</a:t>
                      </a:r>
                      <a:r>
                        <a:rPr lang="en-US" sz="1300" b="0" baseline="0" dirty="0" smtClean="0">
                          <a:solidFill>
                            <a:srgbClr val="FF0000"/>
                          </a:solidFill>
                        </a:rPr>
                        <a:t> proof </a:t>
                      </a:r>
                      <a:r>
                        <a:rPr lang="en-US" sz="1300" b="0" baseline="0" dirty="0" smtClean="0">
                          <a:solidFill>
                            <a:schemeClr val="tx1">
                              <a:lumMod val="50000"/>
                              <a:lumOff val="50000"/>
                            </a:schemeClr>
                          </a:solidFill>
                        </a:rPr>
                        <a:t>to the public (the internet)</a:t>
                      </a:r>
                      <a:endParaRPr lang="en-US" sz="1300" b="0" dirty="0">
                        <a:solidFill>
                          <a:schemeClr val="tx1">
                            <a:lumMod val="50000"/>
                            <a:lumOff val="50000"/>
                          </a:schemeClr>
                        </a:solidFill>
                      </a:endParaRPr>
                    </a:p>
                  </a:txBody>
                  <a:tcPr marL="97793" marR="97793" marT="48897" marB="48897">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300" dirty="0" smtClean="0">
                          <a:solidFill>
                            <a:schemeClr val="tx1">
                              <a:lumMod val="50000"/>
                              <a:lumOff val="50000"/>
                            </a:schemeClr>
                          </a:solidFill>
                        </a:rPr>
                        <a:t>Block chain</a:t>
                      </a:r>
                      <a:endParaRPr lang="en-US" sz="1300" dirty="0">
                        <a:solidFill>
                          <a:schemeClr val="tx1">
                            <a:lumMod val="50000"/>
                            <a:lumOff val="50000"/>
                          </a:schemeClr>
                        </a:solidFill>
                      </a:endParaRPr>
                    </a:p>
                  </a:txBody>
                  <a:tcPr marL="97793" marR="97793" marT="48897" marB="48897">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4"/>
                  </a:ext>
                </a:extLst>
              </a:tr>
              <a:tr h="369615">
                <a:tc vMerge="1">
                  <a:txBody>
                    <a:bodyPr/>
                    <a:lstStyle/>
                    <a:p>
                      <a:endParaRPr lang="en-US" sz="1100" dirty="0"/>
                    </a:p>
                  </a:txBody>
                  <a:tcPr/>
                </a:tc>
                <a:tc>
                  <a:txBody>
                    <a:bodyPr/>
                    <a:lstStyle/>
                    <a:p>
                      <a:r>
                        <a:rPr lang="en-US" sz="1300" b="0" dirty="0" smtClean="0">
                          <a:solidFill>
                            <a:schemeClr val="tx1">
                              <a:lumMod val="50000"/>
                              <a:lumOff val="50000"/>
                            </a:schemeClr>
                          </a:solidFill>
                        </a:rPr>
                        <a:t>Update</a:t>
                      </a:r>
                      <a:r>
                        <a:rPr lang="en-US" sz="1300" b="0" baseline="0" dirty="0" smtClean="0">
                          <a:solidFill>
                            <a:schemeClr val="tx1">
                              <a:lumMod val="50000"/>
                              <a:lumOff val="50000"/>
                            </a:schemeClr>
                          </a:solidFill>
                        </a:rPr>
                        <a:t> auctions activities information to the public (the internet)</a:t>
                      </a:r>
                      <a:endParaRPr lang="en-US" sz="1300" b="0" dirty="0">
                        <a:solidFill>
                          <a:schemeClr val="tx1">
                            <a:lumMod val="50000"/>
                            <a:lumOff val="50000"/>
                          </a:schemeClr>
                        </a:solidFill>
                      </a:endParaRPr>
                    </a:p>
                  </a:txBody>
                  <a:tcPr marL="97793" marR="97793" marT="48897" marB="48897">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300" dirty="0" smtClean="0">
                          <a:solidFill>
                            <a:schemeClr val="tx1">
                              <a:lumMod val="50000"/>
                              <a:lumOff val="50000"/>
                            </a:schemeClr>
                          </a:solidFill>
                        </a:rPr>
                        <a:t>Block chain</a:t>
                      </a:r>
                      <a:endParaRPr lang="en-US" sz="1300" dirty="0">
                        <a:solidFill>
                          <a:schemeClr val="tx1">
                            <a:lumMod val="50000"/>
                            <a:lumOff val="50000"/>
                          </a:schemeClr>
                        </a:solidFill>
                      </a:endParaRPr>
                    </a:p>
                  </a:txBody>
                  <a:tcPr marL="97793" marR="97793" marT="48897" marB="48897">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5"/>
                  </a:ext>
                </a:extLst>
              </a:tr>
              <a:tr h="362628">
                <a:tc vMerge="1">
                  <a:txBody>
                    <a:bodyPr/>
                    <a:lstStyle/>
                    <a:p>
                      <a:endParaRPr lang="en-US" sz="1100" dirty="0"/>
                    </a:p>
                  </a:txBody>
                  <a:tcPr/>
                </a:tc>
                <a:tc gridSpan="2">
                  <a:txBody>
                    <a:bodyPr/>
                    <a:lstStyle/>
                    <a:p>
                      <a:endParaRPr lang="en-US" dirty="0"/>
                    </a:p>
                  </a:txBody>
                  <a:tcPr marL="97793" marR="97793" marT="48897" marB="48897">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marL="97793" marR="97793" marT="48897" marB="48897">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6"/>
                  </a:ext>
                </a:extLst>
              </a:tr>
              <a:tr h="369615">
                <a:tc vMerge="1">
                  <a:txBody>
                    <a:bodyPr/>
                    <a:lstStyle/>
                    <a:p>
                      <a:endParaRPr lang="en-US" sz="1100" dirty="0"/>
                    </a:p>
                  </a:txBody>
                  <a:tcPr/>
                </a:tc>
                <a:tc>
                  <a:txBody>
                    <a:bodyPr/>
                    <a:lstStyle/>
                    <a:p>
                      <a:endParaRPr lang="en-US" dirty="0"/>
                    </a:p>
                  </a:txBody>
                  <a:tcPr marL="97793" marR="97793" marT="48897" marB="48897">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marL="97793" marR="97793" marT="48897" marB="48897">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8"/>
                  </a:ext>
                </a:extLst>
              </a:tr>
            </a:tbl>
          </a:graphicData>
        </a:graphic>
      </p:graphicFrame>
      <p:graphicFrame>
        <p:nvGraphicFramePr>
          <p:cNvPr id="50" name="Table 49">
            <a:extLst>
              <a:ext uri="{FF2B5EF4-FFF2-40B4-BE49-F238E27FC236}">
                <a16:creationId xmlns="" xmlns:a16="http://schemas.microsoft.com/office/drawing/2014/main" id="{36C0BFED-177A-42E4-944F-73CF55A93849}"/>
              </a:ext>
            </a:extLst>
          </p:cNvPr>
          <p:cNvGraphicFramePr>
            <a:graphicFrameLocks noGrp="1"/>
          </p:cNvGraphicFramePr>
          <p:nvPr>
            <p:extLst>
              <p:ext uri="{D42A27DB-BD31-4B8C-83A1-F6EECF244321}">
                <p14:modId xmlns:p14="http://schemas.microsoft.com/office/powerpoint/2010/main" val="3149630463"/>
              </p:ext>
            </p:extLst>
          </p:nvPr>
        </p:nvGraphicFramePr>
        <p:xfrm>
          <a:off x="6235697" y="1081141"/>
          <a:ext cx="5483432" cy="3890621"/>
        </p:xfrm>
        <a:graphic>
          <a:graphicData uri="http://schemas.openxmlformats.org/drawingml/2006/table">
            <a:tbl>
              <a:tblPr firstRow="1" bandRow="1">
                <a:tableStyleId>{5C22544A-7EE6-4342-B048-85BDC9FD1C3A}</a:tableStyleId>
              </a:tblPr>
              <a:tblGrid>
                <a:gridCol w="1417802">
                  <a:extLst>
                    <a:ext uri="{9D8B030D-6E8A-4147-A177-3AD203B41FA5}">
                      <a16:colId xmlns="" xmlns:a16="http://schemas.microsoft.com/office/drawing/2014/main" val="20000"/>
                    </a:ext>
                  </a:extLst>
                </a:gridCol>
                <a:gridCol w="2032815">
                  <a:extLst>
                    <a:ext uri="{9D8B030D-6E8A-4147-A177-3AD203B41FA5}">
                      <a16:colId xmlns="" xmlns:a16="http://schemas.microsoft.com/office/drawing/2014/main" val="20001"/>
                    </a:ext>
                  </a:extLst>
                </a:gridCol>
                <a:gridCol w="2032815">
                  <a:extLst>
                    <a:ext uri="{9D8B030D-6E8A-4147-A177-3AD203B41FA5}">
                      <a16:colId xmlns="" xmlns:a16="http://schemas.microsoft.com/office/drawing/2014/main" val="20002"/>
                    </a:ext>
                  </a:extLst>
                </a:gridCol>
              </a:tblGrid>
              <a:tr h="726983">
                <a:tc rowSpan="3">
                  <a:txBody>
                    <a:bodyPr/>
                    <a:lstStyle/>
                    <a:p>
                      <a:pPr algn="ctr"/>
                      <a:r>
                        <a:rPr lang="en-US" sz="1400" b="0" dirty="0" smtClean="0">
                          <a:solidFill>
                            <a:schemeClr val="bg1"/>
                          </a:solidFill>
                          <a:latin typeface="+mn-lt"/>
                        </a:rPr>
                        <a:t>Donator</a:t>
                      </a:r>
                      <a:r>
                        <a:rPr lang="en-US" sz="1400" b="0" baseline="0" dirty="0" smtClean="0">
                          <a:solidFill>
                            <a:schemeClr val="bg1"/>
                          </a:solidFill>
                          <a:latin typeface="+mn-lt"/>
                        </a:rPr>
                        <a:t> / User</a:t>
                      </a:r>
                      <a:endParaRPr lang="en-US" sz="1400" b="0" baseline="30000" dirty="0">
                        <a:solidFill>
                          <a:schemeClr val="bg1"/>
                        </a:solidFill>
                        <a:latin typeface="+mn-lt"/>
                      </a:endParaRPr>
                    </a:p>
                  </a:txBody>
                  <a:tcPr marL="97967" marR="97967" marT="48984" marB="48984" anchor="ctr">
                    <a:lnL w="12700" cmpd="sng">
                      <a:noFill/>
                    </a:lnL>
                    <a:lnR w="6350" cap="flat" cmpd="sng" algn="ctr">
                      <a:noFill/>
                      <a:prstDash val="solid"/>
                      <a:round/>
                      <a:headEnd type="none" w="med" len="med"/>
                      <a:tailEnd type="none" w="med" len="med"/>
                    </a:lnR>
                    <a:lnT w="12700" cmpd="sng">
                      <a:noFill/>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lang="en-US" sz="1300" b="0" dirty="0" smtClean="0">
                          <a:solidFill>
                            <a:schemeClr val="tx1">
                              <a:lumMod val="50000"/>
                              <a:lumOff val="50000"/>
                            </a:schemeClr>
                          </a:solidFill>
                        </a:rPr>
                        <a:t>Donate for </a:t>
                      </a:r>
                      <a:r>
                        <a:rPr lang="en-US" sz="1300" b="0" baseline="0" dirty="0" smtClean="0">
                          <a:solidFill>
                            <a:schemeClr val="tx1">
                              <a:lumMod val="50000"/>
                              <a:lumOff val="50000"/>
                            </a:schemeClr>
                          </a:solidFill>
                        </a:rPr>
                        <a:t>homeless fund</a:t>
                      </a:r>
                      <a:endParaRPr lang="en-US" sz="1300" b="0" dirty="0">
                        <a:solidFill>
                          <a:schemeClr val="tx1">
                            <a:lumMod val="50000"/>
                            <a:lumOff val="50000"/>
                          </a:schemeClr>
                        </a:solidFill>
                      </a:endParaRPr>
                    </a:p>
                  </a:txBody>
                  <a:tcPr marL="97967" marR="97967" marT="48984" marB="48984"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b="0" dirty="0" smtClean="0">
                          <a:solidFill>
                            <a:schemeClr val="tx1">
                              <a:lumMod val="50000"/>
                              <a:lumOff val="50000"/>
                            </a:schemeClr>
                          </a:solidFill>
                        </a:rPr>
                        <a:t>Block chain</a:t>
                      </a:r>
                      <a:endParaRPr lang="en-US" sz="1300" b="0" dirty="0">
                        <a:solidFill>
                          <a:schemeClr val="tx1">
                            <a:lumMod val="50000"/>
                            <a:lumOff val="50000"/>
                          </a:schemeClr>
                        </a:solidFill>
                      </a:endParaRPr>
                    </a:p>
                  </a:txBody>
                  <a:tcPr marL="97967" marR="97967" marT="48984" marB="48984"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r h="726983">
                <a:tc vMerge="1">
                  <a:txBody>
                    <a:bodyPr/>
                    <a:lstStyle/>
                    <a:p>
                      <a:endParaRPr lang="en-US" sz="1100" dirty="0"/>
                    </a:p>
                  </a:txBody>
                  <a:tcPr/>
                </a:tc>
                <a:tc>
                  <a:txBody>
                    <a:bodyPr/>
                    <a:lstStyle/>
                    <a:p>
                      <a:r>
                        <a:rPr lang="en-US" sz="1300" b="0" dirty="0" smtClean="0">
                          <a:solidFill>
                            <a:schemeClr val="tx1">
                              <a:lumMod val="50000"/>
                              <a:lumOff val="50000"/>
                            </a:schemeClr>
                          </a:solidFill>
                        </a:rPr>
                        <a:t>Make </a:t>
                      </a:r>
                      <a:r>
                        <a:rPr lang="en-US" sz="1300" b="0" baseline="0" dirty="0" smtClean="0">
                          <a:solidFill>
                            <a:schemeClr val="tx1">
                              <a:lumMod val="50000"/>
                              <a:lumOff val="50000"/>
                            </a:schemeClr>
                          </a:solidFill>
                        </a:rPr>
                        <a:t>bids in auction</a:t>
                      </a:r>
                      <a:r>
                        <a:rPr lang="en-US" sz="1300" b="0" dirty="0" smtClean="0">
                          <a:solidFill>
                            <a:schemeClr val="tx1">
                              <a:lumMod val="50000"/>
                              <a:lumOff val="50000"/>
                            </a:schemeClr>
                          </a:solidFill>
                        </a:rPr>
                        <a:t>, send money for </a:t>
                      </a:r>
                      <a:r>
                        <a:rPr lang="en-US" sz="1300" b="0" baseline="0" dirty="0" smtClean="0">
                          <a:solidFill>
                            <a:schemeClr val="tx1">
                              <a:lumMod val="50000"/>
                              <a:lumOff val="50000"/>
                            </a:schemeClr>
                          </a:solidFill>
                        </a:rPr>
                        <a:t>the homeless fund after the auction</a:t>
                      </a:r>
                      <a:endParaRPr lang="en-US" sz="1300" b="0" dirty="0">
                        <a:solidFill>
                          <a:schemeClr val="tx1">
                            <a:lumMod val="50000"/>
                            <a:lumOff val="50000"/>
                          </a:schemeClr>
                        </a:solidFill>
                      </a:endParaRPr>
                    </a:p>
                  </a:txBody>
                  <a:tcPr marL="97967" marR="97967" marT="48984" marB="48984">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dirty="0" smtClean="0">
                          <a:solidFill>
                            <a:schemeClr val="tx1">
                              <a:lumMod val="50000"/>
                              <a:lumOff val="50000"/>
                            </a:schemeClr>
                          </a:solidFill>
                        </a:rPr>
                        <a:t>Smart contract (block chain)</a:t>
                      </a:r>
                      <a:endParaRPr lang="en-US" sz="1300" dirty="0">
                        <a:solidFill>
                          <a:schemeClr val="tx1">
                            <a:lumMod val="50000"/>
                            <a:lumOff val="50000"/>
                          </a:schemeClr>
                        </a:solidFill>
                      </a:endParaRPr>
                    </a:p>
                  </a:txBody>
                  <a:tcPr marL="97967" marR="97967" marT="48984" marB="48984">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888534">
                <a:tc vMerge="1">
                  <a:txBody>
                    <a:bodyPr/>
                    <a:lstStyle/>
                    <a:p>
                      <a:endParaRPr lang="en-US" sz="1100" dirty="0"/>
                    </a:p>
                  </a:txBody>
                  <a:tcPr/>
                </a:tc>
                <a:tc>
                  <a:txBody>
                    <a:bodyPr/>
                    <a:lstStyle/>
                    <a:p>
                      <a:r>
                        <a:rPr lang="en-US" sz="1300" b="0" dirty="0" smtClean="0">
                          <a:solidFill>
                            <a:schemeClr val="tx1">
                              <a:lumMod val="50000"/>
                              <a:lumOff val="50000"/>
                            </a:schemeClr>
                          </a:solidFill>
                        </a:rPr>
                        <a:t>Check</a:t>
                      </a:r>
                      <a:r>
                        <a:rPr lang="en-US" sz="1300" b="0" baseline="0" dirty="0" smtClean="0">
                          <a:solidFill>
                            <a:schemeClr val="tx1">
                              <a:lumMod val="50000"/>
                              <a:lumOff val="50000"/>
                            </a:schemeClr>
                          </a:solidFill>
                        </a:rPr>
                        <a:t> homeless fund’s activities</a:t>
                      </a:r>
                      <a:endParaRPr lang="en-US" sz="1300" b="0" dirty="0">
                        <a:solidFill>
                          <a:schemeClr val="tx1">
                            <a:lumMod val="50000"/>
                            <a:lumOff val="50000"/>
                          </a:schemeClr>
                        </a:solidFill>
                      </a:endParaRPr>
                    </a:p>
                  </a:txBody>
                  <a:tcPr marL="97967" marR="97967" marT="48984" marB="48984">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smtClean="0">
                          <a:solidFill>
                            <a:schemeClr val="tx1">
                              <a:lumMod val="50000"/>
                              <a:lumOff val="50000"/>
                            </a:schemeClr>
                          </a:solidFill>
                        </a:rPr>
                        <a:t>Web</a:t>
                      </a:r>
                      <a:endParaRPr lang="en-US" sz="1300" dirty="0">
                        <a:solidFill>
                          <a:schemeClr val="tx1">
                            <a:lumMod val="50000"/>
                            <a:lumOff val="50000"/>
                          </a:schemeClr>
                        </a:solidFill>
                      </a:endParaRPr>
                    </a:p>
                  </a:txBody>
                  <a:tcPr marL="97967" marR="97967" marT="48984" marB="48984">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r h="293901">
                <a:tc>
                  <a:txBody>
                    <a:bodyPr/>
                    <a:lstStyle/>
                    <a:p>
                      <a:pPr algn="ctr"/>
                      <a:endParaRPr lang="en-US" sz="100" b="0" dirty="0">
                        <a:latin typeface="+mn-lt"/>
                      </a:endParaRPr>
                    </a:p>
                  </a:txBody>
                  <a:tcPr marL="97967" marR="97967" marT="48984" marB="48984" anchor="ctr">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300" b="0" dirty="0">
                        <a:solidFill>
                          <a:schemeClr val="tx1">
                            <a:lumMod val="50000"/>
                            <a:lumOff val="50000"/>
                          </a:schemeClr>
                        </a:solidFill>
                      </a:endParaRPr>
                    </a:p>
                  </a:txBody>
                  <a:tcPr marL="97967" marR="97967" marT="48984" marB="48984">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sz="1300" dirty="0">
                        <a:solidFill>
                          <a:schemeClr val="tx1">
                            <a:lumMod val="50000"/>
                            <a:lumOff val="50000"/>
                          </a:schemeClr>
                        </a:solidFill>
                      </a:endParaRPr>
                    </a:p>
                  </a:txBody>
                  <a:tcPr marL="97967" marR="97967" marT="48984" marB="48984">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r h="726983">
                <a:tc>
                  <a:txBody>
                    <a:bodyPr/>
                    <a:lstStyle/>
                    <a:p>
                      <a:pPr algn="ctr"/>
                      <a:r>
                        <a:rPr lang="en-US" sz="1400" b="0" dirty="0" smtClean="0">
                          <a:solidFill>
                            <a:schemeClr val="bg1"/>
                          </a:solidFill>
                          <a:latin typeface="+mn-lt"/>
                        </a:rPr>
                        <a:t>The homeless</a:t>
                      </a:r>
                      <a:endParaRPr lang="en-US" sz="1400" b="0" dirty="0">
                        <a:solidFill>
                          <a:schemeClr val="bg1"/>
                        </a:solidFill>
                        <a:latin typeface="+mn-lt"/>
                      </a:endParaRPr>
                    </a:p>
                  </a:txBody>
                  <a:tcPr marL="97967" marR="97967" marT="48984" marB="48984" anchor="ctr">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r>
                        <a:rPr lang="en-US" sz="1300" b="0" dirty="0" smtClean="0">
                          <a:solidFill>
                            <a:schemeClr val="tx1">
                              <a:lumMod val="50000"/>
                              <a:lumOff val="50000"/>
                            </a:schemeClr>
                          </a:solidFill>
                        </a:rPr>
                        <a:t>Make</a:t>
                      </a:r>
                      <a:r>
                        <a:rPr lang="en-US" sz="1300" b="0" baseline="0" dirty="0" smtClean="0">
                          <a:solidFill>
                            <a:schemeClr val="tx1">
                              <a:lumMod val="50000"/>
                              <a:lumOff val="50000"/>
                            </a:schemeClr>
                          </a:solidFill>
                        </a:rPr>
                        <a:t> payment for the necessities purchased at convenience stores </a:t>
                      </a:r>
                      <a:r>
                        <a:rPr lang="en-US" sz="1300" b="0" baseline="0" dirty="0" err="1" smtClean="0">
                          <a:solidFill>
                            <a:schemeClr val="tx1">
                              <a:lumMod val="50000"/>
                              <a:lumOff val="50000"/>
                            </a:schemeClr>
                          </a:solidFill>
                        </a:rPr>
                        <a:t>etc</a:t>
                      </a:r>
                      <a:r>
                        <a:rPr lang="en-US" sz="1300" b="0" baseline="0" dirty="0" smtClean="0">
                          <a:solidFill>
                            <a:schemeClr val="tx1">
                              <a:lumMod val="50000"/>
                              <a:lumOff val="50000"/>
                            </a:schemeClr>
                          </a:solidFill>
                        </a:rPr>
                        <a:t> within the fund’s (daily) limit</a:t>
                      </a:r>
                      <a:endParaRPr lang="en-US" sz="1300" b="0" dirty="0">
                        <a:solidFill>
                          <a:schemeClr val="tx1">
                            <a:lumMod val="50000"/>
                            <a:lumOff val="50000"/>
                          </a:schemeClr>
                        </a:solidFill>
                      </a:endParaRPr>
                    </a:p>
                  </a:txBody>
                  <a:tcPr marL="97967" marR="97967" marT="48984" marB="48984">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300" dirty="0" smtClean="0">
                          <a:solidFill>
                            <a:schemeClr val="tx1">
                              <a:lumMod val="50000"/>
                              <a:lumOff val="50000"/>
                            </a:schemeClr>
                          </a:solidFill>
                        </a:rPr>
                        <a:t>App / Card</a:t>
                      </a:r>
                      <a:endParaRPr lang="en-US" sz="1300" dirty="0">
                        <a:solidFill>
                          <a:schemeClr val="tx1">
                            <a:lumMod val="50000"/>
                            <a:lumOff val="50000"/>
                          </a:schemeClr>
                        </a:solidFill>
                      </a:endParaRPr>
                    </a:p>
                  </a:txBody>
                  <a:tcPr marL="97967" marR="97967" marT="48984" marB="48984">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4"/>
                  </a:ext>
                </a:extLst>
              </a:tr>
            </a:tbl>
          </a:graphicData>
        </a:graphic>
      </p:graphicFrame>
      <p:sp>
        <p:nvSpPr>
          <p:cNvPr id="55" name="Rectangle 54">
            <a:extLst>
              <a:ext uri="{FF2B5EF4-FFF2-40B4-BE49-F238E27FC236}">
                <a16:creationId xmlns="" xmlns:a16="http://schemas.microsoft.com/office/drawing/2014/main" id="{F9187AD8-2A6A-4041-8B97-580E1E510652}"/>
              </a:ext>
            </a:extLst>
          </p:cNvPr>
          <p:cNvSpPr/>
          <p:nvPr/>
        </p:nvSpPr>
        <p:spPr>
          <a:xfrm>
            <a:off x="1085694" y="4589604"/>
            <a:ext cx="1493908" cy="1523700"/>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 xmlns:a16="http://schemas.microsoft.com/office/drawing/2014/main" id="{83344B25-44B3-44D0-8481-F580D9653D61}"/>
              </a:ext>
            </a:extLst>
          </p:cNvPr>
          <p:cNvSpPr/>
          <p:nvPr/>
        </p:nvSpPr>
        <p:spPr>
          <a:xfrm>
            <a:off x="2579602" y="4589604"/>
            <a:ext cx="116611" cy="139449"/>
          </a:xfrm>
          <a:prstGeom prst="r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Triangle 70">
            <a:extLst>
              <a:ext uri="{FF2B5EF4-FFF2-40B4-BE49-F238E27FC236}">
                <a16:creationId xmlns="" xmlns:a16="http://schemas.microsoft.com/office/drawing/2014/main" id="{82937153-44FC-46B1-B500-BC6094E3F4FA}"/>
              </a:ext>
            </a:extLst>
          </p:cNvPr>
          <p:cNvSpPr/>
          <p:nvPr/>
        </p:nvSpPr>
        <p:spPr>
          <a:xfrm flipV="1">
            <a:off x="2579602" y="5973855"/>
            <a:ext cx="116611" cy="139449"/>
          </a:xfrm>
          <a:prstGeom prst="r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 xmlns:a16="http://schemas.microsoft.com/office/drawing/2014/main" id="{9819BF58-E988-4933-8C51-431C8C72C749}"/>
              </a:ext>
            </a:extLst>
          </p:cNvPr>
          <p:cNvSpPr/>
          <p:nvPr/>
        </p:nvSpPr>
        <p:spPr>
          <a:xfrm>
            <a:off x="2840859" y="5089843"/>
            <a:ext cx="8265447" cy="523220"/>
          </a:xfrm>
          <a:prstGeom prst="rect">
            <a:avLst/>
          </a:prstGeom>
        </p:spPr>
        <p:txBody>
          <a:bodyPr wrap="square" anchor="ctr">
            <a:spAutoFit/>
          </a:bodyPr>
          <a:lstStyle/>
          <a:p>
            <a:r>
              <a:rPr lang="en-US" sz="1400" dirty="0" smtClean="0">
                <a:solidFill>
                  <a:schemeClr val="tx1">
                    <a:lumMod val="50000"/>
                    <a:lumOff val="50000"/>
                  </a:schemeClr>
                </a:solidFill>
              </a:rPr>
              <a:t>For the time being, some are just mock functions to support such main functions as donating, auction and fund distribution</a:t>
            </a:r>
            <a:endParaRPr lang="en-US" sz="1400" dirty="0">
              <a:solidFill>
                <a:schemeClr val="tx1">
                  <a:lumMod val="50000"/>
                  <a:lumOff val="50000"/>
                </a:schemeClr>
              </a:solidFill>
            </a:endParaRPr>
          </a:p>
        </p:txBody>
      </p:sp>
      <p:sp>
        <p:nvSpPr>
          <p:cNvPr id="73" name="Freeform 4456">
            <a:extLst>
              <a:ext uri="{FF2B5EF4-FFF2-40B4-BE49-F238E27FC236}">
                <a16:creationId xmlns="" xmlns:a16="http://schemas.microsoft.com/office/drawing/2014/main" id="{50E26D2B-E2BF-4998-99D1-8C1BAE45CBFE}"/>
              </a:ext>
            </a:extLst>
          </p:cNvPr>
          <p:cNvSpPr>
            <a:spLocks noEditPoints="1"/>
          </p:cNvSpPr>
          <p:nvPr/>
        </p:nvSpPr>
        <p:spPr bwMode="auto">
          <a:xfrm>
            <a:off x="1572935" y="5089846"/>
            <a:ext cx="519426" cy="523218"/>
          </a:xfrm>
          <a:custGeom>
            <a:avLst/>
            <a:gdLst>
              <a:gd name="T0" fmla="*/ 248 w 688"/>
              <a:gd name="T1" fmla="*/ 567 h 688"/>
              <a:gd name="T2" fmla="*/ 240 w 688"/>
              <a:gd name="T3" fmla="*/ 560 h 688"/>
              <a:gd name="T4" fmla="*/ 240 w 688"/>
              <a:gd name="T5" fmla="*/ 548 h 688"/>
              <a:gd name="T6" fmla="*/ 248 w 688"/>
              <a:gd name="T7" fmla="*/ 539 h 688"/>
              <a:gd name="T8" fmla="*/ 328 w 688"/>
              <a:gd name="T9" fmla="*/ 300 h 688"/>
              <a:gd name="T10" fmla="*/ 275 w 688"/>
              <a:gd name="T11" fmla="*/ 296 h 688"/>
              <a:gd name="T12" fmla="*/ 270 w 688"/>
              <a:gd name="T13" fmla="*/ 288 h 688"/>
              <a:gd name="T14" fmla="*/ 272 w 688"/>
              <a:gd name="T15" fmla="*/ 276 h 688"/>
              <a:gd name="T16" fmla="*/ 280 w 688"/>
              <a:gd name="T17" fmla="*/ 270 h 688"/>
              <a:gd name="T18" fmla="*/ 350 w 688"/>
              <a:gd name="T19" fmla="*/ 271 h 688"/>
              <a:gd name="T20" fmla="*/ 357 w 688"/>
              <a:gd name="T21" fmla="*/ 278 h 688"/>
              <a:gd name="T22" fmla="*/ 433 w 688"/>
              <a:gd name="T23" fmla="*/ 538 h 688"/>
              <a:gd name="T24" fmla="*/ 444 w 688"/>
              <a:gd name="T25" fmla="*/ 544 h 688"/>
              <a:gd name="T26" fmla="*/ 448 w 688"/>
              <a:gd name="T27" fmla="*/ 553 h 688"/>
              <a:gd name="T28" fmla="*/ 444 w 688"/>
              <a:gd name="T29" fmla="*/ 564 h 688"/>
              <a:gd name="T30" fmla="*/ 433 w 688"/>
              <a:gd name="T31" fmla="*/ 568 h 688"/>
              <a:gd name="T32" fmla="*/ 346 w 688"/>
              <a:gd name="T33" fmla="*/ 125 h 688"/>
              <a:gd name="T34" fmla="*/ 358 w 688"/>
              <a:gd name="T35" fmla="*/ 143 h 688"/>
              <a:gd name="T36" fmla="*/ 353 w 688"/>
              <a:gd name="T37" fmla="*/ 166 h 688"/>
              <a:gd name="T38" fmla="*/ 335 w 688"/>
              <a:gd name="T39" fmla="*/ 179 h 688"/>
              <a:gd name="T40" fmla="*/ 312 w 688"/>
              <a:gd name="T41" fmla="*/ 174 h 688"/>
              <a:gd name="T42" fmla="*/ 300 w 688"/>
              <a:gd name="T43" fmla="*/ 155 h 688"/>
              <a:gd name="T44" fmla="*/ 304 w 688"/>
              <a:gd name="T45" fmla="*/ 133 h 688"/>
              <a:gd name="T46" fmla="*/ 323 w 688"/>
              <a:gd name="T47" fmla="*/ 120 h 688"/>
              <a:gd name="T48" fmla="*/ 308 w 688"/>
              <a:gd name="T49" fmla="*/ 2 h 688"/>
              <a:gd name="T50" fmla="*/ 242 w 688"/>
              <a:gd name="T51" fmla="*/ 16 h 688"/>
              <a:gd name="T52" fmla="*/ 180 w 688"/>
              <a:gd name="T53" fmla="*/ 42 h 688"/>
              <a:gd name="T54" fmla="*/ 125 w 688"/>
              <a:gd name="T55" fmla="*/ 79 h 688"/>
              <a:gd name="T56" fmla="*/ 78 w 688"/>
              <a:gd name="T57" fmla="*/ 126 h 688"/>
              <a:gd name="T58" fmla="*/ 42 w 688"/>
              <a:gd name="T59" fmla="*/ 181 h 688"/>
              <a:gd name="T60" fmla="*/ 15 w 688"/>
              <a:gd name="T61" fmla="*/ 242 h 688"/>
              <a:gd name="T62" fmla="*/ 1 w 688"/>
              <a:gd name="T63" fmla="*/ 309 h 688"/>
              <a:gd name="T64" fmla="*/ 1 w 688"/>
              <a:gd name="T65" fmla="*/ 379 h 688"/>
              <a:gd name="T66" fmla="*/ 15 w 688"/>
              <a:gd name="T67" fmla="*/ 446 h 688"/>
              <a:gd name="T68" fmla="*/ 42 w 688"/>
              <a:gd name="T69" fmla="*/ 508 h 688"/>
              <a:gd name="T70" fmla="*/ 78 w 688"/>
              <a:gd name="T71" fmla="*/ 563 h 688"/>
              <a:gd name="T72" fmla="*/ 125 w 688"/>
              <a:gd name="T73" fmla="*/ 610 h 688"/>
              <a:gd name="T74" fmla="*/ 180 w 688"/>
              <a:gd name="T75" fmla="*/ 646 h 688"/>
              <a:gd name="T76" fmla="*/ 242 w 688"/>
              <a:gd name="T77" fmla="*/ 673 h 688"/>
              <a:gd name="T78" fmla="*/ 308 w 688"/>
              <a:gd name="T79" fmla="*/ 686 h 688"/>
              <a:gd name="T80" fmla="*/ 379 w 688"/>
              <a:gd name="T81" fmla="*/ 686 h 688"/>
              <a:gd name="T82" fmla="*/ 446 w 688"/>
              <a:gd name="T83" fmla="*/ 673 h 688"/>
              <a:gd name="T84" fmla="*/ 507 w 688"/>
              <a:gd name="T85" fmla="*/ 646 h 688"/>
              <a:gd name="T86" fmla="*/ 563 w 688"/>
              <a:gd name="T87" fmla="*/ 610 h 688"/>
              <a:gd name="T88" fmla="*/ 609 w 688"/>
              <a:gd name="T89" fmla="*/ 563 h 688"/>
              <a:gd name="T90" fmla="*/ 646 w 688"/>
              <a:gd name="T91" fmla="*/ 508 h 688"/>
              <a:gd name="T92" fmla="*/ 672 w 688"/>
              <a:gd name="T93" fmla="*/ 446 h 688"/>
              <a:gd name="T94" fmla="*/ 686 w 688"/>
              <a:gd name="T95" fmla="*/ 379 h 688"/>
              <a:gd name="T96" fmla="*/ 686 w 688"/>
              <a:gd name="T97" fmla="*/ 309 h 688"/>
              <a:gd name="T98" fmla="*/ 672 w 688"/>
              <a:gd name="T99" fmla="*/ 242 h 688"/>
              <a:gd name="T100" fmla="*/ 646 w 688"/>
              <a:gd name="T101" fmla="*/ 181 h 688"/>
              <a:gd name="T102" fmla="*/ 609 w 688"/>
              <a:gd name="T103" fmla="*/ 126 h 688"/>
              <a:gd name="T104" fmla="*/ 563 w 688"/>
              <a:gd name="T105" fmla="*/ 79 h 688"/>
              <a:gd name="T106" fmla="*/ 507 w 688"/>
              <a:gd name="T107" fmla="*/ 42 h 688"/>
              <a:gd name="T108" fmla="*/ 446 w 688"/>
              <a:gd name="T109" fmla="*/ 16 h 688"/>
              <a:gd name="T110" fmla="*/ 379 w 688"/>
              <a:gd name="T111" fmla="*/ 2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88" h="688">
                <a:moveTo>
                  <a:pt x="433" y="568"/>
                </a:moveTo>
                <a:lnTo>
                  <a:pt x="254" y="568"/>
                </a:lnTo>
                <a:lnTo>
                  <a:pt x="250" y="568"/>
                </a:lnTo>
                <a:lnTo>
                  <a:pt x="248" y="567"/>
                </a:lnTo>
                <a:lnTo>
                  <a:pt x="245" y="566"/>
                </a:lnTo>
                <a:lnTo>
                  <a:pt x="243" y="564"/>
                </a:lnTo>
                <a:lnTo>
                  <a:pt x="242" y="562"/>
                </a:lnTo>
                <a:lnTo>
                  <a:pt x="240" y="560"/>
                </a:lnTo>
                <a:lnTo>
                  <a:pt x="240" y="556"/>
                </a:lnTo>
                <a:lnTo>
                  <a:pt x="239" y="553"/>
                </a:lnTo>
                <a:lnTo>
                  <a:pt x="240" y="551"/>
                </a:lnTo>
                <a:lnTo>
                  <a:pt x="240" y="548"/>
                </a:lnTo>
                <a:lnTo>
                  <a:pt x="242" y="546"/>
                </a:lnTo>
                <a:lnTo>
                  <a:pt x="243" y="544"/>
                </a:lnTo>
                <a:lnTo>
                  <a:pt x="245" y="541"/>
                </a:lnTo>
                <a:lnTo>
                  <a:pt x="248" y="539"/>
                </a:lnTo>
                <a:lnTo>
                  <a:pt x="250" y="539"/>
                </a:lnTo>
                <a:lnTo>
                  <a:pt x="254" y="538"/>
                </a:lnTo>
                <a:lnTo>
                  <a:pt x="328" y="538"/>
                </a:lnTo>
                <a:lnTo>
                  <a:pt x="328" y="300"/>
                </a:lnTo>
                <a:lnTo>
                  <a:pt x="283" y="300"/>
                </a:lnTo>
                <a:lnTo>
                  <a:pt x="280" y="299"/>
                </a:lnTo>
                <a:lnTo>
                  <a:pt x="278" y="299"/>
                </a:lnTo>
                <a:lnTo>
                  <a:pt x="275" y="296"/>
                </a:lnTo>
                <a:lnTo>
                  <a:pt x="273" y="295"/>
                </a:lnTo>
                <a:lnTo>
                  <a:pt x="272" y="293"/>
                </a:lnTo>
                <a:lnTo>
                  <a:pt x="270" y="290"/>
                </a:lnTo>
                <a:lnTo>
                  <a:pt x="270" y="288"/>
                </a:lnTo>
                <a:lnTo>
                  <a:pt x="269" y="285"/>
                </a:lnTo>
                <a:lnTo>
                  <a:pt x="270" y="281"/>
                </a:lnTo>
                <a:lnTo>
                  <a:pt x="270" y="278"/>
                </a:lnTo>
                <a:lnTo>
                  <a:pt x="272" y="276"/>
                </a:lnTo>
                <a:lnTo>
                  <a:pt x="273" y="274"/>
                </a:lnTo>
                <a:lnTo>
                  <a:pt x="275" y="272"/>
                </a:lnTo>
                <a:lnTo>
                  <a:pt x="278" y="271"/>
                </a:lnTo>
                <a:lnTo>
                  <a:pt x="280" y="270"/>
                </a:lnTo>
                <a:lnTo>
                  <a:pt x="283" y="270"/>
                </a:lnTo>
                <a:lnTo>
                  <a:pt x="343" y="270"/>
                </a:lnTo>
                <a:lnTo>
                  <a:pt x="347" y="270"/>
                </a:lnTo>
                <a:lnTo>
                  <a:pt x="350" y="271"/>
                </a:lnTo>
                <a:lnTo>
                  <a:pt x="352" y="272"/>
                </a:lnTo>
                <a:lnTo>
                  <a:pt x="354" y="274"/>
                </a:lnTo>
                <a:lnTo>
                  <a:pt x="356" y="276"/>
                </a:lnTo>
                <a:lnTo>
                  <a:pt x="357" y="278"/>
                </a:lnTo>
                <a:lnTo>
                  <a:pt x="358" y="281"/>
                </a:lnTo>
                <a:lnTo>
                  <a:pt x="358" y="285"/>
                </a:lnTo>
                <a:lnTo>
                  <a:pt x="358" y="538"/>
                </a:lnTo>
                <a:lnTo>
                  <a:pt x="433" y="538"/>
                </a:lnTo>
                <a:lnTo>
                  <a:pt x="437" y="539"/>
                </a:lnTo>
                <a:lnTo>
                  <a:pt x="439" y="539"/>
                </a:lnTo>
                <a:lnTo>
                  <a:pt x="442" y="541"/>
                </a:lnTo>
                <a:lnTo>
                  <a:pt x="444" y="544"/>
                </a:lnTo>
                <a:lnTo>
                  <a:pt x="446" y="546"/>
                </a:lnTo>
                <a:lnTo>
                  <a:pt x="447" y="548"/>
                </a:lnTo>
                <a:lnTo>
                  <a:pt x="448" y="551"/>
                </a:lnTo>
                <a:lnTo>
                  <a:pt x="448" y="553"/>
                </a:lnTo>
                <a:lnTo>
                  <a:pt x="448" y="556"/>
                </a:lnTo>
                <a:lnTo>
                  <a:pt x="447" y="560"/>
                </a:lnTo>
                <a:lnTo>
                  <a:pt x="446" y="562"/>
                </a:lnTo>
                <a:lnTo>
                  <a:pt x="444" y="564"/>
                </a:lnTo>
                <a:lnTo>
                  <a:pt x="442" y="566"/>
                </a:lnTo>
                <a:lnTo>
                  <a:pt x="439" y="567"/>
                </a:lnTo>
                <a:lnTo>
                  <a:pt x="437" y="568"/>
                </a:lnTo>
                <a:lnTo>
                  <a:pt x="433" y="568"/>
                </a:lnTo>
                <a:close/>
                <a:moveTo>
                  <a:pt x="328" y="120"/>
                </a:moveTo>
                <a:lnTo>
                  <a:pt x="335" y="120"/>
                </a:lnTo>
                <a:lnTo>
                  <a:pt x="340" y="122"/>
                </a:lnTo>
                <a:lnTo>
                  <a:pt x="346" y="125"/>
                </a:lnTo>
                <a:lnTo>
                  <a:pt x="350" y="128"/>
                </a:lnTo>
                <a:lnTo>
                  <a:pt x="353" y="133"/>
                </a:lnTo>
                <a:lnTo>
                  <a:pt x="356" y="138"/>
                </a:lnTo>
                <a:lnTo>
                  <a:pt x="358" y="143"/>
                </a:lnTo>
                <a:lnTo>
                  <a:pt x="358" y="150"/>
                </a:lnTo>
                <a:lnTo>
                  <a:pt x="358" y="155"/>
                </a:lnTo>
                <a:lnTo>
                  <a:pt x="356" y="162"/>
                </a:lnTo>
                <a:lnTo>
                  <a:pt x="353" y="166"/>
                </a:lnTo>
                <a:lnTo>
                  <a:pt x="350" y="171"/>
                </a:lnTo>
                <a:lnTo>
                  <a:pt x="346" y="174"/>
                </a:lnTo>
                <a:lnTo>
                  <a:pt x="340" y="178"/>
                </a:lnTo>
                <a:lnTo>
                  <a:pt x="335" y="179"/>
                </a:lnTo>
                <a:lnTo>
                  <a:pt x="328" y="180"/>
                </a:lnTo>
                <a:lnTo>
                  <a:pt x="323" y="179"/>
                </a:lnTo>
                <a:lnTo>
                  <a:pt x="317" y="178"/>
                </a:lnTo>
                <a:lnTo>
                  <a:pt x="312" y="174"/>
                </a:lnTo>
                <a:lnTo>
                  <a:pt x="307" y="171"/>
                </a:lnTo>
                <a:lnTo>
                  <a:pt x="304" y="166"/>
                </a:lnTo>
                <a:lnTo>
                  <a:pt x="301" y="162"/>
                </a:lnTo>
                <a:lnTo>
                  <a:pt x="300" y="155"/>
                </a:lnTo>
                <a:lnTo>
                  <a:pt x="298" y="150"/>
                </a:lnTo>
                <a:lnTo>
                  <a:pt x="300" y="143"/>
                </a:lnTo>
                <a:lnTo>
                  <a:pt x="301" y="138"/>
                </a:lnTo>
                <a:lnTo>
                  <a:pt x="304" y="133"/>
                </a:lnTo>
                <a:lnTo>
                  <a:pt x="307" y="128"/>
                </a:lnTo>
                <a:lnTo>
                  <a:pt x="312" y="125"/>
                </a:lnTo>
                <a:lnTo>
                  <a:pt x="317" y="122"/>
                </a:lnTo>
                <a:lnTo>
                  <a:pt x="323" y="120"/>
                </a:lnTo>
                <a:lnTo>
                  <a:pt x="328" y="120"/>
                </a:lnTo>
                <a:close/>
                <a:moveTo>
                  <a:pt x="343" y="0"/>
                </a:moveTo>
                <a:lnTo>
                  <a:pt x="326" y="0"/>
                </a:lnTo>
                <a:lnTo>
                  <a:pt x="308" y="2"/>
                </a:lnTo>
                <a:lnTo>
                  <a:pt x="291" y="4"/>
                </a:lnTo>
                <a:lnTo>
                  <a:pt x="274" y="8"/>
                </a:lnTo>
                <a:lnTo>
                  <a:pt x="258" y="11"/>
                </a:lnTo>
                <a:lnTo>
                  <a:pt x="242" y="16"/>
                </a:lnTo>
                <a:lnTo>
                  <a:pt x="226" y="21"/>
                </a:lnTo>
                <a:lnTo>
                  <a:pt x="210" y="28"/>
                </a:lnTo>
                <a:lnTo>
                  <a:pt x="195" y="34"/>
                </a:lnTo>
                <a:lnTo>
                  <a:pt x="180" y="42"/>
                </a:lnTo>
                <a:lnTo>
                  <a:pt x="166" y="50"/>
                </a:lnTo>
                <a:lnTo>
                  <a:pt x="152" y="59"/>
                </a:lnTo>
                <a:lnTo>
                  <a:pt x="138" y="69"/>
                </a:lnTo>
                <a:lnTo>
                  <a:pt x="125" y="79"/>
                </a:lnTo>
                <a:lnTo>
                  <a:pt x="112" y="90"/>
                </a:lnTo>
                <a:lnTo>
                  <a:pt x="101" y="102"/>
                </a:lnTo>
                <a:lnTo>
                  <a:pt x="89" y="113"/>
                </a:lnTo>
                <a:lnTo>
                  <a:pt x="78" y="126"/>
                </a:lnTo>
                <a:lnTo>
                  <a:pt x="68" y="139"/>
                </a:lnTo>
                <a:lnTo>
                  <a:pt x="59" y="152"/>
                </a:lnTo>
                <a:lnTo>
                  <a:pt x="49" y="166"/>
                </a:lnTo>
                <a:lnTo>
                  <a:pt x="42" y="181"/>
                </a:lnTo>
                <a:lnTo>
                  <a:pt x="33" y="196"/>
                </a:lnTo>
                <a:lnTo>
                  <a:pt x="27" y="211"/>
                </a:lnTo>
                <a:lnTo>
                  <a:pt x="20" y="227"/>
                </a:lnTo>
                <a:lnTo>
                  <a:pt x="15" y="242"/>
                </a:lnTo>
                <a:lnTo>
                  <a:pt x="11" y="259"/>
                </a:lnTo>
                <a:lnTo>
                  <a:pt x="6" y="275"/>
                </a:lnTo>
                <a:lnTo>
                  <a:pt x="3" y="292"/>
                </a:lnTo>
                <a:lnTo>
                  <a:pt x="1" y="309"/>
                </a:lnTo>
                <a:lnTo>
                  <a:pt x="0" y="326"/>
                </a:lnTo>
                <a:lnTo>
                  <a:pt x="0" y="345"/>
                </a:lnTo>
                <a:lnTo>
                  <a:pt x="0" y="362"/>
                </a:lnTo>
                <a:lnTo>
                  <a:pt x="1" y="379"/>
                </a:lnTo>
                <a:lnTo>
                  <a:pt x="3" y="396"/>
                </a:lnTo>
                <a:lnTo>
                  <a:pt x="6" y="413"/>
                </a:lnTo>
                <a:lnTo>
                  <a:pt x="11" y="430"/>
                </a:lnTo>
                <a:lnTo>
                  <a:pt x="15" y="446"/>
                </a:lnTo>
                <a:lnTo>
                  <a:pt x="20" y="462"/>
                </a:lnTo>
                <a:lnTo>
                  <a:pt x="27" y="478"/>
                </a:lnTo>
                <a:lnTo>
                  <a:pt x="33" y="493"/>
                </a:lnTo>
                <a:lnTo>
                  <a:pt x="42" y="508"/>
                </a:lnTo>
                <a:lnTo>
                  <a:pt x="49" y="522"/>
                </a:lnTo>
                <a:lnTo>
                  <a:pt x="59" y="536"/>
                </a:lnTo>
                <a:lnTo>
                  <a:pt x="68" y="550"/>
                </a:lnTo>
                <a:lnTo>
                  <a:pt x="78" y="563"/>
                </a:lnTo>
                <a:lnTo>
                  <a:pt x="89" y="576"/>
                </a:lnTo>
                <a:lnTo>
                  <a:pt x="101" y="587"/>
                </a:lnTo>
                <a:lnTo>
                  <a:pt x="112" y="598"/>
                </a:lnTo>
                <a:lnTo>
                  <a:pt x="125" y="610"/>
                </a:lnTo>
                <a:lnTo>
                  <a:pt x="138" y="620"/>
                </a:lnTo>
                <a:lnTo>
                  <a:pt x="152" y="629"/>
                </a:lnTo>
                <a:lnTo>
                  <a:pt x="166" y="638"/>
                </a:lnTo>
                <a:lnTo>
                  <a:pt x="180" y="646"/>
                </a:lnTo>
                <a:lnTo>
                  <a:pt x="195" y="654"/>
                </a:lnTo>
                <a:lnTo>
                  <a:pt x="210" y="661"/>
                </a:lnTo>
                <a:lnTo>
                  <a:pt x="226" y="667"/>
                </a:lnTo>
                <a:lnTo>
                  <a:pt x="242" y="673"/>
                </a:lnTo>
                <a:lnTo>
                  <a:pt x="258" y="677"/>
                </a:lnTo>
                <a:lnTo>
                  <a:pt x="274" y="681"/>
                </a:lnTo>
                <a:lnTo>
                  <a:pt x="291" y="684"/>
                </a:lnTo>
                <a:lnTo>
                  <a:pt x="308" y="686"/>
                </a:lnTo>
                <a:lnTo>
                  <a:pt x="326" y="688"/>
                </a:lnTo>
                <a:lnTo>
                  <a:pt x="343" y="688"/>
                </a:lnTo>
                <a:lnTo>
                  <a:pt x="362" y="688"/>
                </a:lnTo>
                <a:lnTo>
                  <a:pt x="379" y="686"/>
                </a:lnTo>
                <a:lnTo>
                  <a:pt x="396" y="684"/>
                </a:lnTo>
                <a:lnTo>
                  <a:pt x="413" y="681"/>
                </a:lnTo>
                <a:lnTo>
                  <a:pt x="429" y="677"/>
                </a:lnTo>
                <a:lnTo>
                  <a:pt x="446" y="673"/>
                </a:lnTo>
                <a:lnTo>
                  <a:pt x="462" y="667"/>
                </a:lnTo>
                <a:lnTo>
                  <a:pt x="477" y="661"/>
                </a:lnTo>
                <a:lnTo>
                  <a:pt x="492" y="654"/>
                </a:lnTo>
                <a:lnTo>
                  <a:pt x="507" y="646"/>
                </a:lnTo>
                <a:lnTo>
                  <a:pt x="522" y="638"/>
                </a:lnTo>
                <a:lnTo>
                  <a:pt x="536" y="629"/>
                </a:lnTo>
                <a:lnTo>
                  <a:pt x="549" y="620"/>
                </a:lnTo>
                <a:lnTo>
                  <a:pt x="563" y="610"/>
                </a:lnTo>
                <a:lnTo>
                  <a:pt x="575" y="598"/>
                </a:lnTo>
                <a:lnTo>
                  <a:pt x="586" y="587"/>
                </a:lnTo>
                <a:lnTo>
                  <a:pt x="598" y="576"/>
                </a:lnTo>
                <a:lnTo>
                  <a:pt x="609" y="563"/>
                </a:lnTo>
                <a:lnTo>
                  <a:pt x="619" y="550"/>
                </a:lnTo>
                <a:lnTo>
                  <a:pt x="629" y="536"/>
                </a:lnTo>
                <a:lnTo>
                  <a:pt x="638" y="522"/>
                </a:lnTo>
                <a:lnTo>
                  <a:pt x="646" y="508"/>
                </a:lnTo>
                <a:lnTo>
                  <a:pt x="654" y="493"/>
                </a:lnTo>
                <a:lnTo>
                  <a:pt x="660" y="478"/>
                </a:lnTo>
                <a:lnTo>
                  <a:pt x="667" y="462"/>
                </a:lnTo>
                <a:lnTo>
                  <a:pt x="672" y="446"/>
                </a:lnTo>
                <a:lnTo>
                  <a:pt x="676" y="430"/>
                </a:lnTo>
                <a:lnTo>
                  <a:pt x="680" y="413"/>
                </a:lnTo>
                <a:lnTo>
                  <a:pt x="684" y="396"/>
                </a:lnTo>
                <a:lnTo>
                  <a:pt x="686" y="379"/>
                </a:lnTo>
                <a:lnTo>
                  <a:pt x="687" y="362"/>
                </a:lnTo>
                <a:lnTo>
                  <a:pt x="688" y="345"/>
                </a:lnTo>
                <a:lnTo>
                  <a:pt x="687" y="326"/>
                </a:lnTo>
                <a:lnTo>
                  <a:pt x="686" y="309"/>
                </a:lnTo>
                <a:lnTo>
                  <a:pt x="684" y="292"/>
                </a:lnTo>
                <a:lnTo>
                  <a:pt x="680" y="275"/>
                </a:lnTo>
                <a:lnTo>
                  <a:pt x="676" y="259"/>
                </a:lnTo>
                <a:lnTo>
                  <a:pt x="672" y="242"/>
                </a:lnTo>
                <a:lnTo>
                  <a:pt x="667" y="227"/>
                </a:lnTo>
                <a:lnTo>
                  <a:pt x="660" y="211"/>
                </a:lnTo>
                <a:lnTo>
                  <a:pt x="654" y="196"/>
                </a:lnTo>
                <a:lnTo>
                  <a:pt x="646" y="181"/>
                </a:lnTo>
                <a:lnTo>
                  <a:pt x="638" y="166"/>
                </a:lnTo>
                <a:lnTo>
                  <a:pt x="629" y="152"/>
                </a:lnTo>
                <a:lnTo>
                  <a:pt x="619" y="139"/>
                </a:lnTo>
                <a:lnTo>
                  <a:pt x="609" y="126"/>
                </a:lnTo>
                <a:lnTo>
                  <a:pt x="598" y="113"/>
                </a:lnTo>
                <a:lnTo>
                  <a:pt x="586" y="102"/>
                </a:lnTo>
                <a:lnTo>
                  <a:pt x="575" y="90"/>
                </a:lnTo>
                <a:lnTo>
                  <a:pt x="563" y="79"/>
                </a:lnTo>
                <a:lnTo>
                  <a:pt x="549" y="69"/>
                </a:lnTo>
                <a:lnTo>
                  <a:pt x="536" y="59"/>
                </a:lnTo>
                <a:lnTo>
                  <a:pt x="522" y="50"/>
                </a:lnTo>
                <a:lnTo>
                  <a:pt x="507" y="42"/>
                </a:lnTo>
                <a:lnTo>
                  <a:pt x="492" y="34"/>
                </a:lnTo>
                <a:lnTo>
                  <a:pt x="477" y="28"/>
                </a:lnTo>
                <a:lnTo>
                  <a:pt x="462" y="21"/>
                </a:lnTo>
                <a:lnTo>
                  <a:pt x="446" y="16"/>
                </a:lnTo>
                <a:lnTo>
                  <a:pt x="429" y="11"/>
                </a:lnTo>
                <a:lnTo>
                  <a:pt x="413" y="8"/>
                </a:lnTo>
                <a:lnTo>
                  <a:pt x="396" y="4"/>
                </a:lnTo>
                <a:lnTo>
                  <a:pt x="379" y="2"/>
                </a:lnTo>
                <a:lnTo>
                  <a:pt x="362" y="0"/>
                </a:lnTo>
                <a:lnTo>
                  <a:pt x="34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89314210"/>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ustom 1">
      <a:majorFont>
        <a:latin typeface="Century Gothic"/>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1881</TotalTime>
  <Words>829</Words>
  <Application>Microsoft Office PowerPoint</Application>
  <PresentationFormat>Widescreen</PresentationFormat>
  <Paragraphs>102</Paragraphs>
  <Slides>10</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Bahnschrift</vt:lpstr>
      <vt:lpstr>Calibri</vt:lpstr>
      <vt:lpstr>Calibri Light</vt:lpstr>
      <vt:lpstr>Century Gothic</vt:lpstr>
      <vt:lpstr>Open Sans</vt:lpstr>
      <vt:lpstr>Open Sans Light</vt:lpstr>
      <vt:lpstr>Segoe UI</vt:lpstr>
      <vt:lpstr>Office Theme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nugroho ade</dc:creator>
  <cp:lastModifiedBy>Truong Nguyen</cp:lastModifiedBy>
  <cp:revision>128</cp:revision>
  <dcterms:created xsi:type="dcterms:W3CDTF">2019-08-12T03:41:56Z</dcterms:created>
  <dcterms:modified xsi:type="dcterms:W3CDTF">2020-01-01T02:20:01Z</dcterms:modified>
</cp:coreProperties>
</file>