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80" r:id="rId4"/>
    <p:sldId id="281" r:id="rId5"/>
    <p:sldId id="259" r:id="rId6"/>
    <p:sldId id="260" r:id="rId7"/>
    <p:sldId id="261" r:id="rId8"/>
    <p:sldId id="262" r:id="rId9"/>
    <p:sldId id="263" r:id="rId10"/>
    <p:sldId id="265" r:id="rId11"/>
    <p:sldId id="267" r:id="rId12"/>
    <p:sldId id="266" r:id="rId13"/>
    <p:sldId id="268" r:id="rId14"/>
    <p:sldId id="269" r:id="rId15"/>
    <p:sldId id="283" r:id="rId16"/>
    <p:sldId id="284" r:id="rId17"/>
    <p:sldId id="270" r:id="rId18"/>
    <p:sldId id="271" r:id="rId19"/>
    <p:sldId id="272" r:id="rId20"/>
    <p:sldId id="273" r:id="rId21"/>
    <p:sldId id="275" r:id="rId22"/>
    <p:sldId id="276" r:id="rId23"/>
    <p:sldId id="274" r:id="rId24"/>
    <p:sldId id="277" r:id="rId25"/>
    <p:sldId id="278" r:id="rId26"/>
    <p:sldId id="282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78" d="100"/>
          <a:sy n="78" d="100"/>
        </p:scale>
        <p:origin x="525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57453-BEB7-4C70-8CC7-7C43093B6FE8}" type="datetimeFigureOut">
              <a:rPr lang="vi-VN" smtClean="0"/>
              <a:t>14/06/2023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B507B-9B7C-4D84-9629-E001620FF3B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15200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57453-BEB7-4C70-8CC7-7C43093B6FE8}" type="datetimeFigureOut">
              <a:rPr lang="vi-VN" smtClean="0"/>
              <a:t>14/06/2023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B507B-9B7C-4D84-9629-E001620FF3B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12842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57453-BEB7-4C70-8CC7-7C43093B6FE8}" type="datetimeFigureOut">
              <a:rPr lang="vi-VN" smtClean="0"/>
              <a:t>14/06/2023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B507B-9B7C-4D84-9629-E001620FF3B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025694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57453-BEB7-4C70-8CC7-7C43093B6FE8}" type="datetimeFigureOut">
              <a:rPr lang="vi-VN" smtClean="0"/>
              <a:t>14/06/2023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B507B-9B7C-4D84-9629-E001620FF3B8}" type="slidenum">
              <a:rPr lang="vi-VN" smtClean="0"/>
              <a:t>‹#›</a:t>
            </a:fld>
            <a:endParaRPr lang="vi-VN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204600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57453-BEB7-4C70-8CC7-7C43093B6FE8}" type="datetimeFigureOut">
              <a:rPr lang="vi-VN" smtClean="0"/>
              <a:t>14/06/2023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B507B-9B7C-4D84-9629-E001620FF3B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546877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57453-BEB7-4C70-8CC7-7C43093B6FE8}" type="datetimeFigureOut">
              <a:rPr lang="vi-VN" smtClean="0"/>
              <a:t>14/06/2023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B507B-9B7C-4D84-9629-E001620FF3B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67888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57453-BEB7-4C70-8CC7-7C43093B6FE8}" type="datetimeFigureOut">
              <a:rPr lang="vi-VN" smtClean="0"/>
              <a:t>14/06/2023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B507B-9B7C-4D84-9629-E001620FF3B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16101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57453-BEB7-4C70-8CC7-7C43093B6FE8}" type="datetimeFigureOut">
              <a:rPr lang="vi-VN" smtClean="0"/>
              <a:t>14/06/2023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B507B-9B7C-4D84-9629-E001620FF3B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471009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57453-BEB7-4C70-8CC7-7C43093B6FE8}" type="datetimeFigureOut">
              <a:rPr lang="vi-VN" smtClean="0"/>
              <a:t>14/06/2023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B507B-9B7C-4D84-9629-E001620FF3B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37331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57453-BEB7-4C70-8CC7-7C43093B6FE8}" type="datetimeFigureOut">
              <a:rPr lang="vi-VN" smtClean="0"/>
              <a:t>14/06/2023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B507B-9B7C-4D84-9629-E001620FF3B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01105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57453-BEB7-4C70-8CC7-7C43093B6FE8}" type="datetimeFigureOut">
              <a:rPr lang="vi-VN" smtClean="0"/>
              <a:t>14/06/2023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B507B-9B7C-4D84-9629-E001620FF3B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35943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57453-BEB7-4C70-8CC7-7C43093B6FE8}" type="datetimeFigureOut">
              <a:rPr lang="vi-VN" smtClean="0"/>
              <a:t>14/06/2023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B507B-9B7C-4D84-9629-E001620FF3B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62579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57453-BEB7-4C70-8CC7-7C43093B6FE8}" type="datetimeFigureOut">
              <a:rPr lang="vi-VN" smtClean="0"/>
              <a:t>14/06/2023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B507B-9B7C-4D84-9629-E001620FF3B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47220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57453-BEB7-4C70-8CC7-7C43093B6FE8}" type="datetimeFigureOut">
              <a:rPr lang="vi-VN" smtClean="0"/>
              <a:t>14/06/2023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B507B-9B7C-4D84-9629-E001620FF3B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1732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57453-BEB7-4C70-8CC7-7C43093B6FE8}" type="datetimeFigureOut">
              <a:rPr lang="vi-VN" smtClean="0"/>
              <a:t>14/06/2023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B507B-9B7C-4D84-9629-E001620FF3B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13407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57453-BEB7-4C70-8CC7-7C43093B6FE8}" type="datetimeFigureOut">
              <a:rPr lang="vi-VN" smtClean="0"/>
              <a:t>14/06/2023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B507B-9B7C-4D84-9629-E001620FF3B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37884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57453-BEB7-4C70-8CC7-7C43093B6FE8}" type="datetimeFigureOut">
              <a:rPr lang="vi-VN" smtClean="0"/>
              <a:t>14/06/2023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B507B-9B7C-4D84-9629-E001620FF3B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07406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757453-BEB7-4C70-8CC7-7C43093B6FE8}" type="datetimeFigureOut">
              <a:rPr lang="vi-VN" smtClean="0"/>
              <a:t>14/06/2023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DB507B-9B7C-4D84-9629-E001620FF3B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174511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Science And Technology Particle Background Download Free | Banner  Background Image on Lovepik | 401940295">
            <a:extLst>
              <a:ext uri="{FF2B5EF4-FFF2-40B4-BE49-F238E27FC236}">
                <a16:creationId xmlns:a16="http://schemas.microsoft.com/office/drawing/2014/main" id="{B5F4E2D1-8AF5-0B77-C363-16748765C0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788"/>
            <a:ext cx="13447058" cy="6723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84184DB-A81E-343A-09CD-3CFDF5E44A41}"/>
              </a:ext>
            </a:extLst>
          </p:cNvPr>
          <p:cNvSpPr txBox="1"/>
          <p:nvPr/>
        </p:nvSpPr>
        <p:spPr>
          <a:xfrm>
            <a:off x="1398813" y="843677"/>
            <a:ext cx="982435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>
                <a:solidFill>
                  <a:schemeClr val="accent6">
                    <a:lumMod val="60000"/>
                    <a:lumOff val="40000"/>
                  </a:schemeClr>
                </a:solidFill>
              </a:rPr>
              <a:t>Đề tài: Xây dựng phần mềm quản lý phương tiện giao thông bằng .NET 6 WPF Application</a:t>
            </a:r>
            <a:endParaRPr lang="vi-VN" sz="54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818637-A519-0842-EEFC-1118D4996885}"/>
              </a:ext>
            </a:extLst>
          </p:cNvPr>
          <p:cNvSpPr txBox="1"/>
          <p:nvPr/>
        </p:nvSpPr>
        <p:spPr>
          <a:xfrm>
            <a:off x="3159828" y="4812161"/>
            <a:ext cx="541084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>
                <a:solidFill>
                  <a:schemeClr val="accent2">
                    <a:lumMod val="20000"/>
                    <a:lumOff val="80000"/>
                  </a:schemeClr>
                </a:solidFill>
              </a:rPr>
              <a:t>Nhóm  1 : Nguyễn Xuân Trường</a:t>
            </a:r>
          </a:p>
          <a:p>
            <a:r>
              <a:rPr lang="en-US" sz="3200">
                <a:solidFill>
                  <a:schemeClr val="accent2">
                    <a:lumMod val="20000"/>
                    <a:lumOff val="80000"/>
                  </a:schemeClr>
                </a:solidFill>
              </a:rPr>
              <a:t>	         Hoàng Văn Hiệp</a:t>
            </a:r>
          </a:p>
          <a:p>
            <a:r>
              <a:rPr lang="en-US" sz="3200">
                <a:solidFill>
                  <a:schemeClr val="accent2">
                    <a:lumMod val="20000"/>
                    <a:lumOff val="80000"/>
                  </a:schemeClr>
                </a:solidFill>
              </a:rPr>
              <a:t>	         Ngô Tiến Thành</a:t>
            </a:r>
            <a:endParaRPr lang="vi-VN" sz="320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5141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8F0C542-ADEC-4EF9-AEE3-002C5A6BD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296" y="194821"/>
            <a:ext cx="10353761" cy="1049518"/>
          </a:xfrm>
        </p:spPr>
        <p:txBody>
          <a:bodyPr>
            <a:normAutofit/>
          </a:bodyPr>
          <a:lstStyle/>
          <a:p>
            <a:pPr algn="l"/>
            <a:r>
              <a:rPr lang="en-US" sz="2800" cap="none"/>
              <a:t>III, Khảo sát và giới thiệu hệ thống</a:t>
            </a:r>
            <a:endParaRPr lang="vi-VN" sz="2800" cap="non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519F14-FF68-B418-17DF-F39B3A5A23BC}"/>
              </a:ext>
            </a:extLst>
          </p:cNvPr>
          <p:cNvSpPr txBox="1"/>
          <p:nvPr/>
        </p:nvSpPr>
        <p:spPr>
          <a:xfrm>
            <a:off x="527294" y="1131216"/>
            <a:ext cx="55687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3, Chức năng </a:t>
            </a:r>
            <a:endParaRPr lang="vi-VN" sz="24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166553-86E8-2A64-2E74-5A0E01C81DB2}"/>
              </a:ext>
            </a:extLst>
          </p:cNvPr>
          <p:cNvSpPr txBox="1"/>
          <p:nvPr/>
        </p:nvSpPr>
        <p:spPr>
          <a:xfrm>
            <a:off x="744717" y="1592881"/>
            <a:ext cx="6259397" cy="38857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/>
              <a:t>Đối với nhân viên: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/>
              <a:t>Đăng nhập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/>
              <a:t>Quản lý ô tô, xe máy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/>
              <a:t>Quản lý bán xe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/>
              <a:t>Quản lý nhập xe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/>
              <a:t>Thống kê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endParaRPr lang="en-US"/>
          </a:p>
        </p:txBody>
      </p:sp>
      <p:pic>
        <p:nvPicPr>
          <p:cNvPr id="8194" name="Picture 2" descr="Mô tả công việc Nhân viên kho - JobsGO Blog">
            <a:extLst>
              <a:ext uri="{FF2B5EF4-FFF2-40B4-BE49-F238E27FC236}">
                <a16:creationId xmlns:a16="http://schemas.microsoft.com/office/drawing/2014/main" id="{B4F59F29-5EE2-CF52-5DE2-F601AA3380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2217" y="1748061"/>
            <a:ext cx="5720497" cy="3432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55170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8F0C542-ADEC-4EF9-AEE3-002C5A6BD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296" y="194821"/>
            <a:ext cx="10353761" cy="1049518"/>
          </a:xfrm>
        </p:spPr>
        <p:txBody>
          <a:bodyPr>
            <a:normAutofit/>
          </a:bodyPr>
          <a:lstStyle/>
          <a:p>
            <a:pPr algn="l"/>
            <a:r>
              <a:rPr lang="en-US" sz="2800" cap="none"/>
              <a:t>IV, Phân tích và thiết kế hệ thống</a:t>
            </a:r>
            <a:endParaRPr lang="vi-VN" sz="2800" cap="non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519F14-FF68-B418-17DF-F39B3A5A23BC}"/>
              </a:ext>
            </a:extLst>
          </p:cNvPr>
          <p:cNvSpPr txBox="1"/>
          <p:nvPr/>
        </p:nvSpPr>
        <p:spPr>
          <a:xfrm>
            <a:off x="527295" y="1131216"/>
            <a:ext cx="43746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1,Các yêu cầu chức năng</a:t>
            </a:r>
            <a:endParaRPr lang="vi-VN" sz="24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A1F2C4-B0D9-0EDB-10B0-1C1CD2D13E82}"/>
              </a:ext>
            </a:extLst>
          </p:cNvPr>
          <p:cNvSpPr txBox="1"/>
          <p:nvPr/>
        </p:nvSpPr>
        <p:spPr>
          <a:xfrm>
            <a:off x="527295" y="2029905"/>
            <a:ext cx="768345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/>
              <a:t>Hiệu năng hoạt động : Hiệu năng liên quan đến tài nguyên ổn định</a:t>
            </a:r>
          </a:p>
          <a:p>
            <a:pPr marL="285750" indent="-285750">
              <a:buFontTx/>
              <a:buChar char="-"/>
            </a:pPr>
            <a:endParaRPr lang="en-US"/>
          </a:p>
          <a:p>
            <a:pPr marL="285750" indent="-285750">
              <a:buFontTx/>
              <a:buChar char="-"/>
            </a:pPr>
            <a:r>
              <a:rPr lang="en-US"/>
              <a:t>Tính tương thích: Thực thi các chức năng cần thiết cho người dung </a:t>
            </a:r>
          </a:p>
          <a:p>
            <a:pPr marL="285750" indent="-285750">
              <a:buFontTx/>
              <a:buChar char="-"/>
            </a:pPr>
            <a:endParaRPr lang="en-US"/>
          </a:p>
          <a:p>
            <a:pPr marL="285750" indent="-285750">
              <a:buFontTx/>
              <a:buChar char="-"/>
            </a:pPr>
            <a:r>
              <a:rPr lang="en-US"/>
              <a:t>Tính khả dụng: Dễ sử dụng, giao diện bố cục rõ rang, khả năng truy cập nhanh</a:t>
            </a:r>
          </a:p>
          <a:p>
            <a:pPr marL="285750" indent="-285750">
              <a:buFontTx/>
              <a:buChar char="-"/>
            </a:pPr>
            <a:endParaRPr lang="en-US"/>
          </a:p>
          <a:p>
            <a:pPr marL="285750" indent="-285750">
              <a:buFontTx/>
              <a:buChar char="-"/>
            </a:pPr>
            <a:r>
              <a:rPr lang="en-US"/>
              <a:t>Tính tin cậy: Thực hiện các chức năng nhanh chóng và chính xác</a:t>
            </a:r>
          </a:p>
          <a:p>
            <a:pPr marL="285750" indent="-285750">
              <a:buFontTx/>
              <a:buChar char="-"/>
            </a:pPr>
            <a:endParaRPr lang="en-US"/>
          </a:p>
          <a:p>
            <a:pPr marL="285750" indent="-285750">
              <a:buFontTx/>
              <a:buChar char="-"/>
            </a:pPr>
            <a:r>
              <a:rPr lang="en-US"/>
              <a:t>An toàn thông tin: Mức độ hệ thống có thể bảo vệ thông tin, dữ liệu và đảm bảo các cá nhân   </a:t>
            </a:r>
          </a:p>
          <a:p>
            <a:pPr marL="285750" indent="-285750">
              <a:buFontTx/>
              <a:buChar char="-"/>
            </a:pP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437446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8F0C542-ADEC-4EF9-AEE3-002C5A6BD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296" y="194821"/>
            <a:ext cx="10353761" cy="1049518"/>
          </a:xfrm>
        </p:spPr>
        <p:txBody>
          <a:bodyPr>
            <a:normAutofit/>
          </a:bodyPr>
          <a:lstStyle/>
          <a:p>
            <a:pPr algn="l"/>
            <a:r>
              <a:rPr lang="en-US" sz="2800" cap="none"/>
              <a:t>IV, Phân tích và thiết kế hệ thống</a:t>
            </a:r>
            <a:endParaRPr lang="vi-VN" sz="2800" cap="non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519F14-FF68-B418-17DF-F39B3A5A23BC}"/>
              </a:ext>
            </a:extLst>
          </p:cNvPr>
          <p:cNvSpPr txBox="1"/>
          <p:nvPr/>
        </p:nvSpPr>
        <p:spPr>
          <a:xfrm>
            <a:off x="527295" y="1131216"/>
            <a:ext cx="4308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2,Biểu đồ use case </a:t>
            </a:r>
            <a:endParaRPr lang="vi-VN" sz="24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C3DE9C9-6EC7-D329-2A9C-F075431003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0302" y="1695565"/>
            <a:ext cx="5231396" cy="4408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7627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8F0C542-ADEC-4EF9-AEE3-002C5A6BD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296" y="194821"/>
            <a:ext cx="10353761" cy="1049518"/>
          </a:xfrm>
        </p:spPr>
        <p:txBody>
          <a:bodyPr>
            <a:normAutofit/>
          </a:bodyPr>
          <a:lstStyle/>
          <a:p>
            <a:pPr algn="l"/>
            <a:r>
              <a:rPr lang="en-US" sz="2800" cap="none"/>
              <a:t>IV, Phân tích và thiết kế hệ thống</a:t>
            </a:r>
            <a:endParaRPr lang="vi-VN" sz="2800" cap="non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519F14-FF68-B418-17DF-F39B3A5A23BC}"/>
              </a:ext>
            </a:extLst>
          </p:cNvPr>
          <p:cNvSpPr txBox="1"/>
          <p:nvPr/>
        </p:nvSpPr>
        <p:spPr>
          <a:xfrm>
            <a:off x="527295" y="1131216"/>
            <a:ext cx="4308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3,Biểu đồ cơ sở dữ liệu </a:t>
            </a:r>
            <a:endParaRPr lang="vi-VN" sz="240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B49A5F-5DFD-8474-E7E5-73CB29A3A3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829" y="1832054"/>
            <a:ext cx="11277600" cy="4500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5898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8F0C542-ADEC-4EF9-AEE3-002C5A6BD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296" y="194821"/>
            <a:ext cx="10353761" cy="1049518"/>
          </a:xfrm>
        </p:spPr>
        <p:txBody>
          <a:bodyPr>
            <a:normAutofit/>
          </a:bodyPr>
          <a:lstStyle/>
          <a:p>
            <a:pPr algn="l"/>
            <a:r>
              <a:rPr lang="en-US" sz="2800" cap="none"/>
              <a:t>IV, Phân tích và thiết kế hệ thống</a:t>
            </a:r>
            <a:endParaRPr lang="vi-VN" sz="2800" cap="non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519F14-FF68-B418-17DF-F39B3A5A23BC}"/>
              </a:ext>
            </a:extLst>
          </p:cNvPr>
          <p:cNvSpPr txBox="1"/>
          <p:nvPr/>
        </p:nvSpPr>
        <p:spPr>
          <a:xfrm>
            <a:off x="527295" y="1131216"/>
            <a:ext cx="4308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4,Biểu đồ trình tự  </a:t>
            </a:r>
            <a:endParaRPr lang="vi-VN" sz="240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22E7BD1-8097-143E-B6D6-B6F0568871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06" y="1592882"/>
            <a:ext cx="7304940" cy="404434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666FB3B-AD42-CA7A-CC06-C7F0433D3014}"/>
              </a:ext>
            </a:extLst>
          </p:cNvPr>
          <p:cNvSpPr txBox="1"/>
          <p:nvPr/>
        </p:nvSpPr>
        <p:spPr>
          <a:xfrm>
            <a:off x="4308049" y="5801107"/>
            <a:ext cx="2780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Chức năng Đăng nhập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358139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8F0C542-ADEC-4EF9-AEE3-002C5A6BD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296" y="194821"/>
            <a:ext cx="10353761" cy="1049518"/>
          </a:xfrm>
        </p:spPr>
        <p:txBody>
          <a:bodyPr>
            <a:normAutofit/>
          </a:bodyPr>
          <a:lstStyle/>
          <a:p>
            <a:pPr algn="l"/>
            <a:r>
              <a:rPr lang="en-US" sz="2800" cap="none"/>
              <a:t>IV, Phân tích và thiết kế hệ thống</a:t>
            </a:r>
            <a:endParaRPr lang="vi-VN" sz="2800" cap="non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519F14-FF68-B418-17DF-F39B3A5A23BC}"/>
              </a:ext>
            </a:extLst>
          </p:cNvPr>
          <p:cNvSpPr txBox="1"/>
          <p:nvPr/>
        </p:nvSpPr>
        <p:spPr>
          <a:xfrm>
            <a:off x="527295" y="1131216"/>
            <a:ext cx="4308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4,Biểu đồ trình tự  </a:t>
            </a:r>
            <a:endParaRPr lang="vi-VN" sz="24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66FB3B-AD42-CA7A-CC06-C7F0433D3014}"/>
              </a:ext>
            </a:extLst>
          </p:cNvPr>
          <p:cNvSpPr txBox="1"/>
          <p:nvPr/>
        </p:nvSpPr>
        <p:spPr>
          <a:xfrm>
            <a:off x="1970202" y="3719744"/>
            <a:ext cx="19324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Chức năng quản lý nhân viên</a:t>
            </a:r>
            <a:endParaRPr lang="vi-V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028380-CC31-BBBB-DFAB-79733DA6F5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8436" y="1131216"/>
            <a:ext cx="6201435" cy="5452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322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8F0C542-ADEC-4EF9-AEE3-002C5A6BD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296" y="194821"/>
            <a:ext cx="10353761" cy="1049518"/>
          </a:xfrm>
        </p:spPr>
        <p:txBody>
          <a:bodyPr>
            <a:normAutofit/>
          </a:bodyPr>
          <a:lstStyle/>
          <a:p>
            <a:pPr algn="l"/>
            <a:r>
              <a:rPr lang="en-US" sz="2800" cap="none"/>
              <a:t>IV, Phân tích và thiết kế hệ thống</a:t>
            </a:r>
            <a:endParaRPr lang="vi-VN" sz="2800" cap="non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519F14-FF68-B418-17DF-F39B3A5A23BC}"/>
              </a:ext>
            </a:extLst>
          </p:cNvPr>
          <p:cNvSpPr txBox="1"/>
          <p:nvPr/>
        </p:nvSpPr>
        <p:spPr>
          <a:xfrm>
            <a:off x="527295" y="1131216"/>
            <a:ext cx="4308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4,Biểu đồ trình tự  </a:t>
            </a:r>
            <a:endParaRPr lang="vi-VN" sz="24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66FB3B-AD42-CA7A-CC06-C7F0433D3014}"/>
              </a:ext>
            </a:extLst>
          </p:cNvPr>
          <p:cNvSpPr txBox="1"/>
          <p:nvPr/>
        </p:nvSpPr>
        <p:spPr>
          <a:xfrm>
            <a:off x="1970202" y="3719744"/>
            <a:ext cx="19324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Chức năng quản lý phương tiện</a:t>
            </a:r>
            <a:endParaRPr lang="vi-V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2B1111A-FDD5-5F6F-7D55-8D5E9DD333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5951" y="1004853"/>
            <a:ext cx="6185835" cy="5613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8083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8F0C542-ADEC-4EF9-AEE3-002C5A6BD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296" y="194821"/>
            <a:ext cx="10353761" cy="1049518"/>
          </a:xfrm>
        </p:spPr>
        <p:txBody>
          <a:bodyPr>
            <a:normAutofit/>
          </a:bodyPr>
          <a:lstStyle/>
          <a:p>
            <a:pPr algn="l"/>
            <a:r>
              <a:rPr lang="en-US" sz="2800" cap="none"/>
              <a:t>IV, Phân tích và thiết kế hệ thống</a:t>
            </a:r>
            <a:endParaRPr lang="vi-VN" sz="2800" cap="non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519F14-FF68-B418-17DF-F39B3A5A23BC}"/>
              </a:ext>
            </a:extLst>
          </p:cNvPr>
          <p:cNvSpPr txBox="1"/>
          <p:nvPr/>
        </p:nvSpPr>
        <p:spPr>
          <a:xfrm>
            <a:off x="527295" y="1131216"/>
            <a:ext cx="4308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5, Giao diện</a:t>
            </a:r>
            <a:endParaRPr lang="vi-VN" sz="24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66FB3B-AD42-CA7A-CC06-C7F0433D3014}"/>
              </a:ext>
            </a:extLst>
          </p:cNvPr>
          <p:cNvSpPr txBox="1"/>
          <p:nvPr/>
        </p:nvSpPr>
        <p:spPr>
          <a:xfrm>
            <a:off x="4308049" y="5801107"/>
            <a:ext cx="2780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Giao diện Đăng nhập</a:t>
            </a:r>
            <a:endParaRPr lang="vi-V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4A48A64-FD35-2BE3-C7F2-8A9B417C8E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3105" y="1660872"/>
            <a:ext cx="5528470" cy="386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9271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8F0C542-ADEC-4EF9-AEE3-002C5A6BD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296" y="194821"/>
            <a:ext cx="10353761" cy="1049518"/>
          </a:xfrm>
        </p:spPr>
        <p:txBody>
          <a:bodyPr>
            <a:normAutofit/>
          </a:bodyPr>
          <a:lstStyle/>
          <a:p>
            <a:pPr algn="l"/>
            <a:r>
              <a:rPr lang="en-US" sz="2800" cap="none"/>
              <a:t>IV, Phân tích và thiết kế hệ thống</a:t>
            </a:r>
            <a:endParaRPr lang="vi-VN" sz="2800" cap="non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519F14-FF68-B418-17DF-F39B3A5A23BC}"/>
              </a:ext>
            </a:extLst>
          </p:cNvPr>
          <p:cNvSpPr txBox="1"/>
          <p:nvPr/>
        </p:nvSpPr>
        <p:spPr>
          <a:xfrm>
            <a:off x="527295" y="1131216"/>
            <a:ext cx="4308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5, Giao diện</a:t>
            </a:r>
            <a:endParaRPr lang="vi-VN" sz="24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66FB3B-AD42-CA7A-CC06-C7F0433D3014}"/>
              </a:ext>
            </a:extLst>
          </p:cNvPr>
          <p:cNvSpPr txBox="1"/>
          <p:nvPr/>
        </p:nvSpPr>
        <p:spPr>
          <a:xfrm>
            <a:off x="4308049" y="5801107"/>
            <a:ext cx="2780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Quản lý nhân viên</a:t>
            </a:r>
            <a:endParaRPr lang="vi-V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698C4F-7A28-FF2E-14F5-B648A8C692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3196" y="1569564"/>
            <a:ext cx="7390614" cy="4157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2532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8F0C542-ADEC-4EF9-AEE3-002C5A6BD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296" y="194821"/>
            <a:ext cx="10353761" cy="1049518"/>
          </a:xfrm>
        </p:spPr>
        <p:txBody>
          <a:bodyPr>
            <a:normAutofit/>
          </a:bodyPr>
          <a:lstStyle/>
          <a:p>
            <a:pPr algn="l"/>
            <a:r>
              <a:rPr lang="en-US" sz="2800" cap="none"/>
              <a:t>IV, Phân tích và thiết kế hệ thống</a:t>
            </a:r>
            <a:endParaRPr lang="vi-VN" sz="2800" cap="non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519F14-FF68-B418-17DF-F39B3A5A23BC}"/>
              </a:ext>
            </a:extLst>
          </p:cNvPr>
          <p:cNvSpPr txBox="1"/>
          <p:nvPr/>
        </p:nvSpPr>
        <p:spPr>
          <a:xfrm>
            <a:off x="527295" y="1131216"/>
            <a:ext cx="4308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5, Giao diện</a:t>
            </a:r>
            <a:endParaRPr lang="vi-VN" sz="24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66FB3B-AD42-CA7A-CC06-C7F0433D3014}"/>
              </a:ext>
            </a:extLst>
          </p:cNvPr>
          <p:cNvSpPr txBox="1"/>
          <p:nvPr/>
        </p:nvSpPr>
        <p:spPr>
          <a:xfrm>
            <a:off x="3996964" y="5898133"/>
            <a:ext cx="3949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Giao diện Thông tin nhà cung cấp</a:t>
            </a:r>
            <a:endParaRPr lang="vi-V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AC01ED-B97D-A313-9162-5190FCAAD5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2236" y="1692458"/>
            <a:ext cx="7779287" cy="3757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626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4C4C5-31CF-A6C6-302B-C2D47D689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46957"/>
            <a:ext cx="10353761" cy="1326321"/>
          </a:xfrm>
        </p:spPr>
        <p:txBody>
          <a:bodyPr/>
          <a:lstStyle/>
          <a:p>
            <a:r>
              <a:rPr lang="en-US"/>
              <a:t>Mục lục</a:t>
            </a:r>
            <a:endParaRPr lang="vi-VN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4CD7588-A439-129A-A9C3-F20181A88740}"/>
              </a:ext>
            </a:extLst>
          </p:cNvPr>
          <p:cNvSpPr/>
          <p:nvPr/>
        </p:nvSpPr>
        <p:spPr>
          <a:xfrm>
            <a:off x="2897199" y="2400669"/>
            <a:ext cx="6386941" cy="976008"/>
          </a:xfrm>
          <a:prstGeom prst="round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XÂY DỰNG KẾ HOẠCH, TIẾN ĐỘ DỰ ÁN</a:t>
            </a:r>
            <a:endParaRPr lang="vi-VN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34C6BB3-14B5-2A74-9721-B87E30CF8811}"/>
              </a:ext>
            </a:extLst>
          </p:cNvPr>
          <p:cNvSpPr/>
          <p:nvPr/>
        </p:nvSpPr>
        <p:spPr>
          <a:xfrm>
            <a:off x="2897199" y="3698921"/>
            <a:ext cx="6386941" cy="976008"/>
          </a:xfrm>
          <a:prstGeom prst="roundRect">
            <a:avLst/>
          </a:prstGeom>
          <a:solidFill>
            <a:schemeClr val="bg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KHẢO SÁT VÀ GIỚI THIỆU HỆ THỐNG</a:t>
            </a:r>
            <a:endParaRPr lang="vi-VN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19EE6AB-CC92-230F-FE7B-E6209E889D74}"/>
              </a:ext>
            </a:extLst>
          </p:cNvPr>
          <p:cNvSpPr/>
          <p:nvPr/>
        </p:nvSpPr>
        <p:spPr>
          <a:xfrm>
            <a:off x="2897200" y="4967086"/>
            <a:ext cx="6386941" cy="976008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PHÂN TÍCH VÀ THIẾT KẾ HỆ THỐNG</a:t>
            </a:r>
            <a:endParaRPr lang="vi-VN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E009D23-DEDD-D974-8478-A344738F5EAB}"/>
              </a:ext>
            </a:extLst>
          </p:cNvPr>
          <p:cNvSpPr/>
          <p:nvPr/>
        </p:nvSpPr>
        <p:spPr>
          <a:xfrm>
            <a:off x="2897198" y="1146396"/>
            <a:ext cx="6386941" cy="976008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TỔNG QUAN CÔNG NGHỆ  WPF .NET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448130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8F0C542-ADEC-4EF9-AEE3-002C5A6BD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296" y="194821"/>
            <a:ext cx="10353761" cy="1049518"/>
          </a:xfrm>
        </p:spPr>
        <p:txBody>
          <a:bodyPr>
            <a:normAutofit/>
          </a:bodyPr>
          <a:lstStyle/>
          <a:p>
            <a:pPr algn="l"/>
            <a:r>
              <a:rPr lang="en-US" sz="2800" cap="none"/>
              <a:t>IV, Phân tích và thiết kế hệ thống</a:t>
            </a:r>
            <a:endParaRPr lang="vi-VN" sz="2800" cap="non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519F14-FF68-B418-17DF-F39B3A5A23BC}"/>
              </a:ext>
            </a:extLst>
          </p:cNvPr>
          <p:cNvSpPr txBox="1"/>
          <p:nvPr/>
        </p:nvSpPr>
        <p:spPr>
          <a:xfrm>
            <a:off x="527295" y="1131216"/>
            <a:ext cx="4308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5, Giao diện</a:t>
            </a:r>
            <a:endParaRPr lang="vi-VN" sz="24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66FB3B-AD42-CA7A-CC06-C7F0433D3014}"/>
              </a:ext>
            </a:extLst>
          </p:cNvPr>
          <p:cNvSpPr txBox="1"/>
          <p:nvPr/>
        </p:nvSpPr>
        <p:spPr>
          <a:xfrm>
            <a:off x="4656841" y="5898132"/>
            <a:ext cx="3949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Form đổi mật khẩu</a:t>
            </a:r>
            <a:endParaRPr lang="vi-V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9938A1F-90E6-C270-9ECF-309562F2B9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3066" y="1699799"/>
            <a:ext cx="4968509" cy="4091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9493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8F0C542-ADEC-4EF9-AEE3-002C5A6BD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296" y="194821"/>
            <a:ext cx="10353761" cy="1049518"/>
          </a:xfrm>
        </p:spPr>
        <p:txBody>
          <a:bodyPr>
            <a:normAutofit/>
          </a:bodyPr>
          <a:lstStyle/>
          <a:p>
            <a:pPr algn="l"/>
            <a:r>
              <a:rPr lang="en-US" sz="2800" cap="none"/>
              <a:t>IV, Phân tích và thiết kế hệ thống</a:t>
            </a:r>
            <a:endParaRPr lang="vi-VN" sz="2800" cap="non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519F14-FF68-B418-17DF-F39B3A5A23BC}"/>
              </a:ext>
            </a:extLst>
          </p:cNvPr>
          <p:cNvSpPr txBox="1"/>
          <p:nvPr/>
        </p:nvSpPr>
        <p:spPr>
          <a:xfrm>
            <a:off x="527295" y="1131216"/>
            <a:ext cx="4308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5, Giao diện</a:t>
            </a:r>
            <a:endParaRPr lang="vi-VN" sz="24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66FB3B-AD42-CA7A-CC06-C7F0433D3014}"/>
              </a:ext>
            </a:extLst>
          </p:cNvPr>
          <p:cNvSpPr txBox="1"/>
          <p:nvPr/>
        </p:nvSpPr>
        <p:spPr>
          <a:xfrm>
            <a:off x="3996964" y="5898133"/>
            <a:ext cx="3949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Giao diện Quản lý kho phương tiện</a:t>
            </a:r>
            <a:endParaRPr lang="vi-V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48A6EBF-8F3F-5C54-2283-67507BBF96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1623" y="1592881"/>
            <a:ext cx="6393265" cy="3996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6692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8F0C542-ADEC-4EF9-AEE3-002C5A6BD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296" y="194821"/>
            <a:ext cx="10353761" cy="1049518"/>
          </a:xfrm>
        </p:spPr>
        <p:txBody>
          <a:bodyPr>
            <a:normAutofit/>
          </a:bodyPr>
          <a:lstStyle/>
          <a:p>
            <a:pPr algn="l"/>
            <a:r>
              <a:rPr lang="en-US" sz="2800" cap="none"/>
              <a:t>IV, Phân tích và thiết kế hệ thống</a:t>
            </a:r>
            <a:endParaRPr lang="vi-VN" sz="2800" cap="non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519F14-FF68-B418-17DF-F39B3A5A23BC}"/>
              </a:ext>
            </a:extLst>
          </p:cNvPr>
          <p:cNvSpPr txBox="1"/>
          <p:nvPr/>
        </p:nvSpPr>
        <p:spPr>
          <a:xfrm>
            <a:off x="527295" y="1131216"/>
            <a:ext cx="4308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5, Giao diện</a:t>
            </a:r>
            <a:endParaRPr lang="vi-VN" sz="24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66FB3B-AD42-CA7A-CC06-C7F0433D3014}"/>
              </a:ext>
            </a:extLst>
          </p:cNvPr>
          <p:cNvSpPr txBox="1"/>
          <p:nvPr/>
        </p:nvSpPr>
        <p:spPr>
          <a:xfrm>
            <a:off x="3996964" y="5898133"/>
            <a:ext cx="3949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Giao diện Thông tin xe</a:t>
            </a:r>
            <a:endParaRPr lang="vi-V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8FDE2BA-231E-D869-F975-0FF2AD7A72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2269" y="1691077"/>
            <a:ext cx="6743814" cy="4108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0858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8F0C542-ADEC-4EF9-AEE3-002C5A6BD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296" y="194821"/>
            <a:ext cx="10353761" cy="1049518"/>
          </a:xfrm>
        </p:spPr>
        <p:txBody>
          <a:bodyPr>
            <a:normAutofit/>
          </a:bodyPr>
          <a:lstStyle/>
          <a:p>
            <a:pPr algn="l"/>
            <a:r>
              <a:rPr lang="en-US" sz="2800" cap="none"/>
              <a:t>IV, Phân tích và thiết kế hệ thống</a:t>
            </a:r>
            <a:endParaRPr lang="vi-VN" sz="2800" cap="non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519F14-FF68-B418-17DF-F39B3A5A23BC}"/>
              </a:ext>
            </a:extLst>
          </p:cNvPr>
          <p:cNvSpPr txBox="1"/>
          <p:nvPr/>
        </p:nvSpPr>
        <p:spPr>
          <a:xfrm>
            <a:off x="527295" y="1131216"/>
            <a:ext cx="4308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5, Giao diện</a:t>
            </a:r>
            <a:endParaRPr lang="vi-VN" sz="24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66FB3B-AD42-CA7A-CC06-C7F0433D3014}"/>
              </a:ext>
            </a:extLst>
          </p:cNvPr>
          <p:cNvSpPr txBox="1"/>
          <p:nvPr/>
        </p:nvSpPr>
        <p:spPr>
          <a:xfrm>
            <a:off x="4458877" y="5898133"/>
            <a:ext cx="3949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Giao diện thống kê</a:t>
            </a:r>
            <a:endParaRPr lang="vi-V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6ABF039-5472-E8FB-01B8-BEF0852BC5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1161" y="1826889"/>
            <a:ext cx="7466029" cy="3837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2507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8F0C542-ADEC-4EF9-AEE3-002C5A6BD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296" y="194821"/>
            <a:ext cx="10353761" cy="1049518"/>
          </a:xfrm>
        </p:spPr>
        <p:txBody>
          <a:bodyPr>
            <a:normAutofit/>
          </a:bodyPr>
          <a:lstStyle/>
          <a:p>
            <a:pPr algn="l"/>
            <a:r>
              <a:rPr lang="en-US" sz="2800" cap="none"/>
              <a:t>V, Kiểm thử hệ thống</a:t>
            </a:r>
            <a:endParaRPr lang="vi-VN" sz="2800" cap="non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519F14-FF68-B418-17DF-F39B3A5A23BC}"/>
              </a:ext>
            </a:extLst>
          </p:cNvPr>
          <p:cNvSpPr txBox="1"/>
          <p:nvPr/>
        </p:nvSpPr>
        <p:spPr>
          <a:xfrm>
            <a:off x="527295" y="1131216"/>
            <a:ext cx="4308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1, Test đăng nhập</a:t>
            </a:r>
            <a:endParaRPr lang="vi-VN" sz="24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66FB3B-AD42-CA7A-CC06-C7F0433D3014}"/>
              </a:ext>
            </a:extLst>
          </p:cNvPr>
          <p:cNvSpPr txBox="1"/>
          <p:nvPr/>
        </p:nvSpPr>
        <p:spPr>
          <a:xfrm>
            <a:off x="527294" y="1996068"/>
            <a:ext cx="49402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-Nhập đúng, hệ thống sẽ hiển thị màn hình quản lý</a:t>
            </a:r>
            <a:endParaRPr lang="vi-V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725931-5AFE-3B3D-DB02-677F8F53B1D5}"/>
              </a:ext>
            </a:extLst>
          </p:cNvPr>
          <p:cNvSpPr txBox="1"/>
          <p:nvPr/>
        </p:nvSpPr>
        <p:spPr>
          <a:xfrm>
            <a:off x="527294" y="3892436"/>
            <a:ext cx="60944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-Nhập sai tài khoản, hệ thống sẽ hiển thị Thông báo lên màn hình</a:t>
            </a:r>
            <a:endParaRPr lang="vi-V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06D883D-55CF-FE8C-532E-67CBA0B0C4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1722" y="1732174"/>
            <a:ext cx="4547493" cy="3393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1781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8F0C542-ADEC-4EF9-AEE3-002C5A6BD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296" y="194821"/>
            <a:ext cx="10353761" cy="1049518"/>
          </a:xfrm>
        </p:spPr>
        <p:txBody>
          <a:bodyPr>
            <a:normAutofit/>
          </a:bodyPr>
          <a:lstStyle/>
          <a:p>
            <a:pPr algn="l"/>
            <a:r>
              <a:rPr lang="en-US" sz="2800" cap="none"/>
              <a:t>V, Kiểm thử hệ thống</a:t>
            </a:r>
            <a:endParaRPr lang="vi-VN" sz="2800" cap="non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519F14-FF68-B418-17DF-F39B3A5A23BC}"/>
              </a:ext>
            </a:extLst>
          </p:cNvPr>
          <p:cNvSpPr txBox="1"/>
          <p:nvPr/>
        </p:nvSpPr>
        <p:spPr>
          <a:xfrm>
            <a:off x="527295" y="1131216"/>
            <a:ext cx="5251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2, Test chức năng thêm nhân viên </a:t>
            </a:r>
            <a:endParaRPr lang="vi-VN" sz="24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66FB3B-AD42-CA7A-CC06-C7F0433D3014}"/>
              </a:ext>
            </a:extLst>
          </p:cNvPr>
          <p:cNvSpPr txBox="1"/>
          <p:nvPr/>
        </p:nvSpPr>
        <p:spPr>
          <a:xfrm>
            <a:off x="527294" y="1996068"/>
            <a:ext cx="494025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-Kiểm tra tài khoản nhập:</a:t>
            </a:r>
          </a:p>
          <a:p>
            <a:endParaRPr lang="en-US"/>
          </a:p>
          <a:p>
            <a:r>
              <a:rPr lang="en-US"/>
              <a:t>Tài khoản ko trùng -&gt; Hệ thống hiển thị thông báo thành công và hiển thị lại danh sách</a:t>
            </a:r>
          </a:p>
          <a:p>
            <a:endParaRPr lang="en-US"/>
          </a:p>
          <a:p>
            <a:r>
              <a:rPr lang="en-US"/>
              <a:t>Tài khoản bị trùng -&gt; Hệ thống hiển thị thông báo</a:t>
            </a:r>
          </a:p>
          <a:p>
            <a:endParaRPr lang="en-US"/>
          </a:p>
          <a:p>
            <a:endParaRPr lang="vi-V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89D550B-926C-ABD7-1509-1C3BAD9E72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4176" y="1208966"/>
            <a:ext cx="6297605" cy="4002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9002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9D592-E29B-7F7C-6F4A-FDF706A0F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1026" name="Picture 2" descr="Mẫu slide cảm ơn chuyên nghiệp, ấn tượng, hài hước cho ...">
            <a:extLst>
              <a:ext uri="{FF2B5EF4-FFF2-40B4-BE49-F238E27FC236}">
                <a16:creationId xmlns:a16="http://schemas.microsoft.com/office/drawing/2014/main" id="{3251D2BC-BD5F-2840-CADB-149D85BC70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9823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8F0C542-ADEC-4EF9-AEE3-002C5A6BD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296" y="194821"/>
            <a:ext cx="10353761" cy="1275760"/>
          </a:xfrm>
        </p:spPr>
        <p:txBody>
          <a:bodyPr>
            <a:normAutofit/>
          </a:bodyPr>
          <a:lstStyle/>
          <a:p>
            <a:pPr algn="l"/>
            <a:r>
              <a:rPr lang="en-US" sz="2800" cap="none"/>
              <a:t>I, </a:t>
            </a:r>
            <a:r>
              <a:rPr lang="en-US" sz="2800"/>
              <a:t>TỔNG QUAN CÔNG NGHỆ WPF .NET</a:t>
            </a:r>
            <a:br>
              <a:rPr lang="vi-VN" sz="1400"/>
            </a:br>
            <a:endParaRPr lang="vi-VN" sz="2800" cap="non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519F14-FF68-B418-17DF-F39B3A5A23BC}"/>
              </a:ext>
            </a:extLst>
          </p:cNvPr>
          <p:cNvSpPr txBox="1"/>
          <p:nvPr/>
        </p:nvSpPr>
        <p:spPr>
          <a:xfrm>
            <a:off x="527295" y="1131216"/>
            <a:ext cx="3394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1,WPF là gì ?</a:t>
            </a:r>
            <a:endParaRPr lang="vi-VN" sz="24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89579E1-6979-7427-7F2C-52FBC84659A0}"/>
              </a:ext>
            </a:extLst>
          </p:cNvPr>
          <p:cNvSpPr txBox="1"/>
          <p:nvPr/>
        </p:nvSpPr>
        <p:spPr>
          <a:xfrm>
            <a:off x="527296" y="1907603"/>
            <a:ext cx="649567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/>
          </a:p>
          <a:p>
            <a:r>
              <a:rPr lang="en-US" sz="2000"/>
              <a:t>-WPF: Windows Presentation Foundation  là hệ thống API mới hỗ trợ việc xây dựng UI trên nền Windows . </a:t>
            </a:r>
          </a:p>
          <a:p>
            <a:endParaRPr lang="en-US" sz="2000"/>
          </a:p>
          <a:p>
            <a:endParaRPr lang="en-US" sz="2000"/>
          </a:p>
          <a:p>
            <a:endParaRPr lang="en-US" sz="2000"/>
          </a:p>
          <a:p>
            <a:r>
              <a:rPr lang="en-US" sz="2000"/>
              <a:t>-WPF ra đời sau Winform và tốt hơn về mọi mặt bằng cách tăng cường khả năng lập trình UI và cung cấp các API </a:t>
            </a:r>
          </a:p>
        </p:txBody>
      </p:sp>
      <p:pic>
        <p:nvPicPr>
          <p:cNvPr id="9220" name="Picture 4" descr="WPF là gì?">
            <a:extLst>
              <a:ext uri="{FF2B5EF4-FFF2-40B4-BE49-F238E27FC236}">
                <a16:creationId xmlns:a16="http://schemas.microsoft.com/office/drawing/2014/main" id="{FA32D4F1-FBB6-C437-8F55-D629584A86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4853" y="2001529"/>
            <a:ext cx="3943350" cy="2600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FCBE2E1-573A-6913-D718-5456EFE57C9D}"/>
              </a:ext>
            </a:extLst>
          </p:cNvPr>
          <p:cNvSpPr txBox="1"/>
          <p:nvPr/>
        </p:nvSpPr>
        <p:spPr>
          <a:xfrm>
            <a:off x="8617064" y="4901969"/>
            <a:ext cx="3394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WPF là gì ?</a:t>
            </a:r>
            <a:endParaRPr lang="vi-VN" sz="2400"/>
          </a:p>
        </p:txBody>
      </p:sp>
    </p:spTree>
    <p:extLst>
      <p:ext uri="{BB962C8B-B14F-4D97-AF65-F5344CB8AC3E}">
        <p14:creationId xmlns:p14="http://schemas.microsoft.com/office/powerpoint/2010/main" val="2695004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8F0C542-ADEC-4EF9-AEE3-002C5A6BD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296" y="194821"/>
            <a:ext cx="10353761" cy="1275760"/>
          </a:xfrm>
        </p:spPr>
        <p:txBody>
          <a:bodyPr>
            <a:normAutofit/>
          </a:bodyPr>
          <a:lstStyle/>
          <a:p>
            <a:pPr algn="l"/>
            <a:r>
              <a:rPr lang="en-US" sz="2800" cap="none"/>
              <a:t>I, </a:t>
            </a:r>
            <a:r>
              <a:rPr lang="en-US" sz="2800"/>
              <a:t>TỔNG QUAN CÔNG NGHỆ WPF .NET </a:t>
            </a:r>
            <a:br>
              <a:rPr lang="vi-VN" sz="1400"/>
            </a:br>
            <a:endParaRPr lang="vi-VN" sz="2800" cap="non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519F14-FF68-B418-17DF-F39B3A5A23BC}"/>
              </a:ext>
            </a:extLst>
          </p:cNvPr>
          <p:cNvSpPr txBox="1"/>
          <p:nvPr/>
        </p:nvSpPr>
        <p:spPr>
          <a:xfrm>
            <a:off x="527295" y="1131216"/>
            <a:ext cx="3394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1,WPF là gì ?</a:t>
            </a:r>
            <a:endParaRPr lang="vi-VN" sz="24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89579E1-6979-7427-7F2C-52FBC84659A0}"/>
              </a:ext>
            </a:extLst>
          </p:cNvPr>
          <p:cNvSpPr txBox="1"/>
          <p:nvPr/>
        </p:nvSpPr>
        <p:spPr>
          <a:xfrm>
            <a:off x="527296" y="1907603"/>
            <a:ext cx="6495674" cy="33933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000"/>
              <a:t>-WPF được xây dựng nhằm vào 3 mục tiêu cơ bản :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/>
              <a:t>Cung cấp 1 nền tảng thống nhất để xây dựng UI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/>
              <a:t>Cho phép dev và designer làm việc cùng nhau 1 cách dễ dàng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/>
              <a:t>Cung cấp 1 công nghệ chung để xây dựng UI trên cả Windows và Web</a:t>
            </a:r>
          </a:p>
        </p:txBody>
      </p:sp>
      <p:pic>
        <p:nvPicPr>
          <p:cNvPr id="9220" name="Picture 4" descr="WPF là gì?">
            <a:extLst>
              <a:ext uri="{FF2B5EF4-FFF2-40B4-BE49-F238E27FC236}">
                <a16:creationId xmlns:a16="http://schemas.microsoft.com/office/drawing/2014/main" id="{FA32D4F1-FBB6-C437-8F55-D629584A86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4853" y="2001529"/>
            <a:ext cx="3943350" cy="2600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FCBE2E1-573A-6913-D718-5456EFE57C9D}"/>
              </a:ext>
            </a:extLst>
          </p:cNvPr>
          <p:cNvSpPr txBox="1"/>
          <p:nvPr/>
        </p:nvSpPr>
        <p:spPr>
          <a:xfrm>
            <a:off x="8617064" y="4901969"/>
            <a:ext cx="3394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WPF là gì ?</a:t>
            </a:r>
            <a:endParaRPr lang="vi-VN" sz="2400"/>
          </a:p>
        </p:txBody>
      </p:sp>
    </p:spTree>
    <p:extLst>
      <p:ext uri="{BB962C8B-B14F-4D97-AF65-F5344CB8AC3E}">
        <p14:creationId xmlns:p14="http://schemas.microsoft.com/office/powerpoint/2010/main" val="2097601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8F0C542-ADEC-4EF9-AEE3-002C5A6BD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296" y="194821"/>
            <a:ext cx="10353761" cy="1049518"/>
          </a:xfrm>
        </p:spPr>
        <p:txBody>
          <a:bodyPr>
            <a:normAutofit/>
          </a:bodyPr>
          <a:lstStyle/>
          <a:p>
            <a:pPr algn="l"/>
            <a:r>
              <a:rPr lang="en-US" sz="2800" cap="none"/>
              <a:t>II, Xây dựng kế hoạch, tiến độ của dự án</a:t>
            </a:r>
            <a:endParaRPr lang="vi-VN" sz="2800" cap="non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519F14-FF68-B418-17DF-F39B3A5A23BC}"/>
              </a:ext>
            </a:extLst>
          </p:cNvPr>
          <p:cNvSpPr txBox="1"/>
          <p:nvPr/>
        </p:nvSpPr>
        <p:spPr>
          <a:xfrm>
            <a:off x="527295" y="1131216"/>
            <a:ext cx="3394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1,Nhiệm vụ bài toán</a:t>
            </a:r>
            <a:endParaRPr lang="vi-VN" sz="24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A1F2C4-B0D9-0EDB-10B0-1C1CD2D13E82}"/>
              </a:ext>
            </a:extLst>
          </p:cNvPr>
          <p:cNvSpPr txBox="1"/>
          <p:nvPr/>
        </p:nvSpPr>
        <p:spPr>
          <a:xfrm>
            <a:off x="527295" y="2029905"/>
            <a:ext cx="718383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/>
              <a:t>Khảo sát tình hình thực tế và tìm hiểu cơ cấu của hệ thống quản lý phương tiện giao thông</a:t>
            </a:r>
          </a:p>
          <a:p>
            <a:pPr marL="285750" indent="-285750">
              <a:buFontTx/>
              <a:buChar char="-"/>
            </a:pPr>
            <a:endParaRPr lang="en-US"/>
          </a:p>
          <a:p>
            <a:pPr marL="285750" indent="-285750">
              <a:buFontTx/>
              <a:buChar char="-"/>
            </a:pPr>
            <a:r>
              <a:rPr lang="en-US"/>
              <a:t>Phân tích quy trình thực hiện các công việc liên quan đến quản lý phương tiện giao thông</a:t>
            </a:r>
          </a:p>
          <a:p>
            <a:pPr marL="285750" indent="-285750">
              <a:buFontTx/>
              <a:buChar char="-"/>
            </a:pPr>
            <a:endParaRPr lang="en-US"/>
          </a:p>
          <a:p>
            <a:pPr marL="285750" indent="-285750">
              <a:buFontTx/>
              <a:buChar char="-"/>
            </a:pPr>
            <a:r>
              <a:rPr lang="en-US"/>
              <a:t>Xử lý và cập nhật dữ liệu hang loạt một cách nhanh chóng và chính xác</a:t>
            </a:r>
          </a:p>
          <a:p>
            <a:pPr marL="285750" indent="-285750">
              <a:buFontTx/>
              <a:buChar char="-"/>
            </a:pPr>
            <a:endParaRPr lang="en-US"/>
          </a:p>
          <a:p>
            <a:pPr marL="285750" indent="-285750">
              <a:buFontTx/>
              <a:buChar char="-"/>
            </a:pPr>
            <a:r>
              <a:rPr lang="en-US"/>
              <a:t>Thiết kế tổng thể và chi tiết của phần mềm, bao gồm giao diện người dung và các chức năng cần thiết </a:t>
            </a:r>
          </a:p>
          <a:p>
            <a:pPr marL="285750" indent="-285750">
              <a:buFontTx/>
              <a:buChar char="-"/>
            </a:pPr>
            <a:endParaRPr lang="en-US"/>
          </a:p>
          <a:p>
            <a:pPr marL="285750" indent="-285750">
              <a:buFontTx/>
              <a:buChar char="-"/>
            </a:pPr>
            <a:r>
              <a:rPr lang="en-US"/>
              <a:t>Xây dựng một phần mềm thân thiện, gần gũi và dễ sử dụng cho người dung</a:t>
            </a:r>
          </a:p>
          <a:p>
            <a:pPr marL="285750" indent="-285750">
              <a:buFontTx/>
              <a:buChar char="-"/>
            </a:pP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29821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8F0C542-ADEC-4EF9-AEE3-002C5A6BD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296" y="194821"/>
            <a:ext cx="10353761" cy="1049518"/>
          </a:xfrm>
        </p:spPr>
        <p:txBody>
          <a:bodyPr>
            <a:normAutofit/>
          </a:bodyPr>
          <a:lstStyle/>
          <a:p>
            <a:pPr algn="l"/>
            <a:r>
              <a:rPr lang="en-US" sz="2800" cap="none"/>
              <a:t>II, Xây dựng kế hoạch, tiến độ của dự án</a:t>
            </a:r>
            <a:endParaRPr lang="vi-VN" sz="2800" cap="non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519F14-FF68-B418-17DF-F39B3A5A23BC}"/>
              </a:ext>
            </a:extLst>
          </p:cNvPr>
          <p:cNvSpPr txBox="1"/>
          <p:nvPr/>
        </p:nvSpPr>
        <p:spPr>
          <a:xfrm>
            <a:off x="527295" y="1131216"/>
            <a:ext cx="3394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2,Lập kế hoạch</a:t>
            </a:r>
            <a:endParaRPr lang="vi-VN" sz="24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BC86D80-04A5-CE2A-FE84-59547903BC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8350" y="1794235"/>
            <a:ext cx="10064245" cy="4084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338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8F0C542-ADEC-4EF9-AEE3-002C5A6BD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296" y="194821"/>
            <a:ext cx="10353761" cy="1049518"/>
          </a:xfrm>
        </p:spPr>
        <p:txBody>
          <a:bodyPr>
            <a:normAutofit/>
          </a:bodyPr>
          <a:lstStyle/>
          <a:p>
            <a:pPr algn="l"/>
            <a:r>
              <a:rPr lang="en-US" sz="2800" cap="none"/>
              <a:t>III, Khảo sát và giới thiệu hệ thống</a:t>
            </a:r>
            <a:endParaRPr lang="vi-VN" sz="2800" cap="non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519F14-FF68-B418-17DF-F39B3A5A23BC}"/>
              </a:ext>
            </a:extLst>
          </p:cNvPr>
          <p:cNvSpPr txBox="1"/>
          <p:nvPr/>
        </p:nvSpPr>
        <p:spPr>
          <a:xfrm>
            <a:off x="527295" y="1131216"/>
            <a:ext cx="46008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1, Tổng quan đơn vị khảo sát</a:t>
            </a:r>
            <a:endParaRPr lang="vi-VN" sz="240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54D7F54-23A5-FBA2-C1D9-F1D353F32A27}"/>
              </a:ext>
            </a:extLst>
          </p:cNvPr>
          <p:cNvSpPr/>
          <p:nvPr/>
        </p:nvSpPr>
        <p:spPr>
          <a:xfrm>
            <a:off x="527295" y="2076432"/>
            <a:ext cx="2015260" cy="18948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Phương tiện quản lý</a:t>
            </a:r>
            <a:endParaRPr lang="vi-VN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F24427F-CD7B-5DB6-3723-FFA398BBAED4}"/>
              </a:ext>
            </a:extLst>
          </p:cNvPr>
          <p:cNvSpPr/>
          <p:nvPr/>
        </p:nvSpPr>
        <p:spPr>
          <a:xfrm>
            <a:off x="2759527" y="1815285"/>
            <a:ext cx="2492830" cy="4517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Các dòng xe ô tô</a:t>
            </a:r>
            <a:endParaRPr lang="vi-VN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B037B28-B623-CD0D-FE49-F593A9A20836}"/>
              </a:ext>
            </a:extLst>
          </p:cNvPr>
          <p:cNvSpPr/>
          <p:nvPr/>
        </p:nvSpPr>
        <p:spPr>
          <a:xfrm>
            <a:off x="2989138" y="2719465"/>
            <a:ext cx="2421061" cy="4517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Các dòng xe máy</a:t>
            </a:r>
            <a:endParaRPr lang="vi-VN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57E0F87-B522-6AFA-1767-9065295B4678}"/>
              </a:ext>
            </a:extLst>
          </p:cNvPr>
          <p:cNvSpPr/>
          <p:nvPr/>
        </p:nvSpPr>
        <p:spPr>
          <a:xfrm>
            <a:off x="2759527" y="3579436"/>
            <a:ext cx="2492830" cy="4517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Các dòng xe tải</a:t>
            </a:r>
            <a:endParaRPr lang="vi-VN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6C707F7-21E8-B0BF-A188-C968A7BA8C9C}"/>
              </a:ext>
            </a:extLst>
          </p:cNvPr>
          <p:cNvSpPr/>
          <p:nvPr/>
        </p:nvSpPr>
        <p:spPr>
          <a:xfrm>
            <a:off x="5856782" y="2817634"/>
            <a:ext cx="2015260" cy="1894890"/>
          </a:xfrm>
          <a:prstGeom prst="ellipse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Dịch vụ</a:t>
            </a:r>
            <a:endParaRPr lang="vi-VN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A3C2F9A5-89AB-B664-C241-67F394B2367D}"/>
              </a:ext>
            </a:extLst>
          </p:cNvPr>
          <p:cNvSpPr/>
          <p:nvPr/>
        </p:nvSpPr>
        <p:spPr>
          <a:xfrm>
            <a:off x="7872042" y="2468379"/>
            <a:ext cx="3641273" cy="451757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Bảo trì và sửa chữa phương tiện</a:t>
            </a:r>
            <a:endParaRPr lang="vi-VN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EC3967EC-A206-BE2E-DEFF-A161227FFCE7}"/>
              </a:ext>
            </a:extLst>
          </p:cNvPr>
          <p:cNvSpPr/>
          <p:nvPr/>
        </p:nvSpPr>
        <p:spPr>
          <a:xfrm>
            <a:off x="8108061" y="3579435"/>
            <a:ext cx="3730154" cy="451757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Bán phương tiện giao thông</a:t>
            </a:r>
            <a:endParaRPr lang="vi-VN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156759E3-CD9E-BC4A-9EED-A547BFFE8477}"/>
              </a:ext>
            </a:extLst>
          </p:cNvPr>
          <p:cNvSpPr/>
          <p:nvPr/>
        </p:nvSpPr>
        <p:spPr>
          <a:xfrm>
            <a:off x="7872042" y="4610022"/>
            <a:ext cx="3730154" cy="451757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Tư vấn, hỗ trợ khách hàng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051121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8F0C542-ADEC-4EF9-AEE3-002C5A6BD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296" y="194821"/>
            <a:ext cx="10353761" cy="1049518"/>
          </a:xfrm>
        </p:spPr>
        <p:txBody>
          <a:bodyPr>
            <a:normAutofit/>
          </a:bodyPr>
          <a:lstStyle/>
          <a:p>
            <a:pPr algn="l"/>
            <a:r>
              <a:rPr lang="en-US" sz="2800" cap="none"/>
              <a:t>III, Khảo sát và giới thiệu hệ thống</a:t>
            </a:r>
            <a:endParaRPr lang="vi-VN" sz="2800" cap="non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519F14-FF68-B418-17DF-F39B3A5A23BC}"/>
              </a:ext>
            </a:extLst>
          </p:cNvPr>
          <p:cNvSpPr txBox="1"/>
          <p:nvPr/>
        </p:nvSpPr>
        <p:spPr>
          <a:xfrm>
            <a:off x="527294" y="1131216"/>
            <a:ext cx="55687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2, Hình thức khảo sát</a:t>
            </a:r>
            <a:endParaRPr lang="vi-VN" sz="240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54D7F54-23A5-FBA2-C1D9-F1D353F32A27}"/>
              </a:ext>
            </a:extLst>
          </p:cNvPr>
          <p:cNvSpPr/>
          <p:nvPr/>
        </p:nvSpPr>
        <p:spPr>
          <a:xfrm>
            <a:off x="2010098" y="2180734"/>
            <a:ext cx="2856928" cy="26967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Các phương pháp</a:t>
            </a:r>
            <a:endParaRPr lang="vi-VN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F24427F-CD7B-5DB6-3723-FFA398BBAED4}"/>
              </a:ext>
            </a:extLst>
          </p:cNvPr>
          <p:cNvSpPr/>
          <p:nvPr/>
        </p:nvSpPr>
        <p:spPr>
          <a:xfrm>
            <a:off x="6219164" y="1520774"/>
            <a:ext cx="3575283" cy="5665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Thu thập số liệu</a:t>
            </a:r>
            <a:endParaRPr lang="vi-VN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B037B28-B623-CD0D-FE49-F593A9A20836}"/>
              </a:ext>
            </a:extLst>
          </p:cNvPr>
          <p:cNvSpPr/>
          <p:nvPr/>
        </p:nvSpPr>
        <p:spPr>
          <a:xfrm>
            <a:off x="6561897" y="2478542"/>
            <a:ext cx="3620005" cy="7095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Thống kê bằng bảng, biểu</a:t>
            </a:r>
            <a:endParaRPr lang="vi-VN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57E0F87-B522-6AFA-1767-9065295B4678}"/>
              </a:ext>
            </a:extLst>
          </p:cNvPr>
          <p:cNvSpPr/>
          <p:nvPr/>
        </p:nvSpPr>
        <p:spPr>
          <a:xfrm>
            <a:off x="6095999" y="4593696"/>
            <a:ext cx="3620005" cy="1133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Tìm hiểu ý kiến từ các chuyên gia trong lĩnh vực</a:t>
            </a:r>
            <a:endParaRPr lang="vi-VN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7592807-2B6F-FFB6-060B-05B905DC9A74}"/>
              </a:ext>
            </a:extLst>
          </p:cNvPr>
          <p:cNvSpPr/>
          <p:nvPr/>
        </p:nvSpPr>
        <p:spPr>
          <a:xfrm>
            <a:off x="6561897" y="3579300"/>
            <a:ext cx="3575283" cy="5665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Lập mẫu khảo sát người dùng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062360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8F0C542-ADEC-4EF9-AEE3-002C5A6BD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296" y="194821"/>
            <a:ext cx="10353761" cy="1049518"/>
          </a:xfrm>
        </p:spPr>
        <p:txBody>
          <a:bodyPr>
            <a:normAutofit/>
          </a:bodyPr>
          <a:lstStyle/>
          <a:p>
            <a:pPr algn="l"/>
            <a:r>
              <a:rPr lang="en-US" sz="2800" cap="none"/>
              <a:t>III, Khảo sát và giới thiệu hệ thống</a:t>
            </a:r>
            <a:endParaRPr lang="vi-VN" sz="2800" cap="non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519F14-FF68-B418-17DF-F39B3A5A23BC}"/>
              </a:ext>
            </a:extLst>
          </p:cNvPr>
          <p:cNvSpPr txBox="1"/>
          <p:nvPr/>
        </p:nvSpPr>
        <p:spPr>
          <a:xfrm>
            <a:off x="527294" y="1131216"/>
            <a:ext cx="55687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3, Chức năng </a:t>
            </a:r>
            <a:endParaRPr lang="vi-VN" sz="24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166553-86E8-2A64-2E74-5A0E01C81DB2}"/>
              </a:ext>
            </a:extLst>
          </p:cNvPr>
          <p:cNvSpPr txBox="1"/>
          <p:nvPr/>
        </p:nvSpPr>
        <p:spPr>
          <a:xfrm>
            <a:off x="744717" y="1592881"/>
            <a:ext cx="6259397" cy="4439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/>
              <a:t>Đối với Admin: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/>
              <a:t>Đăng nhập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/>
              <a:t>Quản lý, cấp quyền nhân viên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/>
              <a:t>Quản lý ô tô, xe máy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/>
              <a:t>Quản lý bán xe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/>
              <a:t>Quản lý nhập xe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/>
              <a:t>Thống kê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endParaRPr lang="en-US"/>
          </a:p>
        </p:txBody>
      </p:sp>
      <p:pic>
        <p:nvPicPr>
          <p:cNvPr id="4098" name="Picture 2" descr="Mô hình 5S – Giải pháp cho việc sắp xếp và quản lý kho hàng | Quản trị phân  phối">
            <a:extLst>
              <a:ext uri="{FF2B5EF4-FFF2-40B4-BE49-F238E27FC236}">
                <a16:creationId xmlns:a16="http://schemas.microsoft.com/office/drawing/2014/main" id="{E134298F-8F8B-A9D8-B465-2F21BD6536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8908" y="1592881"/>
            <a:ext cx="6212149" cy="4133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41473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241</TotalTime>
  <Words>927</Words>
  <Application>Microsoft Office PowerPoint</Application>
  <PresentationFormat>Widescreen</PresentationFormat>
  <Paragraphs>128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Bookman Old Style</vt:lpstr>
      <vt:lpstr>Rockwell</vt:lpstr>
      <vt:lpstr>Times New Roman</vt:lpstr>
      <vt:lpstr>Damask</vt:lpstr>
      <vt:lpstr>PowerPoint Presentation</vt:lpstr>
      <vt:lpstr>Mục lục</vt:lpstr>
      <vt:lpstr>I, TỔNG QUAN CÔNG NGHỆ WPF .NET </vt:lpstr>
      <vt:lpstr>I, TỔNG QUAN CÔNG NGHỆ WPF .NET  </vt:lpstr>
      <vt:lpstr>II, Xây dựng kế hoạch, tiến độ của dự án</vt:lpstr>
      <vt:lpstr>II, Xây dựng kế hoạch, tiến độ của dự án</vt:lpstr>
      <vt:lpstr>III, Khảo sát và giới thiệu hệ thống</vt:lpstr>
      <vt:lpstr>III, Khảo sát và giới thiệu hệ thống</vt:lpstr>
      <vt:lpstr>III, Khảo sát và giới thiệu hệ thống</vt:lpstr>
      <vt:lpstr>III, Khảo sát và giới thiệu hệ thống</vt:lpstr>
      <vt:lpstr>IV, Phân tích và thiết kế hệ thống</vt:lpstr>
      <vt:lpstr>IV, Phân tích và thiết kế hệ thống</vt:lpstr>
      <vt:lpstr>IV, Phân tích và thiết kế hệ thống</vt:lpstr>
      <vt:lpstr>IV, Phân tích và thiết kế hệ thống</vt:lpstr>
      <vt:lpstr>IV, Phân tích và thiết kế hệ thống</vt:lpstr>
      <vt:lpstr>IV, Phân tích và thiết kế hệ thống</vt:lpstr>
      <vt:lpstr>IV, Phân tích và thiết kế hệ thống</vt:lpstr>
      <vt:lpstr>IV, Phân tích và thiết kế hệ thống</vt:lpstr>
      <vt:lpstr>IV, Phân tích và thiết kế hệ thống</vt:lpstr>
      <vt:lpstr>IV, Phân tích và thiết kế hệ thống</vt:lpstr>
      <vt:lpstr>IV, Phân tích và thiết kế hệ thống</vt:lpstr>
      <vt:lpstr>IV, Phân tích và thiết kế hệ thống</vt:lpstr>
      <vt:lpstr>IV, Phân tích và thiết kế hệ thống</vt:lpstr>
      <vt:lpstr>V, Kiểm thử hệ thống</vt:lpstr>
      <vt:lpstr>V, Kiểm thử hệ thống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Ngo Thanh</dc:creator>
  <cp:lastModifiedBy>Ngo Thanh</cp:lastModifiedBy>
  <cp:revision>3</cp:revision>
  <dcterms:created xsi:type="dcterms:W3CDTF">2023-06-13T11:32:01Z</dcterms:created>
  <dcterms:modified xsi:type="dcterms:W3CDTF">2023-06-14T09:33:05Z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2023-06-13T17:35:41Z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f32f05ad-f713-46c1-914d-013e58070711</vt:lpwstr>
  </property>
  <property fmtid="{D5CDD505-2E9C-101B-9397-08002B2CF9AE}" pid="7" name="MSIP_Label_defa4170-0d19-0005-0004-bc88714345d2_ActionId">
    <vt:lpwstr>3c93f1b6-99ac-4e83-a0b8-c97df2a175bb</vt:lpwstr>
  </property>
  <property fmtid="{D5CDD505-2E9C-101B-9397-08002B2CF9AE}" pid="8" name="MSIP_Label_defa4170-0d19-0005-0004-bc88714345d2_ContentBits">
    <vt:lpwstr>0</vt:lpwstr>
  </property>
</Properties>
</file>